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44"/>
  </p:notesMasterIdLst>
  <p:handoutMasterIdLst>
    <p:handoutMasterId r:id="rId45"/>
  </p:handoutMasterIdLst>
  <p:sldIdLst>
    <p:sldId id="274" r:id="rId3"/>
    <p:sldId id="278" r:id="rId4"/>
    <p:sldId id="277" r:id="rId5"/>
    <p:sldId id="311" r:id="rId6"/>
    <p:sldId id="313" r:id="rId7"/>
    <p:sldId id="316" r:id="rId8"/>
    <p:sldId id="280" r:id="rId9"/>
    <p:sldId id="281" r:id="rId10"/>
    <p:sldId id="282" r:id="rId11"/>
    <p:sldId id="283" r:id="rId12"/>
    <p:sldId id="284" r:id="rId13"/>
    <p:sldId id="285" r:id="rId14"/>
    <p:sldId id="308" r:id="rId15"/>
    <p:sldId id="286" r:id="rId16"/>
    <p:sldId id="327" r:id="rId17"/>
    <p:sldId id="287" r:id="rId18"/>
    <p:sldId id="295" r:id="rId19"/>
    <p:sldId id="306" r:id="rId20"/>
    <p:sldId id="296" r:id="rId21"/>
    <p:sldId id="309" r:id="rId22"/>
    <p:sldId id="297" r:id="rId23"/>
    <p:sldId id="303" r:id="rId24"/>
    <p:sldId id="301" r:id="rId25"/>
    <p:sldId id="310" r:id="rId26"/>
    <p:sldId id="298" r:id="rId27"/>
    <p:sldId id="262" r:id="rId28"/>
    <p:sldId id="265" r:id="rId29"/>
    <p:sldId id="266" r:id="rId30"/>
    <p:sldId id="328" r:id="rId31"/>
    <p:sldId id="267" r:id="rId32"/>
    <p:sldId id="268" r:id="rId33"/>
    <p:sldId id="269" r:id="rId34"/>
    <p:sldId id="270" r:id="rId35"/>
    <p:sldId id="272" r:id="rId36"/>
    <p:sldId id="271" r:id="rId37"/>
    <p:sldId id="326" r:id="rId38"/>
    <p:sldId id="304" r:id="rId39"/>
    <p:sldId id="325" r:id="rId40"/>
    <p:sldId id="305" r:id="rId41"/>
    <p:sldId id="300" r:id="rId42"/>
    <p:sldId id="264" r:id="rId43"/>
  </p:sldIdLst>
  <p:sldSz cx="13004800" cy="9753600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dard" initials="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372" autoAdjust="0"/>
  </p:normalViewPr>
  <p:slideViewPr>
    <p:cSldViewPr>
      <p:cViewPr varScale="1">
        <p:scale>
          <a:sx n="64" d="100"/>
          <a:sy n="64" d="100"/>
        </p:scale>
        <p:origin x="2768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hangingPunct="1">
              <a:lnSpc>
                <a:spcPct val="110000"/>
              </a:lnSpc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hangingPunct="1">
              <a:lnSpc>
                <a:spcPct val="110000"/>
              </a:lnSpc>
              <a:defRPr sz="1300"/>
            </a:lvl1pPr>
          </a:lstStyle>
          <a:p>
            <a:pPr>
              <a:defRPr/>
            </a:pPr>
            <a:fld id="{8CE0E364-DFA8-40FE-B99A-D46EA51A1204}" type="datetimeFigureOut">
              <a:rPr lang="de-DE"/>
              <a:pPr>
                <a:defRPr/>
              </a:pPr>
              <a:t>19.10.21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hangingPunct="1">
              <a:lnSpc>
                <a:spcPct val="110000"/>
              </a:lnSpc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300" smtClean="0"/>
            </a:lvl1pPr>
          </a:lstStyle>
          <a:p>
            <a:pPr>
              <a:defRPr/>
            </a:pPr>
            <a:fld id="{246D0562-9A7A-4BCC-8EBB-881FE49826D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hangingPunct="1">
              <a:lnSpc>
                <a:spcPct val="110000"/>
              </a:lnSpc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hangingPunct="1">
              <a:lnSpc>
                <a:spcPct val="110000"/>
              </a:lnSpc>
              <a:defRPr sz="1300"/>
            </a:lvl1pPr>
          </a:lstStyle>
          <a:p>
            <a:pPr>
              <a:defRPr/>
            </a:pPr>
            <a:fld id="{E15EF18E-5518-4A3B-897B-5E4EA6F8B333}" type="datetimeFigureOut">
              <a:rPr lang="de-DE"/>
              <a:pPr>
                <a:defRPr/>
              </a:pPr>
              <a:t>19.10.21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hangingPunct="1">
              <a:lnSpc>
                <a:spcPct val="110000"/>
              </a:lnSpc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300" smtClean="0"/>
            </a:lvl1pPr>
          </a:lstStyle>
          <a:p>
            <a:pPr>
              <a:defRPr/>
            </a:pPr>
            <a:fld id="{E0233AFB-1C08-4619-8A2C-21D5C06D16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Welcome </a:t>
            </a:r>
            <a:r>
              <a:rPr lang="de-DE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 „Processing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Biological Data“ in </a:t>
            </a:r>
            <a:r>
              <a:rPr lang="de-DE" baseline="0" dirty="0" err="1" smtClean="0"/>
              <a:t>winter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semester</a:t>
            </a:r>
            <a:r>
              <a:rPr lang="de-DE" baseline="0" dirty="0" smtClean="0"/>
              <a:t> 2021/22.</a:t>
            </a:r>
          </a:p>
          <a:p>
            <a:endParaRPr lang="de-DE" baseline="0" dirty="0" smtClean="0"/>
          </a:p>
          <a:p>
            <a:r>
              <a:rPr lang="de-DE" baseline="0" dirty="0" smtClean="0"/>
              <a:t>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bottom</a:t>
            </a:r>
            <a:r>
              <a:rPr lang="de-DE" baseline="0" dirty="0" smtClean="0"/>
              <a:t>, I </a:t>
            </a:r>
            <a:r>
              <a:rPr lang="de-DE" baseline="0" dirty="0" err="1" smtClean="0"/>
              <a:t>visualized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bioinformatics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listed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middle</a:t>
            </a:r>
            <a:r>
              <a:rPr lang="de-DE" baseline="0" dirty="0" smtClean="0"/>
              <a:t> box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/</a:t>
            </a:r>
            <a:r>
              <a:rPr lang="de-DE" baseline="0" dirty="0" err="1" smtClean="0"/>
              <a:t>machine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learning</a:t>
            </a:r>
            <a:r>
              <a:rPr lang="de-DE" baseline="0" dirty="0" smtClean="0"/>
              <a:t> block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Obviously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last block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reveal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biomedical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Often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answering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biological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relies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selecting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suitable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So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blocks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obviously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interesting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I will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out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middle</a:t>
            </a:r>
            <a:r>
              <a:rPr lang="de-DE" baseline="0" dirty="0" smtClean="0"/>
              <a:t> block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reality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03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2012,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</a:t>
            </a:r>
            <a:r>
              <a:rPr lang="de-DE" dirty="0" err="1" smtClean="0"/>
              <a:t>he</a:t>
            </a:r>
            <a:r>
              <a:rPr lang="de-DE" dirty="0" smtClean="0"/>
              <a:t> 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MRSA </a:t>
            </a:r>
            <a:r>
              <a:rPr lang="de-DE" dirty="0" err="1" smtClean="0"/>
              <a:t>relied</a:t>
            </a:r>
            <a:r>
              <a:rPr lang="de-DE" baseline="0" dirty="0" smtClean="0"/>
              <a:t> on so-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Spa-typing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Spa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protein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protein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i="1" baseline="0" dirty="0" smtClean="0"/>
              <a:t>S. </a:t>
            </a:r>
            <a:r>
              <a:rPr lang="de-DE" i="1" baseline="0" dirty="0" err="1" smtClean="0"/>
              <a:t>aureus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highly</a:t>
            </a:r>
            <a:r>
              <a:rPr lang="de-DE" baseline="0" dirty="0" smtClean="0"/>
              <a:t> variable </a:t>
            </a:r>
            <a:r>
              <a:rPr lang="de-DE" baseline="0" dirty="0" err="1" smtClean="0"/>
              <a:t>polymorphic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X</a:t>
            </a:r>
            <a:r>
              <a:rPr lang="de-DE" baseline="-25000" dirty="0" err="1" smtClean="0"/>
              <a:t>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Sequencing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demonstrated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a </a:t>
            </a:r>
            <a:r>
              <a:rPr lang="en-US" sz="1300" dirty="0"/>
              <a:t>rapid and accurate method to discriminate </a:t>
            </a:r>
            <a:r>
              <a:rPr lang="en-US" sz="1300" i="1" dirty="0" smtClean="0"/>
              <a:t>S</a:t>
            </a:r>
            <a:r>
              <a:rPr lang="en-US" sz="1300" i="1" dirty="0"/>
              <a:t>. aureus </a:t>
            </a:r>
            <a:r>
              <a:rPr lang="en-US" sz="1300" dirty="0"/>
              <a:t>outbreak isolates from those deemed epidemiologically unrelated.</a:t>
            </a:r>
          </a:p>
          <a:p>
            <a:endParaRPr lang="de-DE" sz="1300" dirty="0" smtClean="0"/>
          </a:p>
          <a:p>
            <a:r>
              <a:rPr lang="de-DE" sz="1300" dirty="0" smtClean="0"/>
              <a:t>The </a:t>
            </a:r>
            <a:r>
              <a:rPr lang="de-DE" sz="1300" dirty="0" err="1"/>
              <a:t>Spa</a:t>
            </a:r>
            <a:r>
              <a:rPr lang="de-DE" sz="1300" dirty="0"/>
              <a:t> </a:t>
            </a:r>
            <a:r>
              <a:rPr lang="de-DE" sz="1300" dirty="0" err="1"/>
              <a:t>sequences</a:t>
            </a:r>
            <a:r>
              <a:rPr lang="de-DE" sz="1300" dirty="0"/>
              <a:t> </a:t>
            </a:r>
            <a:r>
              <a:rPr lang="de-DE" sz="1300" dirty="0" err="1"/>
              <a:t>can</a:t>
            </a:r>
            <a:r>
              <a:rPr lang="de-DE" sz="1300" dirty="0"/>
              <a:t> </a:t>
            </a:r>
            <a:r>
              <a:rPr lang="de-DE" sz="1300" dirty="0" err="1"/>
              <a:t>be</a:t>
            </a:r>
            <a:r>
              <a:rPr lang="de-DE" sz="1300" dirty="0"/>
              <a:t> </a:t>
            </a:r>
            <a:r>
              <a:rPr lang="de-DE" sz="1300" dirty="0" err="1"/>
              <a:t>submitted</a:t>
            </a:r>
            <a:r>
              <a:rPr lang="de-DE" sz="1300" dirty="0"/>
              <a:t> </a:t>
            </a:r>
            <a:r>
              <a:rPr lang="de-DE" sz="1300" dirty="0" err="1"/>
              <a:t>to</a:t>
            </a:r>
            <a:r>
              <a:rPr lang="de-DE" sz="1300" dirty="0"/>
              <a:t> a </a:t>
            </a:r>
            <a:r>
              <a:rPr lang="de-DE" sz="1300" dirty="0" err="1"/>
              <a:t>webserver</a:t>
            </a:r>
            <a:r>
              <a:rPr lang="de-DE" sz="1300" dirty="0"/>
              <a:t> </a:t>
            </a:r>
            <a:r>
              <a:rPr lang="de-DE" sz="1300" dirty="0" err="1"/>
              <a:t>that</a:t>
            </a:r>
            <a:r>
              <a:rPr lang="de-DE" sz="1300" dirty="0"/>
              <a:t> </a:t>
            </a:r>
            <a:r>
              <a:rPr lang="de-DE" sz="1300" dirty="0" err="1"/>
              <a:t>classifies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submitted</a:t>
            </a:r>
            <a:r>
              <a:rPr lang="de-DE" sz="1300" dirty="0"/>
              <a:t> </a:t>
            </a:r>
            <a:r>
              <a:rPr lang="de-DE" sz="1300" dirty="0" err="1"/>
              <a:t>strain</a:t>
            </a:r>
            <a:r>
              <a:rPr lang="de-DE" sz="1300" dirty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194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something</a:t>
            </a:r>
            <a:r>
              <a:rPr lang="de-DE" dirty="0" smtClean="0"/>
              <a:t> like a </a:t>
            </a:r>
            <a:r>
              <a:rPr lang="de-DE" dirty="0" err="1" smtClean="0"/>
              <a:t>phylogeny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92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pilot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Spa-sequences</a:t>
            </a:r>
            <a:r>
              <a:rPr lang="de-DE" dirty="0" smtClean="0"/>
              <a:t>.</a:t>
            </a:r>
          </a:p>
          <a:p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dirty="0" smtClean="0"/>
              <a:t>MSSA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letter</a:t>
            </a:r>
            <a:r>
              <a:rPr lang="de-DE" baseline="0" dirty="0" smtClean="0"/>
              <a:t> S, </a:t>
            </a:r>
            <a:r>
              <a:rPr lang="de-DE" baseline="0" dirty="0" err="1" smtClean="0"/>
              <a:t>those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MRSA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letter</a:t>
            </a:r>
            <a:r>
              <a:rPr lang="de-DE" baseline="0" dirty="0" smtClean="0"/>
              <a:t> R.</a:t>
            </a:r>
          </a:p>
          <a:p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turns</a:t>
            </a:r>
            <a:r>
              <a:rPr lang="de-DE" baseline="0" dirty="0" smtClean="0"/>
              <a:t> out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MSSA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separated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clusters</a:t>
            </a:r>
            <a:r>
              <a:rPr lang="de-DE" baseline="0" dirty="0" smtClean="0"/>
              <a:t>, so-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complexes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terminology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clonal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</a:t>
            </a:r>
            <a:r>
              <a:rPr lang="de-DE" baseline="0" dirty="0" smtClean="0"/>
              <a:t>“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following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MRSA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fall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clonal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complex</a:t>
            </a:r>
            <a:r>
              <a:rPr lang="de-DE" b="1" baseline="0" dirty="0" smtClean="0"/>
              <a:t> 5 </a:t>
            </a:r>
            <a:r>
              <a:rPr lang="de-DE" baseline="0" dirty="0" smtClean="0"/>
              <a:t>(</a:t>
            </a:r>
            <a:r>
              <a:rPr lang="de-DE" baseline="0" dirty="0" err="1" smtClean="0"/>
              <a:t>abbreviated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CC5).</a:t>
            </a:r>
          </a:p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concluded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Spa-typing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alone</a:t>
            </a:r>
            <a:r>
              <a:rPr lang="de-DE" baseline="0" dirty="0" smtClean="0"/>
              <a:t> was not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properly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resolve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MRSA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Therefore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an alternative </a:t>
            </a:r>
            <a:r>
              <a:rPr lang="de-DE" baseline="0" dirty="0" err="1" smtClean="0"/>
              <a:t>method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genes.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170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bacterial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isolated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patients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loaded</a:t>
            </a:r>
            <a:r>
              <a:rPr lang="de-DE" baseline="0" dirty="0" smtClean="0"/>
              <a:t> on a </a:t>
            </a:r>
            <a:r>
              <a:rPr lang="de-DE" baseline="0" dirty="0" err="1" smtClean="0"/>
              <a:t>manufactured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particular</a:t>
            </a:r>
            <a:r>
              <a:rPr lang="de-DE" baseline="0" dirty="0" smtClean="0"/>
              <a:t> DNA probe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out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334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i="1" baseline="0" dirty="0" smtClean="0"/>
              <a:t>S. </a:t>
            </a:r>
            <a:r>
              <a:rPr lang="de-DE" i="1" baseline="0" dirty="0" err="1" smtClean="0"/>
              <a:t>aureus</a:t>
            </a:r>
            <a:r>
              <a:rPr lang="de-DE" i="1" baseline="0" dirty="0" smtClean="0"/>
              <a:t> </a:t>
            </a:r>
            <a:r>
              <a:rPr lang="de-DE" baseline="0" dirty="0" err="1" smtClean="0"/>
              <a:t>genome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genomic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virulence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resistance</a:t>
            </a:r>
            <a:r>
              <a:rPr lang="de-DE" baseline="0" dirty="0" smtClean="0"/>
              <a:t> genes.</a:t>
            </a:r>
          </a:p>
          <a:p>
            <a:r>
              <a:rPr lang="de-DE" baseline="0" dirty="0" smtClean="0"/>
              <a:t>Other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relevant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determine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bacterial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black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circles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indicate</a:t>
            </a:r>
            <a:r>
              <a:rPr lang="de-DE" baseline="0" dirty="0" smtClean="0"/>
              <a:t> positive </a:t>
            </a:r>
            <a:r>
              <a:rPr lang="de-DE" baseline="0" dirty="0" err="1" smtClean="0"/>
              <a:t>hybridization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genomic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detected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sample.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4068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top </a:t>
            </a:r>
            <a:r>
              <a:rPr lang="de-DE" dirty="0" err="1" smtClean="0"/>
              <a:t>row</a:t>
            </a:r>
            <a:r>
              <a:rPr lang="de-DE" dirty="0" smtClean="0"/>
              <a:t>,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illustrates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involved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preparation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bacterial</a:t>
            </a:r>
            <a:r>
              <a:rPr lang="de-DE" baseline="0" dirty="0" smtClean="0"/>
              <a:t> DNA.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presence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334 </a:t>
            </a:r>
            <a:r>
              <a:rPr lang="de-DE" baseline="0" dirty="0" err="1" smtClean="0"/>
              <a:t>genetic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bacterial</a:t>
            </a:r>
            <a:r>
              <a:rPr lang="de-DE" baseline="0" dirty="0" smtClean="0"/>
              <a:t> sample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antisense </a:t>
            </a:r>
            <a:r>
              <a:rPr lang="de-DE" baseline="0" dirty="0" err="1" smtClean="0"/>
              <a:t>primers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subsequent PCR </a:t>
            </a:r>
            <a:r>
              <a:rPr lang="de-DE" baseline="0" dirty="0" err="1" smtClean="0"/>
              <a:t>amplification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PCR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termed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amplicons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biotin</a:t>
            </a:r>
            <a:r>
              <a:rPr lang="de-DE" baseline="0" dirty="0" smtClean="0"/>
              <a:t>, a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molecule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known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vitamin</a:t>
            </a:r>
            <a:r>
              <a:rPr lang="de-DE" baseline="0" dirty="0" smtClean="0"/>
              <a:t> B7.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biotin-labeled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stretches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Then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bound</a:t>
            </a:r>
            <a:r>
              <a:rPr lang="de-DE" baseline="0" dirty="0" smtClean="0"/>
              <a:t> PCR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a </a:t>
            </a:r>
            <a:r>
              <a:rPr lang="de-DE" b="1" baseline="0" dirty="0" err="1" smtClean="0"/>
              <a:t>horse-radish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peroxidase</a:t>
            </a:r>
            <a:r>
              <a:rPr lang="de-DE" b="1" baseline="0" dirty="0" smtClean="0"/>
              <a:t> – </a:t>
            </a:r>
            <a:r>
              <a:rPr lang="de-DE" b="1" baseline="0" dirty="0" err="1" smtClean="0"/>
              <a:t>streptavidin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conjugate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Streptavidin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tightly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biotin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Then</a:t>
            </a:r>
            <a:r>
              <a:rPr lang="de-DE" baseline="0" dirty="0" smtClean="0"/>
              <a:t>, a </a:t>
            </a:r>
            <a:r>
              <a:rPr lang="de-DE" baseline="0" dirty="0" err="1" smtClean="0"/>
              <a:t>substrate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seramun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green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probe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converted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enzyme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peroxidase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dark-colored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precipitate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colored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spots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</a:t>
            </a:r>
            <a:r>
              <a:rPr lang="de-DE" baseline="0" dirty="0" smtClean="0"/>
              <a:t> out </a:t>
            </a:r>
            <a:r>
              <a:rPr lang="de-DE" baseline="0" dirty="0" err="1" smtClean="0"/>
              <a:t>automatically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reader</a:t>
            </a:r>
            <a:r>
              <a:rPr lang="de-DE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4673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The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obtained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PDF </a:t>
            </a:r>
            <a:r>
              <a:rPr lang="de-DE" baseline="0" dirty="0" err="1" smtClean="0"/>
              <a:t>file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reader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A </a:t>
            </a:r>
            <a:r>
              <a:rPr lang="de-DE" baseline="0" dirty="0" err="1" smtClean="0"/>
              <a:t>biologist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</a:t>
            </a:r>
            <a:r>
              <a:rPr lang="de-DE" baseline="0" dirty="0" smtClean="0"/>
              <a:t> down,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type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an Excel </a:t>
            </a:r>
            <a:r>
              <a:rPr lang="de-DE" baseline="0" dirty="0" err="1" smtClean="0"/>
              <a:t>sheet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error-prone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labour</a:t>
            </a:r>
            <a:r>
              <a:rPr lang="de-DE" baseline="0" dirty="0" smtClean="0"/>
              <a:t>-intensive.</a:t>
            </a:r>
          </a:p>
          <a:p>
            <a:r>
              <a:rPr lang="de-DE" baseline="0" dirty="0" err="1" smtClean="0"/>
              <a:t>Instead</a:t>
            </a:r>
            <a:r>
              <a:rPr lang="de-DE" baseline="0" dirty="0" smtClean="0"/>
              <a:t>, Ruslan </a:t>
            </a:r>
            <a:r>
              <a:rPr lang="de-DE" baseline="0" dirty="0" err="1" smtClean="0"/>
              <a:t>wrote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piece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extract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absence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334 </a:t>
            </a:r>
            <a:r>
              <a:rPr lang="de-DE" baseline="0" dirty="0" err="1" smtClean="0"/>
              <a:t>probes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sample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PDF </a:t>
            </a:r>
            <a:r>
              <a:rPr lang="de-DE" baseline="0" dirty="0" err="1" smtClean="0"/>
              <a:t>files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, 0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1 </a:t>
            </a:r>
            <a:r>
              <a:rPr lang="de-DE" baseline="0" dirty="0" err="1" smtClean="0"/>
              <a:t>entries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denote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absence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20 </a:t>
            </a:r>
            <a:r>
              <a:rPr lang="de-DE" baseline="0" dirty="0" err="1" smtClean="0"/>
              <a:t>genetic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probes</a:t>
            </a:r>
            <a:r>
              <a:rPr lang="de-DE" baseline="0" dirty="0" smtClean="0"/>
              <a:t> in 5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11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28.</a:t>
            </a:r>
          </a:p>
          <a:p>
            <a:pPr defTabSz="990752">
              <a:defRPr/>
            </a:pPr>
            <a:r>
              <a:rPr lang="de-DE" sz="1300" dirty="0" err="1"/>
              <a:t>For</a:t>
            </a:r>
            <a:r>
              <a:rPr lang="de-DE" sz="1300" dirty="0"/>
              <a:t> </a:t>
            </a:r>
            <a:r>
              <a:rPr lang="de-DE" sz="1300" dirty="0" err="1"/>
              <a:t>example</a:t>
            </a:r>
            <a:r>
              <a:rPr lang="de-DE" sz="1300" dirty="0"/>
              <a:t>,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gene</a:t>
            </a:r>
            <a:r>
              <a:rPr lang="de-DE" sz="1300" dirty="0"/>
              <a:t> </a:t>
            </a:r>
            <a:r>
              <a:rPr lang="en-US" sz="1300" i="1" dirty="0" err="1"/>
              <a:t>mecA</a:t>
            </a:r>
            <a:r>
              <a:rPr lang="en-US" sz="1300" dirty="0"/>
              <a:t> encodes penicillin-binding protein 2A, which makes </a:t>
            </a:r>
            <a:r>
              <a:rPr lang="en-US" sz="1300" i="1" dirty="0" err="1"/>
              <a:t>S.aureus</a:t>
            </a:r>
            <a:r>
              <a:rPr lang="en-US" sz="1300" dirty="0"/>
              <a:t> resistant against penicillin-like antibiotics.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task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express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degree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similarity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numerical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computed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Euclidian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distance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columns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matrix</a:t>
            </a:r>
            <a:r>
              <a:rPr lang="de-DE" baseline="0" dirty="0" smtClean="0"/>
              <a:t>. In </a:t>
            </a:r>
            <a:r>
              <a:rPr lang="de-DE" baseline="0" dirty="0" err="1" smtClean="0"/>
              <a:t>principle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introduce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weights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entry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)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formula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presence</a:t>
            </a:r>
            <a:r>
              <a:rPr lang="de-DE" baseline="0" dirty="0" smtClean="0"/>
              <a:t>/</a:t>
            </a:r>
            <a:r>
              <a:rPr lang="de-DE" baseline="0" dirty="0" err="1" smtClean="0"/>
              <a:t>absence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certain</a:t>
            </a:r>
            <a:r>
              <a:rPr lang="de-DE" baseline="0" dirty="0" smtClean="0"/>
              <a:t> genes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importance</a:t>
            </a:r>
            <a:r>
              <a:rPr lang="de-DE" baseline="0" dirty="0" smtClean="0"/>
              <a:t>. But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was not </a:t>
            </a:r>
            <a:r>
              <a:rPr lang="de-DE" baseline="0" dirty="0" err="1" smtClean="0"/>
              <a:t>available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Hence</a:t>
            </a:r>
            <a:r>
              <a:rPr lang="de-DE" baseline="0" dirty="0" smtClean="0"/>
              <a:t>, all </a:t>
            </a:r>
            <a:r>
              <a:rPr lang="de-DE" baseline="0" dirty="0" err="1" smtClean="0"/>
              <a:t>weights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1.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6786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in diverse </a:t>
            </a:r>
            <a:r>
              <a:rPr lang="de-DE" baseline="0" dirty="0" err="1" smtClean="0"/>
              <a:t>fields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mining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Wikipedia </a:t>
            </a:r>
            <a:r>
              <a:rPr lang="de-DE" baseline="0" dirty="0" err="1" smtClean="0"/>
              <a:t>page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cited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bottom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contains</a:t>
            </a:r>
            <a:r>
              <a:rPr lang="de-DE" baseline="0" dirty="0" smtClean="0"/>
              <a:t> links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26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including</a:t>
            </a:r>
            <a:r>
              <a:rPr lang="de-DE" baseline="0" dirty="0" smtClean="0"/>
              <a:t> e.g. </a:t>
            </a:r>
            <a:r>
              <a:rPr lang="de-DE" baseline="0" dirty="0" err="1" smtClean="0"/>
              <a:t>cosine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similarity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Jaccard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index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overlap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coefficient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On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simple </a:t>
            </a:r>
            <a:r>
              <a:rPr lang="de-DE" b="1" baseline="0" dirty="0" err="1" smtClean="0"/>
              <a:t>Hamming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distance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class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edit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mention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Mahalanobis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distance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3997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pairwise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Euclidian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bacterial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hierarchically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clustered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method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type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agglomerative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This </a:t>
            </a:r>
            <a:r>
              <a:rPr lang="de-DE" baseline="0" dirty="0" err="1" smtClean="0"/>
              <a:t>yielded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almost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separation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MRSA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MSSA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except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7 </a:t>
            </a:r>
            <a:r>
              <a:rPr lang="de-DE" baseline="0" dirty="0" err="1" smtClean="0"/>
              <a:t>resistant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enclosed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green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circle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MSSA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362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In a follow-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up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project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first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pilot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study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we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became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partners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international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StaphNet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consortium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was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led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Prof. Mathias Herrmann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medical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department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Saarland University.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consortium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included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partners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three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African countries, Mozambique,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Tanzania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Gabun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three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German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cities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Münster, Freiburg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Homburg.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Each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site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collected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isolates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nose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healthy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individuals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isolates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blood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infected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patients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en-US" sz="1300" dirty="0"/>
              <a:t>The objective of this study was to compare the molecular-epidemiologic profiles of </a:t>
            </a:r>
            <a:r>
              <a:rPr lang="en-US" sz="1300" i="1" dirty="0"/>
              <a:t>S</a:t>
            </a:r>
            <a:r>
              <a:rPr lang="en-US" sz="1300" dirty="0"/>
              <a:t>. </a:t>
            </a:r>
            <a:r>
              <a:rPr lang="en-US" sz="1300" i="1" dirty="0"/>
              <a:t>aureus</a:t>
            </a:r>
            <a:r>
              <a:rPr lang="en-US" sz="1300" dirty="0"/>
              <a:t> isolates from Sub-Saharan Africa and Germany.</a:t>
            </a:r>
            <a:endParaRPr lang="uk-UA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89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samples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were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again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processed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same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pilot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study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DNA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microarray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Ideally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could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interpret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he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output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image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reader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presence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absence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genes in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bacterial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genome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However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you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should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realize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microarray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actually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relies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on a PCR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protocol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on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hybridization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amplicons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probe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sequences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on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chip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particular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resistance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gene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sample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contains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several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SNP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mutations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with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respect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reference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genome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i="1" baseline="0" dirty="0" smtClean="0">
                <a:latin typeface="Times New Roman" pitchFamily="18" charset="0"/>
                <a:ea typeface="ＭＳ Ｐゴシック" pitchFamily="34" charset="-128"/>
              </a:rPr>
              <a:t>S. </a:t>
            </a:r>
            <a:r>
              <a:rPr lang="de-DE" i="1" baseline="0" dirty="0" err="1" smtClean="0">
                <a:latin typeface="Times New Roman" pitchFamily="18" charset="0"/>
                <a:ea typeface="ＭＳ Ｐゴシック" pitchFamily="34" charset="-128"/>
              </a:rPr>
              <a:t>aureus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PCR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product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reflecting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gene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show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poor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hybridization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probe.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would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conclude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gene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absent,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although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fact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present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but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simply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contains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more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mutations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 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This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would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example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false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negative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testing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result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On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other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can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also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imagine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false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positive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results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occur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example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cross-hybridization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 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An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amplicon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sequence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representing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 different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gene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accident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also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hybridize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similar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probe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actually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stands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another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gene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  <a:endParaRPr lang="uk-UA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08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As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control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our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partners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Münster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therefore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sequenced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154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bacterial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isolates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also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next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generation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sequencing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which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can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assumed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provide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more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extensive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also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more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accurate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information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point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comparison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was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validate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results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DNA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microarray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experiments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comparison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was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restricted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182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unique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genes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present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on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microarray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As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shown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here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results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NGS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microarray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highly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consistent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concordant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 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In 40.6%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cases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NGS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microarray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jointly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detected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gene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in 56.2%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cases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both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methods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agreed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absent.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This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makes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96.8%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agreement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Both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methods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show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error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rate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1-2% due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various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reasons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listed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here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This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comparison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validates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developers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microarray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did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very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good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job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when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designed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hybridization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sequences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probe genes.</a:t>
            </a:r>
            <a:endParaRPr lang="uk-UA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4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Assignments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will deal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bioinformatician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assignments</a:t>
            </a:r>
            <a:r>
              <a:rPr lang="de-DE" baseline="0" dirty="0" smtClean="0"/>
              <a:t> will </a:t>
            </a:r>
            <a:r>
              <a:rPr lang="de-DE" dirty="0" err="1" smtClean="0"/>
              <a:t>contain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available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4096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This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an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overview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samples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collected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project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y-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axis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i="0" baseline="0" dirty="0" err="1" smtClean="0">
                <a:latin typeface="Times New Roman" pitchFamily="18" charset="0"/>
                <a:ea typeface="ＭＳ Ｐゴシック" pitchFamily="34" charset="-128"/>
              </a:rPr>
              <a:t>displays</a:t>
            </a:r>
            <a:r>
              <a:rPr lang="de-DE" i="0" baseline="0" dirty="0" smtClean="0">
                <a:latin typeface="Times New Roman" pitchFamily="18" charset="0"/>
                <a:ea typeface="ＭＳ Ｐゴシック" pitchFamily="34" charset="-128"/>
              </a:rPr>
              <a:t> different </a:t>
            </a:r>
            <a:r>
              <a:rPr lang="de-DE" i="0" baseline="0" dirty="0" err="1" smtClean="0">
                <a:latin typeface="Times New Roman" pitchFamily="18" charset="0"/>
                <a:ea typeface="ＭＳ Ｐゴシック" pitchFamily="34" charset="-128"/>
              </a:rPr>
              <a:t>clonal</a:t>
            </a:r>
            <a:r>
              <a:rPr lang="de-DE" i="0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i="0" baseline="0" dirty="0" err="1" smtClean="0">
                <a:latin typeface="Times New Roman" pitchFamily="18" charset="0"/>
                <a:ea typeface="ＭＳ Ｐゴシック" pitchFamily="34" charset="-128"/>
              </a:rPr>
              <a:t>complexes</a:t>
            </a:r>
            <a:r>
              <a:rPr lang="de-DE" i="0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i="0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i="0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i="1" baseline="0" dirty="0" err="1" smtClean="0">
                <a:latin typeface="Times New Roman" pitchFamily="18" charset="0"/>
                <a:ea typeface="ＭＳ Ｐゴシック" pitchFamily="34" charset="-128"/>
              </a:rPr>
              <a:t>Staphylococcus</a:t>
            </a:r>
            <a:r>
              <a:rPr lang="de-DE" i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i="1" baseline="0" dirty="0" err="1" smtClean="0">
                <a:latin typeface="Times New Roman" pitchFamily="18" charset="0"/>
                <a:ea typeface="ＭＳ Ｐゴシック" pitchFamily="34" charset="-128"/>
              </a:rPr>
              <a:t>aureus</a:t>
            </a:r>
            <a:r>
              <a:rPr lang="de-DE" i="1" baseline="0" dirty="0" smtClean="0">
                <a:latin typeface="Times New Roman" pitchFamily="18" charset="0"/>
                <a:ea typeface="ＭＳ Ｐゴシック" pitchFamily="34" charset="-128"/>
              </a:rPr>
              <a:t>. </a:t>
            </a:r>
            <a:r>
              <a:rPr lang="de-DE" i="0" baseline="0" dirty="0" err="1" smtClean="0">
                <a:latin typeface="Times New Roman" pitchFamily="18" charset="0"/>
                <a:ea typeface="ＭＳ Ｐゴシック" pitchFamily="34" charset="-128"/>
              </a:rPr>
              <a:t>They</a:t>
            </a:r>
            <a:r>
              <a:rPr lang="de-DE" i="0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i="0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i="0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i="0" baseline="0" dirty="0" err="1" smtClean="0">
                <a:latin typeface="Times New Roman" pitchFamily="18" charset="0"/>
                <a:ea typeface="ＭＳ Ｐゴシック" pitchFamily="34" charset="-128"/>
              </a:rPr>
              <a:t>named</a:t>
            </a:r>
            <a:r>
              <a:rPr lang="de-DE" i="0" baseline="0" dirty="0" smtClean="0">
                <a:latin typeface="Times New Roman" pitchFamily="18" charset="0"/>
                <a:ea typeface="ＭＳ Ｐゴシック" pitchFamily="34" charset="-128"/>
              </a:rPr>
              <a:t> CC </a:t>
            </a:r>
            <a:r>
              <a:rPr lang="de-DE" i="0" baseline="0" dirty="0" err="1" smtClean="0">
                <a:latin typeface="Times New Roman" pitchFamily="18" charset="0"/>
                <a:ea typeface="ＭＳ Ｐゴシック" pitchFamily="34" charset="-128"/>
              </a:rPr>
              <a:t>followed</a:t>
            </a:r>
            <a:r>
              <a:rPr lang="de-DE" i="0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i="0" baseline="0" dirty="0" err="1" smtClean="0">
                <a:latin typeface="Times New Roman" pitchFamily="18" charset="0"/>
                <a:ea typeface="ＭＳ Ｐゴシック" pitchFamily="34" charset="-128"/>
              </a:rPr>
              <a:t>by</a:t>
            </a:r>
            <a:r>
              <a:rPr lang="de-DE" i="0" baseline="0" dirty="0" smtClean="0">
                <a:latin typeface="Times New Roman" pitchFamily="18" charset="0"/>
                <a:ea typeface="ＭＳ Ｐゴシック" pitchFamily="34" charset="-128"/>
              </a:rPr>
              <a:t> a </a:t>
            </a:r>
            <a:r>
              <a:rPr lang="de-DE" i="0" baseline="0" dirty="0" err="1" smtClean="0">
                <a:latin typeface="Times New Roman" pitchFamily="18" charset="0"/>
                <a:ea typeface="ＭＳ Ｐゴシック" pitchFamily="34" charset="-128"/>
              </a:rPr>
              <a:t>number</a:t>
            </a:r>
            <a:r>
              <a:rPr lang="de-DE" i="1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i="0" baseline="0" dirty="0" err="1" smtClean="0">
                <a:latin typeface="Times New Roman" pitchFamily="18" charset="0"/>
                <a:ea typeface="ＭＳ Ｐゴシック" pitchFamily="34" charset="-128"/>
              </a:rPr>
              <a:t>For</a:t>
            </a:r>
            <a:r>
              <a:rPr lang="de-DE" i="1" baseline="0" dirty="0" smtClean="0">
                <a:latin typeface="Times New Roman" pitchFamily="18" charset="0"/>
                <a:ea typeface="ＭＳ Ｐゴシック" pitchFamily="34" charset="-128"/>
              </a:rPr>
              <a:t> S. </a:t>
            </a:r>
            <a:r>
              <a:rPr lang="de-DE" i="1" baseline="0" dirty="0" err="1" smtClean="0">
                <a:latin typeface="Times New Roman" pitchFamily="18" charset="0"/>
                <a:ea typeface="ＭＳ Ｐゴシック" pitchFamily="34" charset="-128"/>
              </a:rPr>
              <a:t>aureus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clonal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complex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contains</a:t>
            </a:r>
            <a:r>
              <a:rPr lang="en-US" sz="1300" dirty="0"/>
              <a:t> a group of sequence types that share at least five of seven identical alleles with at least one other sequence type in the group.</a:t>
            </a:r>
          </a:p>
          <a:p>
            <a:r>
              <a:rPr lang="de-DE" sz="1300" dirty="0" err="1"/>
              <a:t>Shown</a:t>
            </a:r>
            <a:r>
              <a:rPr lang="de-DE" sz="1300" dirty="0"/>
              <a:t> on </a:t>
            </a:r>
            <a:r>
              <a:rPr lang="de-DE" sz="1300" dirty="0" err="1"/>
              <a:t>the</a:t>
            </a:r>
            <a:r>
              <a:rPr lang="de-DE" sz="1300" dirty="0"/>
              <a:t> x-</a:t>
            </a:r>
            <a:r>
              <a:rPr lang="de-DE" sz="1300" dirty="0" err="1"/>
              <a:t>axis</a:t>
            </a:r>
            <a:r>
              <a:rPr lang="de-DE" sz="1300" dirty="0"/>
              <a:t> </a:t>
            </a:r>
            <a:r>
              <a:rPr lang="de-DE" sz="1300" dirty="0" err="1"/>
              <a:t>are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number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bacterial</a:t>
            </a:r>
            <a:r>
              <a:rPr lang="de-DE" sz="1300" dirty="0"/>
              <a:t> </a:t>
            </a:r>
            <a:r>
              <a:rPr lang="de-DE" sz="1300" dirty="0" err="1"/>
              <a:t>isolates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a </a:t>
            </a:r>
            <a:r>
              <a:rPr lang="de-DE" sz="1300" dirty="0" err="1"/>
              <a:t>particular</a:t>
            </a:r>
            <a:r>
              <a:rPr lang="de-DE" sz="1300" dirty="0"/>
              <a:t> </a:t>
            </a:r>
            <a:r>
              <a:rPr lang="de-DE" sz="1300" dirty="0" err="1"/>
              <a:t>clonal</a:t>
            </a:r>
            <a:r>
              <a:rPr lang="de-DE" sz="1300" dirty="0"/>
              <a:t> </a:t>
            </a:r>
            <a:r>
              <a:rPr lang="de-DE" sz="1300" dirty="0" err="1"/>
              <a:t>complex</a:t>
            </a:r>
            <a:r>
              <a:rPr lang="de-DE" sz="1300" dirty="0"/>
              <a:t> </a:t>
            </a:r>
            <a:r>
              <a:rPr lang="de-DE" sz="1300" dirty="0" err="1"/>
              <a:t>found</a:t>
            </a:r>
            <a:r>
              <a:rPr lang="de-DE" sz="1300" dirty="0"/>
              <a:t> </a:t>
            </a:r>
            <a:r>
              <a:rPr lang="de-DE" sz="1300" dirty="0" err="1"/>
              <a:t>either</a:t>
            </a:r>
            <a:r>
              <a:rPr lang="de-DE" sz="1300" dirty="0"/>
              <a:t> in </a:t>
            </a:r>
            <a:r>
              <a:rPr lang="de-DE" sz="1300" dirty="0" err="1"/>
              <a:t>Africa</a:t>
            </a:r>
            <a:r>
              <a:rPr lang="de-DE" sz="1300" dirty="0"/>
              <a:t> </a:t>
            </a:r>
            <a:r>
              <a:rPr lang="de-DE" sz="1300" dirty="0" err="1"/>
              <a:t>or</a:t>
            </a:r>
            <a:r>
              <a:rPr lang="de-DE" sz="1300" dirty="0"/>
              <a:t> in Germany.</a:t>
            </a:r>
          </a:p>
          <a:p>
            <a:r>
              <a:rPr lang="de-DE" sz="1300" dirty="0"/>
              <a:t>The </a:t>
            </a:r>
            <a:r>
              <a:rPr lang="de-DE" sz="1300" dirty="0" err="1"/>
              <a:t>data</a:t>
            </a:r>
            <a:r>
              <a:rPr lang="de-DE" sz="1300" dirty="0"/>
              <a:t> </a:t>
            </a:r>
            <a:r>
              <a:rPr lang="de-DE" sz="1300" dirty="0" err="1"/>
              <a:t>is</a:t>
            </a:r>
            <a:r>
              <a:rPr lang="de-DE" sz="1300" dirty="0"/>
              <a:t> </a:t>
            </a:r>
            <a:r>
              <a:rPr lang="de-DE" sz="1300" dirty="0" err="1"/>
              <a:t>colored</a:t>
            </a:r>
            <a:r>
              <a:rPr lang="de-DE" sz="1300" dirty="0"/>
              <a:t> </a:t>
            </a:r>
            <a:r>
              <a:rPr lang="de-DE" sz="1300" dirty="0" err="1"/>
              <a:t>according</a:t>
            </a:r>
            <a:r>
              <a:rPr lang="de-DE" sz="1300" dirty="0"/>
              <a:t> </a:t>
            </a:r>
            <a:r>
              <a:rPr lang="de-DE" sz="1300" dirty="0" err="1"/>
              <a:t>to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origin</a:t>
            </a:r>
            <a:r>
              <a:rPr lang="de-DE" sz="1300" dirty="0"/>
              <a:t>, nasal </a:t>
            </a:r>
            <a:r>
              <a:rPr lang="de-DE" sz="1300" dirty="0" err="1"/>
              <a:t>isolates</a:t>
            </a:r>
            <a:r>
              <a:rPr lang="de-DE" sz="1300" dirty="0"/>
              <a:t> </a:t>
            </a:r>
            <a:r>
              <a:rPr lang="de-DE" sz="1300" dirty="0" err="1"/>
              <a:t>are</a:t>
            </a:r>
            <a:r>
              <a:rPr lang="de-DE" sz="1300" dirty="0"/>
              <a:t> </a:t>
            </a:r>
            <a:r>
              <a:rPr lang="de-DE" sz="1300" dirty="0" err="1"/>
              <a:t>colored</a:t>
            </a:r>
            <a:r>
              <a:rPr lang="de-DE" sz="1300" dirty="0"/>
              <a:t> </a:t>
            </a:r>
            <a:r>
              <a:rPr lang="de-DE" sz="1300" dirty="0" err="1"/>
              <a:t>green</a:t>
            </a:r>
            <a:r>
              <a:rPr lang="de-DE" sz="1300" dirty="0"/>
              <a:t>, </a:t>
            </a:r>
            <a:r>
              <a:rPr lang="de-DE" sz="1300" dirty="0" err="1"/>
              <a:t>clinical</a:t>
            </a:r>
            <a:r>
              <a:rPr lang="de-DE" sz="1300" dirty="0"/>
              <a:t> </a:t>
            </a:r>
            <a:r>
              <a:rPr lang="de-DE" sz="1300" dirty="0" err="1"/>
              <a:t>isolates</a:t>
            </a:r>
            <a:r>
              <a:rPr lang="de-DE" sz="1300" dirty="0"/>
              <a:t> red.</a:t>
            </a:r>
          </a:p>
          <a:p>
            <a:r>
              <a:rPr lang="de-DE" sz="1300" dirty="0" err="1"/>
              <a:t>No</a:t>
            </a:r>
            <a:r>
              <a:rPr lang="de-DE" sz="1300" dirty="0"/>
              <a:t> </a:t>
            </a:r>
            <a:r>
              <a:rPr lang="de-DE" sz="1300" dirty="0" err="1"/>
              <a:t>members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CC80 </a:t>
            </a:r>
            <a:r>
              <a:rPr lang="de-DE" sz="1300" dirty="0" err="1"/>
              <a:t>and</a:t>
            </a:r>
            <a:r>
              <a:rPr lang="de-DE" sz="1300" dirty="0"/>
              <a:t> CC88 </a:t>
            </a:r>
            <a:r>
              <a:rPr lang="de-DE" sz="1300" dirty="0" err="1"/>
              <a:t>were</a:t>
            </a:r>
            <a:r>
              <a:rPr lang="de-DE" sz="1300" dirty="0"/>
              <a:t> </a:t>
            </a:r>
            <a:r>
              <a:rPr lang="de-DE" sz="1300" dirty="0" err="1"/>
              <a:t>found</a:t>
            </a:r>
            <a:r>
              <a:rPr lang="de-DE" sz="1300" dirty="0"/>
              <a:t> in Germany. </a:t>
            </a:r>
            <a:r>
              <a:rPr lang="de-DE" sz="1300" dirty="0" err="1"/>
              <a:t>No</a:t>
            </a:r>
            <a:r>
              <a:rPr lang="de-DE" sz="1300" dirty="0"/>
              <a:t> </a:t>
            </a:r>
            <a:r>
              <a:rPr lang="de-DE" sz="1300" dirty="0" err="1"/>
              <a:t>members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CC50 </a:t>
            </a:r>
            <a:r>
              <a:rPr lang="de-DE" sz="1300" dirty="0" err="1"/>
              <a:t>and</a:t>
            </a:r>
            <a:r>
              <a:rPr lang="de-DE" sz="1300" dirty="0"/>
              <a:t> CC398 in </a:t>
            </a:r>
            <a:r>
              <a:rPr lang="de-DE" sz="1300" dirty="0" err="1"/>
              <a:t>Africa</a:t>
            </a:r>
            <a:r>
              <a:rPr lang="de-DE" sz="1300" dirty="0"/>
              <a:t>.</a:t>
            </a:r>
          </a:p>
          <a:p>
            <a:r>
              <a:rPr lang="en-US" sz="1300" dirty="0"/>
              <a:t>All other CCs with at least six isolates were found both in Africa as well as in Germany. </a:t>
            </a:r>
          </a:p>
          <a:p>
            <a:r>
              <a:rPr lang="en-US" sz="1300" dirty="0"/>
              <a:t>For about half of the detected CCs, significant geographic distribution differences were found.</a:t>
            </a:r>
          </a:p>
          <a:p>
            <a:r>
              <a:rPr lang="en-US" sz="1300" dirty="0"/>
              <a:t>The statistical imbalance is marked by asterisks. </a:t>
            </a:r>
            <a:endParaRPr lang="de-DE" baseline="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37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Shown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here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dirty="0" err="1" smtClean="0">
                <a:latin typeface="Times New Roman" pitchFamily="18" charset="0"/>
                <a:ea typeface="ＭＳ Ｐゴシック" pitchFamily="34" charset="-128"/>
              </a:rPr>
              <a:t>frequency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finding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probe genes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DNA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microarray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in a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group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bacterial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isolates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third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column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contains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all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isolates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columns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right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contain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particular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clonal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complexes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top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group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genes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characteristic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marker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genes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i="1" baseline="0" dirty="0" err="1" smtClean="0">
                <a:latin typeface="Times New Roman" pitchFamily="18" charset="0"/>
                <a:ea typeface="ＭＳ Ｐゴシック" pitchFamily="34" charset="-128"/>
              </a:rPr>
              <a:t>S.aureus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detected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all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isolates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 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bottom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group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methicillin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resistance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genes.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Very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few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isolates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contain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largest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differences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observed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middle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group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regulatory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genes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agr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family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en-US" sz="1300" dirty="0"/>
              <a:t>The accessory gene regulator (</a:t>
            </a:r>
            <a:r>
              <a:rPr lang="en-US" sz="1300" i="1" dirty="0" err="1"/>
              <a:t>agr</a:t>
            </a:r>
            <a:r>
              <a:rPr lang="en-US" sz="1300" dirty="0"/>
              <a:t>) locus of </a:t>
            </a:r>
            <a:r>
              <a:rPr lang="en-US" sz="1300" i="1" dirty="0"/>
              <a:t>Staphylococcus aureus</a:t>
            </a:r>
            <a:r>
              <a:rPr lang="en-US" sz="1300" dirty="0"/>
              <a:t> encodes a two-component signal transduction system that affects the expression of surface proteins and secreted proteins and also influences the expression of many virulence genes.</a:t>
            </a:r>
            <a:endParaRPr lang="uk-UA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85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300" dirty="0"/>
              <a:t>As </a:t>
            </a:r>
            <a:r>
              <a:rPr lang="de-DE" sz="1300" dirty="0" err="1"/>
              <a:t>shown</a:t>
            </a:r>
            <a:r>
              <a:rPr lang="de-DE" sz="1300" dirty="0"/>
              <a:t> on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previous</a:t>
            </a:r>
            <a:r>
              <a:rPr lang="de-DE" sz="1300" dirty="0"/>
              <a:t> </a:t>
            </a:r>
            <a:r>
              <a:rPr lang="de-DE" sz="1300" dirty="0" err="1"/>
              <a:t>slide</a:t>
            </a:r>
            <a:r>
              <a:rPr lang="de-DE" sz="1300" dirty="0"/>
              <a:t>, </a:t>
            </a:r>
            <a:r>
              <a:rPr lang="en-US" sz="1300" dirty="0"/>
              <a:t>the majority of resistance genes were equally distributed among isolates from Africa and Germany. </a:t>
            </a:r>
          </a:p>
          <a:p>
            <a:r>
              <a:rPr lang="en-US" sz="1300" dirty="0"/>
              <a:t>These findings correspond well to the phenotypic resistance profile against certain antibiotics which are shown on this slide.</a:t>
            </a:r>
          </a:p>
          <a:p>
            <a:r>
              <a:rPr lang="de-DE" sz="1300" dirty="0"/>
              <a:t>The </a:t>
            </a:r>
            <a:r>
              <a:rPr lang="de-DE" sz="1300" dirty="0" err="1"/>
              <a:t>most</a:t>
            </a:r>
            <a:r>
              <a:rPr lang="de-DE" sz="1300" dirty="0"/>
              <a:t> </a:t>
            </a:r>
            <a:r>
              <a:rPr lang="en-US" sz="1300" dirty="0"/>
              <a:t>striking differences are marked by red boxes</a:t>
            </a:r>
            <a:r>
              <a:rPr lang="en-US" sz="1300" dirty="0" smtClean="0"/>
              <a:t>.</a:t>
            </a:r>
          </a:p>
          <a:p>
            <a:r>
              <a:rPr lang="en-US" sz="1300" dirty="0" smtClean="0">
                <a:latin typeface="Times New Roman" pitchFamily="18" charset="0"/>
                <a:ea typeface="ＭＳ Ｐゴシック" pitchFamily="34" charset="-128"/>
              </a:rPr>
              <a:t>Usually when you have a bacterial</a:t>
            </a:r>
            <a:r>
              <a:rPr lang="en-US" sz="1300" baseline="0" dirty="0" smtClean="0">
                <a:latin typeface="Times New Roman" pitchFamily="18" charset="0"/>
                <a:ea typeface="ＭＳ Ｐゴシック" pitchFamily="34" charset="-128"/>
              </a:rPr>
              <a:t> infection (e.g. of the urinary tract), you go to the doctor and will receive a prescription for a broad-band antibiotics. Will it be effective against the bacteria? This depends on the chances for resistance. It would be safer to do a bacterial colony and determine the specifics of the bacterium. But this takes time and costs money. </a:t>
            </a:r>
            <a:endParaRPr lang="uk-UA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72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Shown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de-DE" b="1" dirty="0" err="1" smtClean="0">
                <a:latin typeface="Times New Roman" pitchFamily="18" charset="0"/>
                <a:ea typeface="ＭＳ Ｐゴシック" pitchFamily="34" charset="-128"/>
              </a:rPr>
              <a:t>hylogeny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154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strains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based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on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data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whole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genome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sequencing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(WGS).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Reference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genomes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i="1" baseline="0" dirty="0" smtClean="0">
                <a:latin typeface="Times New Roman" pitchFamily="18" charset="0"/>
                <a:ea typeface="ＭＳ Ｐゴシック" pitchFamily="34" charset="-128"/>
              </a:rPr>
              <a:t>S. </a:t>
            </a:r>
            <a:r>
              <a:rPr lang="de-DE" i="1" baseline="0" dirty="0" err="1" smtClean="0">
                <a:latin typeface="Times New Roman" pitchFamily="18" charset="0"/>
                <a:ea typeface="ＭＳ Ｐゴシック" pitchFamily="34" charset="-128"/>
              </a:rPr>
              <a:t>aureus</a:t>
            </a:r>
            <a:r>
              <a:rPr lang="de-DE" i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at NCBI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contain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around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2800 genes.</a:t>
            </a:r>
          </a:p>
          <a:p>
            <a:pPr defTabSz="990752">
              <a:defRPr/>
            </a:pP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A so-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called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core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genome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contains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1861 genes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detected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practically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all </a:t>
            </a:r>
            <a:r>
              <a:rPr lang="de-DE" i="1" baseline="0" dirty="0" smtClean="0">
                <a:latin typeface="Times New Roman" pitchFamily="18" charset="0"/>
                <a:ea typeface="ＭＳ Ｐゴシック" pitchFamily="34" charset="-128"/>
              </a:rPr>
              <a:t>S. </a:t>
            </a:r>
            <a:r>
              <a:rPr lang="de-DE" i="1" baseline="0" dirty="0" err="1" smtClean="0">
                <a:latin typeface="Times New Roman" pitchFamily="18" charset="0"/>
                <a:ea typeface="ＭＳ Ｐゴシック" pitchFamily="34" charset="-128"/>
              </a:rPr>
              <a:t>aureus</a:t>
            </a:r>
            <a:r>
              <a:rPr lang="de-DE" i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isolates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phylogeny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was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constructed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sequence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variations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found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between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these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1861 genes.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Most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clusters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detected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contain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samples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either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Africa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Germany.</a:t>
            </a:r>
          </a:p>
        </p:txBody>
      </p:sp>
      <p:sp>
        <p:nvSpPr>
          <p:cNvPr id="12902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94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Here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tried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cluster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all 1200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isolates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based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on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DNA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microarray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data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using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Euclidian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distances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done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before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can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merely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see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some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green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blue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clusters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but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actually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image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very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messy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endParaRPr lang="de-DE" baseline="0" dirty="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question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whether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how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can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present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data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somehow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condensed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fashion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would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better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reveal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differences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between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samples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  <a:endParaRPr lang="uk-UA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96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Shown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here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results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visualizing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same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data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–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gene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inventory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1200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bacterial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samples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–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 so-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called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principal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component</a:t>
            </a:r>
            <a:r>
              <a:rPr lang="de-DE" b="1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="1" baseline="0" dirty="0" err="1" smtClean="0">
                <a:latin typeface="Times New Roman" pitchFamily="18" charset="0"/>
                <a:ea typeface="ＭＳ Ｐゴシック" pitchFamily="34" charset="-128"/>
              </a:rPr>
              <a:t>analysis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x-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axis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represents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projection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each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sample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along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first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principal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component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vector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termed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PC1.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y-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axis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those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along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PC2.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color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coding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respresents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geographical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origin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probes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 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warm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colors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used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African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samples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green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/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blue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cold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colors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German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samples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 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Many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samples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same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clonal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complexes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cluster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together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because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share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same genes (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therefore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have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similar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projections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). This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captured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microarray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data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Listed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text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boxes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genes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enriched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samples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circle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with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respect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background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all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other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probes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So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altogether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PCA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analysis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looks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quite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successful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  <a:endParaRPr lang="uk-UA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02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err="1" smtClean="0"/>
              <a:t>We</a:t>
            </a:r>
            <a:r>
              <a:rPr lang="de-DE" altLang="de-DE" dirty="0" smtClean="0"/>
              <a:t> will </a:t>
            </a:r>
            <a:r>
              <a:rPr lang="de-DE" altLang="de-DE" dirty="0" err="1" smtClean="0"/>
              <a:t>now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discuss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detail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how</a:t>
            </a:r>
            <a:r>
              <a:rPr lang="de-DE" altLang="de-DE" dirty="0" smtClean="0"/>
              <a:t> PCA </a:t>
            </a:r>
            <a:r>
              <a:rPr lang="de-DE" altLang="de-DE" dirty="0" err="1" smtClean="0"/>
              <a:t>works</a:t>
            </a:r>
            <a:r>
              <a:rPr lang="de-DE" altLang="de-DE" dirty="0" smtClean="0"/>
              <a:t>.</a:t>
            </a: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26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de-DE" dirty="0" smtClean="0"/>
              <a:t>The two main variables in an experiment are the </a:t>
            </a:r>
            <a:r>
              <a:rPr lang="en-US" altLang="de-DE" b="1" dirty="0" smtClean="0"/>
              <a:t>independent</a:t>
            </a:r>
            <a:r>
              <a:rPr lang="en-US" altLang="de-DE" dirty="0" smtClean="0"/>
              <a:t> and </a:t>
            </a:r>
            <a:r>
              <a:rPr lang="en-US" altLang="de-DE" b="1" dirty="0" smtClean="0"/>
              <a:t>dependent variable</a:t>
            </a:r>
            <a:r>
              <a:rPr lang="en-US" altLang="de-DE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dirty="0" smtClean="0"/>
              <a:t>An independent variable is the variable that is changed or controlled in a scientific experiment to test the effects on the dependent variable.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dirty="0" smtClean="0"/>
              <a:t>A dependent variable is the variable being tested and measured in a scientific experiment.</a:t>
            </a:r>
          </a:p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In </a:t>
            </a:r>
            <a:r>
              <a:rPr lang="de-DE" altLang="de-DE" dirty="0" err="1" smtClean="0"/>
              <a:t>our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case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dependent</a:t>
            </a:r>
            <a:r>
              <a:rPr lang="de-DE" altLang="de-DE" dirty="0" smtClean="0"/>
              <a:t> variable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binary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output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DNA </a:t>
            </a:r>
            <a:r>
              <a:rPr lang="de-DE" altLang="de-DE" baseline="0" dirty="0" err="1" smtClean="0"/>
              <a:t>microarray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experiment</a:t>
            </a:r>
            <a:r>
              <a:rPr lang="de-DE" altLang="de-DE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 smtClean="0"/>
              <a:t>The </a:t>
            </a:r>
            <a:r>
              <a:rPr lang="de-DE" altLang="de-DE" baseline="0" dirty="0" err="1" smtClean="0"/>
              <a:t>independent</a:t>
            </a:r>
            <a:r>
              <a:rPr lang="de-DE" altLang="de-DE" baseline="0" dirty="0" smtClean="0"/>
              <a:t> variable </a:t>
            </a:r>
            <a:r>
              <a:rPr lang="de-DE" altLang="de-DE" baseline="0" dirty="0" err="1" smtClean="0"/>
              <a:t>could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count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clonal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complexes</a:t>
            </a:r>
            <a:r>
              <a:rPr lang="de-DE" altLang="de-DE" baseline="0" dirty="0" smtClean="0"/>
              <a:t> CC1, CC2, CC3 …. </a:t>
            </a:r>
            <a:r>
              <a:rPr lang="de-DE" altLang="de-DE" baseline="0" dirty="0" err="1" smtClean="0"/>
              <a:t>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country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origin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age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individuals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whether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have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diabetes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co-infected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by</a:t>
            </a:r>
            <a:r>
              <a:rPr lang="de-DE" altLang="de-DE" baseline="0" dirty="0" smtClean="0"/>
              <a:t> HIV.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 smtClean="0"/>
              <a:t>The </a:t>
            </a:r>
            <a:r>
              <a:rPr lang="de-DE" altLang="de-DE" baseline="0" dirty="0" err="1" smtClean="0"/>
              <a:t>question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would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whether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presence</a:t>
            </a:r>
            <a:r>
              <a:rPr lang="de-DE" altLang="de-DE" baseline="0" dirty="0" smtClean="0"/>
              <a:t>/</a:t>
            </a:r>
            <a:r>
              <a:rPr lang="de-DE" altLang="de-DE" baseline="0" dirty="0" err="1" smtClean="0"/>
              <a:t>absence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genes </a:t>
            </a:r>
            <a:r>
              <a:rPr lang="de-DE" altLang="de-DE" baseline="0" dirty="0" err="1" smtClean="0"/>
              <a:t>that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detected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microarray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is</a:t>
            </a:r>
            <a:r>
              <a:rPr lang="de-DE" altLang="de-DE" baseline="0" dirty="0" smtClean="0"/>
              <a:t> a </a:t>
            </a:r>
            <a:r>
              <a:rPr lang="de-DE" altLang="de-DE" baseline="0" dirty="0" err="1" smtClean="0"/>
              <a:t>function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such </a:t>
            </a:r>
            <a:r>
              <a:rPr lang="de-DE" altLang="de-DE" baseline="0" dirty="0" err="1" smtClean="0"/>
              <a:t>independent</a:t>
            </a:r>
            <a:r>
              <a:rPr lang="de-DE" altLang="de-DE" baseline="0" dirty="0" smtClean="0"/>
              <a:t> variables.</a:t>
            </a:r>
            <a:endParaRPr lang="de-DE" altLang="de-DE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27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3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90752" eaLnBrk="1" hangingPunct="1">
              <a:spcBef>
                <a:spcPct val="0"/>
              </a:spcBef>
              <a:defRPr/>
            </a:pPr>
            <a:r>
              <a:rPr lang="de-DE" altLang="de-DE" dirty="0" err="1" smtClean="0">
                <a:solidFill>
                  <a:schemeClr val="tx1"/>
                </a:solidFill>
              </a:rPr>
              <a:t>If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you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don‘t</a:t>
            </a:r>
            <a:r>
              <a:rPr lang="de-DE" altLang="de-DE" baseline="0" dirty="0" smtClean="0">
                <a:solidFill>
                  <a:schemeClr val="tx1"/>
                </a:solidFill>
              </a:rPr>
              <a:t> </a:t>
            </a:r>
            <a:r>
              <a:rPr lang="de-DE" altLang="de-DE" baseline="0" dirty="0" err="1" smtClean="0">
                <a:solidFill>
                  <a:schemeClr val="tx1"/>
                </a:solidFill>
              </a:rPr>
              <a:t>center</a:t>
            </a:r>
            <a:r>
              <a:rPr lang="de-DE" altLang="de-DE" baseline="0" dirty="0" smtClean="0">
                <a:solidFill>
                  <a:schemeClr val="tx1"/>
                </a:solidFill>
              </a:rPr>
              <a:t> </a:t>
            </a:r>
            <a:r>
              <a:rPr lang="de-DE" altLang="de-DE" baseline="0" dirty="0" err="1" smtClean="0">
                <a:solidFill>
                  <a:schemeClr val="tx1"/>
                </a:solidFill>
              </a:rPr>
              <a:t>the</a:t>
            </a:r>
            <a:r>
              <a:rPr lang="de-DE" altLang="de-DE" baseline="0" dirty="0" smtClean="0">
                <a:solidFill>
                  <a:schemeClr val="tx1"/>
                </a:solidFill>
              </a:rPr>
              <a:t> </a:t>
            </a:r>
            <a:r>
              <a:rPr lang="de-DE" altLang="de-DE" baseline="0" dirty="0" err="1" smtClean="0">
                <a:solidFill>
                  <a:schemeClr val="tx1"/>
                </a:solidFill>
              </a:rPr>
              <a:t>data</a:t>
            </a:r>
            <a:r>
              <a:rPr lang="de-DE" altLang="de-DE" dirty="0" smtClean="0">
                <a:solidFill>
                  <a:schemeClr val="tx1"/>
                </a:solidFill>
              </a:rPr>
              <a:t>, </a:t>
            </a:r>
            <a:r>
              <a:rPr lang="de-DE" altLang="de-DE" dirty="0" err="1" smtClean="0">
                <a:solidFill>
                  <a:schemeClr val="tx1"/>
                </a:solidFill>
              </a:rPr>
              <a:t>the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result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would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differ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and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its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interpretation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becomes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more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difficult</a:t>
            </a:r>
            <a:r>
              <a:rPr lang="de-DE" altLang="de-DE" dirty="0" smtClean="0">
                <a:solidFill>
                  <a:schemeClr val="tx1"/>
                </a:solidFill>
              </a:rPr>
              <a:t>.</a:t>
            </a:r>
          </a:p>
          <a:p>
            <a:pPr defTabSz="990752" eaLnBrk="1" hangingPunct="1">
              <a:spcBef>
                <a:spcPct val="0"/>
              </a:spcBef>
              <a:defRPr/>
            </a:pPr>
            <a:endParaRPr lang="de-DE" altLang="de-DE" dirty="0" smtClean="0">
              <a:solidFill>
                <a:schemeClr val="tx1"/>
              </a:solidFill>
            </a:endParaRPr>
          </a:p>
          <a:p>
            <a:pPr defTabSz="990752" eaLnBrk="1" hangingPunct="1">
              <a:spcBef>
                <a:spcPct val="0"/>
              </a:spcBef>
              <a:defRPr/>
            </a:pPr>
            <a:endParaRPr lang="de-DE" altLang="de-DE" dirty="0" smtClean="0">
              <a:solidFill>
                <a:schemeClr val="tx1"/>
              </a:solidFill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28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5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err="1" smtClean="0"/>
              <a:t>Standardizing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normalizing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data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important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one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uses</a:t>
            </a:r>
            <a:r>
              <a:rPr lang="de-DE" altLang="de-DE" baseline="0" dirty="0" smtClean="0"/>
              <a:t> variables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different </a:t>
            </a:r>
            <a:r>
              <a:rPr lang="de-DE" altLang="de-DE" baseline="0" dirty="0" err="1" smtClean="0"/>
              <a:t>units</a:t>
            </a:r>
            <a:endParaRPr lang="de-DE" altLang="de-DE" baseline="0" dirty="0" smtClean="0"/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 err="1" smtClean="0"/>
              <a:t>or</a:t>
            </a:r>
            <a:r>
              <a:rPr lang="de-DE" altLang="de-DE" baseline="0" dirty="0" smtClean="0"/>
              <a:t> variables </a:t>
            </a:r>
            <a:r>
              <a:rPr lang="de-DE" altLang="de-DE" baseline="0" dirty="0" err="1" smtClean="0"/>
              <a:t>which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measure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incomparable</a:t>
            </a:r>
            <a:r>
              <a:rPr lang="de-DE" altLang="de-DE" baseline="0" dirty="0" smtClean="0"/>
              <a:t> „</a:t>
            </a:r>
            <a:r>
              <a:rPr lang="de-DE" altLang="de-DE" baseline="0" dirty="0" err="1" smtClean="0"/>
              <a:t>things</a:t>
            </a:r>
            <a:r>
              <a:rPr lang="de-DE" altLang="de-DE" baseline="0" dirty="0" smtClean="0"/>
              <a:t>“.</a:t>
            </a:r>
          </a:p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 err="1" smtClean="0"/>
              <a:t>Remember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that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PCA </a:t>
            </a:r>
            <a:r>
              <a:rPr lang="de-DE" altLang="de-DE" baseline="0" dirty="0" err="1" smtClean="0"/>
              <a:t>algorithm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tries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find PC </a:t>
            </a:r>
            <a:r>
              <a:rPr lang="de-DE" altLang="de-DE" baseline="0" dirty="0" err="1" smtClean="0"/>
              <a:t>vectors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that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capture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largest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variance</a:t>
            </a:r>
            <a:r>
              <a:rPr lang="de-DE" altLang="de-DE" baseline="0" dirty="0" smtClean="0"/>
              <a:t> in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data</a:t>
            </a:r>
            <a:r>
              <a:rPr lang="de-DE" altLang="de-DE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 err="1" smtClean="0"/>
              <a:t>Let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us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assume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measure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size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different </a:t>
            </a:r>
            <a:r>
              <a:rPr lang="de-DE" altLang="de-DE" baseline="0" dirty="0" err="1" smtClean="0"/>
              <a:t>cars</a:t>
            </a:r>
            <a:r>
              <a:rPr lang="de-DE" altLang="de-DE" baseline="0" dirty="0" smtClean="0"/>
              <a:t> in </a:t>
            </a:r>
            <a:r>
              <a:rPr lang="de-DE" altLang="de-DE" baseline="0" dirty="0" err="1" smtClean="0"/>
              <a:t>three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dimensions</a:t>
            </a:r>
            <a:r>
              <a:rPr lang="de-DE" altLang="de-DE" baseline="0" dirty="0" smtClean="0"/>
              <a:t>: </a:t>
            </a:r>
            <a:r>
              <a:rPr lang="de-DE" altLang="de-DE" baseline="0" dirty="0" err="1" smtClean="0"/>
              <a:t>length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width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and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height</a:t>
            </a:r>
            <a:r>
              <a:rPr lang="de-DE" altLang="de-DE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 err="1" smtClean="0"/>
              <a:t>If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used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units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metre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length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and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width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and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units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centimetre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height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coordinates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height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would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be</a:t>
            </a:r>
            <a:r>
              <a:rPr lang="de-DE" altLang="de-DE" baseline="0" dirty="0" smtClean="0"/>
              <a:t> a </a:t>
            </a:r>
            <a:r>
              <a:rPr lang="de-DE" altLang="de-DE" baseline="0" dirty="0" err="1" smtClean="0"/>
              <a:t>factor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100 larger </a:t>
            </a:r>
            <a:r>
              <a:rPr lang="de-DE" altLang="de-DE" baseline="0" dirty="0" err="1" smtClean="0"/>
              <a:t>than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coordinates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length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and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width</a:t>
            </a:r>
            <a:r>
              <a:rPr lang="de-DE" altLang="de-DE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 smtClean="0"/>
              <a:t>PC1 </a:t>
            </a:r>
            <a:r>
              <a:rPr lang="de-DE" altLang="de-DE" baseline="0" dirty="0" err="1" smtClean="0"/>
              <a:t>would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definitely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oriented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along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height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axis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because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PCA </a:t>
            </a:r>
            <a:r>
              <a:rPr lang="de-DE" altLang="de-DE" baseline="0" dirty="0" err="1" smtClean="0"/>
              <a:t>algorithm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thinks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that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axis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where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cars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differ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most</a:t>
            </a:r>
            <a:r>
              <a:rPr lang="de-DE" altLang="de-DE" baseline="0" dirty="0" smtClean="0"/>
              <a:t>. </a:t>
            </a:r>
            <a:endParaRPr lang="de-DE" altLang="de-DE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29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6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Corona </a:t>
            </a:r>
            <a:r>
              <a:rPr lang="de-DE" baseline="0" dirty="0" err="1" smtClean="0"/>
              <a:t>regulations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written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</a:t>
            </a:r>
            <a:r>
              <a:rPr lang="de-DE" dirty="0" err="1" smtClean="0"/>
              <a:t>he</a:t>
            </a:r>
            <a:r>
              <a:rPr lang="de-DE" dirty="0" smtClean="0"/>
              <a:t> final </a:t>
            </a:r>
            <a:r>
              <a:rPr lang="de-DE" dirty="0" err="1" smtClean="0"/>
              <a:t>exams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alternatively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conducted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individual oral </a:t>
            </a:r>
            <a:r>
              <a:rPr lang="de-DE" dirty="0" err="1" smtClean="0"/>
              <a:t>exams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20 </a:t>
            </a:r>
            <a:r>
              <a:rPr lang="de-DE" dirty="0" err="1" smtClean="0"/>
              <a:t>minute</a:t>
            </a:r>
            <a:r>
              <a:rPr lang="de-DE" dirty="0" smtClean="0"/>
              <a:t> </a:t>
            </a:r>
            <a:r>
              <a:rPr lang="de-DE" dirty="0" err="1" smtClean="0"/>
              <a:t>duration</a:t>
            </a:r>
            <a:r>
              <a:rPr lang="de-DE" dirty="0" smtClean="0"/>
              <a:t>.</a:t>
            </a:r>
          </a:p>
          <a:p>
            <a:r>
              <a:rPr lang="de-DE" dirty="0" smtClean="0"/>
              <a:t>As </a:t>
            </a:r>
            <a:r>
              <a:rPr lang="de-DE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time-</a:t>
            </a:r>
            <a:r>
              <a:rPr lang="de-DE" baseline="0" dirty="0" err="1" smtClean="0"/>
              <a:t>consuming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</a:t>
            </a:r>
            <a:r>
              <a:rPr lang="de-DE" baseline="0" dirty="0" smtClean="0"/>
              <a:t> oral </a:t>
            </a:r>
            <a:r>
              <a:rPr lang="de-DE" baseline="0" dirty="0" err="1" smtClean="0"/>
              <a:t>exams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re-exam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6113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err="1" smtClean="0"/>
              <a:t>We</a:t>
            </a:r>
            <a:r>
              <a:rPr lang="de-DE" altLang="de-DE" dirty="0" smtClean="0"/>
              <a:t> will </a:t>
            </a:r>
            <a:r>
              <a:rPr lang="de-DE" altLang="de-DE" dirty="0" err="1" smtClean="0"/>
              <a:t>now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review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some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basic</a:t>
            </a:r>
            <a:r>
              <a:rPr lang="de-DE" altLang="de-DE" baseline="0" dirty="0" err="1" smtClean="0"/>
              <a:t>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from</a:t>
            </a:r>
            <a:r>
              <a:rPr lang="de-DE" altLang="de-DE" baseline="0" dirty="0" smtClean="0"/>
              <a:t> linear </a:t>
            </a:r>
            <a:r>
              <a:rPr lang="de-DE" altLang="de-DE" baseline="0" dirty="0" err="1" smtClean="0"/>
              <a:t>algebra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that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take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us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singular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value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decomposition</a:t>
            </a:r>
            <a:r>
              <a:rPr lang="de-DE" altLang="de-DE" baseline="0" dirty="0" smtClean="0"/>
              <a:t>.</a:t>
            </a:r>
            <a:endParaRPr lang="de-DE" altLang="de-DE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30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86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err="1" smtClean="0"/>
              <a:t>You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probably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know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these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things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very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well</a:t>
            </a:r>
            <a:r>
              <a:rPr lang="de-DE" altLang="de-DE" baseline="0" dirty="0" smtClean="0"/>
              <a:t>. </a:t>
            </a:r>
            <a:r>
              <a:rPr lang="de-DE" altLang="de-DE" baseline="0" dirty="0" err="1" smtClean="0"/>
              <a:t>No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need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add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any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explanations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here</a:t>
            </a:r>
            <a:r>
              <a:rPr lang="de-DE" altLang="de-DE" baseline="0" dirty="0" smtClean="0"/>
              <a:t>.</a:t>
            </a:r>
            <a:endParaRPr lang="de-DE" altLang="de-DE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31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53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90752" eaLnBrk="1" hangingPunct="1">
              <a:spcBef>
                <a:spcPct val="0"/>
              </a:spcBef>
              <a:defRPr/>
            </a:pPr>
            <a:r>
              <a:rPr lang="de-DE" altLang="de-DE" dirty="0" err="1" smtClean="0"/>
              <a:t>Only</a:t>
            </a:r>
            <a:r>
              <a:rPr lang="de-DE" altLang="de-DE" dirty="0" smtClean="0"/>
              <a:t> </a:t>
            </a:r>
            <a:r>
              <a:rPr lang="en-US" altLang="de-DE" dirty="0" smtClean="0"/>
              <a:t>diagonalizable matrices can be factorized as</a:t>
            </a:r>
            <a:r>
              <a:rPr lang="en-US" altLang="de-DE" baseline="0" dirty="0" smtClean="0"/>
              <a:t> an </a:t>
            </a:r>
            <a:r>
              <a:rPr lang="en-US" altLang="de-DE" baseline="0" dirty="0" err="1" smtClean="0"/>
              <a:t>eigendecomposition</a:t>
            </a:r>
            <a:r>
              <a:rPr lang="en-US" altLang="de-DE" baseline="0" dirty="0" smtClean="0"/>
              <a:t>.</a:t>
            </a:r>
          </a:p>
          <a:p>
            <a:pPr defTabSz="990752" eaLnBrk="1" hangingPunct="1">
              <a:spcBef>
                <a:spcPct val="0"/>
              </a:spcBef>
              <a:defRPr/>
            </a:pPr>
            <a:r>
              <a:rPr lang="de-DE" altLang="de-DE" baseline="0" dirty="0" err="1" smtClean="0"/>
              <a:t>We</a:t>
            </a:r>
            <a:r>
              <a:rPr lang="de-DE" altLang="de-DE" baseline="0" dirty="0" smtClean="0"/>
              <a:t> will </a:t>
            </a:r>
            <a:r>
              <a:rPr lang="de-DE" altLang="de-DE" baseline="0" dirty="0" err="1" smtClean="0"/>
              <a:t>leave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details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mathematicians</a:t>
            </a:r>
            <a:r>
              <a:rPr lang="de-DE" altLang="de-DE" baseline="0" dirty="0" smtClean="0"/>
              <a:t>.</a:t>
            </a:r>
            <a:endParaRPr lang="de-DE" altLang="de-DE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32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74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Also </a:t>
            </a:r>
            <a:r>
              <a:rPr lang="de-DE" altLang="de-DE" dirty="0" err="1" smtClean="0"/>
              <a:t>here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we</a:t>
            </a:r>
            <a:r>
              <a:rPr lang="de-DE" altLang="de-DE" baseline="0" dirty="0" smtClean="0"/>
              <a:t> will </a:t>
            </a:r>
            <a:r>
              <a:rPr lang="de-DE" altLang="de-DE" baseline="0" dirty="0" err="1" smtClean="0"/>
              <a:t>skip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mathematical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details</a:t>
            </a:r>
            <a:r>
              <a:rPr lang="de-DE" altLang="de-DE" baseline="0" dirty="0" smtClean="0"/>
              <a:t>.</a:t>
            </a:r>
            <a:endParaRPr lang="de-DE" altLang="de-DE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33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477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Thi</a:t>
            </a:r>
            <a:r>
              <a:rPr lang="de-DE" altLang="de-DE" baseline="0" dirty="0" smtClean="0"/>
              <a:t>s </a:t>
            </a:r>
            <a:r>
              <a:rPr lang="de-DE" altLang="de-DE" baseline="0" dirty="0" err="1" smtClean="0"/>
              <a:t>is</a:t>
            </a:r>
            <a:r>
              <a:rPr lang="de-DE" altLang="de-DE" baseline="0" dirty="0" smtClean="0"/>
              <a:t> a </a:t>
            </a:r>
            <a:r>
              <a:rPr lang="de-DE" altLang="de-DE" baseline="0" dirty="0" err="1" smtClean="0"/>
              <a:t>brief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review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some</a:t>
            </a:r>
            <a:r>
              <a:rPr lang="de-DE" altLang="de-DE" baseline="0" dirty="0" smtClean="0"/>
              <a:t> linear </a:t>
            </a:r>
            <a:r>
              <a:rPr lang="de-DE" altLang="de-DE" baseline="0" dirty="0" err="1" smtClean="0"/>
              <a:t>algebra</a:t>
            </a:r>
            <a:r>
              <a:rPr lang="de-DE" altLang="de-DE" baseline="0" dirty="0" smtClean="0"/>
              <a:t>.</a:t>
            </a:r>
            <a:endParaRPr lang="de-DE" altLang="de-DE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34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84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de-DE" dirty="0" smtClean="0"/>
              <a:t>The rows of an orthogonal matrix are an orthonormal basis.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dirty="0" smtClean="0"/>
              <a:t>That is, each row has length one, and are mutually perpendicular. </a:t>
            </a:r>
            <a:endParaRPr lang="de-DE" altLang="de-DE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35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5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This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an intuitive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illustration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how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combined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action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matrix</a:t>
            </a:r>
            <a:r>
              <a:rPr lang="de-DE" altLang="de-DE" baseline="0" dirty="0" smtClean="0"/>
              <a:t> M on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top-</a:t>
            </a:r>
            <a:r>
              <a:rPr lang="de-DE" altLang="de-DE" baseline="0" dirty="0" err="1" smtClean="0"/>
              <a:t>left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data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points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can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decomposed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sequential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application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rotation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matrix</a:t>
            </a:r>
            <a:r>
              <a:rPr lang="de-DE" altLang="de-DE" baseline="0" dirty="0" smtClean="0"/>
              <a:t> V*, a </a:t>
            </a:r>
            <a:r>
              <a:rPr lang="de-DE" altLang="de-DE" baseline="0" dirty="0" err="1" smtClean="0"/>
              <a:t>compression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by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diagonal </a:t>
            </a:r>
            <a:r>
              <a:rPr lang="de-DE" altLang="de-DE" baseline="0" dirty="0" err="1" smtClean="0"/>
              <a:t>matrix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sigma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which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scales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two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coordinate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axes</a:t>
            </a:r>
            <a:r>
              <a:rPr lang="de-DE" altLang="de-DE" baseline="0" dirty="0" smtClean="0"/>
              <a:t>, </a:t>
            </a:r>
            <a:r>
              <a:rPr lang="de-DE" altLang="de-DE" baseline="0" dirty="0" err="1" smtClean="0"/>
              <a:t>and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second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rotation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matrix</a:t>
            </a:r>
            <a:r>
              <a:rPr lang="de-DE" altLang="de-DE" baseline="0" dirty="0" smtClean="0"/>
              <a:t> U.</a:t>
            </a: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36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876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These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again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goals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PCA.</a:t>
            </a:r>
            <a:endParaRPr lang="de-DE" altLang="de-DE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37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399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 smtClean="0"/>
              <a:t>The PCA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set</a:t>
            </a:r>
            <a:r>
              <a:rPr lang="de-DE" altLang="de-DE" baseline="0" dirty="0" smtClean="0"/>
              <a:t> was </a:t>
            </a:r>
            <a:r>
              <a:rPr lang="de-DE" altLang="de-DE" baseline="0" dirty="0" err="1" smtClean="0"/>
              <a:t>likely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performed</a:t>
            </a:r>
            <a:r>
              <a:rPr lang="de-DE" altLang="de-DE" baseline="0" dirty="0" smtClean="0"/>
              <a:t> on </a:t>
            </a:r>
            <a:r>
              <a:rPr lang="de-DE" altLang="de-DE" baseline="0" dirty="0" err="1" smtClean="0"/>
              <a:t>centered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data</a:t>
            </a:r>
            <a:r>
              <a:rPr lang="de-DE" altLang="de-DE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 smtClean="0"/>
              <a:t>The </a:t>
            </a:r>
            <a:r>
              <a:rPr lang="de-DE" altLang="de-DE" baseline="0" dirty="0" err="1" smtClean="0"/>
              <a:t>two</a:t>
            </a:r>
            <a:r>
              <a:rPr lang="de-DE" altLang="de-DE" baseline="0" dirty="0" smtClean="0"/>
              <a:t> PC </a:t>
            </a:r>
            <a:r>
              <a:rPr lang="de-DE" altLang="de-DE" baseline="0" dirty="0" err="1" smtClean="0"/>
              <a:t>vectors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were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shifted</a:t>
            </a:r>
            <a:r>
              <a:rPr lang="de-DE" altLang="de-DE" baseline="0" dirty="0" smtClean="0"/>
              <a:t> back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mean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of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original </a:t>
            </a:r>
            <a:r>
              <a:rPr lang="de-DE" altLang="de-DE" baseline="0" dirty="0" err="1" smtClean="0"/>
              <a:t>data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and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rotated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with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respect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</a:t>
            </a:r>
            <a:r>
              <a:rPr lang="de-DE" altLang="de-DE" baseline="0" dirty="0" smtClean="0"/>
              <a:t> original variables </a:t>
            </a:r>
            <a:r>
              <a:rPr lang="de-DE" altLang="de-DE" baseline="0" dirty="0" err="1" smtClean="0"/>
              <a:t>according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to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their</a:t>
            </a:r>
            <a:r>
              <a:rPr lang="de-DE" altLang="de-DE" baseline="0" dirty="0" smtClean="0"/>
              <a:t> </a:t>
            </a:r>
            <a:r>
              <a:rPr lang="de-DE" altLang="de-DE" baseline="0" dirty="0" err="1" smtClean="0"/>
              <a:t>loadings</a:t>
            </a:r>
            <a:r>
              <a:rPr lang="de-DE" altLang="de-DE" baseline="0" dirty="0" smtClean="0"/>
              <a:t>.</a:t>
            </a:r>
            <a:endParaRPr lang="de-DE" altLang="de-DE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38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02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300" dirty="0"/>
              <a:t>The results of a PCA are usually discussed in terms of </a:t>
            </a:r>
            <a:r>
              <a:rPr lang="en-US" sz="1300" i="1" dirty="0"/>
              <a:t>component scores</a:t>
            </a:r>
            <a:r>
              <a:rPr lang="en-US" sz="1300" dirty="0"/>
              <a:t> (or </a:t>
            </a:r>
            <a:r>
              <a:rPr lang="en-US" sz="1300" i="1" dirty="0"/>
              <a:t>factor scores)</a:t>
            </a:r>
            <a:r>
              <a:rPr lang="en-US" sz="1300" dirty="0"/>
              <a:t> and </a:t>
            </a:r>
            <a:r>
              <a:rPr lang="en-US" sz="1300" i="1" dirty="0"/>
              <a:t>loadings.</a:t>
            </a:r>
            <a:endParaRPr lang="en-US" sz="1300" dirty="0"/>
          </a:p>
          <a:p>
            <a:pPr eaLnBrk="1" hangingPunct="1">
              <a:spcBef>
                <a:spcPct val="0"/>
              </a:spcBef>
            </a:pPr>
            <a:r>
              <a:rPr lang="en-US" sz="1300" dirty="0"/>
              <a:t>The </a:t>
            </a:r>
            <a:r>
              <a:rPr lang="en-US" sz="1300" i="1" dirty="0"/>
              <a:t>factor scores</a:t>
            </a:r>
            <a:r>
              <a:rPr lang="en-US" sz="1300" dirty="0"/>
              <a:t> are the projections of the original data points onto the principal component vectors.</a:t>
            </a:r>
          </a:p>
          <a:p>
            <a:pPr eaLnBrk="1" hangingPunct="1">
              <a:spcBef>
                <a:spcPct val="0"/>
              </a:spcBef>
            </a:pPr>
            <a:endParaRPr lang="en-US" sz="1300" dirty="0"/>
          </a:p>
          <a:p>
            <a:pPr eaLnBrk="1" hangingPunct="1">
              <a:spcBef>
                <a:spcPct val="0"/>
              </a:spcBef>
            </a:pPr>
            <a:r>
              <a:rPr lang="en-US" sz="1300" dirty="0"/>
              <a:t>The so-called </a:t>
            </a:r>
            <a:r>
              <a:rPr lang="en-US" sz="1300" i="1" dirty="0"/>
              <a:t>loadings</a:t>
            </a:r>
            <a:r>
              <a:rPr lang="en-US" sz="1300" dirty="0"/>
              <a:t> describe the relationship between the PCs and the original variables. </a:t>
            </a:r>
            <a:endParaRPr lang="de-DE" altLang="de-DE" dirty="0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39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5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09410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This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same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plot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was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shown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earlier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Shown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projections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(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factor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scores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)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original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data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points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onto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two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first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PC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vectors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  <a:endParaRPr lang="de-DE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582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Today‘s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dirty="0" smtClean="0"/>
              <a:t> was a </a:t>
            </a:r>
            <a:r>
              <a:rPr lang="de-DE" dirty="0" err="1" smtClean="0"/>
              <a:t>typical</a:t>
            </a:r>
            <a:r>
              <a:rPr lang="de-DE" baseline="0" dirty="0" smtClean="0"/>
              <a:t> mix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 real-</a:t>
            </a:r>
            <a:r>
              <a:rPr lang="de-DE" baseline="0" dirty="0" err="1" smtClean="0"/>
              <a:t>life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past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 </a:t>
            </a:r>
          </a:p>
          <a:p>
            <a:r>
              <a:rPr lang="de-DE" baseline="0" dirty="0" err="1" smtClean="0"/>
              <a:t>and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introduction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helpful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mathematical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techniques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experimental </a:t>
            </a:r>
            <a:r>
              <a:rPr lang="de-DE" baseline="0" dirty="0" err="1" smtClean="0"/>
              <a:t>collaborators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completely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They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tell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bioinformatician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r>
              <a:rPr lang="de-DE" baseline="0" dirty="0" smtClean="0"/>
              <a:t>.“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actually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do.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refresh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pick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skills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such a </a:t>
            </a:r>
            <a:r>
              <a:rPr lang="de-DE" baseline="0" dirty="0" err="1" smtClean="0"/>
              <a:t>collaboration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job</a:t>
            </a:r>
            <a:r>
              <a:rPr lang="de-DE" baseline="0" dirty="0" smtClean="0"/>
              <a:t>!</a:t>
            </a:r>
          </a:p>
          <a:p>
            <a:r>
              <a:rPr lang="de-DE" baseline="0" dirty="0" err="1" smtClean="0"/>
              <a:t>Luckily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usually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solve</a:t>
            </a:r>
            <a:r>
              <a:rPr lang="de-DE" baseline="0" dirty="0" smtClean="0"/>
              <a:t> such a </a:t>
            </a:r>
            <a:r>
              <a:rPr lang="de-DE" baseline="0" dirty="0" err="1" smtClean="0"/>
              <a:t>problem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So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talk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problem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098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Although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obvious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crucial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do not </a:t>
            </a:r>
            <a:r>
              <a:rPr lang="de-DE" baseline="0" dirty="0" err="1" smtClean="0"/>
              <a:t>remove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problematic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data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points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beginning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do not </a:t>
            </a:r>
            <a:r>
              <a:rPr lang="de-DE" baseline="0" dirty="0" err="1" smtClean="0"/>
              <a:t>apply</a:t>
            </a:r>
            <a:r>
              <a:rPr lang="de-DE" baseline="0" dirty="0" smtClean="0"/>
              <a:t> proper </a:t>
            </a:r>
            <a:r>
              <a:rPr lang="de-DE" baseline="0" dirty="0" err="1" smtClean="0"/>
              <a:t>normalization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downstream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becomes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misleading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Listed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4 </a:t>
            </a:r>
            <a:r>
              <a:rPr lang="de-DE" baseline="0" dirty="0" err="1" smtClean="0"/>
              <a:t>categories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discuss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all 4 </a:t>
            </a:r>
            <a:r>
              <a:rPr lang="de-DE" baseline="0" dirty="0" err="1" smtClean="0"/>
              <a:t>listed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categories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90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Listed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all 4 </a:t>
            </a:r>
            <a:r>
              <a:rPr lang="de-DE" baseline="0" dirty="0" err="1" smtClean="0"/>
              <a:t>categories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Note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took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Ian Witten </a:t>
            </a:r>
            <a:r>
              <a:rPr lang="de-DE" baseline="0" dirty="0" err="1" smtClean="0"/>
              <a:t>listed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bottom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fact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So after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mining</a:t>
            </a:r>
            <a:r>
              <a:rPr lang="de-DE" baseline="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Biological </a:t>
            </a:r>
            <a:r>
              <a:rPr lang="de-DE" baseline="0" dirty="0" err="1" smtClean="0">
                <a:sym typeface="Wingdings" panose="05000000000000000000" pitchFamily="2" charset="2"/>
              </a:rPr>
              <a:t>data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particular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noisy</a:t>
            </a:r>
            <a:r>
              <a:rPr lang="de-DE" baseline="0" dirty="0" smtClean="0">
                <a:sym typeface="Wingdings" panose="05000000000000000000" pitchFamily="2" charset="2"/>
              </a:rPr>
              <a:t>. Clinical </a:t>
            </a:r>
            <a:r>
              <a:rPr lang="de-DE" baseline="0" dirty="0" err="1" smtClean="0">
                <a:sym typeface="Wingdings" panose="05000000000000000000" pitchFamily="2" charset="2"/>
              </a:rPr>
              <a:t>data</a:t>
            </a:r>
            <a:r>
              <a:rPr lang="de-DE" baseline="0" dirty="0" smtClean="0">
                <a:sym typeface="Wingdings" panose="05000000000000000000" pitchFamily="2" charset="2"/>
              </a:rPr>
              <a:t> on </a:t>
            </a:r>
            <a:r>
              <a:rPr lang="de-DE" baseline="0" dirty="0" err="1" smtClean="0">
                <a:sym typeface="Wingdings" panose="05000000000000000000" pitchFamily="2" charset="2"/>
              </a:rPr>
              <a:t>patient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characteristics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often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incomplete</a:t>
            </a:r>
            <a:r>
              <a:rPr lang="de-DE" baseline="0" dirty="0" smtClean="0">
                <a:sym typeface="Wingdings" panose="05000000000000000000" pitchFamily="2" charset="2"/>
              </a:rPr>
              <a:t>.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Thus,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first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step</a:t>
            </a:r>
            <a:r>
              <a:rPr lang="de-DE" baseline="0" dirty="0" smtClean="0">
                <a:sym typeface="Wingdings" panose="05000000000000000000" pitchFamily="2" charset="2"/>
              </a:rPr>
              <a:t> (</a:t>
            </a:r>
            <a:r>
              <a:rPr lang="de-DE" b="1" baseline="0" dirty="0" err="1" smtClean="0">
                <a:sym typeface="Wingdings" panose="05000000000000000000" pitchFamily="2" charset="2"/>
              </a:rPr>
              <a:t>data</a:t>
            </a:r>
            <a:r>
              <a:rPr lang="de-DE" b="1" baseline="0" dirty="0" smtClean="0">
                <a:sym typeface="Wingdings" panose="05000000000000000000" pitchFamily="2" charset="2"/>
              </a:rPr>
              <a:t> </a:t>
            </a:r>
            <a:r>
              <a:rPr lang="de-DE" b="1" baseline="0" dirty="0" err="1" smtClean="0">
                <a:sym typeface="Wingdings" panose="05000000000000000000" pitchFamily="2" charset="2"/>
              </a:rPr>
              <a:t>cleaning</a:t>
            </a:r>
            <a:r>
              <a:rPr lang="de-DE" baseline="0" dirty="0" smtClean="0">
                <a:sym typeface="Wingdings" panose="05000000000000000000" pitchFamily="2" charset="2"/>
              </a:rPr>
              <a:t>)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particularly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important</a:t>
            </a:r>
            <a:r>
              <a:rPr lang="de-DE" baseline="0" dirty="0" smtClean="0">
                <a:sym typeface="Wingdings" panose="05000000000000000000" pitchFamily="2" charset="2"/>
              </a:rPr>
              <a:t> in </a:t>
            </a:r>
            <a:r>
              <a:rPr lang="de-DE" baseline="0" dirty="0" err="1" smtClean="0">
                <a:sym typeface="Wingdings" panose="05000000000000000000" pitchFamily="2" charset="2"/>
              </a:rPr>
              <a:t>bioinformatics</a:t>
            </a:r>
            <a:r>
              <a:rPr lang="de-DE" baseline="0" dirty="0" smtClean="0">
                <a:sym typeface="Wingdings" panose="05000000000000000000" pitchFamily="2" charset="2"/>
              </a:rPr>
              <a:t>.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The </a:t>
            </a:r>
            <a:r>
              <a:rPr lang="de-DE" baseline="0" dirty="0" err="1" smtClean="0">
                <a:sym typeface="Wingdings" panose="05000000000000000000" pitchFamily="2" charset="2"/>
              </a:rPr>
              <a:t>other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steps</a:t>
            </a:r>
            <a:r>
              <a:rPr lang="de-DE" baseline="0" dirty="0" smtClean="0">
                <a:sym typeface="Wingdings" panose="05000000000000000000" pitchFamily="2" charset="2"/>
              </a:rPr>
              <a:t> deal </a:t>
            </a:r>
            <a:r>
              <a:rPr lang="de-DE" baseline="0" dirty="0" err="1" smtClean="0">
                <a:sym typeface="Wingdings" panose="05000000000000000000" pitchFamily="2" charset="2"/>
              </a:rPr>
              <a:t>with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data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available</a:t>
            </a:r>
            <a:r>
              <a:rPr lang="de-DE" baseline="0" dirty="0" smtClean="0">
                <a:sym typeface="Wingdings" panose="05000000000000000000" pitchFamily="2" charset="2"/>
              </a:rPr>
              <a:t> after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cleaning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step</a:t>
            </a:r>
            <a:r>
              <a:rPr lang="de-DE" baseline="0" dirty="0" smtClean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6146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Often</a:t>
            </a:r>
            <a:r>
              <a:rPr lang="de-DE" dirty="0" smtClean="0"/>
              <a:t>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came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You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little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publications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But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assured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not all </a:t>
            </a:r>
            <a:r>
              <a:rPr lang="de-DE" baseline="0" dirty="0" err="1" smtClean="0"/>
              <a:t>bioinformatics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involve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significant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amount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today‘s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genomic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bacterial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resistance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Prof. Mathias Herrmann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Prof. Lutz von Müller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medical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department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Saarland University in Homburg,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partners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pilot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on </a:t>
            </a:r>
            <a:r>
              <a:rPr lang="de-DE" i="1" baseline="0" dirty="0" smtClean="0"/>
              <a:t>S. </a:t>
            </a:r>
            <a:r>
              <a:rPr lang="de-DE" i="1" baseline="0" dirty="0" err="1" smtClean="0"/>
              <a:t>aureus</a:t>
            </a:r>
            <a:r>
              <a:rPr lang="de-DE" i="1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published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PLoS</a:t>
            </a:r>
            <a:r>
              <a:rPr lang="de-DE" baseline="0" dirty="0" smtClean="0"/>
              <a:t> ONE.</a:t>
            </a:r>
          </a:p>
          <a:p>
            <a:r>
              <a:rPr lang="de-DE" baseline="0" dirty="0" smtClean="0"/>
              <a:t>(Note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latin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names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organisms</a:t>
            </a:r>
            <a:r>
              <a:rPr lang="de-DE" baseline="0" dirty="0" smtClean="0"/>
              <a:t> such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i="1" baseline="0" dirty="0" err="1" smtClean="0"/>
              <a:t>Staphylococcus</a:t>
            </a:r>
            <a:r>
              <a:rPr lang="de-DE" i="1" baseline="0" dirty="0" smtClean="0"/>
              <a:t> </a:t>
            </a:r>
            <a:r>
              <a:rPr lang="de-DE" i="1" baseline="0" dirty="0" err="1" smtClean="0"/>
              <a:t>aureus</a:t>
            </a:r>
            <a:r>
              <a:rPr lang="de-DE" i="1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written</a:t>
            </a:r>
            <a:r>
              <a:rPr lang="de-DE" baseline="0" dirty="0" smtClean="0"/>
              <a:t> in </a:t>
            </a:r>
            <a:r>
              <a:rPr lang="de-DE" b="1" i="1" baseline="0" dirty="0" err="1" smtClean="0"/>
              <a:t>italic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font</a:t>
            </a:r>
            <a:r>
              <a:rPr lang="de-DE" baseline="0" dirty="0" smtClean="0"/>
              <a:t>.)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acquire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large 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 multi-center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involving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Germany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Africa</a:t>
            </a:r>
            <a:r>
              <a:rPr lang="de-DE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151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300" dirty="0" err="1" smtClean="0"/>
              <a:t>During</a:t>
            </a:r>
            <a:r>
              <a:rPr lang="de-DE" sz="1300" baseline="0" dirty="0" smtClean="0"/>
              <a:t> 1 </a:t>
            </a:r>
            <a:r>
              <a:rPr lang="de-DE" sz="1300" baseline="0" dirty="0" err="1" smtClean="0"/>
              <a:t>month</a:t>
            </a:r>
            <a:r>
              <a:rPr lang="de-DE" sz="1300" baseline="0" dirty="0" smtClean="0"/>
              <a:t> </a:t>
            </a:r>
            <a:r>
              <a:rPr lang="de-DE" sz="1300" baseline="0" dirty="0" err="1" smtClean="0"/>
              <a:t>of</a:t>
            </a:r>
            <a:r>
              <a:rPr lang="de-DE" sz="1300" dirty="0" smtClean="0"/>
              <a:t> </a:t>
            </a:r>
            <a:r>
              <a:rPr lang="de-DE" sz="1300" dirty="0"/>
              <a:t>2011, </a:t>
            </a:r>
            <a:r>
              <a:rPr lang="en-US" sz="1300" dirty="0"/>
              <a:t>all patients who were admitted to the university hospital of Saarland university during </a:t>
            </a:r>
            <a:r>
              <a:rPr lang="en-US" sz="1300" dirty="0" smtClean="0"/>
              <a:t>this </a:t>
            </a:r>
            <a:r>
              <a:rPr lang="en-US" sz="1300" dirty="0"/>
              <a:t>month</a:t>
            </a:r>
          </a:p>
          <a:p>
            <a:r>
              <a:rPr lang="de-DE" sz="1300" dirty="0" err="1"/>
              <a:t>were</a:t>
            </a:r>
            <a:r>
              <a:rPr lang="de-DE" sz="1300" dirty="0"/>
              <a:t> </a:t>
            </a:r>
            <a:r>
              <a:rPr lang="de-DE" sz="1300" dirty="0" err="1"/>
              <a:t>screened</a:t>
            </a:r>
            <a:r>
              <a:rPr lang="de-DE" sz="1300" dirty="0"/>
              <a:t> </a:t>
            </a:r>
            <a:r>
              <a:rPr lang="de-DE" sz="1300" dirty="0" err="1"/>
              <a:t>for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presence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methicillin</a:t>
            </a:r>
            <a:r>
              <a:rPr lang="de-DE" sz="1300" dirty="0"/>
              <a:t> sensitive </a:t>
            </a:r>
            <a:r>
              <a:rPr lang="de-DE" sz="1300" dirty="0" err="1"/>
              <a:t>or</a:t>
            </a:r>
            <a:r>
              <a:rPr lang="de-DE" sz="1300" dirty="0"/>
              <a:t> </a:t>
            </a:r>
            <a:r>
              <a:rPr lang="de-DE" sz="1300" dirty="0" err="1"/>
              <a:t>methicillin</a:t>
            </a:r>
            <a:r>
              <a:rPr lang="de-DE" sz="1300" dirty="0"/>
              <a:t> </a:t>
            </a:r>
            <a:r>
              <a:rPr lang="de-DE" sz="1300" dirty="0" err="1"/>
              <a:t>resistant</a:t>
            </a:r>
            <a:r>
              <a:rPr lang="de-DE" sz="1300" dirty="0"/>
              <a:t> </a:t>
            </a:r>
            <a:r>
              <a:rPr lang="de-DE" sz="1300" i="1" dirty="0"/>
              <a:t>S. </a:t>
            </a:r>
            <a:r>
              <a:rPr lang="de-DE" sz="1300" i="1" dirty="0" err="1"/>
              <a:t>aureus</a:t>
            </a:r>
            <a:r>
              <a:rPr lang="de-DE" sz="1300" i="1" dirty="0"/>
              <a:t> </a:t>
            </a:r>
            <a:r>
              <a:rPr lang="de-DE" sz="1300" dirty="0" err="1"/>
              <a:t>strains</a:t>
            </a:r>
            <a:r>
              <a:rPr lang="de-DE" sz="1300" dirty="0"/>
              <a:t>.</a:t>
            </a:r>
          </a:p>
          <a:p>
            <a:r>
              <a:rPr lang="de-DE" sz="1300" dirty="0"/>
              <a:t>As </a:t>
            </a:r>
            <a:r>
              <a:rPr lang="de-DE" sz="1300" dirty="0" err="1"/>
              <a:t>shown</a:t>
            </a:r>
            <a:r>
              <a:rPr lang="de-DE" sz="1300" dirty="0"/>
              <a:t> in </a:t>
            </a:r>
            <a:r>
              <a:rPr lang="de-DE" sz="1300" dirty="0" err="1"/>
              <a:t>table</a:t>
            </a:r>
            <a:r>
              <a:rPr lang="de-DE" sz="1300" dirty="0"/>
              <a:t> 1, </a:t>
            </a:r>
            <a:r>
              <a:rPr lang="de-DE" sz="1300" dirty="0" err="1"/>
              <a:t>we</a:t>
            </a:r>
            <a:r>
              <a:rPr lang="de-DE" sz="1300" dirty="0"/>
              <a:t> </a:t>
            </a:r>
            <a:r>
              <a:rPr lang="de-DE" sz="1300" dirty="0" err="1"/>
              <a:t>selected</a:t>
            </a:r>
            <a:r>
              <a:rPr lang="de-DE" sz="1300" dirty="0"/>
              <a:t> 46 MRSA </a:t>
            </a:r>
            <a:r>
              <a:rPr lang="de-DE" sz="1300" dirty="0" err="1"/>
              <a:t>isolates</a:t>
            </a:r>
            <a:r>
              <a:rPr lang="de-DE" sz="1300" dirty="0"/>
              <a:t> </a:t>
            </a:r>
            <a:r>
              <a:rPr lang="de-DE" sz="1300" dirty="0" err="1"/>
              <a:t>and</a:t>
            </a:r>
            <a:r>
              <a:rPr lang="de-DE" sz="1300" dirty="0"/>
              <a:t> 46 </a:t>
            </a:r>
            <a:r>
              <a:rPr lang="en-US" sz="1300" dirty="0"/>
              <a:t>MSSA colonized </a:t>
            </a:r>
            <a:r>
              <a:rPr lang="en-US" sz="1300" dirty="0" smtClean="0"/>
              <a:t>patients from</a:t>
            </a:r>
            <a:r>
              <a:rPr lang="en-US" sz="1300" baseline="0" dirty="0" smtClean="0"/>
              <a:t> all patients</a:t>
            </a:r>
            <a:r>
              <a:rPr lang="en-US" sz="1300" dirty="0" smtClean="0"/>
              <a:t>.</a:t>
            </a:r>
            <a:endParaRPr lang="en-US" sz="1300" dirty="0"/>
          </a:p>
          <a:p>
            <a:r>
              <a:rPr lang="en-US" sz="1300" dirty="0"/>
              <a:t>The two groups were matched for gender, age and diverse types of predisposition and exposition. </a:t>
            </a:r>
          </a:p>
          <a:p>
            <a:r>
              <a:rPr lang="de-DE" sz="1300" dirty="0"/>
              <a:t>The </a:t>
            </a:r>
            <a:r>
              <a:rPr lang="de-DE" sz="1300" dirty="0" err="1"/>
              <a:t>aim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study</a:t>
            </a:r>
            <a:r>
              <a:rPr lang="de-DE" sz="1300" dirty="0"/>
              <a:t> was </a:t>
            </a:r>
            <a:r>
              <a:rPr lang="de-DE" sz="1300" dirty="0" err="1"/>
              <a:t>to</a:t>
            </a:r>
            <a:r>
              <a:rPr lang="de-DE" sz="1300" dirty="0"/>
              <a:t> </a:t>
            </a:r>
            <a:r>
              <a:rPr lang="de-DE" sz="1300" dirty="0" err="1"/>
              <a:t>identify</a:t>
            </a:r>
            <a:r>
              <a:rPr lang="en-US" sz="1300" dirty="0"/>
              <a:t> the </a:t>
            </a:r>
            <a:r>
              <a:rPr lang="en-US" sz="1300" b="1" dirty="0"/>
              <a:t>clonal lineage distribution </a:t>
            </a:r>
            <a:r>
              <a:rPr lang="en-US" sz="1300" dirty="0"/>
              <a:t>of MSSA and MRSA isolates and to detect differences in the accessory gene equipment of MRSA and MSSA isolates.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4932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493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994BC2F-1A5C-4450-A0A9-0DD6D903CA03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5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MSSA </a:t>
            </a:r>
            <a:r>
              <a:rPr lang="de-DE" i="1" dirty="0" err="1" smtClean="0"/>
              <a:t>S.aureus</a:t>
            </a:r>
            <a:r>
              <a:rPr lang="de-DE" baseline="0" dirty="0" smtClean="0"/>
              <a:t> </a:t>
            </a:r>
            <a:r>
              <a:rPr lang="de-DE" dirty="0" err="1" smtClean="0"/>
              <a:t>strains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„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strains</a:t>
            </a:r>
            <a:r>
              <a:rPr lang="de-DE" dirty="0" smtClean="0"/>
              <a:t>“.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sensitive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antibiotic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named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methycillin</a:t>
            </a:r>
            <a:r>
              <a:rPr lang="de-DE" baseline="0" dirty="0" smtClean="0"/>
              <a:t>. More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half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human </a:t>
            </a:r>
            <a:r>
              <a:rPr lang="de-DE" baseline="0" dirty="0" err="1" smtClean="0"/>
              <a:t>population</a:t>
            </a:r>
            <a:r>
              <a:rPr lang="de-DE" baseline="0" dirty="0" smtClean="0"/>
              <a:t> carry MSSA </a:t>
            </a:r>
            <a:r>
              <a:rPr lang="de-DE" baseline="0" dirty="0" err="1" smtClean="0"/>
              <a:t>strains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nose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MRSA </a:t>
            </a:r>
            <a:r>
              <a:rPr lang="de-DE" i="1" baseline="0" dirty="0" err="1" smtClean="0"/>
              <a:t>S.aureus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strains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evil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strains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multi-</a:t>
            </a:r>
            <a:r>
              <a:rPr lang="de-DE" baseline="0" dirty="0" err="1" smtClean="0"/>
              <a:t>resistant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beta-lactam </a:t>
            </a:r>
            <a:r>
              <a:rPr lang="de-DE" baseline="0" dirty="0" err="1" smtClean="0"/>
              <a:t>antibiotics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https://en.wikipedia.org/wiki/%CE%92-lactam_antibiotic</a:t>
            </a:r>
          </a:p>
          <a:p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</a:t>
            </a:r>
            <a:r>
              <a:rPr lang="de-DE" baseline="0" dirty="0" smtClean="0"/>
              <a:t> MRSA </a:t>
            </a:r>
            <a:r>
              <a:rPr lang="de-DE" baseline="0" dirty="0" err="1" smtClean="0"/>
              <a:t>early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avoid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treating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patients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therapies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disrupt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transmission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chains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https://www.cdc.gov/mrsa/lab/index.html</a:t>
            </a:r>
          </a:p>
          <a:p>
            <a:r>
              <a:rPr lang="en-US" sz="1300" dirty="0"/>
              <a:t>MRSA is resistant to all β-lactams because of the presence of </a:t>
            </a:r>
            <a:r>
              <a:rPr lang="en-US" sz="1300" i="1" dirty="0" err="1"/>
              <a:t>mecA</a:t>
            </a:r>
            <a:r>
              <a:rPr lang="en-US" sz="1300" dirty="0"/>
              <a:t>, a gene that produces a </a:t>
            </a:r>
            <a:r>
              <a:rPr lang="en-US" sz="1300" dirty="0" smtClean="0"/>
              <a:t>penicillin </a:t>
            </a:r>
            <a:r>
              <a:rPr lang="en-US" sz="1300" dirty="0"/>
              <a:t>binding protein (PBP2a) with low affinity for β-lactam antibiotics. 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89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7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596900" y="9271000"/>
            <a:ext cx="497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</a:rPr>
              <a:t>Processing of</a:t>
            </a:r>
            <a:r>
              <a:rPr lang="en-US" altLang="de-DE" sz="1800" baseline="0" dirty="0" smtClean="0">
                <a:solidFill>
                  <a:schemeClr val="tx1"/>
                </a:solidFill>
              </a:rPr>
              <a:t> Biological Data</a:t>
            </a:r>
            <a:r>
              <a:rPr lang="en-US" altLang="de-DE" sz="1800" dirty="0" smtClean="0">
                <a:solidFill>
                  <a:schemeClr val="tx1"/>
                </a:solidFill>
              </a:rPr>
              <a:t> – WS 2021/22</a:t>
            </a:r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11522496" y="9271000"/>
            <a:ext cx="1244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fld id="{6D00A63D-A06F-4D3D-8950-6BD2355ADBFA}" type="slidenum">
              <a:rPr lang="en-US" altLang="de-DE" sz="1800" smtClean="0"/>
              <a:pPr/>
              <a:t>‹Nr.›</a:t>
            </a:fld>
            <a:endParaRPr lang="en-US" altLang="de-DE" sz="18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6348536" y="9269288"/>
            <a:ext cx="497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</a:rPr>
              <a:t>V 1</a:t>
            </a:r>
          </a:p>
        </p:txBody>
      </p:sp>
    </p:spTree>
    <p:extLst>
      <p:ext uri="{BB962C8B-B14F-4D97-AF65-F5344CB8AC3E}">
        <p14:creationId xmlns:p14="http://schemas.microsoft.com/office/powerpoint/2010/main" val="3050694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56730" y="164819"/>
            <a:ext cx="12187484" cy="850504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84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86668"/>
            <a:ext cx="11137900" cy="901700"/>
          </a:xfrm>
        </p:spPr>
        <p:txBody>
          <a:bodyPr/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2103100" y="9218613"/>
            <a:ext cx="241300" cy="2667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DD03E2-D47E-4A22-B02E-B93C2C63634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36655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2103100" y="9271000"/>
            <a:ext cx="241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F0E2-EC04-4886-A685-EBF79E08DC2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91994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676900"/>
            <a:ext cx="1046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de-DE" smtClean="0">
                <a:sym typeface="Gill Sans" charset="0"/>
              </a:rPr>
              <a:t>Second level</a:t>
            </a:r>
          </a:p>
          <a:p>
            <a:pPr lvl="2"/>
            <a:r>
              <a:rPr lang="en-US" altLang="de-DE" smtClean="0">
                <a:sym typeface="Gill Sans" charset="0"/>
              </a:rPr>
              <a:t>Third level</a:t>
            </a:r>
          </a:p>
          <a:p>
            <a:pPr lvl="3"/>
            <a:r>
              <a:rPr lang="en-US" altLang="de-DE" smtClean="0">
                <a:sym typeface="Gill Sans" charset="0"/>
              </a:rPr>
              <a:t>Fourth level</a:t>
            </a:r>
          </a:p>
          <a:p>
            <a:pPr lvl="4"/>
            <a:r>
              <a:rPr lang="en-US" altLang="de-DE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879600"/>
            <a:ext cx="10464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4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457200"/>
            <a:ext cx="11137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596900" y="9271000"/>
            <a:ext cx="497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</a:rPr>
              <a:t>Processing of</a:t>
            </a:r>
            <a:r>
              <a:rPr lang="en-US" altLang="de-DE" sz="1800" baseline="0" dirty="0" smtClean="0">
                <a:solidFill>
                  <a:schemeClr val="tx1"/>
                </a:solidFill>
              </a:rPr>
              <a:t> Biological Data</a:t>
            </a:r>
            <a:r>
              <a:rPr lang="en-US" altLang="de-DE" sz="1800" dirty="0" smtClean="0">
                <a:solidFill>
                  <a:schemeClr val="tx1"/>
                </a:solidFill>
              </a:rPr>
              <a:t> – WS 2021/22</a:t>
            </a: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0642600" y="9271000"/>
            <a:ext cx="1244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>
            <a:off x="6348536" y="9269288"/>
            <a:ext cx="497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</a:rPr>
              <a:t>V 1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03100" y="9271000"/>
            <a:ext cx="2413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00A63D-A06F-4D3D-8950-6BD2355ADBFA}" type="slidenum">
              <a:rPr lang="en-US" altLang="de-DE"/>
              <a:pPr>
                <a:defRPr/>
              </a:pPr>
              <a:t>‹Nr.›</a:t>
            </a:fld>
            <a:endParaRPr lang="en-US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2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28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73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17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62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06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638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10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782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354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-cbi.cs.uni-saarland.de/teaching/ws-2021-22/stl-bioinformatics-processing-of-biological-dat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splitstre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pidedia.org/images/c/c4/Apolitisch.png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5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8" Type="http://schemas.openxmlformats.org/officeDocument/2006/relationships/image" Target="../media/image33.emf"/><Relationship Id="rId6" Type="http://schemas.openxmlformats.org/officeDocument/2006/relationships/image" Target="../media/image35.png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5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5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5" Type="http://schemas.openxmlformats.org/officeDocument/2006/relationships/image" Target="../media/image3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5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5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5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5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5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V1 Processing of Biological Data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338" y="992995"/>
            <a:ext cx="11802694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b="1" dirty="0"/>
              <a:t>Leistungspunkte/</a:t>
            </a:r>
            <a:r>
              <a:rPr lang="de-DE" altLang="de-DE" sz="2800" b="1" dirty="0" err="1"/>
              <a:t>Credit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points</a:t>
            </a:r>
            <a:r>
              <a:rPr lang="de-DE" altLang="de-DE" sz="2800" b="1" dirty="0"/>
              <a:t>:</a:t>
            </a:r>
            <a:r>
              <a:rPr lang="de-DE" altLang="de-DE" sz="2800" dirty="0"/>
              <a:t> 5 (V2/Ü1)</a:t>
            </a:r>
            <a:endParaRPr lang="de-DE" altLang="de-DE" sz="2800" b="1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b="1" dirty="0"/>
              <a:t>This </a:t>
            </a:r>
            <a:r>
              <a:rPr lang="de-DE" altLang="de-DE" sz="2800" b="1" dirty="0" err="1"/>
              <a:t>course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is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taught</a:t>
            </a:r>
            <a:r>
              <a:rPr lang="de-DE" altLang="de-DE" sz="2800" b="1" dirty="0"/>
              <a:t> in English </a:t>
            </a:r>
            <a:r>
              <a:rPr lang="de-DE" altLang="de-DE" sz="2800" b="1" dirty="0" err="1"/>
              <a:t>language</a:t>
            </a:r>
            <a:r>
              <a:rPr lang="de-DE" altLang="de-DE" sz="2800" b="1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800" b="1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/>
              <a:t>The material (</a:t>
            </a:r>
            <a:r>
              <a:rPr lang="de-DE" altLang="de-DE" sz="2800" dirty="0" err="1"/>
              <a:t>from</a:t>
            </a:r>
            <a:r>
              <a:rPr lang="de-DE" altLang="de-DE" sz="2800" dirty="0"/>
              <a:t> </a:t>
            </a:r>
            <a:r>
              <a:rPr lang="de-DE" altLang="de-DE" sz="2800" dirty="0" err="1"/>
              <a:t>books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and</a:t>
            </a:r>
            <a:r>
              <a:rPr lang="de-DE" altLang="de-DE" sz="2800" dirty="0"/>
              <a:t> original </a:t>
            </a:r>
            <a:r>
              <a:rPr lang="de-DE" altLang="de-DE" sz="2800" dirty="0" err="1"/>
              <a:t>literature</a:t>
            </a:r>
            <a:r>
              <a:rPr lang="de-DE" altLang="de-DE" sz="2800" dirty="0"/>
              <a:t>) </a:t>
            </a:r>
            <a:r>
              <a:rPr lang="de-DE" altLang="de-DE" sz="2800" dirty="0" err="1"/>
              <a:t>are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provided</a:t>
            </a:r>
            <a:r>
              <a:rPr lang="de-DE" altLang="de-DE" sz="2800" dirty="0"/>
              <a:t> online at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course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website</a:t>
            </a:r>
            <a:r>
              <a:rPr lang="de-DE" altLang="de-DE" sz="2800" dirty="0"/>
              <a:t>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000" dirty="0">
                <a:hlinkClick r:id="rId3"/>
              </a:rPr>
              <a:t>https://www-cbi.cs.uni-saarland.de/teaching/ws-2021-22/stl-bioinformatics-processing-of-biological-data</a:t>
            </a:r>
            <a:r>
              <a:rPr lang="de-DE" altLang="de-DE" sz="2000" dirty="0" smtClean="0">
                <a:hlinkClick r:id="rId3"/>
              </a:rPr>
              <a:t>/</a:t>
            </a:r>
            <a:endParaRPr lang="de-DE" altLang="de-DE" sz="2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800" b="1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b="1" dirty="0"/>
              <a:t>Topics </a:t>
            </a:r>
            <a:r>
              <a:rPr lang="de-DE" altLang="de-DE" sz="2800" b="1" dirty="0" err="1"/>
              <a:t>to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be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covered</a:t>
            </a:r>
            <a:r>
              <a:rPr lang="de-DE" altLang="de-DE" sz="2800" b="1" dirty="0"/>
              <a:t>: </a:t>
            </a:r>
            <a:endParaRPr lang="de-DE" altLang="de-DE" sz="2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/>
              <a:t>This </a:t>
            </a:r>
            <a:r>
              <a:rPr lang="de-DE" altLang="de-DE" sz="2800" dirty="0" err="1"/>
              <a:t>course</a:t>
            </a:r>
            <a:r>
              <a:rPr lang="de-DE" altLang="de-DE" sz="2800" dirty="0"/>
              <a:t> will </a:t>
            </a:r>
            <a:r>
              <a:rPr lang="de-DE" altLang="de-DE" sz="2800" dirty="0" err="1" smtClean="0"/>
              <a:t>discuss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handling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different </a:t>
            </a:r>
            <a:r>
              <a:rPr lang="de-DE" altLang="de-DE" sz="2800" dirty="0" err="1" smtClean="0"/>
              <a:t>sorts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biological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data</a:t>
            </a:r>
            <a:r>
              <a:rPr lang="de-DE" altLang="de-DE" sz="2800" dirty="0" smtClean="0"/>
              <a:t>,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 err="1" smtClean="0"/>
              <a:t>often</a:t>
            </a:r>
            <a:r>
              <a:rPr lang="de-DE" altLang="de-DE" sz="2800" dirty="0" smtClean="0"/>
              <a:t> on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example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recent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publications</a:t>
            </a:r>
            <a:r>
              <a:rPr lang="de-DE" altLang="de-DE" sz="2800" dirty="0" smtClean="0"/>
              <a:t>.</a:t>
            </a:r>
            <a:endParaRPr lang="de-DE" altLang="de-DE" sz="2800" dirty="0"/>
          </a:p>
        </p:txBody>
      </p:sp>
      <p:sp>
        <p:nvSpPr>
          <p:cNvPr id="2" name="Rechteck 1"/>
          <p:cNvSpPr/>
          <p:nvPr/>
        </p:nvSpPr>
        <p:spPr bwMode="auto">
          <a:xfrm>
            <a:off x="813768" y="7109048"/>
            <a:ext cx="2808312" cy="144016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29792" y="756751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 bwMode="auto">
          <a:xfrm>
            <a:off x="3766096" y="7685112"/>
            <a:ext cx="720080" cy="28803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4918224" y="7109048"/>
            <a:ext cx="2808312" cy="144016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90232" y="7181056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Data </a:t>
            </a:r>
            <a:r>
              <a:rPr lang="de-DE" dirty="0" err="1" smtClean="0"/>
              <a:t>curation</a:t>
            </a:r>
            <a:endParaRPr lang="de-DE" dirty="0" smtClean="0"/>
          </a:p>
          <a:p>
            <a:r>
              <a:rPr lang="de-DE" dirty="0" smtClean="0"/>
              <a:t>Processing</a:t>
            </a:r>
          </a:p>
          <a:p>
            <a:r>
              <a:rPr lang="de-DE" dirty="0" err="1" smtClean="0"/>
              <a:t>Imputation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 bwMode="auto">
          <a:xfrm>
            <a:off x="8158584" y="7685112"/>
            <a:ext cx="720080" cy="28803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9022680" y="7109048"/>
            <a:ext cx="3312368" cy="144016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094687" y="7181056"/>
            <a:ext cx="2932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Data </a:t>
            </a:r>
            <a:r>
              <a:rPr lang="de-DE" dirty="0" err="1" smtClean="0"/>
              <a:t>analysis</a:t>
            </a:r>
            <a:endParaRPr lang="de-DE" dirty="0" smtClean="0"/>
          </a:p>
          <a:p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endParaRPr lang="de-DE" dirty="0" smtClean="0"/>
          </a:p>
          <a:p>
            <a:r>
              <a:rPr lang="de-DE" dirty="0" smtClean="0"/>
              <a:t>….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4630192" y="6316960"/>
            <a:ext cx="3384376" cy="309634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22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journals.asm.org/cms/10.1128/JCM.37.11.3556-3563.1999/asset/0b3289a5-4b34-490c-83fd-bfb5c301b3f1/assets/graphic/jm119009400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3" b="35679"/>
          <a:stretch/>
        </p:blipFill>
        <p:spPr bwMode="auto">
          <a:xfrm>
            <a:off x="741760" y="784371"/>
            <a:ext cx="1160340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46016" y="4732784"/>
            <a:ext cx="9703478" cy="3756237"/>
          </a:xfrm>
        </p:spPr>
        <p:txBody>
          <a:bodyPr>
            <a:normAutofit/>
          </a:bodyPr>
          <a:lstStyle/>
          <a:p>
            <a:pPr marL="0" indent="0">
              <a:lnSpc>
                <a:spcPts val="4124"/>
              </a:lnSpc>
              <a:buNone/>
              <a:defRPr/>
            </a:pPr>
            <a:endParaRPr lang="en-US" sz="2844" dirty="0"/>
          </a:p>
          <a:p>
            <a:pPr algn="l">
              <a:lnSpc>
                <a:spcPts val="4124"/>
              </a:lnSpc>
              <a:defRPr/>
            </a:pPr>
            <a:r>
              <a:rPr lang="en-US" sz="2844" dirty="0"/>
              <a:t>DNA preparation of polymorphic X-region of </a:t>
            </a:r>
            <a:r>
              <a:rPr lang="en-US" sz="2844" b="1" i="1" dirty="0" smtClean="0"/>
              <a:t>staphylococcus</a:t>
            </a:r>
            <a:r>
              <a:rPr lang="en-US" sz="2844" dirty="0" smtClean="0"/>
              <a:t> </a:t>
            </a:r>
            <a:r>
              <a:rPr lang="en-US" sz="2844" b="1" dirty="0" smtClean="0"/>
              <a:t>protein </a:t>
            </a:r>
            <a:r>
              <a:rPr lang="en-US" sz="2844" b="1" dirty="0"/>
              <a:t>A</a:t>
            </a:r>
            <a:r>
              <a:rPr lang="en-US" sz="2844" dirty="0"/>
              <a:t> from </a:t>
            </a:r>
            <a:r>
              <a:rPr lang="en-US" sz="2844" i="1" dirty="0"/>
              <a:t>S. </a:t>
            </a:r>
            <a:r>
              <a:rPr lang="en-US" sz="2844" i="1" dirty="0" err="1"/>
              <a:t>aureus</a:t>
            </a:r>
            <a:r>
              <a:rPr lang="en-US" sz="2844" dirty="0"/>
              <a:t> (Spa)</a:t>
            </a:r>
          </a:p>
          <a:p>
            <a:pPr algn="l">
              <a:lnSpc>
                <a:spcPts val="4124"/>
              </a:lnSpc>
              <a:defRPr/>
            </a:pPr>
            <a:r>
              <a:rPr lang="en-US" sz="2844" dirty="0"/>
              <a:t>amplify by PCR</a:t>
            </a:r>
          </a:p>
          <a:p>
            <a:pPr algn="l">
              <a:lnSpc>
                <a:spcPts val="4124"/>
              </a:lnSpc>
              <a:defRPr/>
            </a:pPr>
            <a:r>
              <a:rPr lang="en-US" sz="2844" dirty="0"/>
              <a:t>sequencing assignment using </a:t>
            </a:r>
            <a:r>
              <a:rPr lang="en-US" sz="2844" dirty="0" err="1" smtClean="0"/>
              <a:t>Ridom</a:t>
            </a:r>
            <a:r>
              <a:rPr lang="en-US" sz="2844" dirty="0" smtClean="0"/>
              <a:t> </a:t>
            </a:r>
            <a:r>
              <a:rPr lang="en-US" sz="2844" dirty="0" err="1"/>
              <a:t>StaphType</a:t>
            </a:r>
            <a:r>
              <a:rPr lang="en-US" sz="2844" dirty="0"/>
              <a:t> software</a:t>
            </a:r>
            <a:endParaRPr lang="en-US" sz="3129" dirty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73641"/>
              </p:ext>
            </p:extLst>
          </p:nvPr>
        </p:nvGraphicFramePr>
        <p:xfrm>
          <a:off x="426148" y="7469088"/>
          <a:ext cx="8496019" cy="1450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9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94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0622">
                <a:tc>
                  <a:txBody>
                    <a:bodyPr/>
                    <a:lstStyle/>
                    <a:p>
                      <a:r>
                        <a:rPr kumimoji="0" lang="en-US" sz="2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Spa-types: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r>
                        <a:rPr kumimoji="0" lang="en-US" sz="2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Repeats: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r>
                        <a:rPr kumimoji="0" lang="en-US" sz="2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strains: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r>
                        <a:rPr kumimoji="0" lang="en-US" sz="2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Strain records: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r>
                        <a:rPr kumimoji="0" lang="en-US" sz="2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Strain countries: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583">
                <a:tc>
                  <a:txBody>
                    <a:bodyPr/>
                    <a:lstStyle/>
                    <a:p>
                      <a:pPr algn="ctr"/>
                      <a:r>
                        <a:rPr kumimoji="0" lang="uk-UA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de-DE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7897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762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398228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de-DE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65914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68" name="Picture 8" descr="http://www.spaserver.ridom.de/img/spaserver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8" y="6460976"/>
            <a:ext cx="2386472" cy="7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37524"/>
            <a:ext cx="12749494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+mj-lt"/>
                <a:cs typeface="ＭＳ Ｐゴシック" pitchFamily="-112" charset="-128"/>
              </a:rPr>
              <a:t>routine: Characterize MRSA by Spa-typing</a:t>
            </a:r>
            <a:endParaRPr lang="en-US" sz="4000" b="1" kern="0" dirty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18105" y="1995028"/>
            <a:ext cx="12313283" cy="227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44" b="1" dirty="0">
                <a:solidFill>
                  <a:schemeClr val="tx1"/>
                </a:solidFill>
                <a:latin typeface="+mn-lt"/>
                <a:ea typeface="+mn-ea"/>
              </a:rPr>
              <a:t>Protein A gene map</a:t>
            </a:r>
            <a:r>
              <a:rPr lang="en-US" sz="2844" dirty="0">
                <a:solidFill>
                  <a:schemeClr val="tx1"/>
                </a:solidFill>
                <a:latin typeface="+mn-lt"/>
                <a:ea typeface="+mn-ea"/>
              </a:rPr>
              <a:t>. Boxes indicate segments of the gene coding for the signal sequence (S), the immunoglobulin G-binding regions (A–D), a region homologous to A–D (E), and the COOH terminus (X), which includes the </a:t>
            </a:r>
            <a:r>
              <a:rPr lang="en-US" dirty="0"/>
              <a:t>polymorphic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r</a:t>
            </a:r>
            <a:r>
              <a:rPr lang="en-US" dirty="0" smtClean="0"/>
              <a:t> </a:t>
            </a:r>
            <a:r>
              <a:rPr lang="en-US" dirty="0"/>
              <a:t>region </a:t>
            </a:r>
            <a:r>
              <a:rPr lang="en-US" dirty="0" smtClean="0"/>
              <a:t>consisting </a:t>
            </a:r>
            <a:r>
              <a:rPr lang="en-US" dirty="0"/>
              <a:t>of a variable number of 24-bp </a:t>
            </a:r>
            <a:r>
              <a:rPr lang="en-US" dirty="0" smtClean="0"/>
              <a:t>repeats</a:t>
            </a:r>
            <a:r>
              <a:rPr lang="en-US" sz="2844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2844" dirty="0">
                <a:solidFill>
                  <a:schemeClr val="tx1"/>
                </a:solidFill>
                <a:latin typeface="+mn-lt"/>
                <a:ea typeface="+mn-ea"/>
              </a:rPr>
              <a:t>and the cell wall attachment sequence (</a:t>
            </a:r>
            <a:r>
              <a:rPr lang="en-US" sz="2844" dirty="0" err="1">
                <a:solidFill>
                  <a:schemeClr val="tx1"/>
                </a:solidFill>
                <a:latin typeface="+mn-lt"/>
                <a:ea typeface="+mn-ea"/>
              </a:rPr>
              <a:t>X</a:t>
            </a:r>
            <a:r>
              <a:rPr lang="en-US" sz="2844" baseline="-25000" dirty="0" err="1">
                <a:solidFill>
                  <a:schemeClr val="tx1"/>
                </a:solidFill>
                <a:latin typeface="+mn-lt"/>
                <a:ea typeface="+mn-ea"/>
              </a:rPr>
              <a:t>c</a:t>
            </a:r>
            <a:r>
              <a:rPr lang="en-US" sz="2844" dirty="0">
                <a:solidFill>
                  <a:schemeClr val="tx1"/>
                </a:solidFill>
                <a:latin typeface="+mn-lt"/>
                <a:ea typeface="+mn-ea"/>
              </a:rPr>
              <a:t>). </a:t>
            </a:r>
          </a:p>
        </p:txBody>
      </p:sp>
      <p:sp>
        <p:nvSpPr>
          <p:cNvPr id="3" name="Rechteck 2"/>
          <p:cNvSpPr/>
          <p:nvPr/>
        </p:nvSpPr>
        <p:spPr>
          <a:xfrm>
            <a:off x="197814" y="4651326"/>
            <a:ext cx="9360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Shopsin</a:t>
            </a:r>
            <a:r>
              <a:rPr lang="en-US" sz="2000" dirty="0"/>
              <a:t> et al. J. </a:t>
            </a:r>
            <a:r>
              <a:rPr lang="en-US" sz="2000" dirty="0" err="1"/>
              <a:t>Clin</a:t>
            </a:r>
            <a:r>
              <a:rPr lang="en-US" sz="2000" dirty="0"/>
              <a:t>. </a:t>
            </a:r>
            <a:r>
              <a:rPr lang="en-US" sz="2000" dirty="0" err="1"/>
              <a:t>Microbiol</a:t>
            </a:r>
            <a:r>
              <a:rPr lang="en-US" sz="2000" dirty="0"/>
              <a:t>. 37, 3556 (1999)</a:t>
            </a:r>
          </a:p>
        </p:txBody>
      </p:sp>
    </p:spTree>
    <p:extLst>
      <p:ext uri="{BB962C8B-B14F-4D97-AF65-F5344CB8AC3E}">
        <p14:creationId xmlns:p14="http://schemas.microsoft.com/office/powerpoint/2010/main" val="175952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" y="1132384"/>
            <a:ext cx="8981440" cy="669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10228"/>
            <a:ext cx="12749494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Results from Spa-typing: splits graph</a:t>
            </a:r>
            <a:endParaRPr lang="en-US" sz="4000" b="1" kern="0" dirty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 flipH="1">
            <a:off x="145787" y="7541096"/>
            <a:ext cx="5066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Unrouted</a:t>
            </a:r>
            <a:r>
              <a:rPr lang="de-DE" sz="2000" dirty="0" smtClean="0"/>
              <a:t> </a:t>
            </a:r>
            <a:r>
              <a:rPr lang="de-DE" sz="2000" dirty="0" err="1" smtClean="0"/>
              <a:t>tree</a:t>
            </a:r>
            <a:r>
              <a:rPr lang="de-DE" sz="2000" dirty="0" smtClean="0"/>
              <a:t> </a:t>
            </a:r>
            <a:r>
              <a:rPr lang="de-DE" sz="2000" dirty="0" err="1" smtClean="0"/>
              <a:t>generated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endParaRPr lang="de-DE" sz="2000" dirty="0" smtClean="0"/>
          </a:p>
          <a:p>
            <a:r>
              <a:rPr lang="de-DE" sz="2000" dirty="0" smtClean="0">
                <a:hlinkClick r:id="rId4"/>
              </a:rPr>
              <a:t>www.splitstree.org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MSSA </a:t>
            </a:r>
            <a:r>
              <a:rPr lang="de-DE" sz="2000" dirty="0" err="1" smtClean="0"/>
              <a:t>strains</a:t>
            </a:r>
            <a:r>
              <a:rPr lang="de-DE" sz="2000" dirty="0" smtClean="0"/>
              <a:t> </a:t>
            </a:r>
            <a:r>
              <a:rPr lang="de-DE" sz="2000" dirty="0" err="1" smtClean="0"/>
              <a:t>labeled</a:t>
            </a:r>
            <a:r>
              <a:rPr lang="de-DE" sz="2000" dirty="0" smtClean="0"/>
              <a:t> S__</a:t>
            </a:r>
          </a:p>
          <a:p>
            <a:r>
              <a:rPr lang="de-DE" sz="2000" dirty="0" smtClean="0"/>
              <a:t>MRSA </a:t>
            </a:r>
            <a:r>
              <a:rPr lang="de-DE" sz="2000" dirty="0" err="1" smtClean="0"/>
              <a:t>strains</a:t>
            </a:r>
            <a:r>
              <a:rPr lang="de-DE" sz="2000" dirty="0" smtClean="0"/>
              <a:t> </a:t>
            </a:r>
            <a:r>
              <a:rPr lang="de-DE" sz="2000" dirty="0" err="1" smtClean="0"/>
              <a:t>labeled</a:t>
            </a:r>
            <a:r>
              <a:rPr lang="de-DE" sz="2000" dirty="0" smtClean="0"/>
              <a:t> R__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 bwMode="auto">
          <a:xfrm>
            <a:off x="165696" y="988368"/>
            <a:ext cx="1656184" cy="10801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282270" y="1005529"/>
            <a:ext cx="3467224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dirty="0"/>
              <a:t>For MSSA, </a:t>
            </a:r>
            <a:r>
              <a:rPr lang="en-US" i="1" dirty="0"/>
              <a:t>spa</a:t>
            </a:r>
            <a:r>
              <a:rPr lang="en-US" dirty="0"/>
              <a:t>-typing allowed for good discrimination of patient </a:t>
            </a:r>
            <a:r>
              <a:rPr lang="en-US" dirty="0" smtClean="0"/>
              <a:t>isolates. </a:t>
            </a:r>
          </a:p>
          <a:p>
            <a:pPr>
              <a:lnSpc>
                <a:spcPts val="3900"/>
              </a:lnSpc>
            </a:pPr>
            <a:endParaRPr lang="en-US" dirty="0"/>
          </a:p>
          <a:p>
            <a:pPr>
              <a:lnSpc>
                <a:spcPts val="3900"/>
              </a:lnSpc>
            </a:pPr>
            <a:r>
              <a:rPr lang="en-US" dirty="0" smtClean="0"/>
              <a:t>However</a:t>
            </a:r>
            <a:r>
              <a:rPr lang="en-US" dirty="0"/>
              <a:t>, the majority of MRSA isolates clustered into </a:t>
            </a:r>
            <a:r>
              <a:rPr lang="en-US" dirty="0" smtClean="0"/>
              <a:t>clonal complex </a:t>
            </a:r>
            <a:r>
              <a:rPr lang="en-US" b="1" dirty="0" smtClean="0">
                <a:solidFill>
                  <a:srgbClr val="FF3399"/>
                </a:solidFill>
              </a:rPr>
              <a:t>CC5/t003.</a:t>
            </a:r>
          </a:p>
          <a:p>
            <a:pPr>
              <a:lnSpc>
                <a:spcPts val="3900"/>
              </a:lnSpc>
            </a:pPr>
            <a:endParaRPr lang="en-US" dirty="0"/>
          </a:p>
          <a:p>
            <a:pPr>
              <a:lnSpc>
                <a:spcPts val="3900"/>
              </a:lnSpc>
            </a:pPr>
            <a:r>
              <a:rPr lang="en-US" dirty="0" smtClean="0"/>
              <a:t>This hampers </a:t>
            </a:r>
            <a:r>
              <a:rPr lang="en-US" dirty="0"/>
              <a:t>sub-classification by </a:t>
            </a:r>
            <a:r>
              <a:rPr lang="en-US" i="1" dirty="0"/>
              <a:t>spa</a:t>
            </a:r>
            <a:r>
              <a:rPr lang="en-US" dirty="0"/>
              <a:t>-typing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3477028" y="544841"/>
            <a:ext cx="3816424" cy="3600400"/>
          </a:xfrm>
          <a:prstGeom prst="ellipse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17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 l="31737" t="11610" r="30906" b="10133"/>
          <a:stretch>
            <a:fillRect/>
          </a:stretch>
        </p:blipFill>
        <p:spPr bwMode="auto">
          <a:xfrm>
            <a:off x="812760" y="1291591"/>
            <a:ext cx="5043277" cy="593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identibac.com/typo3temp/pics/d8a342f6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7034" y="1240517"/>
            <a:ext cx="4499055" cy="452122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0588" y="164819"/>
            <a:ext cx="11982027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de-DE" sz="4000" kern="0" dirty="0">
                <a:ea typeface="ＭＳ Ｐゴシック" pitchFamily="34" charset="-128"/>
              </a:rPr>
              <a:t>DNA </a:t>
            </a:r>
            <a:r>
              <a:rPr lang="de-DE" sz="4000" kern="0" dirty="0" err="1">
                <a:ea typeface="ＭＳ Ｐゴシック" pitchFamily="34" charset="-128"/>
              </a:rPr>
              <a:t>microarray</a:t>
            </a:r>
            <a:r>
              <a:rPr lang="de-DE" sz="4000" kern="0" dirty="0">
                <a:ea typeface="ＭＳ Ｐゴシック" pitchFamily="34" charset="-128"/>
              </a:rPr>
              <a:t> (</a:t>
            </a:r>
            <a:r>
              <a:rPr lang="de-DE" sz="4000" kern="0" dirty="0" err="1">
                <a:ea typeface="ＭＳ Ｐゴシック" pitchFamily="34" charset="-128"/>
              </a:rPr>
              <a:t>IdentiBAC</a:t>
            </a:r>
            <a:r>
              <a:rPr lang="de-DE" sz="4000" kern="0" dirty="0">
                <a:ea typeface="ＭＳ Ｐゴシック" pitchFamily="34" charset="-128"/>
              </a:rPr>
              <a:t> – </a:t>
            </a:r>
            <a:r>
              <a:rPr lang="de-DE" sz="4000" kern="0" dirty="0" err="1">
                <a:ea typeface="ＭＳ Ｐゴシック" pitchFamily="34" charset="-128"/>
              </a:rPr>
              <a:t>Alere</a:t>
            </a:r>
            <a:r>
              <a:rPr lang="de-DE" sz="4000" kern="0" dirty="0">
                <a:ea typeface="ＭＳ Ｐゴシック" pitchFamily="34" charset="-128"/>
              </a:rPr>
              <a:t>)</a:t>
            </a:r>
            <a:endParaRPr lang="en-US" sz="4000" kern="0" dirty="0"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405362" y="6706179"/>
            <a:ext cx="7361734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67"/>
              </a:lnSpc>
            </a:pPr>
            <a:r>
              <a:rPr lang="de-DE" sz="2844" dirty="0" err="1"/>
              <a:t>Microarray</a:t>
            </a:r>
            <a:r>
              <a:rPr lang="de-DE" sz="2844" dirty="0"/>
              <a:t> </a:t>
            </a:r>
            <a:r>
              <a:rPr lang="de-DE" sz="2844" dirty="0" err="1"/>
              <a:t>contains</a:t>
            </a:r>
            <a:r>
              <a:rPr lang="de-DE" sz="2844" dirty="0"/>
              <a:t> 334 </a:t>
            </a:r>
            <a:r>
              <a:rPr lang="de-DE" sz="2844" dirty="0" smtClean="0"/>
              <a:t>DNA </a:t>
            </a:r>
            <a:r>
              <a:rPr lang="de-DE" sz="2844" dirty="0" err="1" smtClean="0"/>
              <a:t>probes</a:t>
            </a:r>
            <a:r>
              <a:rPr lang="de-DE" sz="2844" dirty="0" smtClean="0"/>
              <a:t> </a:t>
            </a:r>
            <a:r>
              <a:rPr lang="de-DE" sz="2844" dirty="0" err="1" smtClean="0"/>
              <a:t>for</a:t>
            </a:r>
            <a:r>
              <a:rPr lang="de-DE" sz="2844" dirty="0" smtClean="0"/>
              <a:t> genes/</a:t>
            </a:r>
            <a:r>
              <a:rPr lang="de-DE" sz="2844" dirty="0" err="1" smtClean="0"/>
              <a:t>regions</a:t>
            </a:r>
            <a:r>
              <a:rPr lang="de-DE" sz="2844" dirty="0" smtClean="0"/>
              <a:t> </a:t>
            </a:r>
            <a:r>
              <a:rPr lang="de-DE" sz="2844" dirty="0" err="1" smtClean="0"/>
              <a:t>that</a:t>
            </a:r>
            <a:r>
              <a:rPr lang="de-DE" sz="2844" dirty="0" smtClean="0"/>
              <a:t> </a:t>
            </a:r>
            <a:r>
              <a:rPr lang="de-DE" sz="2844" dirty="0" err="1"/>
              <a:t>are</a:t>
            </a:r>
            <a:r>
              <a:rPr lang="de-DE" sz="2844" dirty="0"/>
              <a:t> </a:t>
            </a:r>
            <a:r>
              <a:rPr lang="de-DE" sz="2844" dirty="0" err="1"/>
              <a:t>clinically</a:t>
            </a:r>
            <a:r>
              <a:rPr lang="de-DE" sz="2844" dirty="0"/>
              <a:t> relevant </a:t>
            </a:r>
            <a:r>
              <a:rPr lang="de-DE" sz="2844" dirty="0" err="1"/>
              <a:t>and</a:t>
            </a:r>
            <a:r>
              <a:rPr lang="de-DE" sz="2844" dirty="0"/>
              <a:t>/</a:t>
            </a:r>
            <a:r>
              <a:rPr lang="de-DE" sz="2844" dirty="0" err="1"/>
              <a:t>or</a:t>
            </a:r>
            <a:r>
              <a:rPr lang="de-DE" sz="2844" dirty="0"/>
              <a:t> </a:t>
            </a:r>
            <a:r>
              <a:rPr lang="de-DE" sz="2844" dirty="0" smtClean="0"/>
              <a:t>relevant </a:t>
            </a:r>
            <a:r>
              <a:rPr lang="de-DE" sz="2844" dirty="0" err="1"/>
              <a:t>for</a:t>
            </a:r>
            <a:r>
              <a:rPr lang="de-DE" sz="2844" dirty="0"/>
              <a:t> </a:t>
            </a:r>
            <a:r>
              <a:rPr lang="de-DE" sz="2844" dirty="0" err="1"/>
              <a:t>clonal</a:t>
            </a:r>
            <a:r>
              <a:rPr lang="de-DE" sz="2844" dirty="0"/>
              <a:t> </a:t>
            </a:r>
            <a:r>
              <a:rPr lang="de-DE" sz="2844" dirty="0" err="1"/>
              <a:t>typing</a:t>
            </a:r>
            <a:endParaRPr lang="en-US" sz="2844" dirty="0"/>
          </a:p>
        </p:txBody>
      </p:sp>
      <p:sp>
        <p:nvSpPr>
          <p:cNvPr id="3" name="Rechteck 2"/>
          <p:cNvSpPr/>
          <p:nvPr/>
        </p:nvSpPr>
        <p:spPr>
          <a:xfrm>
            <a:off x="597744" y="8621216"/>
            <a:ext cx="3906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alere-technologies.com</a:t>
            </a:r>
          </a:p>
        </p:txBody>
      </p:sp>
    </p:spTree>
    <p:extLst>
      <p:ext uri="{BB962C8B-B14F-4D97-AF65-F5344CB8AC3E}">
        <p14:creationId xmlns:p14="http://schemas.microsoft.com/office/powerpoint/2010/main" val="229253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0588" y="164819"/>
            <a:ext cx="11982027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de-DE" sz="4000" kern="0" dirty="0">
                <a:ea typeface="ＭＳ Ｐゴシック" pitchFamily="34" charset="-128"/>
              </a:rPr>
              <a:t>DNA </a:t>
            </a:r>
            <a:r>
              <a:rPr lang="de-DE" sz="4000" kern="0" dirty="0" err="1">
                <a:ea typeface="ＭＳ Ｐゴシック" pitchFamily="34" charset="-128"/>
              </a:rPr>
              <a:t>microarray</a:t>
            </a:r>
            <a:r>
              <a:rPr lang="de-DE" sz="4000" kern="0" dirty="0">
                <a:ea typeface="ＭＳ Ｐゴシック" pitchFamily="34" charset="-128"/>
              </a:rPr>
              <a:t> </a:t>
            </a:r>
            <a:r>
              <a:rPr lang="de-DE" sz="4000" kern="0" dirty="0" err="1" smtClean="0">
                <a:ea typeface="ＭＳ Ｐゴシック" pitchFamily="34" charset="-128"/>
              </a:rPr>
              <a:t>principle</a:t>
            </a:r>
            <a:endParaRPr lang="en-US" sz="4000" kern="0" dirty="0"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590632" y="917101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extracted RNA free genomic DNA from the bacterial overnight culture is internally biotin labelled through a set </a:t>
            </a:r>
            <a:r>
              <a:rPr lang="en-US" dirty="0" smtClean="0"/>
              <a:t>of </a:t>
            </a:r>
            <a:r>
              <a:rPr lang="en-US" dirty="0"/>
              <a:t>antisense </a:t>
            </a:r>
            <a:r>
              <a:rPr lang="en-US" dirty="0" smtClean="0"/>
              <a:t>primers.</a:t>
            </a:r>
          </a:p>
          <a:p>
            <a:endParaRPr lang="de-DE" dirty="0"/>
          </a:p>
          <a:p>
            <a:r>
              <a:rPr lang="de-DE" dirty="0" smtClean="0"/>
              <a:t>			</a:t>
            </a:r>
            <a:r>
              <a:rPr lang="de-DE" dirty="0" err="1" smtClean="0"/>
              <a:t>biotin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597744" y="8621216"/>
            <a:ext cx="5075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alere-technologies.com, www.wikipedia.de 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6" y="3652664"/>
            <a:ext cx="8208912" cy="20066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910868"/>
            <a:ext cx="7571301" cy="22377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05763" y="6009989"/>
            <a:ext cx="12805349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dirty="0"/>
              <a:t>The resulting single stranded and biotin labelled amplicons are </a:t>
            </a:r>
            <a:r>
              <a:rPr lang="en-US" dirty="0" smtClean="0"/>
              <a:t>hybridized </a:t>
            </a:r>
            <a:r>
              <a:rPr lang="en-US" dirty="0"/>
              <a:t>to a set of </a:t>
            </a:r>
            <a:r>
              <a:rPr lang="en-US" dirty="0" smtClean="0"/>
              <a:t>discriminative </a:t>
            </a:r>
            <a:r>
              <a:rPr lang="en-US" dirty="0"/>
              <a:t>probes that are covalently bound onto the microarrays. </a:t>
            </a:r>
            <a:endParaRPr lang="en-US" dirty="0" smtClean="0"/>
          </a:p>
          <a:p>
            <a:pPr>
              <a:lnSpc>
                <a:spcPts val="3900"/>
              </a:lnSpc>
            </a:pPr>
            <a:endParaRPr lang="en-US" dirty="0"/>
          </a:p>
          <a:p>
            <a:pPr>
              <a:lnSpc>
                <a:spcPts val="3900"/>
              </a:lnSpc>
            </a:pPr>
            <a:r>
              <a:rPr lang="en-US" dirty="0" smtClean="0"/>
              <a:t>The </a:t>
            </a:r>
            <a:r>
              <a:rPr lang="en-US" dirty="0"/>
              <a:t>biotin labelled DNA bound to the probes on the array is subsequently stained.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663" y="3704049"/>
            <a:ext cx="3933956" cy="15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70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4"/>
          <a:stretch>
            <a:fillRect/>
          </a:stretch>
        </p:blipFill>
        <p:spPr>
          <a:xfrm>
            <a:off x="6808524" y="736916"/>
            <a:ext cx="5750561" cy="6152445"/>
          </a:xfrm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3" y="935602"/>
            <a:ext cx="5472677" cy="584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1677864" y="6976253"/>
            <a:ext cx="10764396" cy="199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sz="2844" dirty="0" smtClean="0"/>
              <a:t>Simple idea: Compute </a:t>
            </a:r>
            <a:r>
              <a:rPr lang="en-US" sz="2844" b="1" dirty="0"/>
              <a:t>Euclidian distance </a:t>
            </a:r>
            <a:r>
              <a:rPr lang="en-US" sz="2844" dirty="0"/>
              <a:t>between samples</a:t>
            </a:r>
          </a:p>
          <a:p>
            <a:pPr>
              <a:buFontTx/>
              <a:buNone/>
              <a:defRPr/>
            </a:pPr>
            <a:endParaRPr lang="en-US" sz="2844" dirty="0"/>
          </a:p>
          <a:p>
            <a:pPr marL="0" indent="0">
              <a:buNone/>
              <a:defRPr/>
            </a:pPr>
            <a:r>
              <a:rPr lang="en-US" sz="2844" dirty="0"/>
              <a:t>			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37885" r="17258" b="38664"/>
          <a:stretch>
            <a:fillRect/>
          </a:stretch>
        </p:blipFill>
        <p:spPr bwMode="auto">
          <a:xfrm>
            <a:off x="1822310" y="7613104"/>
            <a:ext cx="3860800" cy="122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9574741" y="4876800"/>
            <a:ext cx="512057" cy="1126525"/>
          </a:xfrm>
          <a:prstGeom prst="ellipse">
            <a:avLst/>
          </a:prstGeom>
          <a:noFill/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982"/>
          </a:p>
        </p:txBody>
      </p:sp>
      <p:sp>
        <p:nvSpPr>
          <p:cNvPr id="11" name="Ellipse 10"/>
          <p:cNvSpPr/>
          <p:nvPr/>
        </p:nvSpPr>
        <p:spPr>
          <a:xfrm>
            <a:off x="9677153" y="2316516"/>
            <a:ext cx="295310" cy="281631"/>
          </a:xfrm>
          <a:prstGeom prst="ellipse">
            <a:avLst/>
          </a:prstGeom>
          <a:noFill/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982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136788"/>
            <a:ext cx="12749494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Process microarray data (334 probes)</a:t>
            </a:r>
            <a:endParaRPr lang="en-US" sz="4000" b="1" kern="0" dirty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6646416" y="7613104"/>
            <a:ext cx="5948244" cy="199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844" dirty="0" smtClean="0"/>
              <a:t>Other distances are possible, also weighted distances, where some probes get higher weights.</a:t>
            </a:r>
            <a:endParaRPr lang="en-US" sz="2844" dirty="0"/>
          </a:p>
        </p:txBody>
      </p:sp>
    </p:spTree>
    <p:extLst>
      <p:ext uri="{BB962C8B-B14F-4D97-AF65-F5344CB8AC3E}">
        <p14:creationId xmlns:p14="http://schemas.microsoft.com/office/powerpoint/2010/main" val="1575894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381720" y="880150"/>
            <a:ext cx="12241360" cy="74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800"/>
              </a:lnSpc>
              <a:buFontTx/>
              <a:buNone/>
              <a:defRPr/>
            </a:pPr>
            <a:r>
              <a:rPr lang="en-US" sz="2600" dirty="0" smtClean="0"/>
              <a:t>An </a:t>
            </a:r>
            <a:r>
              <a:rPr lang="en-US" sz="2600" b="1" dirty="0" smtClean="0"/>
              <a:t>edit </a:t>
            </a:r>
            <a:r>
              <a:rPr lang="en-US" sz="2600" b="1" dirty="0"/>
              <a:t>distance</a:t>
            </a:r>
            <a:r>
              <a:rPr lang="en-US" sz="2600" dirty="0"/>
              <a:t> is a way of quantifying how dissimilar two strings (e.g., words) are to one another by counting the minimum number of operations required to transform one string into the other. </a:t>
            </a:r>
            <a:endParaRPr lang="en-US" sz="2600" dirty="0" smtClean="0"/>
          </a:p>
          <a:p>
            <a:pPr>
              <a:lnSpc>
                <a:spcPts val="2800"/>
              </a:lnSpc>
              <a:buFontTx/>
              <a:buNone/>
              <a:defRPr/>
            </a:pPr>
            <a:endParaRPr lang="de-DE" sz="2600" dirty="0"/>
          </a:p>
          <a:p>
            <a:pPr marL="0" indent="0">
              <a:lnSpc>
                <a:spcPts val="2800"/>
              </a:lnSpc>
              <a:buFontTx/>
              <a:buNone/>
              <a:defRPr/>
            </a:pPr>
            <a:r>
              <a:rPr lang="en-US" sz="2600" dirty="0" smtClean="0"/>
              <a:t>Edit distance variant 1: The </a:t>
            </a:r>
            <a:r>
              <a:rPr lang="en-US" sz="2600" b="1" dirty="0"/>
              <a:t>Levenshtein distance </a:t>
            </a:r>
            <a:r>
              <a:rPr lang="en-US" sz="2600" dirty="0"/>
              <a:t>allows </a:t>
            </a:r>
            <a:r>
              <a:rPr lang="en-US" sz="2600" dirty="0" smtClean="0"/>
              <a:t>deletions, insertions </a:t>
            </a:r>
            <a:r>
              <a:rPr lang="en-US" sz="2600" dirty="0"/>
              <a:t>and </a:t>
            </a:r>
            <a:r>
              <a:rPr lang="en-US" sz="2600" dirty="0" smtClean="0"/>
              <a:t>substitutions.</a:t>
            </a:r>
          </a:p>
          <a:p>
            <a:pPr>
              <a:lnSpc>
                <a:spcPts val="2800"/>
              </a:lnSpc>
              <a:buFontTx/>
              <a:buNone/>
              <a:defRPr/>
            </a:pPr>
            <a:endParaRPr lang="de-DE" sz="2600" dirty="0"/>
          </a:p>
          <a:p>
            <a:pPr marL="0" indent="0">
              <a:lnSpc>
                <a:spcPts val="2800"/>
              </a:lnSpc>
              <a:buFontTx/>
              <a:buNone/>
              <a:defRPr/>
            </a:pPr>
            <a:r>
              <a:rPr lang="en-US" sz="2600" dirty="0" smtClean="0"/>
              <a:t>Edit distance variant 2: The </a:t>
            </a:r>
            <a:r>
              <a:rPr lang="en-US" sz="2600" b="1" dirty="0"/>
              <a:t>Hamming distance </a:t>
            </a:r>
            <a:r>
              <a:rPr lang="en-US" sz="2600" dirty="0"/>
              <a:t>allows only </a:t>
            </a:r>
            <a:r>
              <a:rPr lang="en-US" sz="2600" dirty="0" smtClean="0"/>
              <a:t>substitutions. </a:t>
            </a:r>
            <a:r>
              <a:rPr lang="en-US" sz="2600" dirty="0"/>
              <a:t>H</a:t>
            </a:r>
            <a:r>
              <a:rPr lang="en-US" sz="2600" dirty="0" smtClean="0"/>
              <a:t>ence</a:t>
            </a:r>
            <a:r>
              <a:rPr lang="en-US" sz="2600" dirty="0"/>
              <a:t>, it only applies to strings of the same </a:t>
            </a:r>
            <a:r>
              <a:rPr lang="en-US" sz="2600" dirty="0" smtClean="0"/>
              <a:t>length</a:t>
            </a:r>
            <a:r>
              <a:rPr lang="en-US" sz="2600" dirty="0"/>
              <a:t> </a:t>
            </a:r>
            <a:r>
              <a:rPr lang="en-US" sz="2600" dirty="0" smtClean="0"/>
              <a:t>and counts the </a:t>
            </a:r>
            <a:r>
              <a:rPr lang="en-US" sz="2600" dirty="0"/>
              <a:t>number of positions at which the corresponding symbols are different. </a:t>
            </a:r>
            <a:endParaRPr lang="en-US" sz="2600" dirty="0" smtClean="0"/>
          </a:p>
          <a:p>
            <a:pPr marL="0" indent="0">
              <a:lnSpc>
                <a:spcPts val="2800"/>
              </a:lnSpc>
              <a:buNone/>
            </a:pPr>
            <a:endParaRPr lang="en-US" sz="2600" dirty="0"/>
          </a:p>
          <a:p>
            <a:pPr marL="0" indent="0">
              <a:lnSpc>
                <a:spcPts val="2800"/>
              </a:lnSpc>
              <a:buNone/>
            </a:pPr>
            <a:r>
              <a:rPr lang="en-US" sz="2600" dirty="0" smtClean="0"/>
              <a:t>Example: The </a:t>
            </a:r>
            <a:r>
              <a:rPr lang="en-US" sz="2600" dirty="0"/>
              <a:t>Hamming distance between: </a:t>
            </a:r>
            <a:r>
              <a:rPr lang="en-US" sz="2600" dirty="0" smtClean="0"/>
              <a:t>"</a:t>
            </a:r>
            <a:r>
              <a:rPr lang="en-US" sz="2600" b="1" dirty="0" err="1"/>
              <a:t>ka</a:t>
            </a:r>
            <a:r>
              <a:rPr lang="en-US" sz="2600" b="1" dirty="0" err="1">
                <a:solidFill>
                  <a:srgbClr val="FF0000"/>
                </a:solidFill>
              </a:rPr>
              <a:t>rol</a:t>
            </a:r>
            <a:r>
              <a:rPr lang="en-US" sz="2600" b="1" dirty="0" err="1"/>
              <a:t>in</a:t>
            </a:r>
            <a:r>
              <a:rPr lang="en-US" sz="2600" dirty="0"/>
              <a:t>" and "</a:t>
            </a:r>
            <a:r>
              <a:rPr lang="en-US" sz="2600" b="1" dirty="0" err="1"/>
              <a:t>ka</a:t>
            </a:r>
            <a:r>
              <a:rPr lang="en-US" sz="2600" b="1" dirty="0" err="1">
                <a:solidFill>
                  <a:srgbClr val="FF0000"/>
                </a:solidFill>
              </a:rPr>
              <a:t>thr</a:t>
            </a:r>
            <a:r>
              <a:rPr lang="en-US" sz="2600" b="1" dirty="0" err="1"/>
              <a:t>in</a:t>
            </a:r>
            <a:r>
              <a:rPr lang="en-US" sz="2600" dirty="0"/>
              <a:t>" is 3.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n-US" sz="2600" b="1" dirty="0" smtClean="0"/>
              <a:t>							10</a:t>
            </a:r>
            <a:r>
              <a:rPr lang="en-US" sz="2600" b="1" dirty="0" smtClean="0">
                <a:solidFill>
                  <a:srgbClr val="FF0000"/>
                </a:solidFill>
              </a:rPr>
              <a:t>1</a:t>
            </a:r>
            <a:r>
              <a:rPr lang="en-US" sz="2600" b="1" dirty="0" smtClean="0"/>
              <a:t>1</a:t>
            </a:r>
            <a:r>
              <a:rPr lang="en-US" sz="2600" b="1" dirty="0" smtClean="0">
                <a:solidFill>
                  <a:srgbClr val="FF0000"/>
                </a:solidFill>
              </a:rPr>
              <a:t>1</a:t>
            </a:r>
            <a:r>
              <a:rPr lang="en-US" sz="2600" b="1" dirty="0" smtClean="0"/>
              <a:t>01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b="1" dirty="0"/>
              <a:t>1001001</a:t>
            </a:r>
            <a:r>
              <a:rPr lang="en-US" sz="2600" dirty="0"/>
              <a:t> is 2</a:t>
            </a:r>
            <a:r>
              <a:rPr lang="en-US" sz="2600" dirty="0" smtClean="0"/>
              <a:t>.</a:t>
            </a:r>
          </a:p>
          <a:p>
            <a:pPr>
              <a:lnSpc>
                <a:spcPts val="2800"/>
              </a:lnSpc>
            </a:pPr>
            <a:endParaRPr lang="de-DE" sz="2600" dirty="0"/>
          </a:p>
          <a:p>
            <a:pPr marL="0" indent="0">
              <a:lnSpc>
                <a:spcPts val="2800"/>
              </a:lnSpc>
              <a:buNone/>
            </a:pPr>
            <a:r>
              <a:rPr lang="en-US" sz="2600" dirty="0"/>
              <a:t>The </a:t>
            </a:r>
            <a:r>
              <a:rPr lang="en-US" sz="2600" b="1" dirty="0"/>
              <a:t>Mahalanobis distance</a:t>
            </a:r>
            <a:r>
              <a:rPr lang="en-US" sz="2600" dirty="0"/>
              <a:t> is a measure of the distance between a point P and a distribution </a:t>
            </a:r>
            <a:r>
              <a:rPr lang="en-US" sz="2600" dirty="0" smtClean="0"/>
              <a:t>D (P</a:t>
            </a:r>
            <a:r>
              <a:rPr lang="en-US" sz="2600" dirty="0"/>
              <a:t>. C. </a:t>
            </a:r>
            <a:r>
              <a:rPr lang="en-US" sz="2600" dirty="0" err="1" smtClean="0"/>
              <a:t>Mahalanobis</a:t>
            </a:r>
            <a:r>
              <a:rPr lang="en-US" sz="2600" dirty="0" smtClean="0"/>
              <a:t>, 1936).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n-US" sz="2600" dirty="0" smtClean="0"/>
              <a:t>It </a:t>
            </a:r>
            <a:r>
              <a:rPr lang="en-US" sz="2600" dirty="0"/>
              <a:t>is a multi-dimensional generalization of the idea of measuring how many standard deviations away P is from the mean of D. </a:t>
            </a:r>
          </a:p>
          <a:p>
            <a:pPr marL="0" indent="0">
              <a:lnSpc>
                <a:spcPts val="2600"/>
              </a:lnSpc>
              <a:buNone/>
              <a:defRPr/>
            </a:pPr>
            <a:r>
              <a:rPr lang="en-US" sz="2400" dirty="0"/>
              <a:t>			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136788"/>
            <a:ext cx="12749494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Further distance measures</a:t>
            </a:r>
            <a:endParaRPr lang="en-US" sz="4000" b="1" kern="0" dirty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97744" y="8621216"/>
            <a:ext cx="8465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/>
              <a:t>https://en.wikipedia.org/wiki/Category:Similarity_and_distance_measures</a:t>
            </a:r>
          </a:p>
        </p:txBody>
      </p:sp>
    </p:spTree>
    <p:extLst>
      <p:ext uri="{BB962C8B-B14F-4D97-AF65-F5344CB8AC3E}">
        <p14:creationId xmlns:p14="http://schemas.microsoft.com/office/powerpoint/2010/main" val="381676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2" y="772344"/>
            <a:ext cx="5441244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7718" y="1859916"/>
            <a:ext cx="2560284" cy="8802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12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MRSA</a:t>
            </a:r>
            <a:endParaRPr lang="ru-RU" sz="512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4986" y="1859916"/>
            <a:ext cx="2300052" cy="8802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120" b="1" spc="42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MSSA</a:t>
            </a:r>
            <a:endParaRPr lang="ru-RU" sz="5120" b="1" spc="427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76" y="1132384"/>
            <a:ext cx="4457328" cy="387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590632" y="2140496"/>
            <a:ext cx="2312597" cy="2931098"/>
          </a:xfrm>
          <a:prstGeom prst="ellipse">
            <a:avLst/>
          </a:prstGeom>
          <a:noFill/>
          <a:ln>
            <a:solidFill>
              <a:srgbClr val="60A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982"/>
          </a:p>
        </p:txBody>
      </p:sp>
      <p:sp>
        <p:nvSpPr>
          <p:cNvPr id="13" name="Textfeld 12"/>
          <p:cNvSpPr txBox="1"/>
          <p:nvPr/>
        </p:nvSpPr>
        <p:spPr>
          <a:xfrm>
            <a:off x="8302600" y="5118966"/>
            <a:ext cx="4446894" cy="359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44" b="1" dirty="0">
                <a:solidFill>
                  <a:srgbClr val="FF33CC"/>
                </a:solidFill>
              </a:rPr>
              <a:t>Clustering </a:t>
            </a:r>
            <a:r>
              <a:rPr lang="de-DE" sz="2844" b="1" dirty="0" err="1" smtClean="0">
                <a:solidFill>
                  <a:srgbClr val="FF33CC"/>
                </a:solidFill>
              </a:rPr>
              <a:t>based</a:t>
            </a:r>
            <a:r>
              <a:rPr lang="de-DE" sz="2844" b="1" dirty="0" smtClean="0">
                <a:solidFill>
                  <a:srgbClr val="FF33CC"/>
                </a:solidFill>
              </a:rPr>
              <a:t> on </a:t>
            </a:r>
            <a:r>
              <a:rPr lang="de-DE" sz="2844" b="1" dirty="0" err="1" smtClean="0">
                <a:solidFill>
                  <a:srgbClr val="FF33CC"/>
                </a:solidFill>
              </a:rPr>
              <a:t>Euclidian</a:t>
            </a:r>
            <a:r>
              <a:rPr lang="de-DE" sz="2844" b="1" dirty="0" smtClean="0">
                <a:solidFill>
                  <a:srgbClr val="FF33CC"/>
                </a:solidFill>
              </a:rPr>
              <a:t> </a:t>
            </a:r>
            <a:r>
              <a:rPr lang="de-DE" sz="2844" b="1" dirty="0" err="1" smtClean="0">
                <a:solidFill>
                  <a:srgbClr val="FF33CC"/>
                </a:solidFill>
              </a:rPr>
              <a:t>distance</a:t>
            </a:r>
            <a:r>
              <a:rPr lang="de-DE" sz="2844" b="1" dirty="0" smtClean="0">
                <a:solidFill>
                  <a:srgbClr val="FF33CC"/>
                </a:solidFill>
              </a:rPr>
              <a:t> </a:t>
            </a:r>
            <a:r>
              <a:rPr lang="de-DE" sz="2844" b="1" dirty="0" err="1" smtClean="0">
                <a:solidFill>
                  <a:srgbClr val="FF33CC"/>
                </a:solidFill>
              </a:rPr>
              <a:t>yields</a:t>
            </a:r>
            <a:r>
              <a:rPr lang="de-DE" sz="2844" b="1" dirty="0" smtClean="0">
                <a:solidFill>
                  <a:srgbClr val="FF33CC"/>
                </a:solidFill>
              </a:rPr>
              <a:t> </a:t>
            </a:r>
            <a:r>
              <a:rPr lang="de-DE" sz="2844" b="1" dirty="0" err="1">
                <a:solidFill>
                  <a:srgbClr val="FF33CC"/>
                </a:solidFill>
              </a:rPr>
              <a:t>almost</a:t>
            </a:r>
            <a:r>
              <a:rPr lang="de-DE" sz="2844" b="1" dirty="0">
                <a:solidFill>
                  <a:srgbClr val="FF33CC"/>
                </a:solidFill>
              </a:rPr>
              <a:t> </a:t>
            </a:r>
            <a:r>
              <a:rPr lang="de-DE" sz="2844" b="1" dirty="0" err="1">
                <a:solidFill>
                  <a:srgbClr val="FF33CC"/>
                </a:solidFill>
              </a:rPr>
              <a:t>perfect</a:t>
            </a:r>
            <a:r>
              <a:rPr lang="de-DE" sz="2844" b="1" dirty="0">
                <a:solidFill>
                  <a:srgbClr val="FF33CC"/>
                </a:solidFill>
              </a:rPr>
              <a:t> </a:t>
            </a:r>
            <a:r>
              <a:rPr lang="de-DE" sz="2844" b="1" dirty="0" err="1">
                <a:solidFill>
                  <a:srgbClr val="FF33CC"/>
                </a:solidFill>
              </a:rPr>
              <a:t>separation</a:t>
            </a:r>
            <a:r>
              <a:rPr lang="de-DE" sz="2844" b="1" dirty="0">
                <a:solidFill>
                  <a:srgbClr val="FF33CC"/>
                </a:solidFill>
              </a:rPr>
              <a:t> </a:t>
            </a:r>
            <a:r>
              <a:rPr lang="de-DE" sz="2844" b="1" dirty="0" err="1">
                <a:solidFill>
                  <a:srgbClr val="FF33CC"/>
                </a:solidFill>
              </a:rPr>
              <a:t>between</a:t>
            </a:r>
            <a:r>
              <a:rPr lang="de-DE" sz="2844" b="1" dirty="0">
                <a:solidFill>
                  <a:srgbClr val="FF33CC"/>
                </a:solidFill>
              </a:rPr>
              <a:t> </a:t>
            </a:r>
            <a:r>
              <a:rPr lang="de-DE" sz="2844" b="1" dirty="0" smtClean="0">
                <a:solidFill>
                  <a:srgbClr val="FF33CC"/>
                </a:solidFill>
              </a:rPr>
              <a:t>MSSA/MRSA</a:t>
            </a:r>
          </a:p>
          <a:p>
            <a:endParaRPr lang="de-DE" sz="2844" dirty="0">
              <a:solidFill>
                <a:srgbClr val="FF33CC"/>
              </a:solidFill>
            </a:endParaRPr>
          </a:p>
          <a:p>
            <a:r>
              <a:rPr lang="de-DE" sz="2844" dirty="0" err="1">
                <a:solidFill>
                  <a:schemeClr val="tx1"/>
                </a:solidFill>
              </a:rPr>
              <a:t>e</a:t>
            </a:r>
            <a:r>
              <a:rPr lang="de-DE" sz="2844" dirty="0" err="1" smtClean="0">
                <a:solidFill>
                  <a:schemeClr val="tx1"/>
                </a:solidFill>
              </a:rPr>
              <a:t>xcept</a:t>
            </a:r>
            <a:r>
              <a:rPr lang="de-DE" sz="2844" dirty="0" smtClean="0">
                <a:solidFill>
                  <a:schemeClr val="tx1"/>
                </a:solidFill>
              </a:rPr>
              <a:t> </a:t>
            </a:r>
            <a:r>
              <a:rPr lang="de-DE" sz="2844" dirty="0" err="1" smtClean="0">
                <a:solidFill>
                  <a:schemeClr val="tx1"/>
                </a:solidFill>
              </a:rPr>
              <a:t>the</a:t>
            </a:r>
            <a:r>
              <a:rPr lang="de-DE" sz="2844" dirty="0" smtClean="0">
                <a:solidFill>
                  <a:schemeClr val="tx1"/>
                </a:solidFill>
              </a:rPr>
              <a:t> </a:t>
            </a:r>
            <a:r>
              <a:rPr lang="de-DE" sz="2844" dirty="0" err="1" smtClean="0">
                <a:solidFill>
                  <a:schemeClr val="tx1"/>
                </a:solidFill>
              </a:rPr>
              <a:t>encircled</a:t>
            </a:r>
            <a:r>
              <a:rPr lang="de-DE" sz="2844" dirty="0" smtClean="0">
                <a:solidFill>
                  <a:schemeClr val="tx1"/>
                </a:solidFill>
              </a:rPr>
              <a:t> </a:t>
            </a:r>
            <a:r>
              <a:rPr lang="de-DE" sz="2844" dirty="0" err="1" smtClean="0">
                <a:solidFill>
                  <a:schemeClr val="tx1"/>
                </a:solidFill>
              </a:rPr>
              <a:t>resistant</a:t>
            </a:r>
            <a:r>
              <a:rPr lang="de-DE" sz="2844" dirty="0" smtClean="0">
                <a:solidFill>
                  <a:schemeClr val="tx1"/>
                </a:solidFill>
              </a:rPr>
              <a:t> </a:t>
            </a:r>
            <a:r>
              <a:rPr lang="de-DE" sz="2844" dirty="0" err="1" smtClean="0">
                <a:solidFill>
                  <a:schemeClr val="tx1"/>
                </a:solidFill>
              </a:rPr>
              <a:t>samples</a:t>
            </a:r>
            <a:endParaRPr lang="de-DE" sz="2844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164819"/>
            <a:ext cx="12749494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3413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Hierarchical agglomerative clustering based on MA data</a:t>
            </a:r>
            <a:endParaRPr lang="en-US" sz="3413" b="1" kern="0" dirty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 bwMode="auto">
          <a:xfrm>
            <a:off x="12143" y="3476741"/>
            <a:ext cx="7822405" cy="572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3400"/>
              </a:lnSpc>
              <a:buFontTx/>
              <a:buNone/>
              <a:defRPr/>
            </a:pPr>
            <a:r>
              <a:rPr lang="en-US" sz="2800" b="1" dirty="0"/>
              <a:t>H</a:t>
            </a:r>
            <a:r>
              <a:rPr lang="en-US" sz="2800" b="1" dirty="0" smtClean="0"/>
              <a:t>ierarchical clustering</a:t>
            </a:r>
            <a:r>
              <a:rPr lang="en-US" sz="2800" dirty="0" smtClean="0"/>
              <a:t>: </a:t>
            </a:r>
          </a:p>
          <a:p>
            <a:pPr marL="0" indent="0">
              <a:lnSpc>
                <a:spcPts val="3400"/>
              </a:lnSpc>
              <a:buFontTx/>
              <a:buNone/>
              <a:defRPr/>
            </a:pPr>
            <a:r>
              <a:rPr lang="en-US" sz="2800" dirty="0" smtClean="0"/>
              <a:t>(1) Calculate pairwise </a:t>
            </a:r>
            <a:r>
              <a:rPr lang="en-US" sz="2800" dirty="0"/>
              <a:t>distance matrix </a:t>
            </a:r>
            <a:r>
              <a:rPr lang="en-US" sz="2800" dirty="0" smtClean="0"/>
              <a:t>for </a:t>
            </a:r>
            <a:r>
              <a:rPr lang="en-US" sz="2800" dirty="0"/>
              <a:t>all </a:t>
            </a:r>
            <a:r>
              <a:rPr lang="en-US" sz="2800" dirty="0" smtClean="0"/>
              <a:t>samples </a:t>
            </a:r>
            <a:r>
              <a:rPr lang="en-US" sz="2800" dirty="0"/>
              <a:t>to be </a:t>
            </a:r>
            <a:r>
              <a:rPr lang="en-US" sz="2800" dirty="0" smtClean="0"/>
              <a:t>clustered</a:t>
            </a:r>
            <a:r>
              <a:rPr lang="en-US" sz="2800" dirty="0"/>
              <a:t> </a:t>
            </a:r>
            <a:r>
              <a:rPr lang="en-US" sz="2800" dirty="0" smtClean="0"/>
              <a:t>based on their </a:t>
            </a:r>
            <a:r>
              <a:rPr lang="en-US" sz="2800" b="1" dirty="0" smtClean="0"/>
              <a:t>Euclidian distances</a:t>
            </a:r>
            <a:r>
              <a:rPr lang="en-US" sz="2800" dirty="0" smtClean="0"/>
              <a:t>.</a:t>
            </a:r>
          </a:p>
          <a:p>
            <a:pPr marL="0" indent="0">
              <a:lnSpc>
                <a:spcPts val="3400"/>
              </a:lnSpc>
              <a:buFontTx/>
              <a:buNone/>
              <a:defRPr/>
            </a:pPr>
            <a:r>
              <a:rPr lang="en-US" sz="2800" dirty="0" smtClean="0"/>
              <a:t>(2) Search </a:t>
            </a:r>
            <a:r>
              <a:rPr lang="en-US" sz="2800" dirty="0"/>
              <a:t>distance </a:t>
            </a:r>
            <a:r>
              <a:rPr lang="en-US" sz="2800" dirty="0" smtClean="0"/>
              <a:t>matrix </a:t>
            </a:r>
            <a:r>
              <a:rPr lang="en-US" sz="2800" dirty="0"/>
              <a:t>for </a:t>
            </a:r>
            <a:r>
              <a:rPr lang="en-US" sz="2800" dirty="0" smtClean="0"/>
              <a:t>two </a:t>
            </a:r>
            <a:r>
              <a:rPr lang="en-US" sz="2800" dirty="0"/>
              <a:t>most similar </a:t>
            </a:r>
            <a:r>
              <a:rPr lang="en-US" sz="2800" dirty="0" smtClean="0"/>
              <a:t>samples or clusters (initially </a:t>
            </a:r>
            <a:r>
              <a:rPr lang="en-US" sz="2800" dirty="0"/>
              <a:t>each cluster consists of a </a:t>
            </a:r>
            <a:r>
              <a:rPr lang="en-US" sz="2800" dirty="0" smtClean="0"/>
              <a:t>single sample). </a:t>
            </a:r>
          </a:p>
          <a:p>
            <a:pPr marL="0" indent="0">
              <a:lnSpc>
                <a:spcPts val="3400"/>
              </a:lnSpc>
              <a:buFontTx/>
              <a:buNone/>
              <a:defRPr/>
            </a:pPr>
            <a:r>
              <a:rPr lang="en-US" sz="2800" dirty="0" smtClean="0"/>
              <a:t>If </a:t>
            </a:r>
            <a:r>
              <a:rPr lang="en-US" sz="2800" dirty="0"/>
              <a:t>several pairs have the same separation distance, a predetermined rule is used to decide between alternatives. </a:t>
            </a:r>
            <a:endParaRPr lang="en-US" sz="2800" dirty="0" smtClean="0"/>
          </a:p>
          <a:p>
            <a:pPr marL="0" indent="0">
              <a:lnSpc>
                <a:spcPts val="3400"/>
              </a:lnSpc>
              <a:buFontTx/>
              <a:buNone/>
              <a:defRPr/>
            </a:pPr>
            <a:r>
              <a:rPr lang="en-US" sz="2800" dirty="0" smtClean="0"/>
              <a:t>(3) The </a:t>
            </a:r>
            <a:r>
              <a:rPr lang="en-US" sz="2800" dirty="0"/>
              <a:t>two selected clusters are merged to produce a new cluster that now contains at least two objects</a:t>
            </a:r>
            <a:r>
              <a:rPr lang="en-US" sz="2800" dirty="0" smtClean="0"/>
              <a:t>.</a:t>
            </a:r>
          </a:p>
          <a:p>
            <a:pPr marL="0" indent="0">
              <a:lnSpc>
                <a:spcPts val="3400"/>
              </a:lnSpc>
              <a:buFontTx/>
              <a:buNone/>
              <a:defRPr/>
            </a:pPr>
            <a:r>
              <a:rPr lang="en-US" sz="2800" dirty="0" smtClean="0"/>
              <a:t>(4) The </a:t>
            </a:r>
            <a:r>
              <a:rPr lang="en-US" sz="2800" dirty="0"/>
              <a:t>distances are calculated between this new cluster and all other </a:t>
            </a:r>
            <a:r>
              <a:rPr lang="en-US" sz="2800" dirty="0" smtClean="0"/>
              <a:t>clusters.</a:t>
            </a:r>
          </a:p>
          <a:p>
            <a:pPr marL="0" indent="0">
              <a:lnSpc>
                <a:spcPts val="3400"/>
              </a:lnSpc>
              <a:buFontTx/>
              <a:buNone/>
              <a:defRPr/>
            </a:pPr>
            <a:r>
              <a:rPr lang="en-US" sz="2800" dirty="0" smtClean="0"/>
              <a:t>(5) Repeat </a:t>
            </a:r>
            <a:r>
              <a:rPr lang="en-US" sz="2800" dirty="0"/>
              <a:t>steps </a:t>
            </a:r>
            <a:r>
              <a:rPr lang="en-US" sz="2800" dirty="0" smtClean="0"/>
              <a:t>2–4 until </a:t>
            </a:r>
            <a:r>
              <a:rPr lang="en-US" sz="2800" dirty="0"/>
              <a:t>all objects are in one cluster</a:t>
            </a:r>
            <a:r>
              <a:rPr lang="en-US" sz="2800" dirty="0" smtClean="0"/>
              <a:t>.</a:t>
            </a:r>
            <a:endParaRPr lang="en-US" sz="2844" dirty="0" smtClean="0"/>
          </a:p>
        </p:txBody>
      </p:sp>
      <p:sp>
        <p:nvSpPr>
          <p:cNvPr id="15" name="Овал 11"/>
          <p:cNvSpPr/>
          <p:nvPr/>
        </p:nvSpPr>
        <p:spPr>
          <a:xfrm>
            <a:off x="2541960" y="2754381"/>
            <a:ext cx="664074" cy="610251"/>
          </a:xfrm>
          <a:prstGeom prst="ellipse">
            <a:avLst/>
          </a:prstGeom>
          <a:noFill/>
          <a:ln>
            <a:solidFill>
              <a:srgbClr val="60A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982"/>
          </a:p>
        </p:txBody>
      </p:sp>
    </p:spTree>
    <p:extLst>
      <p:ext uri="{BB962C8B-B14F-4D97-AF65-F5344CB8AC3E}">
        <p14:creationId xmlns:p14="http://schemas.microsoft.com/office/powerpoint/2010/main" val="65631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407671" y="975360"/>
            <a:ext cx="7823788" cy="646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840"/>
              </a:lnSpc>
              <a:buNone/>
              <a:defRPr/>
            </a:pPr>
            <a:r>
              <a:rPr lang="en-US" sz="2844" dirty="0">
                <a:ea typeface="Arial" pitchFamily="-109" charset="0"/>
                <a:cs typeface="Arial" pitchFamily="-109" charset="0"/>
              </a:rPr>
              <a:t>6 study sites each collected 100 isolates of healthy volunteers and 100 of blood culture or clinical infection </a:t>
            </a:r>
            <a:r>
              <a:rPr lang="en-US" sz="2844" dirty="0" smtClean="0">
                <a:ea typeface="Arial" pitchFamily="-109" charset="0"/>
                <a:cs typeface="Arial" pitchFamily="-109" charset="0"/>
              </a:rPr>
              <a:t>sites</a:t>
            </a:r>
          </a:p>
          <a:p>
            <a:pPr marL="0" indent="0" algn="just">
              <a:lnSpc>
                <a:spcPts val="3840"/>
              </a:lnSpc>
              <a:buNone/>
              <a:defRPr/>
            </a:pPr>
            <a:r>
              <a:rPr lang="en-US" sz="2844" dirty="0" smtClean="0">
                <a:latin typeface="Times New Roman" panose="02020603050405020304" pitchFamily="18" charset="0"/>
                <a:ea typeface="Arial" pitchFamily="-109" charset="0"/>
                <a:cs typeface="Arial" pitchFamily="-109" charset="0"/>
              </a:rPr>
              <a:t>→ </a:t>
            </a:r>
            <a:r>
              <a:rPr lang="en-US" sz="2844" dirty="0" smtClean="0">
                <a:ea typeface="Arial" pitchFamily="-109" charset="0"/>
                <a:cs typeface="Arial" pitchFamily="-109" charset="0"/>
              </a:rPr>
              <a:t>1200 isolates</a:t>
            </a:r>
            <a:endParaRPr lang="en-US" sz="2844" dirty="0">
              <a:ea typeface="Arial" pitchFamily="-109" charset="0"/>
              <a:cs typeface="Arial" pitchFamily="-109" charset="0"/>
            </a:endParaRPr>
          </a:p>
          <a:p>
            <a:pPr marL="0" indent="0" algn="just">
              <a:lnSpc>
                <a:spcPts val="3840"/>
              </a:lnSpc>
              <a:buNone/>
              <a:defRPr/>
            </a:pPr>
            <a:endParaRPr lang="en-US" sz="2844" dirty="0">
              <a:ea typeface="Arial" pitchFamily="-109" charset="0"/>
              <a:cs typeface="Arial" pitchFamily="-109" charset="0"/>
            </a:endParaRPr>
          </a:p>
          <a:p>
            <a:pPr marL="0" indent="0" algn="just">
              <a:lnSpc>
                <a:spcPts val="3840"/>
              </a:lnSpc>
              <a:buNone/>
              <a:defRPr/>
            </a:pPr>
            <a:r>
              <a:rPr lang="en-US" sz="2844" b="1" dirty="0">
                <a:ea typeface="Arial" pitchFamily="-109" charset="0"/>
                <a:cs typeface="Arial" pitchFamily="-109" charset="0"/>
              </a:rPr>
              <a:t>Aim</a:t>
            </a:r>
          </a:p>
          <a:p>
            <a:pPr marL="0" indent="0">
              <a:lnSpc>
                <a:spcPts val="3840"/>
              </a:lnSpc>
              <a:buNone/>
            </a:pPr>
            <a:r>
              <a:rPr lang="en-US" sz="2844" dirty="0"/>
              <a:t>microbiological and molecular characterization of African </a:t>
            </a:r>
            <a:r>
              <a:rPr lang="en-US" sz="2844" i="1" dirty="0"/>
              <a:t>S. aureus </a:t>
            </a:r>
            <a:r>
              <a:rPr lang="en-US" sz="2844" dirty="0"/>
              <a:t>isolates </a:t>
            </a:r>
          </a:p>
          <a:p>
            <a:pPr marL="0" indent="0">
              <a:lnSpc>
                <a:spcPts val="3840"/>
              </a:lnSpc>
              <a:buNone/>
            </a:pPr>
            <a:r>
              <a:rPr lang="en-US" sz="2844" dirty="0"/>
              <a:t>by DNA microarray analysis including clonal complex analysis </a:t>
            </a:r>
          </a:p>
          <a:p>
            <a:pPr marL="0" indent="0">
              <a:lnSpc>
                <a:spcPts val="3840"/>
              </a:lnSpc>
              <a:buNone/>
            </a:pPr>
            <a:r>
              <a:rPr lang="en-US" sz="2844" dirty="0"/>
              <a:t>supplemented  by Whole Genome </a:t>
            </a:r>
            <a:r>
              <a:rPr lang="en-US" sz="2844" dirty="0" smtClean="0"/>
              <a:t>Sequencing</a:t>
            </a:r>
            <a:endParaRPr lang="en-US" sz="2844" dirty="0">
              <a:ea typeface="Arial" pitchFamily="-109" charset="0"/>
              <a:cs typeface="Arial" pitchFamily="-109" charset="0"/>
            </a:endParaRPr>
          </a:p>
        </p:txBody>
      </p:sp>
      <p:pic>
        <p:nvPicPr>
          <p:cNvPr id="54" name="Bild 53" descr="Unbenan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373" y="975360"/>
            <a:ext cx="4402088" cy="4299952"/>
          </a:xfrm>
          <a:prstGeom prst="rect">
            <a:avLst/>
          </a:prstGeom>
        </p:spPr>
      </p:pic>
      <p:sp>
        <p:nvSpPr>
          <p:cNvPr id="55" name="Заголовок 1"/>
          <p:cNvSpPr txBox="1">
            <a:spLocks/>
          </p:cNvSpPr>
          <p:nvPr/>
        </p:nvSpPr>
        <p:spPr bwMode="auto">
          <a:xfrm>
            <a:off x="161618" y="124272"/>
            <a:ext cx="12749494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4000" b="1" i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S. </a:t>
            </a:r>
            <a:r>
              <a:rPr lang="en-US" sz="4000" b="1" i="1" kern="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a</a:t>
            </a:r>
            <a:r>
              <a:rPr lang="en-US" sz="4000" b="1" i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ureus </a:t>
            </a:r>
            <a:r>
              <a:rPr lang="en-US" sz="4000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in Germany vs. Africa: </a:t>
            </a:r>
            <a:r>
              <a:rPr lang="en-US" sz="4000" b="1" kern="0" dirty="0" err="1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StaphNet</a:t>
            </a:r>
            <a:endParaRPr lang="en-US" sz="4000" b="1" kern="0" dirty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43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161618" y="844351"/>
            <a:ext cx="12651535" cy="799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840"/>
              </a:lnSpc>
              <a:buNone/>
              <a:defRPr/>
            </a:pPr>
            <a:r>
              <a:rPr lang="en-US" sz="2844" dirty="0" smtClean="0">
                <a:ea typeface="Arial" pitchFamily="-109" charset="0"/>
                <a:cs typeface="Arial" pitchFamily="-109" charset="0"/>
              </a:rPr>
              <a:t>Naively, one can interpret the microarray result as</a:t>
            </a:r>
          </a:p>
          <a:p>
            <a:pPr marL="0" indent="0" algn="just">
              <a:lnSpc>
                <a:spcPts val="3840"/>
              </a:lnSpc>
              <a:buNone/>
              <a:defRPr/>
            </a:pPr>
            <a:r>
              <a:rPr lang="en-US" sz="2844" dirty="0" smtClean="0">
                <a:ea typeface="Arial" pitchFamily="-109" charset="0"/>
                <a:cs typeface="Arial" pitchFamily="-109" charset="0"/>
              </a:rPr>
              <a:t>1 : gene is present in the strain</a:t>
            </a:r>
          </a:p>
          <a:p>
            <a:pPr marL="0" indent="0" algn="just">
              <a:lnSpc>
                <a:spcPts val="3840"/>
              </a:lnSpc>
              <a:buNone/>
              <a:defRPr/>
            </a:pPr>
            <a:r>
              <a:rPr lang="en-US" sz="2844" dirty="0" smtClean="0">
                <a:ea typeface="Arial" pitchFamily="-109" charset="0"/>
                <a:cs typeface="Arial" pitchFamily="-109" charset="0"/>
              </a:rPr>
              <a:t>0 : gene is not present in the strain </a:t>
            </a:r>
          </a:p>
          <a:p>
            <a:pPr marL="0" indent="0" algn="just">
              <a:lnSpc>
                <a:spcPts val="3840"/>
              </a:lnSpc>
              <a:buNone/>
              <a:defRPr/>
            </a:pPr>
            <a:endParaRPr lang="en-US" sz="2844" dirty="0">
              <a:ea typeface="Arial" pitchFamily="-109" charset="0"/>
              <a:cs typeface="Arial" pitchFamily="-109" charset="0"/>
            </a:endParaRPr>
          </a:p>
          <a:p>
            <a:pPr marL="0" indent="0" algn="just">
              <a:lnSpc>
                <a:spcPts val="3840"/>
              </a:lnSpc>
              <a:buNone/>
              <a:defRPr/>
            </a:pPr>
            <a:r>
              <a:rPr lang="en-US" sz="2844" dirty="0" smtClean="0">
                <a:ea typeface="Arial" pitchFamily="-109" charset="0"/>
                <a:cs typeface="Arial" pitchFamily="-109" charset="0"/>
              </a:rPr>
              <a:t>However</a:t>
            </a:r>
            <a:r>
              <a:rPr lang="en-US" sz="2844" b="1" dirty="0" smtClean="0">
                <a:ea typeface="Arial" pitchFamily="-109" charset="0"/>
                <a:cs typeface="Arial" pitchFamily="-109" charset="0"/>
              </a:rPr>
              <a:t>, false </a:t>
            </a:r>
            <a:r>
              <a:rPr lang="en-US" sz="2844" b="1" dirty="0">
                <a:ea typeface="Arial" pitchFamily="-109" charset="0"/>
                <a:cs typeface="Arial" pitchFamily="-109" charset="0"/>
              </a:rPr>
              <a:t>negative </a:t>
            </a:r>
            <a:r>
              <a:rPr lang="en-US" sz="2844" dirty="0">
                <a:ea typeface="Arial" pitchFamily="-109" charset="0"/>
                <a:cs typeface="Arial" pitchFamily="-109" charset="0"/>
              </a:rPr>
              <a:t>non-detections of particular </a:t>
            </a:r>
            <a:r>
              <a:rPr lang="en-US" sz="2844" dirty="0" smtClean="0">
                <a:ea typeface="Arial" pitchFamily="-109" charset="0"/>
                <a:cs typeface="Arial" pitchFamily="-109" charset="0"/>
              </a:rPr>
              <a:t>targets may occur due to </a:t>
            </a:r>
            <a:r>
              <a:rPr lang="en-US" sz="2844" b="1" dirty="0">
                <a:ea typeface="Arial" pitchFamily="-109" charset="0"/>
                <a:cs typeface="Arial" pitchFamily="-109" charset="0"/>
              </a:rPr>
              <a:t>non-binding</a:t>
            </a:r>
            <a:r>
              <a:rPr lang="en-US" sz="2844" dirty="0">
                <a:ea typeface="Arial" pitchFamily="-109" charset="0"/>
                <a:cs typeface="Arial" pitchFamily="-109" charset="0"/>
              </a:rPr>
              <a:t> of the </a:t>
            </a:r>
            <a:r>
              <a:rPr lang="en-US" sz="2844" dirty="0" smtClean="0">
                <a:ea typeface="Arial" pitchFamily="-109" charset="0"/>
                <a:cs typeface="Arial" pitchFamily="-109" charset="0"/>
              </a:rPr>
              <a:t>sample </a:t>
            </a:r>
            <a:r>
              <a:rPr lang="en-US" sz="2844" dirty="0">
                <a:ea typeface="Arial" pitchFamily="-109" charset="0"/>
                <a:cs typeface="Arial" pitchFamily="-109" charset="0"/>
              </a:rPr>
              <a:t>amplicon to the microarray’s probe or </a:t>
            </a:r>
            <a:endParaRPr lang="en-US" sz="2844" dirty="0" smtClean="0">
              <a:ea typeface="Arial" pitchFamily="-109" charset="0"/>
              <a:cs typeface="Arial" pitchFamily="-109" charset="0"/>
            </a:endParaRPr>
          </a:p>
          <a:p>
            <a:pPr marL="0" indent="0" algn="just">
              <a:lnSpc>
                <a:spcPts val="3840"/>
              </a:lnSpc>
              <a:buNone/>
              <a:defRPr/>
            </a:pPr>
            <a:r>
              <a:rPr lang="en-US" sz="2844" dirty="0" smtClean="0">
                <a:ea typeface="Arial" pitchFamily="-109" charset="0"/>
                <a:cs typeface="Arial" pitchFamily="-109" charset="0"/>
              </a:rPr>
              <a:t>primer </a:t>
            </a:r>
            <a:r>
              <a:rPr lang="en-US" sz="2844" dirty="0">
                <a:ea typeface="Arial" pitchFamily="-109" charset="0"/>
                <a:cs typeface="Arial" pitchFamily="-109" charset="0"/>
              </a:rPr>
              <a:t>oligonucleotide due to</a:t>
            </a:r>
            <a:r>
              <a:rPr lang="en-US" sz="2844" b="1" dirty="0">
                <a:ea typeface="Arial" pitchFamily="-109" charset="0"/>
                <a:cs typeface="Arial" pitchFamily="-109" charset="0"/>
              </a:rPr>
              <a:t> </a:t>
            </a:r>
            <a:r>
              <a:rPr lang="en-US" sz="2844" b="1" dirty="0" smtClean="0">
                <a:ea typeface="Arial" pitchFamily="-109" charset="0"/>
                <a:cs typeface="Arial" pitchFamily="-109" charset="0"/>
              </a:rPr>
              <a:t>polymorphisms </a:t>
            </a:r>
            <a:r>
              <a:rPr lang="en-US" sz="2844" dirty="0" smtClean="0">
                <a:ea typeface="Arial" pitchFamily="-109" charset="0"/>
                <a:cs typeface="Arial" pitchFamily="-109" charset="0"/>
              </a:rPr>
              <a:t>in </a:t>
            </a:r>
            <a:r>
              <a:rPr lang="en-US" sz="2844" dirty="0">
                <a:ea typeface="Arial" pitchFamily="-109" charset="0"/>
                <a:cs typeface="Arial" pitchFamily="-109" charset="0"/>
              </a:rPr>
              <a:t>the respective target </a:t>
            </a:r>
            <a:r>
              <a:rPr lang="en-US" sz="2844" dirty="0" smtClean="0">
                <a:ea typeface="Arial" pitchFamily="-109" charset="0"/>
                <a:cs typeface="Arial" pitchFamily="-109" charset="0"/>
              </a:rPr>
              <a:t>gene.</a:t>
            </a:r>
          </a:p>
          <a:p>
            <a:pPr marL="0" indent="0" algn="just">
              <a:lnSpc>
                <a:spcPts val="3840"/>
              </a:lnSpc>
              <a:buNone/>
              <a:defRPr/>
            </a:pPr>
            <a:endParaRPr lang="en-US" sz="2844" dirty="0">
              <a:ea typeface="Arial" pitchFamily="-109" charset="0"/>
              <a:cs typeface="Arial" pitchFamily="-109" charset="0"/>
            </a:endParaRPr>
          </a:p>
          <a:p>
            <a:pPr marL="0" indent="0" algn="just">
              <a:lnSpc>
                <a:spcPts val="3840"/>
              </a:lnSpc>
              <a:buNone/>
              <a:defRPr/>
            </a:pPr>
            <a:r>
              <a:rPr lang="en-US" sz="2844" dirty="0" smtClean="0">
                <a:ea typeface="Arial" pitchFamily="-109" charset="0"/>
                <a:cs typeface="Arial" pitchFamily="-109" charset="0"/>
              </a:rPr>
              <a:t>On the other hand, </a:t>
            </a:r>
            <a:r>
              <a:rPr lang="en-US" sz="2844" b="1" dirty="0" smtClean="0">
                <a:ea typeface="Arial" pitchFamily="-109" charset="0"/>
                <a:cs typeface="Arial" pitchFamily="-109" charset="0"/>
              </a:rPr>
              <a:t>false </a:t>
            </a:r>
            <a:r>
              <a:rPr lang="en-US" sz="2844" b="1" dirty="0">
                <a:ea typeface="Arial" pitchFamily="-109" charset="0"/>
                <a:cs typeface="Arial" pitchFamily="-109" charset="0"/>
              </a:rPr>
              <a:t>positive results </a:t>
            </a:r>
            <a:r>
              <a:rPr lang="en-US" sz="2844" dirty="0" smtClean="0">
                <a:ea typeface="Arial" pitchFamily="-109" charset="0"/>
                <a:cs typeface="Arial" pitchFamily="-109" charset="0"/>
              </a:rPr>
              <a:t>may occur between </a:t>
            </a:r>
            <a:r>
              <a:rPr lang="en-US" sz="2844" dirty="0">
                <a:ea typeface="Arial" pitchFamily="-109" charset="0"/>
                <a:cs typeface="Arial" pitchFamily="-109" charset="0"/>
              </a:rPr>
              <a:t>highly similar probe and amplicon sequences, e. g. between </a:t>
            </a:r>
            <a:r>
              <a:rPr lang="en-US" sz="2844" dirty="0" err="1">
                <a:ea typeface="Arial" pitchFamily="-109" charset="0"/>
                <a:cs typeface="Arial" pitchFamily="-109" charset="0"/>
              </a:rPr>
              <a:t>agrI</a:t>
            </a:r>
            <a:r>
              <a:rPr lang="en-US" sz="2844" dirty="0">
                <a:ea typeface="Arial" pitchFamily="-109" charset="0"/>
                <a:cs typeface="Arial" pitchFamily="-109" charset="0"/>
              </a:rPr>
              <a:t> and </a:t>
            </a:r>
            <a:r>
              <a:rPr lang="en-US" sz="2844" dirty="0" err="1">
                <a:ea typeface="Arial" pitchFamily="-109" charset="0"/>
                <a:cs typeface="Arial" pitchFamily="-109" charset="0"/>
              </a:rPr>
              <a:t>agrIV</a:t>
            </a:r>
            <a:r>
              <a:rPr lang="en-US" sz="2844" dirty="0">
                <a:ea typeface="Arial" pitchFamily="-109" charset="0"/>
                <a:cs typeface="Arial" pitchFamily="-109" charset="0"/>
              </a:rPr>
              <a:t>. </a:t>
            </a:r>
            <a:endParaRPr lang="en-US" sz="2844" dirty="0" smtClean="0">
              <a:ea typeface="Arial" pitchFamily="-109" charset="0"/>
              <a:cs typeface="Arial" pitchFamily="-109" charset="0"/>
            </a:endParaRPr>
          </a:p>
          <a:p>
            <a:pPr marL="0" indent="0" algn="just">
              <a:lnSpc>
                <a:spcPts val="3840"/>
              </a:lnSpc>
              <a:buNone/>
              <a:defRPr/>
            </a:pPr>
            <a:endParaRPr lang="en-US" sz="2844" dirty="0">
              <a:ea typeface="Arial" pitchFamily="-109" charset="0"/>
              <a:cs typeface="Arial" pitchFamily="-109" charset="0"/>
            </a:endParaRPr>
          </a:p>
          <a:p>
            <a:pPr marL="0" indent="0" algn="just">
              <a:lnSpc>
                <a:spcPts val="3840"/>
              </a:lnSpc>
              <a:buNone/>
              <a:defRPr/>
            </a:pPr>
            <a:r>
              <a:rPr lang="en-US" sz="2844" b="1" dirty="0" smtClean="0">
                <a:solidFill>
                  <a:srgbClr val="FF3399"/>
                </a:solidFill>
                <a:ea typeface="Arial" pitchFamily="-109" charset="0"/>
                <a:cs typeface="Arial" pitchFamily="-109" charset="0"/>
              </a:rPr>
              <a:t>Is this clear to you?</a:t>
            </a:r>
            <a:endParaRPr lang="en-US" sz="2844" b="1" dirty="0">
              <a:solidFill>
                <a:srgbClr val="FF3399"/>
              </a:solidFill>
              <a:ea typeface="Arial" pitchFamily="-109" charset="0"/>
              <a:cs typeface="Arial" pitchFamily="-109" charset="0"/>
            </a:endParaRPr>
          </a:p>
          <a:p>
            <a:pPr marL="0" indent="0" algn="just">
              <a:lnSpc>
                <a:spcPts val="3840"/>
              </a:lnSpc>
              <a:buNone/>
              <a:defRPr/>
            </a:pPr>
            <a:r>
              <a:rPr lang="en-US" sz="2844" dirty="0" smtClean="0">
                <a:latin typeface="Times New Roman" panose="02020603050405020304" pitchFamily="18" charset="0"/>
                <a:ea typeface="Arial" pitchFamily="-109" charset="0"/>
                <a:cs typeface="Times New Roman" panose="02020603050405020304" pitchFamily="18" charset="0"/>
              </a:rPr>
              <a:t>→ </a:t>
            </a:r>
            <a:r>
              <a:rPr lang="en-US" sz="2844" dirty="0" smtClean="0">
                <a:ea typeface="Arial" pitchFamily="-109" charset="0"/>
                <a:cs typeface="Arial" pitchFamily="-109" charset="0"/>
              </a:rPr>
              <a:t>check MA results by whole genome sequencing</a:t>
            </a:r>
            <a:endParaRPr lang="en-US" sz="2844" dirty="0">
              <a:ea typeface="Arial" pitchFamily="-109" charset="0"/>
              <a:cs typeface="Arial" pitchFamily="-109" charset="0"/>
            </a:endParaRPr>
          </a:p>
          <a:p>
            <a:pPr marL="0" indent="0" algn="just">
              <a:lnSpc>
                <a:spcPts val="3413"/>
              </a:lnSpc>
              <a:buFontTx/>
              <a:buChar char="-"/>
              <a:defRPr/>
            </a:pPr>
            <a:endParaRPr lang="en-US" sz="2844" dirty="0">
              <a:ea typeface="Arial" pitchFamily="-109" charset="0"/>
              <a:cs typeface="Arial" pitchFamily="-109" charset="0"/>
            </a:endParaRPr>
          </a:p>
          <a:p>
            <a:pPr marL="0" indent="0" algn="just">
              <a:lnSpc>
                <a:spcPts val="3413"/>
              </a:lnSpc>
              <a:buFontTx/>
              <a:buChar char="-"/>
              <a:defRPr/>
            </a:pPr>
            <a:endParaRPr lang="uk-UA" sz="2844" dirty="0"/>
          </a:p>
        </p:txBody>
      </p:sp>
      <p:sp>
        <p:nvSpPr>
          <p:cNvPr id="20" name="Oval 1324"/>
          <p:cNvSpPr>
            <a:spLocks noChangeArrowheads="1"/>
          </p:cNvSpPr>
          <p:nvPr/>
        </p:nvSpPr>
        <p:spPr bwMode="auto">
          <a:xfrm>
            <a:off x="4531362" y="13031893"/>
            <a:ext cx="708942" cy="738294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982"/>
          </a:p>
        </p:txBody>
      </p:sp>
      <p:sp>
        <p:nvSpPr>
          <p:cNvPr id="21" name="Oval 1324"/>
          <p:cNvSpPr>
            <a:spLocks noChangeArrowheads="1"/>
          </p:cNvSpPr>
          <p:nvPr/>
        </p:nvSpPr>
        <p:spPr bwMode="auto">
          <a:xfrm>
            <a:off x="6888481" y="13801796"/>
            <a:ext cx="1137920" cy="1402079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982"/>
          </a:p>
        </p:txBody>
      </p:sp>
      <p:sp>
        <p:nvSpPr>
          <p:cNvPr id="22" name="Text Box 1328"/>
          <p:cNvSpPr txBox="1">
            <a:spLocks noChangeArrowheads="1"/>
          </p:cNvSpPr>
          <p:nvPr/>
        </p:nvSpPr>
        <p:spPr bwMode="auto">
          <a:xfrm>
            <a:off x="5000979" y="14671040"/>
            <a:ext cx="1988045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300460"/>
            <a:r>
              <a:rPr lang="de-DE" sz="3413"/>
              <a:t>Kinshasa</a:t>
            </a:r>
          </a:p>
        </p:txBody>
      </p:sp>
      <p:sp>
        <p:nvSpPr>
          <p:cNvPr id="23" name="Text Box 1328"/>
          <p:cNvSpPr txBox="1">
            <a:spLocks noChangeArrowheads="1"/>
          </p:cNvSpPr>
          <p:nvPr/>
        </p:nvSpPr>
        <p:spPr bwMode="auto">
          <a:xfrm>
            <a:off x="3029938" y="13564729"/>
            <a:ext cx="1670650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300460"/>
            <a:r>
              <a:rPr lang="de-DE" sz="3413"/>
              <a:t>Bouaké</a:t>
            </a:r>
          </a:p>
        </p:txBody>
      </p:sp>
      <p:grpSp>
        <p:nvGrpSpPr>
          <p:cNvPr id="3" name="Group 198"/>
          <p:cNvGrpSpPr>
            <a:grpSpLocks/>
          </p:cNvGrpSpPr>
          <p:nvPr/>
        </p:nvGrpSpPr>
        <p:grpSpPr bwMode="auto">
          <a:xfrm>
            <a:off x="2316480" y="10067432"/>
            <a:ext cx="7506990" cy="7276817"/>
            <a:chOff x="601" y="3728"/>
            <a:chExt cx="4665" cy="5128"/>
          </a:xfrm>
        </p:grpSpPr>
        <p:pic>
          <p:nvPicPr>
            <p:cNvPr id="25" name="Picture 3" descr="Datei:Apolitisch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" y="3776"/>
              <a:ext cx="4630" cy="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2051" y="7525"/>
              <a:ext cx="68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1300460">
                <a:spcBef>
                  <a:spcPct val="50000"/>
                </a:spcBef>
              </a:pPr>
              <a:r>
                <a:rPr lang="de-DE" sz="1138"/>
                <a:t>Lambaréné</a:t>
              </a:r>
            </a:p>
          </p:txBody>
        </p:sp>
        <p:sp>
          <p:nvSpPr>
            <p:cNvPr id="27" name="Oval 1321"/>
            <p:cNvSpPr>
              <a:spLocks noChangeArrowheads="1"/>
            </p:cNvSpPr>
            <p:nvPr/>
          </p:nvSpPr>
          <p:spPr bwMode="auto">
            <a:xfrm>
              <a:off x="2419" y="3805"/>
              <a:ext cx="450" cy="490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982"/>
            </a:p>
          </p:txBody>
        </p:sp>
        <p:sp>
          <p:nvSpPr>
            <p:cNvPr id="28" name="Oval 1322"/>
            <p:cNvSpPr>
              <a:spLocks noChangeArrowheads="1"/>
            </p:cNvSpPr>
            <p:nvPr/>
          </p:nvSpPr>
          <p:spPr bwMode="auto">
            <a:xfrm rot="1617141">
              <a:off x="3741" y="7466"/>
              <a:ext cx="338" cy="979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982"/>
            </a:p>
          </p:txBody>
        </p:sp>
        <p:sp>
          <p:nvSpPr>
            <p:cNvPr id="29" name="Oval 1323"/>
            <p:cNvSpPr>
              <a:spLocks noChangeArrowheads="1"/>
            </p:cNvSpPr>
            <p:nvPr/>
          </p:nvSpPr>
          <p:spPr bwMode="auto">
            <a:xfrm>
              <a:off x="3598" y="7000"/>
              <a:ext cx="544" cy="590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982"/>
            </a:p>
          </p:txBody>
        </p:sp>
        <p:sp>
          <p:nvSpPr>
            <p:cNvPr id="30" name="Oval 1324"/>
            <p:cNvSpPr>
              <a:spLocks noChangeArrowheads="1"/>
            </p:cNvSpPr>
            <p:nvPr/>
          </p:nvSpPr>
          <p:spPr bwMode="auto">
            <a:xfrm>
              <a:off x="2412" y="6706"/>
              <a:ext cx="310" cy="442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982"/>
            </a:p>
          </p:txBody>
        </p:sp>
        <p:sp>
          <p:nvSpPr>
            <p:cNvPr id="31" name="Text Box 1325"/>
            <p:cNvSpPr txBox="1">
              <a:spLocks noChangeArrowheads="1"/>
            </p:cNvSpPr>
            <p:nvPr/>
          </p:nvSpPr>
          <p:spPr bwMode="auto">
            <a:xfrm>
              <a:off x="1066" y="3728"/>
              <a:ext cx="1233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300460"/>
              <a:r>
                <a:rPr lang="de-DE" sz="3413"/>
                <a:t>Münster</a:t>
              </a:r>
            </a:p>
            <a:p>
              <a:pPr defTabSz="1300460"/>
              <a:r>
                <a:rPr lang="de-DE" sz="3413"/>
                <a:t>Freiburg</a:t>
              </a:r>
            </a:p>
            <a:p>
              <a:pPr defTabSz="1300460"/>
              <a:r>
                <a:rPr lang="de-DE" sz="3413"/>
                <a:t>Homburg</a:t>
              </a:r>
            </a:p>
          </p:txBody>
        </p:sp>
        <p:sp>
          <p:nvSpPr>
            <p:cNvPr id="32" name="Text Box 1326"/>
            <p:cNvSpPr txBox="1">
              <a:spLocks noChangeArrowheads="1"/>
            </p:cNvSpPr>
            <p:nvPr/>
          </p:nvSpPr>
          <p:spPr bwMode="auto">
            <a:xfrm>
              <a:off x="4318" y="7142"/>
              <a:ext cx="94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300460"/>
              <a:r>
                <a:rPr lang="de-DE" sz="3413"/>
                <a:t>Ifakara</a:t>
              </a:r>
            </a:p>
          </p:txBody>
        </p:sp>
        <p:sp>
          <p:nvSpPr>
            <p:cNvPr id="33" name="Text Box 1327"/>
            <p:cNvSpPr txBox="1">
              <a:spLocks noChangeArrowheads="1"/>
            </p:cNvSpPr>
            <p:nvPr/>
          </p:nvSpPr>
          <p:spPr bwMode="auto">
            <a:xfrm>
              <a:off x="3912" y="8131"/>
              <a:ext cx="1144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300460"/>
              <a:r>
                <a:rPr lang="de-DE" sz="3413"/>
                <a:t>Manhi</a:t>
              </a:r>
              <a:r>
                <a:rPr lang="de-DE" sz="3413">
                  <a:ea typeface="Arial" pitchFamily="-109" charset="0"/>
                  <a:cs typeface="Arial" pitchFamily="-109" charset="0"/>
                </a:rPr>
                <a:t>ç</a:t>
              </a:r>
              <a:r>
                <a:rPr lang="de-DE" sz="3413"/>
                <a:t>a</a:t>
              </a:r>
            </a:p>
          </p:txBody>
        </p:sp>
        <p:sp>
          <p:nvSpPr>
            <p:cNvPr id="34" name="Text Box 1328"/>
            <p:cNvSpPr txBox="1">
              <a:spLocks noChangeArrowheads="1"/>
            </p:cNvSpPr>
            <p:nvPr/>
          </p:nvSpPr>
          <p:spPr bwMode="auto">
            <a:xfrm>
              <a:off x="981" y="7002"/>
              <a:ext cx="1491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300460"/>
              <a:r>
                <a:rPr lang="de-DE" sz="3413"/>
                <a:t>Lambaréné</a:t>
              </a:r>
            </a:p>
          </p:txBody>
        </p:sp>
      </p:grpSp>
      <p:sp>
        <p:nvSpPr>
          <p:cNvPr id="35" name="Oval 1324"/>
          <p:cNvSpPr>
            <a:spLocks noChangeArrowheads="1"/>
          </p:cNvSpPr>
          <p:nvPr/>
        </p:nvSpPr>
        <p:spPr bwMode="auto">
          <a:xfrm>
            <a:off x="4748108" y="13248640"/>
            <a:ext cx="708942" cy="738294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982"/>
          </a:p>
        </p:txBody>
      </p:sp>
      <p:sp>
        <p:nvSpPr>
          <p:cNvPr id="36" name="Oval 1324"/>
          <p:cNvSpPr>
            <a:spLocks noChangeArrowheads="1"/>
          </p:cNvSpPr>
          <p:nvPr/>
        </p:nvSpPr>
        <p:spPr bwMode="auto">
          <a:xfrm>
            <a:off x="7105227" y="14018543"/>
            <a:ext cx="1137920" cy="1402079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982"/>
          </a:p>
        </p:txBody>
      </p:sp>
      <p:sp>
        <p:nvSpPr>
          <p:cNvPr id="37" name="Text Box 1328"/>
          <p:cNvSpPr txBox="1">
            <a:spLocks noChangeArrowheads="1"/>
          </p:cNvSpPr>
          <p:nvPr/>
        </p:nvSpPr>
        <p:spPr bwMode="auto">
          <a:xfrm>
            <a:off x="5217726" y="14887787"/>
            <a:ext cx="1988045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300460"/>
            <a:r>
              <a:rPr lang="de-DE" sz="3413"/>
              <a:t>Kinshasa</a:t>
            </a:r>
          </a:p>
        </p:txBody>
      </p:sp>
      <p:sp>
        <p:nvSpPr>
          <p:cNvPr id="38" name="Text Box 1328"/>
          <p:cNvSpPr txBox="1">
            <a:spLocks noChangeArrowheads="1"/>
          </p:cNvSpPr>
          <p:nvPr/>
        </p:nvSpPr>
        <p:spPr bwMode="auto">
          <a:xfrm>
            <a:off x="3246684" y="13781476"/>
            <a:ext cx="1670650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300460"/>
            <a:r>
              <a:rPr lang="de-DE" sz="3413"/>
              <a:t>Bouaké</a:t>
            </a:r>
          </a:p>
        </p:txBody>
      </p:sp>
      <p:grpSp>
        <p:nvGrpSpPr>
          <p:cNvPr id="4" name="Group 198"/>
          <p:cNvGrpSpPr>
            <a:grpSpLocks/>
          </p:cNvGrpSpPr>
          <p:nvPr/>
        </p:nvGrpSpPr>
        <p:grpSpPr bwMode="auto">
          <a:xfrm>
            <a:off x="2533227" y="10284178"/>
            <a:ext cx="7506990" cy="7276817"/>
            <a:chOff x="601" y="3728"/>
            <a:chExt cx="4665" cy="5128"/>
          </a:xfrm>
        </p:grpSpPr>
        <p:pic>
          <p:nvPicPr>
            <p:cNvPr id="40" name="Picture 3" descr="Datei:Apolitisch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" y="3776"/>
              <a:ext cx="4630" cy="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2051" y="7525"/>
              <a:ext cx="68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1300460">
                <a:spcBef>
                  <a:spcPct val="50000"/>
                </a:spcBef>
              </a:pPr>
              <a:r>
                <a:rPr lang="de-DE" sz="1138"/>
                <a:t>Lambaréné</a:t>
              </a:r>
            </a:p>
          </p:txBody>
        </p:sp>
        <p:sp>
          <p:nvSpPr>
            <p:cNvPr id="42" name="Oval 1321"/>
            <p:cNvSpPr>
              <a:spLocks noChangeArrowheads="1"/>
            </p:cNvSpPr>
            <p:nvPr/>
          </p:nvSpPr>
          <p:spPr bwMode="auto">
            <a:xfrm>
              <a:off x="2419" y="3805"/>
              <a:ext cx="450" cy="490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982"/>
            </a:p>
          </p:txBody>
        </p:sp>
        <p:sp>
          <p:nvSpPr>
            <p:cNvPr id="43" name="Oval 1322"/>
            <p:cNvSpPr>
              <a:spLocks noChangeArrowheads="1"/>
            </p:cNvSpPr>
            <p:nvPr/>
          </p:nvSpPr>
          <p:spPr bwMode="auto">
            <a:xfrm rot="1617141">
              <a:off x="3741" y="7466"/>
              <a:ext cx="338" cy="979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982"/>
            </a:p>
          </p:txBody>
        </p:sp>
        <p:sp>
          <p:nvSpPr>
            <p:cNvPr id="44" name="Oval 1323"/>
            <p:cNvSpPr>
              <a:spLocks noChangeArrowheads="1"/>
            </p:cNvSpPr>
            <p:nvPr/>
          </p:nvSpPr>
          <p:spPr bwMode="auto">
            <a:xfrm>
              <a:off x="3598" y="7000"/>
              <a:ext cx="544" cy="590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982"/>
            </a:p>
          </p:txBody>
        </p:sp>
        <p:sp>
          <p:nvSpPr>
            <p:cNvPr id="45" name="Oval 1324"/>
            <p:cNvSpPr>
              <a:spLocks noChangeArrowheads="1"/>
            </p:cNvSpPr>
            <p:nvPr/>
          </p:nvSpPr>
          <p:spPr bwMode="auto">
            <a:xfrm>
              <a:off x="2412" y="6706"/>
              <a:ext cx="310" cy="442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982"/>
            </a:p>
          </p:txBody>
        </p:sp>
        <p:sp>
          <p:nvSpPr>
            <p:cNvPr id="46" name="Text Box 1325"/>
            <p:cNvSpPr txBox="1">
              <a:spLocks noChangeArrowheads="1"/>
            </p:cNvSpPr>
            <p:nvPr/>
          </p:nvSpPr>
          <p:spPr bwMode="auto">
            <a:xfrm>
              <a:off x="1066" y="3728"/>
              <a:ext cx="1233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300460"/>
              <a:r>
                <a:rPr lang="de-DE" sz="3413"/>
                <a:t>Münster</a:t>
              </a:r>
            </a:p>
            <a:p>
              <a:pPr defTabSz="1300460"/>
              <a:r>
                <a:rPr lang="de-DE" sz="3413"/>
                <a:t>Freiburg</a:t>
              </a:r>
            </a:p>
            <a:p>
              <a:pPr defTabSz="1300460"/>
              <a:r>
                <a:rPr lang="de-DE" sz="3413"/>
                <a:t>Homburg</a:t>
              </a:r>
            </a:p>
          </p:txBody>
        </p:sp>
        <p:sp>
          <p:nvSpPr>
            <p:cNvPr id="47" name="Text Box 1326"/>
            <p:cNvSpPr txBox="1">
              <a:spLocks noChangeArrowheads="1"/>
            </p:cNvSpPr>
            <p:nvPr/>
          </p:nvSpPr>
          <p:spPr bwMode="auto">
            <a:xfrm>
              <a:off x="4318" y="7142"/>
              <a:ext cx="94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300460"/>
              <a:r>
                <a:rPr lang="de-DE" sz="3413"/>
                <a:t>Ifakara</a:t>
              </a:r>
            </a:p>
          </p:txBody>
        </p:sp>
        <p:sp>
          <p:nvSpPr>
            <p:cNvPr id="48" name="Text Box 1327"/>
            <p:cNvSpPr txBox="1">
              <a:spLocks noChangeArrowheads="1"/>
            </p:cNvSpPr>
            <p:nvPr/>
          </p:nvSpPr>
          <p:spPr bwMode="auto">
            <a:xfrm>
              <a:off x="3912" y="8131"/>
              <a:ext cx="1144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300460"/>
              <a:r>
                <a:rPr lang="de-DE" sz="3413"/>
                <a:t>Manhi</a:t>
              </a:r>
              <a:r>
                <a:rPr lang="de-DE" sz="3413">
                  <a:ea typeface="Arial" pitchFamily="-109" charset="0"/>
                  <a:cs typeface="Arial" pitchFamily="-109" charset="0"/>
                </a:rPr>
                <a:t>ç</a:t>
              </a:r>
              <a:r>
                <a:rPr lang="de-DE" sz="3413"/>
                <a:t>a</a:t>
              </a:r>
            </a:p>
          </p:txBody>
        </p:sp>
        <p:sp>
          <p:nvSpPr>
            <p:cNvPr id="49" name="Text Box 1328"/>
            <p:cNvSpPr txBox="1">
              <a:spLocks noChangeArrowheads="1"/>
            </p:cNvSpPr>
            <p:nvPr/>
          </p:nvSpPr>
          <p:spPr bwMode="auto">
            <a:xfrm>
              <a:off x="981" y="7002"/>
              <a:ext cx="1491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300460"/>
              <a:r>
                <a:rPr lang="de-DE" sz="3413"/>
                <a:t>Lambaréné</a:t>
              </a:r>
            </a:p>
          </p:txBody>
        </p:sp>
      </p:grpSp>
      <p:sp>
        <p:nvSpPr>
          <p:cNvPr id="50" name="Oval 1324"/>
          <p:cNvSpPr>
            <a:spLocks noChangeArrowheads="1"/>
          </p:cNvSpPr>
          <p:nvPr/>
        </p:nvSpPr>
        <p:spPr bwMode="auto">
          <a:xfrm>
            <a:off x="4964855" y="13465387"/>
            <a:ext cx="708942" cy="738294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982"/>
          </a:p>
        </p:txBody>
      </p:sp>
      <p:sp>
        <p:nvSpPr>
          <p:cNvPr id="51" name="Oval 1324"/>
          <p:cNvSpPr>
            <a:spLocks noChangeArrowheads="1"/>
          </p:cNvSpPr>
          <p:nvPr/>
        </p:nvSpPr>
        <p:spPr bwMode="auto">
          <a:xfrm>
            <a:off x="7321974" y="14235290"/>
            <a:ext cx="1137920" cy="1402079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982"/>
          </a:p>
        </p:txBody>
      </p:sp>
      <p:sp>
        <p:nvSpPr>
          <p:cNvPr id="52" name="Text Box 1328"/>
          <p:cNvSpPr txBox="1">
            <a:spLocks noChangeArrowheads="1"/>
          </p:cNvSpPr>
          <p:nvPr/>
        </p:nvSpPr>
        <p:spPr bwMode="auto">
          <a:xfrm>
            <a:off x="5434472" y="15104533"/>
            <a:ext cx="1988045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300460"/>
            <a:r>
              <a:rPr lang="de-DE" sz="3413"/>
              <a:t>Kinshasa</a:t>
            </a:r>
          </a:p>
        </p:txBody>
      </p:sp>
      <p:sp>
        <p:nvSpPr>
          <p:cNvPr id="53" name="Text Box 1328"/>
          <p:cNvSpPr txBox="1">
            <a:spLocks noChangeArrowheads="1"/>
          </p:cNvSpPr>
          <p:nvPr/>
        </p:nvSpPr>
        <p:spPr bwMode="auto">
          <a:xfrm>
            <a:off x="3463431" y="13998222"/>
            <a:ext cx="1670650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300460"/>
            <a:r>
              <a:rPr lang="de-DE" sz="3413"/>
              <a:t>Bouaké</a:t>
            </a:r>
          </a:p>
        </p:txBody>
      </p:sp>
      <p:sp>
        <p:nvSpPr>
          <p:cNvPr id="55" name="Заголовок 1"/>
          <p:cNvSpPr txBox="1">
            <a:spLocks/>
          </p:cNvSpPr>
          <p:nvPr/>
        </p:nvSpPr>
        <p:spPr bwMode="auto">
          <a:xfrm>
            <a:off x="161618" y="124272"/>
            <a:ext cx="12749494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What does the microarray measure?</a:t>
            </a:r>
            <a:endParaRPr lang="en-US" sz="4000" b="1" kern="0" dirty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39" name="Содержимое 4"/>
          <p:cNvSpPr txBox="1">
            <a:spLocks/>
          </p:cNvSpPr>
          <p:nvPr/>
        </p:nvSpPr>
        <p:spPr bwMode="auto">
          <a:xfrm>
            <a:off x="147849" y="8621216"/>
            <a:ext cx="6759151" cy="10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000" dirty="0" err="1"/>
              <a:t>Strauss</a:t>
            </a:r>
            <a:r>
              <a:rPr lang="de-DE" sz="2000" dirty="0"/>
              <a:t> et al. J </a:t>
            </a:r>
            <a:r>
              <a:rPr lang="de-DE" sz="2000" dirty="0" err="1"/>
              <a:t>Clin</a:t>
            </a:r>
            <a:r>
              <a:rPr lang="de-DE" sz="2000" dirty="0"/>
              <a:t> </a:t>
            </a:r>
            <a:r>
              <a:rPr lang="de-DE" sz="2000" dirty="0" err="1"/>
              <a:t>Microbiol</a:t>
            </a:r>
            <a:r>
              <a:rPr lang="de-DE" sz="2000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2187927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/>
          <a:stretch/>
        </p:blipFill>
        <p:spPr bwMode="auto">
          <a:xfrm>
            <a:off x="453728" y="1780456"/>
            <a:ext cx="121920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453728" y="1259463"/>
            <a:ext cx="12597130" cy="7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844" dirty="0"/>
              <a:t>154 </a:t>
            </a:r>
            <a:r>
              <a:rPr lang="de-DE" sz="2844" i="1" dirty="0"/>
              <a:t>S. </a:t>
            </a:r>
            <a:r>
              <a:rPr lang="de-DE" sz="2844" i="1" dirty="0" err="1"/>
              <a:t>aureus</a:t>
            </a:r>
            <a:r>
              <a:rPr lang="de-DE" sz="2844" i="1" dirty="0"/>
              <a:t> </a:t>
            </a:r>
            <a:r>
              <a:rPr lang="de-DE" sz="2844" dirty="0" err="1"/>
              <a:t>isolates</a:t>
            </a:r>
            <a:r>
              <a:rPr lang="de-DE" sz="2844" dirty="0"/>
              <a:t> (182 </a:t>
            </a:r>
            <a:r>
              <a:rPr lang="de-DE" sz="2844" dirty="0" err="1"/>
              <a:t>target</a:t>
            </a:r>
            <a:r>
              <a:rPr lang="de-DE" sz="2844" dirty="0"/>
              <a:t> genes) </a:t>
            </a:r>
            <a:r>
              <a:rPr lang="de-DE" sz="2844" dirty="0" err="1"/>
              <a:t>from</a:t>
            </a:r>
            <a:r>
              <a:rPr lang="de-DE" sz="2844" dirty="0"/>
              <a:t> Germany-</a:t>
            </a:r>
            <a:r>
              <a:rPr lang="de-DE" sz="2844" dirty="0" err="1"/>
              <a:t>vs</a:t>
            </a:r>
            <a:r>
              <a:rPr lang="de-DE" sz="2844" dirty="0"/>
              <a:t>-</a:t>
            </a:r>
            <a:r>
              <a:rPr lang="de-DE" sz="2844" dirty="0" err="1"/>
              <a:t>Africa</a:t>
            </a:r>
            <a:r>
              <a:rPr lang="de-DE" sz="2844" dirty="0"/>
              <a:t> </a:t>
            </a:r>
            <a:r>
              <a:rPr lang="de-DE" sz="2844" dirty="0" err="1"/>
              <a:t>study</a:t>
            </a:r>
            <a:endParaRPr lang="de-DE" sz="2844" dirty="0"/>
          </a:p>
        </p:txBody>
      </p:sp>
      <p:sp>
        <p:nvSpPr>
          <p:cNvPr id="9" name="Содержимое 4"/>
          <p:cNvSpPr txBox="1">
            <a:spLocks/>
          </p:cNvSpPr>
          <p:nvPr/>
        </p:nvSpPr>
        <p:spPr bwMode="auto">
          <a:xfrm>
            <a:off x="147849" y="8621216"/>
            <a:ext cx="6759151" cy="10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000" dirty="0" err="1"/>
              <a:t>Strauss</a:t>
            </a:r>
            <a:r>
              <a:rPr lang="de-DE" sz="2000" dirty="0"/>
              <a:t> et al. J </a:t>
            </a:r>
            <a:r>
              <a:rPr lang="de-DE" sz="2000" dirty="0" err="1"/>
              <a:t>Clin</a:t>
            </a:r>
            <a:r>
              <a:rPr lang="de-DE" sz="2000" dirty="0"/>
              <a:t> </a:t>
            </a:r>
            <a:r>
              <a:rPr lang="de-DE" sz="2000" dirty="0" err="1"/>
              <a:t>Microbiol</a:t>
            </a:r>
            <a:r>
              <a:rPr lang="de-DE" sz="2000" dirty="0"/>
              <a:t> (2016)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1618" y="342403"/>
            <a:ext cx="12749494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MA assignment to CCs confirmed by whole-genome sequencing</a:t>
            </a:r>
            <a:endParaRPr lang="en-US" sz="4000" b="1" kern="0" dirty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046016" y="4516760"/>
            <a:ext cx="9958784" cy="50405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046016" y="5452864"/>
            <a:ext cx="9958784" cy="50405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 bwMode="auto">
          <a:xfrm>
            <a:off x="5062240" y="8408392"/>
            <a:ext cx="6912768" cy="7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844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sz="2844" b="1" dirty="0" smtClean="0">
                <a:solidFill>
                  <a:srgbClr val="FF3399"/>
                </a:solidFill>
              </a:rPr>
              <a:t> 97% </a:t>
            </a:r>
            <a:r>
              <a:rPr lang="de-DE" sz="2844" b="1" dirty="0" err="1" smtClean="0">
                <a:solidFill>
                  <a:srgbClr val="FF3399"/>
                </a:solidFill>
              </a:rPr>
              <a:t>agreement</a:t>
            </a:r>
            <a:r>
              <a:rPr lang="de-DE" sz="2844" b="1" dirty="0" smtClean="0">
                <a:solidFill>
                  <a:srgbClr val="FF3399"/>
                </a:solidFill>
              </a:rPr>
              <a:t> </a:t>
            </a:r>
            <a:r>
              <a:rPr lang="de-DE" sz="2844" b="1" dirty="0" err="1" smtClean="0">
                <a:solidFill>
                  <a:srgbClr val="FF3399"/>
                </a:solidFill>
              </a:rPr>
              <a:t>of</a:t>
            </a:r>
            <a:r>
              <a:rPr lang="de-DE" sz="2844" b="1" dirty="0" smtClean="0">
                <a:solidFill>
                  <a:srgbClr val="FF3399"/>
                </a:solidFill>
              </a:rPr>
              <a:t> MA </a:t>
            </a:r>
            <a:r>
              <a:rPr lang="de-DE" sz="2844" b="1" dirty="0" err="1" smtClean="0">
                <a:solidFill>
                  <a:srgbClr val="FF3399"/>
                </a:solidFill>
              </a:rPr>
              <a:t>and</a:t>
            </a:r>
            <a:r>
              <a:rPr lang="de-DE" sz="2844" b="1" dirty="0" smtClean="0">
                <a:solidFill>
                  <a:srgbClr val="FF3399"/>
                </a:solidFill>
              </a:rPr>
              <a:t> WGS</a:t>
            </a:r>
            <a:endParaRPr lang="de-DE" sz="2844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Tutorial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338" y="992995"/>
            <a:ext cx="11802694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 err="1"/>
              <a:t>We</a:t>
            </a:r>
            <a:r>
              <a:rPr lang="de-DE" altLang="de-DE" sz="2800" dirty="0"/>
              <a:t> will </a:t>
            </a:r>
            <a:r>
              <a:rPr lang="de-DE" altLang="de-DE" sz="2800" dirty="0" err="1"/>
              <a:t>handout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>5 </a:t>
            </a:r>
            <a:r>
              <a:rPr lang="de-DE" altLang="de-DE" sz="2800" b="1" dirty="0"/>
              <a:t>bi-</a:t>
            </a:r>
            <a:r>
              <a:rPr lang="de-DE" altLang="de-DE" sz="2800" b="1" dirty="0" err="1"/>
              <a:t>weekly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assignments</a:t>
            </a:r>
            <a:r>
              <a:rPr lang="de-DE" altLang="de-DE" sz="2800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/>
              <a:t>Groups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</a:t>
            </a:r>
            <a:r>
              <a:rPr lang="de-DE" altLang="de-DE" sz="2800" dirty="0" err="1"/>
              <a:t>up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to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two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students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can</a:t>
            </a:r>
            <a:r>
              <a:rPr lang="de-DE" altLang="de-DE" sz="2800" dirty="0"/>
              <a:t> </a:t>
            </a:r>
            <a:r>
              <a:rPr lang="de-DE" altLang="de-DE" sz="2800" dirty="0" err="1"/>
              <a:t>hand</a:t>
            </a:r>
            <a:r>
              <a:rPr lang="de-DE" altLang="de-DE" sz="2800" dirty="0"/>
              <a:t> in a </a:t>
            </a:r>
            <a:r>
              <a:rPr lang="de-DE" altLang="de-DE" sz="2800" dirty="0" err="1"/>
              <a:t>solved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assignment</a:t>
            </a:r>
            <a:r>
              <a:rPr lang="de-DE" altLang="de-DE" sz="2800" dirty="0" smtClean="0"/>
              <a:t>.</a:t>
            </a:r>
            <a:endParaRPr lang="de-DE" altLang="de-DE" sz="2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/>
              <a:t>Send </a:t>
            </a:r>
            <a:r>
              <a:rPr lang="de-DE" altLang="de-DE" sz="2800" dirty="0" err="1"/>
              <a:t>your</a:t>
            </a:r>
            <a:r>
              <a:rPr lang="de-DE" altLang="de-DE" sz="2800" dirty="0"/>
              <a:t> </a:t>
            </a:r>
            <a:r>
              <a:rPr lang="de-DE" altLang="de-DE" sz="2800" b="1" dirty="0" err="1"/>
              <a:t>solutions</a:t>
            </a:r>
            <a:r>
              <a:rPr lang="de-DE" altLang="de-DE" sz="2800" b="1" dirty="0"/>
              <a:t> </a:t>
            </a:r>
            <a:r>
              <a:rPr lang="de-DE" altLang="de-DE" sz="2800" dirty="0" err="1"/>
              <a:t>by</a:t>
            </a:r>
            <a:r>
              <a:rPr lang="de-DE" altLang="de-DE" sz="2800" dirty="0"/>
              <a:t> </a:t>
            </a:r>
            <a:r>
              <a:rPr lang="de-DE" altLang="de-DE" sz="2800" dirty="0" err="1"/>
              <a:t>e-mail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to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responsible</a:t>
            </a:r>
            <a:r>
              <a:rPr lang="de-DE" altLang="de-DE" sz="2800" dirty="0"/>
              <a:t> </a:t>
            </a:r>
            <a:r>
              <a:rPr lang="de-DE" altLang="de-DE" sz="2800" dirty="0" err="1" smtClean="0"/>
              <a:t>tutors</a:t>
            </a:r>
            <a:endParaRPr lang="de-DE" altLang="de-DE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b="1" dirty="0" err="1"/>
              <a:t>until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the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time+date</a:t>
            </a:r>
            <a:r>
              <a:rPr lang="de-DE" altLang="de-DE" sz="2800" b="1" dirty="0"/>
              <a:t> </a:t>
            </a:r>
            <a:r>
              <a:rPr lang="de-DE" altLang="de-DE" sz="2800" dirty="0" err="1"/>
              <a:t>indicated</a:t>
            </a:r>
            <a:r>
              <a:rPr lang="de-DE" altLang="de-DE" sz="2800" dirty="0"/>
              <a:t> on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assignment</a:t>
            </a:r>
            <a:r>
              <a:rPr lang="de-DE" altLang="de-DE" sz="2800" dirty="0"/>
              <a:t> </a:t>
            </a:r>
            <a:r>
              <a:rPr lang="de-DE" altLang="de-DE" sz="2800" dirty="0" err="1" smtClean="0"/>
              <a:t>sheet</a:t>
            </a:r>
            <a:r>
              <a:rPr lang="de-DE" altLang="de-DE" sz="2800" dirty="0" smtClean="0"/>
              <a:t> (</a:t>
            </a:r>
            <a:r>
              <a:rPr lang="de-DE" altLang="de-DE" sz="2800" b="1" dirty="0" err="1" smtClean="0">
                <a:solidFill>
                  <a:srgbClr val="FF0000"/>
                </a:solidFill>
              </a:rPr>
              <a:t>no</a:t>
            </a:r>
            <a:r>
              <a:rPr lang="de-DE" altLang="de-DE" sz="28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FF0000"/>
                </a:solidFill>
              </a:rPr>
              <a:t>extensions</a:t>
            </a:r>
            <a:r>
              <a:rPr lang="de-DE" altLang="de-DE" sz="2800" b="1" dirty="0" smtClean="0">
                <a:solidFill>
                  <a:srgbClr val="FF0000"/>
                </a:solidFill>
              </a:rPr>
              <a:t>!).</a:t>
            </a:r>
            <a:endParaRPr lang="de-DE" altLang="de-DE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 smtClean="0"/>
              <a:t>Tutors will </a:t>
            </a:r>
            <a:r>
              <a:rPr lang="de-DE" altLang="de-DE" sz="2800" dirty="0" err="1" smtClean="0"/>
              <a:t>be</a:t>
            </a:r>
            <a:r>
              <a:rPr lang="de-DE" altLang="de-DE" sz="2800" dirty="0" smtClean="0"/>
              <a:t>: </a:t>
            </a:r>
            <a:r>
              <a:rPr lang="en-US" sz="2800" dirty="0"/>
              <a:t>Andreas </a:t>
            </a:r>
            <a:r>
              <a:rPr lang="en-US" sz="2800" dirty="0" err="1"/>
              <a:t>Denger</a:t>
            </a:r>
            <a:r>
              <a:rPr lang="en-US" sz="2800" dirty="0"/>
              <a:t> </a:t>
            </a:r>
            <a:r>
              <a:rPr lang="en-US" sz="2800" dirty="0" smtClean="0"/>
              <a:t>(sheets 1 </a:t>
            </a:r>
            <a:r>
              <a:rPr lang="en-US" sz="2800" dirty="0"/>
              <a:t>and 4), Markus Hollander (2), Nicolas </a:t>
            </a:r>
            <a:r>
              <a:rPr lang="en-US" sz="2800" dirty="0" err="1"/>
              <a:t>Künzel</a:t>
            </a:r>
            <a:r>
              <a:rPr lang="en-US" sz="2800" dirty="0"/>
              <a:t> (3), </a:t>
            </a:r>
            <a:r>
              <a:rPr lang="en-US" sz="2800" dirty="0" err="1"/>
              <a:t>Trang</a:t>
            </a:r>
            <a:r>
              <a:rPr lang="en-US" sz="2800" dirty="0"/>
              <a:t> Do (5)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 smtClean="0"/>
              <a:t>The </a:t>
            </a:r>
            <a:r>
              <a:rPr lang="de-DE" altLang="de-DE" sz="2800" b="1" dirty="0" smtClean="0"/>
              <a:t>bi-</a:t>
            </a:r>
            <a:r>
              <a:rPr lang="de-DE" altLang="de-DE" sz="2800" b="1" dirty="0" err="1" smtClean="0"/>
              <a:t>weekly</a:t>
            </a:r>
            <a:r>
              <a:rPr lang="de-DE" altLang="de-DE" sz="2800" dirty="0" smtClean="0"/>
              <a:t> </a:t>
            </a:r>
            <a:r>
              <a:rPr lang="de-DE" altLang="de-DE" sz="2800" b="1" dirty="0" err="1" smtClean="0"/>
              <a:t>tutorial</a:t>
            </a:r>
            <a:r>
              <a:rPr lang="de-DE" altLang="de-DE" sz="2800" b="1" dirty="0" smtClean="0"/>
              <a:t> </a:t>
            </a:r>
            <a:r>
              <a:rPr lang="de-DE" altLang="de-DE" sz="2800" dirty="0"/>
              <a:t>on </a:t>
            </a:r>
            <a:r>
              <a:rPr lang="de-DE" altLang="de-DE" sz="2800" dirty="0" err="1" smtClean="0"/>
              <a:t>Tuesday</a:t>
            </a:r>
            <a:r>
              <a:rPr lang="de-DE" altLang="de-DE" sz="2800" dirty="0" smtClean="0"/>
              <a:t> </a:t>
            </a:r>
            <a:r>
              <a:rPr lang="de-DE" altLang="de-DE" sz="2800" dirty="0"/>
              <a:t>12.45 am – </a:t>
            </a:r>
            <a:r>
              <a:rPr lang="de-DE" altLang="de-DE" sz="2800" dirty="0" smtClean="0"/>
              <a:t>2.15 </a:t>
            </a:r>
            <a:r>
              <a:rPr lang="de-DE" altLang="de-DE" sz="2800" dirty="0" err="1"/>
              <a:t>pm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>(time </a:t>
            </a:r>
            <a:r>
              <a:rPr lang="de-DE" altLang="de-DE" sz="2800" dirty="0" err="1" smtClean="0"/>
              <a:t>is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negotiable</a:t>
            </a:r>
            <a:r>
              <a:rPr lang="de-DE" altLang="de-DE" sz="2800" dirty="0" smtClean="0"/>
              <a:t>) </a:t>
            </a:r>
            <a:r>
              <a:rPr lang="de-DE" altLang="de-DE" sz="2800" dirty="0"/>
              <a:t>will </a:t>
            </a:r>
            <a:r>
              <a:rPr lang="de-DE" altLang="de-DE" sz="2800" dirty="0" err="1"/>
              <a:t>discuss</a:t>
            </a:r>
            <a:r>
              <a:rPr lang="de-DE" altLang="de-DE" sz="2800" dirty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/>
              <a:t>assignment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solutions</a:t>
            </a:r>
            <a:r>
              <a:rPr lang="de-DE" altLang="de-DE" sz="2800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 smtClean="0"/>
              <a:t>On </a:t>
            </a:r>
            <a:r>
              <a:rPr lang="de-DE" altLang="de-DE" sz="2800" dirty="0" err="1"/>
              <a:t>demand</a:t>
            </a:r>
            <a:r>
              <a:rPr lang="de-DE" altLang="de-DE" sz="2800" dirty="0"/>
              <a:t>,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tutors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may</a:t>
            </a:r>
            <a:r>
              <a:rPr lang="de-DE" altLang="de-DE" sz="2800" dirty="0"/>
              <a:t> also </a:t>
            </a:r>
            <a:r>
              <a:rPr lang="de-DE" altLang="de-DE" sz="2800" dirty="0" err="1"/>
              <a:t>give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some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advice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>on </a:t>
            </a:r>
            <a:r>
              <a:rPr lang="de-DE" altLang="de-DE" sz="2800" dirty="0" err="1" smtClean="0"/>
              <a:t>how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to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solve</a:t>
            </a:r>
            <a:r>
              <a:rPr lang="de-DE" altLang="de-DE" sz="2800" dirty="0" smtClean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new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assignments</a:t>
            </a:r>
            <a:r>
              <a:rPr lang="de-DE" altLang="de-D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579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C:\Users\Ulla\Dropbox\ruffing_15\Figure clinical vs nas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268288"/>
            <a:ext cx="11265252" cy="8295322"/>
          </a:xfrm>
          <a:prstGeom prst="rect">
            <a:avLst/>
          </a:prstGeom>
          <a:noFill/>
          <a:ln>
            <a:noFill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69752" y="124272"/>
            <a:ext cx="11953328" cy="741854"/>
          </a:xfrm>
        </p:spPr>
        <p:txBody>
          <a:bodyPr/>
          <a:lstStyle/>
          <a:p>
            <a:r>
              <a:rPr lang="en-US" sz="4000" b="1" dirty="0" smtClean="0">
                <a:ea typeface="ＭＳ Ｐゴシック" pitchFamily="34" charset="-128"/>
              </a:rPr>
              <a:t>Distribution of clonal complexes</a:t>
            </a:r>
            <a:endParaRPr lang="uk-UA" sz="4000" b="1" dirty="0" smtClean="0">
              <a:ea typeface="ＭＳ Ｐゴシック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0129" y="7930073"/>
            <a:ext cx="1187972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GB" sz="2844" dirty="0"/>
              <a:t>Some clonal </a:t>
            </a:r>
            <a:r>
              <a:rPr lang="en-GB" sz="2844" dirty="0" smtClean="0"/>
              <a:t>complexes (CC) are more </a:t>
            </a:r>
            <a:r>
              <a:rPr lang="en-GB" sz="2844" dirty="0"/>
              <a:t>prevalent in Africa, </a:t>
            </a:r>
          </a:p>
          <a:p>
            <a:pPr>
              <a:lnSpc>
                <a:spcPts val="4267"/>
              </a:lnSpc>
            </a:pPr>
            <a:r>
              <a:rPr lang="en-GB" sz="2844" dirty="0"/>
              <a:t>others predominant in Germany. 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8324280" y="8563610"/>
            <a:ext cx="4680520" cy="65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000" dirty="0" smtClean="0"/>
              <a:t>Ruffing </a:t>
            </a:r>
            <a:r>
              <a:rPr lang="de-DE" sz="2000" dirty="0"/>
              <a:t>et al. </a:t>
            </a:r>
            <a:r>
              <a:rPr lang="de-DE" sz="2000" dirty="0" err="1" smtClean="0"/>
              <a:t>Sci</a:t>
            </a:r>
            <a:r>
              <a:rPr lang="de-DE" sz="2000" dirty="0" smtClean="0"/>
              <a:t>. Rep. 7, 154 (2017)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50055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69752" y="124272"/>
            <a:ext cx="11953328" cy="741854"/>
          </a:xfrm>
        </p:spPr>
        <p:txBody>
          <a:bodyPr/>
          <a:lstStyle/>
          <a:p>
            <a:r>
              <a:rPr lang="en-US" sz="4000" b="1" dirty="0" err="1" smtClean="0">
                <a:ea typeface="ＭＳ Ｐゴシック" pitchFamily="34" charset="-128"/>
              </a:rPr>
              <a:t>Activitity</a:t>
            </a:r>
            <a:r>
              <a:rPr lang="en-US" sz="4000" b="1" dirty="0" smtClean="0">
                <a:ea typeface="ＭＳ Ｐゴシック" pitchFamily="34" charset="-128"/>
              </a:rPr>
              <a:t> of individual probes for CCs</a:t>
            </a:r>
            <a:endParaRPr lang="uk-UA" sz="4000" b="1" dirty="0" smtClean="0">
              <a:ea typeface="ＭＳ Ｐゴシック" pitchFamily="34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69774" y="677933"/>
            <a:ext cx="512057" cy="6656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82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712659"/>
            <a:ext cx="12767096" cy="90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5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824" y="570759"/>
            <a:ext cx="10657184" cy="6232650"/>
          </a:xfrm>
          <a:prstGeom prst="rect">
            <a:avLst/>
          </a:prstGeo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69752" y="124272"/>
            <a:ext cx="11953328" cy="741854"/>
          </a:xfrm>
        </p:spPr>
        <p:txBody>
          <a:bodyPr/>
          <a:lstStyle/>
          <a:p>
            <a:r>
              <a:rPr lang="en-US" sz="4000" b="1" dirty="0" smtClean="0">
                <a:ea typeface="ＭＳ Ｐゴシック" pitchFamily="34" charset="-128"/>
              </a:rPr>
              <a:t>Antibiotic resistance</a:t>
            </a:r>
            <a:endParaRPr lang="uk-UA" sz="4000" b="1" dirty="0" smtClean="0">
              <a:ea typeface="ＭＳ Ｐゴシック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5696" y="6749008"/>
            <a:ext cx="12457384" cy="229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/>
              <a:t>The majority of resistance genes were equally distributed among isolates from Africa and Germany. </a:t>
            </a:r>
            <a:r>
              <a:rPr lang="en-US" sz="2400" dirty="0" smtClean="0"/>
              <a:t>Striking </a:t>
            </a:r>
            <a:r>
              <a:rPr lang="en-US" sz="2400" dirty="0"/>
              <a:t>differences in phenotypic resistance could be observed for </a:t>
            </a:r>
            <a:r>
              <a:rPr lang="en-US" sz="2400" b="1" dirty="0"/>
              <a:t>tetracycline</a:t>
            </a:r>
            <a:r>
              <a:rPr lang="en-US" sz="2400" dirty="0"/>
              <a:t> and </a:t>
            </a:r>
            <a:r>
              <a:rPr lang="en-US" sz="2400" b="1" dirty="0"/>
              <a:t>trimethoprim-sulfamethoxazole</a:t>
            </a:r>
            <a:r>
              <a:rPr lang="en-US" sz="2400" dirty="0"/>
              <a:t> with a larger proportion of resistant isolates in the African population, and </a:t>
            </a:r>
            <a:r>
              <a:rPr lang="en-US" sz="2400" b="1" dirty="0"/>
              <a:t>clindamycin</a:t>
            </a:r>
            <a:r>
              <a:rPr lang="en-US" sz="2400" dirty="0"/>
              <a:t>, with resistance more prevalent among German isolates</a:t>
            </a:r>
            <a:endParaRPr lang="en-GB" sz="2400" dirty="0"/>
          </a:p>
        </p:txBody>
      </p:sp>
      <p:sp>
        <p:nvSpPr>
          <p:cNvPr id="3" name="Rechteck 2"/>
          <p:cNvSpPr/>
          <p:nvPr/>
        </p:nvSpPr>
        <p:spPr bwMode="auto">
          <a:xfrm>
            <a:off x="5566296" y="2500536"/>
            <a:ext cx="1728192" cy="360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494288" y="3652664"/>
            <a:ext cx="1728192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7582520" y="3004592"/>
            <a:ext cx="1584176" cy="360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 bwMode="auto">
          <a:xfrm>
            <a:off x="8324280" y="8563610"/>
            <a:ext cx="4680520" cy="65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000" dirty="0" smtClean="0"/>
              <a:t>Ruffing </a:t>
            </a:r>
            <a:r>
              <a:rPr lang="de-DE" sz="2000" dirty="0"/>
              <a:t>et al. </a:t>
            </a:r>
            <a:r>
              <a:rPr lang="de-DE" sz="2000" dirty="0" err="1" smtClean="0"/>
              <a:t>Sci</a:t>
            </a:r>
            <a:r>
              <a:rPr lang="de-DE" sz="2000" dirty="0" smtClean="0"/>
              <a:t>. Rep. 7, 154 (2017)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0850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3688" y="174506"/>
            <a:ext cx="12911112" cy="741854"/>
          </a:xfrm>
        </p:spPr>
        <p:txBody>
          <a:bodyPr/>
          <a:lstStyle/>
          <a:p>
            <a:r>
              <a:rPr lang="en-US" sz="4000" b="1" dirty="0" smtClean="0">
                <a:ea typeface="ＭＳ Ｐゴシック" pitchFamily="34" charset="-128"/>
              </a:rPr>
              <a:t>Phylogenetic tree based on WGS data of 154 strains</a:t>
            </a:r>
            <a:endParaRPr lang="uk-UA" sz="4000" b="1" dirty="0" smtClean="0">
              <a:ea typeface="ＭＳ Ｐゴシック" pitchFamily="3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5808" r="4096" b="10243"/>
          <a:stretch/>
        </p:blipFill>
        <p:spPr>
          <a:xfrm>
            <a:off x="4990716" y="927019"/>
            <a:ext cx="7560355" cy="755018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09712" y="916360"/>
            <a:ext cx="4032448" cy="615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US" sz="2400" dirty="0"/>
              <a:t>neighbor-joining tree based on the allelic profiles of 1861 </a:t>
            </a:r>
            <a:r>
              <a:rPr lang="en-US" sz="2400" i="1" dirty="0" smtClean="0"/>
              <a:t>S</a:t>
            </a:r>
            <a:r>
              <a:rPr lang="en-US" sz="2400" dirty="0"/>
              <a:t>. </a:t>
            </a:r>
            <a:r>
              <a:rPr lang="en-US" sz="2400" i="1" dirty="0"/>
              <a:t>aureus</a:t>
            </a:r>
            <a:r>
              <a:rPr lang="en-US" sz="2400" dirty="0"/>
              <a:t> core genome </a:t>
            </a:r>
            <a:r>
              <a:rPr lang="en-US" sz="2400" dirty="0" smtClean="0"/>
              <a:t>features. </a:t>
            </a:r>
          </a:p>
          <a:p>
            <a:pPr>
              <a:lnSpc>
                <a:spcPts val="4267"/>
              </a:lnSpc>
            </a:pPr>
            <a:endParaRPr lang="en-US" sz="2400" dirty="0" smtClean="0"/>
          </a:p>
          <a:p>
            <a:pPr>
              <a:lnSpc>
                <a:spcPts val="4267"/>
              </a:lnSpc>
            </a:pPr>
            <a:r>
              <a:rPr lang="en-US" sz="2400" dirty="0" smtClean="0"/>
              <a:t>-&gt; </a:t>
            </a:r>
            <a:r>
              <a:rPr lang="en-US" sz="2400" dirty="0"/>
              <a:t>the majority of clusters are based on the geographical region. </a:t>
            </a:r>
            <a:endParaRPr lang="en-US" sz="2400" dirty="0" smtClean="0"/>
          </a:p>
          <a:p>
            <a:pPr>
              <a:lnSpc>
                <a:spcPts val="4267"/>
              </a:lnSpc>
            </a:pPr>
            <a:r>
              <a:rPr lang="en-US" sz="2400" dirty="0" smtClean="0"/>
              <a:t>Clusters </a:t>
            </a:r>
            <a:r>
              <a:rPr lang="en-US" sz="2400" dirty="0"/>
              <a:t>of isolates from </a:t>
            </a:r>
            <a:r>
              <a:rPr lang="en-US" sz="2400" dirty="0" smtClean="0"/>
              <a:t>infection </a:t>
            </a:r>
            <a:r>
              <a:rPr lang="en-US" sz="2400" dirty="0"/>
              <a:t>or colonization were not detected</a:t>
            </a:r>
            <a:endParaRPr lang="en-GB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6242" t="93495" r="66929" b="-186"/>
          <a:stretch/>
        </p:blipFill>
        <p:spPr>
          <a:xfrm>
            <a:off x="957784" y="7816310"/>
            <a:ext cx="4941004" cy="12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18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5474"/>
              </p:ext>
            </p:extLst>
          </p:nvPr>
        </p:nvGraphicFramePr>
        <p:xfrm>
          <a:off x="2816144" y="-569652"/>
          <a:ext cx="11135084" cy="1113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Acrobat Document" r:id="rId4" imgW="61721846" imgH="61721768" progId="AcroExch.Document.DC">
                  <p:embed/>
                </p:oleObj>
              </mc:Choice>
              <mc:Fallback>
                <p:oleObj name="Acrobat Document" r:id="rId4" imgW="61721846" imgH="61721768" progId="AcroExch.Document.DC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6144" y="-569652"/>
                        <a:ext cx="11135084" cy="11135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02498"/>
            <a:ext cx="13847216" cy="741854"/>
          </a:xfrm>
        </p:spPr>
        <p:txBody>
          <a:bodyPr/>
          <a:lstStyle/>
          <a:p>
            <a:r>
              <a:rPr lang="en-US" sz="4000" b="1" dirty="0" smtClean="0">
                <a:ea typeface="ＭＳ Ｐゴシック" pitchFamily="34" charset="-128"/>
              </a:rPr>
              <a:t>Clustering of all 1200 isolates based on MA is not handy</a:t>
            </a:r>
            <a:endParaRPr lang="uk-UA" sz="4000" b="1" dirty="0" smtClean="0">
              <a:ea typeface="ＭＳ Ｐゴシック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75100" y="1326634"/>
            <a:ext cx="2669535" cy="11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GB" sz="2844" dirty="0" smtClean="0"/>
              <a:t>Can’t see too much</a:t>
            </a:r>
            <a:endParaRPr lang="en-GB" sz="2844" dirty="0"/>
          </a:p>
        </p:txBody>
      </p:sp>
    </p:spTree>
    <p:extLst>
      <p:ext uri="{BB962C8B-B14F-4D97-AF65-F5344CB8AC3E}">
        <p14:creationId xmlns:p14="http://schemas.microsoft.com/office/powerpoint/2010/main" val="292306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3748" r="1418" b="3814"/>
          <a:stretch/>
        </p:blipFill>
        <p:spPr>
          <a:xfrm>
            <a:off x="93688" y="2648583"/>
            <a:ext cx="9381496" cy="6476689"/>
          </a:xfrm>
          <a:prstGeom prst="rect">
            <a:avLst/>
          </a:prstGeom>
        </p:spPr>
      </p:pic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152895" y="844352"/>
            <a:ext cx="1259713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844" dirty="0" smtClean="0"/>
              <a:t>Input </a:t>
            </a:r>
            <a:r>
              <a:rPr lang="de-DE" sz="2844" dirty="0" err="1" smtClean="0"/>
              <a:t>data</a:t>
            </a:r>
            <a:r>
              <a:rPr lang="de-DE" sz="2844" dirty="0" smtClean="0"/>
              <a:t>: </a:t>
            </a:r>
            <a:r>
              <a:rPr lang="de-DE" sz="2844" dirty="0" err="1" smtClean="0"/>
              <a:t>binary</a:t>
            </a:r>
            <a:r>
              <a:rPr lang="de-DE" sz="2844" dirty="0" smtClean="0"/>
              <a:t> </a:t>
            </a:r>
            <a:r>
              <a:rPr lang="de-DE" sz="2844" dirty="0" err="1" smtClean="0"/>
              <a:t>matrix</a:t>
            </a:r>
            <a:r>
              <a:rPr lang="de-DE" sz="2844" dirty="0" smtClean="0"/>
              <a:t> </a:t>
            </a:r>
            <a:r>
              <a:rPr lang="de-DE" sz="2844" dirty="0" err="1" smtClean="0"/>
              <a:t>of</a:t>
            </a:r>
            <a:r>
              <a:rPr lang="de-DE" sz="2844" dirty="0" smtClean="0"/>
              <a:t> MA </a:t>
            </a:r>
            <a:r>
              <a:rPr lang="de-DE" sz="2844" dirty="0" err="1" smtClean="0"/>
              <a:t>data</a:t>
            </a:r>
            <a:r>
              <a:rPr lang="de-DE" sz="2844" dirty="0" smtClean="0"/>
              <a:t>; </a:t>
            </a:r>
            <a:r>
              <a:rPr lang="de-DE" sz="2844" dirty="0" err="1" smtClean="0"/>
              <a:t>dimension</a:t>
            </a:r>
            <a:r>
              <a:rPr lang="de-DE" sz="2844" dirty="0" smtClean="0"/>
              <a:t> 1200 x 334 </a:t>
            </a:r>
            <a:r>
              <a:rPr lang="de-DE" sz="2844" dirty="0" err="1" smtClean="0"/>
              <a:t>probes</a:t>
            </a:r>
            <a:endParaRPr lang="de-DE" sz="2844" dirty="0" smtClean="0"/>
          </a:p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844" dirty="0" smtClean="0"/>
              <a:t>PCA </a:t>
            </a:r>
            <a:r>
              <a:rPr lang="de-DE" sz="2844" dirty="0" err="1"/>
              <a:t>identifies</a:t>
            </a:r>
            <a:r>
              <a:rPr lang="de-DE" sz="2844" dirty="0"/>
              <a:t> </a:t>
            </a:r>
            <a:r>
              <a:rPr lang="de-DE" sz="2844" dirty="0" err="1"/>
              <a:t>local</a:t>
            </a:r>
            <a:r>
              <a:rPr lang="de-DE" sz="2844" dirty="0"/>
              <a:t> </a:t>
            </a:r>
            <a:r>
              <a:rPr lang="de-DE" sz="2844" dirty="0" err="1" smtClean="0"/>
              <a:t>gene</a:t>
            </a:r>
            <a:r>
              <a:rPr lang="de-DE" sz="2844" dirty="0" smtClean="0"/>
              <a:t> </a:t>
            </a:r>
            <a:r>
              <a:rPr lang="de-DE" sz="2844" dirty="0" err="1" smtClean="0"/>
              <a:t>clusters</a:t>
            </a:r>
            <a:r>
              <a:rPr lang="de-DE" sz="2844" dirty="0" smtClean="0"/>
              <a:t> </a:t>
            </a:r>
            <a:r>
              <a:rPr lang="de-DE" sz="2844" dirty="0" err="1"/>
              <a:t>that</a:t>
            </a:r>
            <a:r>
              <a:rPr lang="de-DE" sz="2844" dirty="0"/>
              <a:t> </a:t>
            </a:r>
            <a:r>
              <a:rPr lang="de-DE" sz="2844" dirty="0" err="1"/>
              <a:t>are</a:t>
            </a:r>
            <a:r>
              <a:rPr lang="de-DE" sz="2844" dirty="0"/>
              <a:t> </a:t>
            </a:r>
            <a:r>
              <a:rPr lang="de-DE" sz="2844" dirty="0" err="1"/>
              <a:t>characteristic</a:t>
            </a:r>
            <a:r>
              <a:rPr lang="de-DE" sz="2844" dirty="0"/>
              <a:t> </a:t>
            </a:r>
          </a:p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844" dirty="0" err="1"/>
              <a:t>for</a:t>
            </a:r>
            <a:r>
              <a:rPr lang="de-DE" sz="2844" dirty="0"/>
              <a:t> </a:t>
            </a:r>
            <a:r>
              <a:rPr lang="de-DE" sz="2844" dirty="0" err="1"/>
              <a:t>particular</a:t>
            </a:r>
            <a:r>
              <a:rPr lang="de-DE" sz="2844" dirty="0"/>
              <a:t> </a:t>
            </a:r>
            <a:r>
              <a:rPr lang="de-DE" sz="2844" dirty="0" err="1"/>
              <a:t>clonal</a:t>
            </a:r>
            <a:r>
              <a:rPr lang="de-DE" sz="2844" dirty="0"/>
              <a:t> </a:t>
            </a:r>
            <a:r>
              <a:rPr lang="de-DE" sz="2844" dirty="0" err="1"/>
              <a:t>complexes</a:t>
            </a:r>
            <a:endParaRPr lang="de-DE" sz="2844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3688" y="174506"/>
            <a:ext cx="12911112" cy="74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FF0000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FF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FF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FF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FF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rgbClr val="FF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rgbClr val="FF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rgbClr val="FF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rgbClr val="FF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r>
              <a:rPr lang="en-US" sz="4000" b="1" kern="0" dirty="0" smtClean="0">
                <a:ea typeface="ＭＳ Ｐゴシック" pitchFamily="34" charset="-128"/>
              </a:rPr>
              <a:t>Principle component analysis of 1200 strains</a:t>
            </a:r>
            <a:endParaRPr lang="uk-UA" sz="4000" b="1" kern="0" dirty="0" smtClean="0">
              <a:ea typeface="ＭＳ Ｐゴシック" pitchFamily="34" charset="-128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9729959" y="2644552"/>
            <a:ext cx="3079273" cy="687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844" dirty="0" smtClean="0"/>
              <a:t>Color </a:t>
            </a:r>
            <a:r>
              <a:rPr lang="de-DE" sz="2844" dirty="0" err="1" smtClean="0"/>
              <a:t>code</a:t>
            </a:r>
            <a:r>
              <a:rPr lang="de-DE" sz="2844" dirty="0" smtClean="0"/>
              <a:t>:</a:t>
            </a:r>
          </a:p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844" dirty="0" smtClean="0"/>
              <a:t>6 different </a:t>
            </a:r>
            <a:r>
              <a:rPr lang="de-DE" sz="2844" dirty="0" err="1" smtClean="0"/>
              <a:t>sites</a:t>
            </a:r>
            <a:endParaRPr lang="de-DE" sz="2844" dirty="0" smtClean="0"/>
          </a:p>
          <a:p>
            <a:pPr marL="0" indent="0" algn="just">
              <a:lnSpc>
                <a:spcPts val="3982"/>
              </a:lnSpc>
              <a:buNone/>
              <a:defRPr/>
            </a:pPr>
            <a:endParaRPr lang="de-DE" sz="2844" dirty="0"/>
          </a:p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844" dirty="0" err="1" smtClean="0"/>
              <a:t>Marked</a:t>
            </a:r>
            <a:r>
              <a:rPr lang="de-DE" sz="2844" dirty="0" smtClean="0"/>
              <a:t> in </a:t>
            </a:r>
            <a:r>
              <a:rPr lang="de-DE" sz="2844" dirty="0" err="1" smtClean="0"/>
              <a:t>boxes</a:t>
            </a:r>
            <a:r>
              <a:rPr lang="de-DE" sz="2844" dirty="0" smtClean="0"/>
              <a:t>:</a:t>
            </a:r>
          </a:p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844" dirty="0" err="1" smtClean="0"/>
              <a:t>Characteristic</a:t>
            </a:r>
            <a:r>
              <a:rPr lang="de-DE" sz="2844" dirty="0" smtClean="0"/>
              <a:t> genes </a:t>
            </a:r>
            <a:r>
              <a:rPr lang="de-DE" sz="2844" dirty="0" err="1" smtClean="0"/>
              <a:t>present</a:t>
            </a:r>
            <a:r>
              <a:rPr lang="de-DE" sz="2844" dirty="0" smtClean="0"/>
              <a:t> in  </a:t>
            </a:r>
            <a:r>
              <a:rPr lang="de-DE" sz="2844" dirty="0" err="1" smtClean="0"/>
              <a:t>this</a:t>
            </a:r>
            <a:r>
              <a:rPr lang="de-DE" sz="2844" dirty="0" smtClean="0"/>
              <a:t> </a:t>
            </a:r>
            <a:r>
              <a:rPr lang="de-DE" sz="2844" dirty="0" err="1" smtClean="0"/>
              <a:t>cluster</a:t>
            </a:r>
            <a:r>
              <a:rPr lang="de-DE" sz="2844" dirty="0" smtClean="0"/>
              <a:t>.</a:t>
            </a:r>
            <a:endParaRPr lang="de-DE" sz="2844" dirty="0"/>
          </a:p>
        </p:txBody>
      </p:sp>
    </p:spTree>
    <p:extLst>
      <p:ext uri="{BB962C8B-B14F-4D97-AF65-F5344CB8AC3E}">
        <p14:creationId xmlns:p14="http://schemas.microsoft.com/office/powerpoint/2010/main" val="2738526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103100" y="9218612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26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000" dirty="0" smtClean="0"/>
              <a:t>PCA- intro</a:t>
            </a:r>
          </a:p>
        </p:txBody>
      </p:sp>
      <p:sp>
        <p:nvSpPr>
          <p:cNvPr id="7172" name="Rectangle 2"/>
          <p:cNvSpPr>
            <a:spLocks/>
          </p:cNvSpPr>
          <p:nvPr/>
        </p:nvSpPr>
        <p:spPr bwMode="auto">
          <a:xfrm>
            <a:off x="309712" y="945753"/>
            <a:ext cx="12457384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PCA is the most popular multivariate statistical technique. 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It is used by almost all scientific disciplines.</a:t>
            </a:r>
          </a:p>
          <a:p>
            <a:pPr eaLnBrk="1" hangingPunct="1">
              <a:lnSpc>
                <a:spcPts val="39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It is likely also the oldest multivariate technique.</a:t>
            </a:r>
          </a:p>
          <a:p>
            <a:pPr eaLnBrk="1" hangingPunct="1">
              <a:lnSpc>
                <a:spcPts val="3900"/>
              </a:lnSpc>
            </a:pPr>
            <a:endParaRPr lang="en-US" altLang="de-DE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Its origin can be traced back to Pearson, Cauchy, Jordan, Cayley </a:t>
            </a:r>
            <a:r>
              <a:rPr lang="en-US" altLang="de-DE" dirty="0" err="1" smtClean="0">
                <a:solidFill>
                  <a:schemeClr val="tx1"/>
                </a:solidFill>
              </a:rPr>
              <a:t>etc</a:t>
            </a:r>
            <a:endParaRPr lang="en-US" altLang="de-DE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This part of the lecture is based on the article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“Principal component analysis” by </a:t>
            </a:r>
            <a:r>
              <a:rPr lang="en-US" altLang="de-DE" dirty="0" err="1" smtClean="0">
                <a:solidFill>
                  <a:schemeClr val="tx1"/>
                </a:solidFill>
              </a:rPr>
              <a:t>Herve</a:t>
            </a:r>
            <a:r>
              <a:rPr lang="en-US" altLang="de-DE" dirty="0" smtClean="0">
                <a:solidFill>
                  <a:schemeClr val="tx1"/>
                </a:solidFill>
              </a:rPr>
              <a:t> Abdi &amp; Lynne J. Williams in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WIREs Computational Statistics, 2, 433-459 (2010)</a:t>
            </a:r>
            <a:endParaRPr lang="en-US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27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000" dirty="0" smtClean="0"/>
              <a:t>PCA- intro</a:t>
            </a:r>
          </a:p>
        </p:txBody>
      </p:sp>
      <p:sp>
        <p:nvSpPr>
          <p:cNvPr id="7172" name="Rectangle 2"/>
          <p:cNvSpPr>
            <a:spLocks/>
          </p:cNvSpPr>
          <p:nvPr/>
        </p:nvSpPr>
        <p:spPr bwMode="auto">
          <a:xfrm>
            <a:off x="309712" y="945753"/>
            <a:ext cx="12457384" cy="750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PCA analyzes a data table </a:t>
            </a:r>
            <a:r>
              <a:rPr lang="en-US" altLang="de-DE" b="1" dirty="0">
                <a:solidFill>
                  <a:schemeClr val="tx1"/>
                </a:solidFill>
              </a:rPr>
              <a:t>X</a:t>
            </a:r>
            <a:r>
              <a:rPr lang="en-US" altLang="de-DE" dirty="0">
                <a:solidFill>
                  <a:schemeClr val="tx1"/>
                </a:solidFill>
              </a:rPr>
              <a:t> representing </a:t>
            </a:r>
            <a:r>
              <a:rPr lang="en-US" altLang="de-DE" dirty="0" smtClean="0">
                <a:solidFill>
                  <a:schemeClr val="tx1"/>
                </a:solidFill>
              </a:rPr>
              <a:t>observations described by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 dirty="0">
                <a:solidFill>
                  <a:schemeClr val="tx1"/>
                </a:solidFill>
              </a:rPr>
              <a:t>s</a:t>
            </a:r>
            <a:r>
              <a:rPr lang="en-US" altLang="de-DE" dirty="0" smtClean="0">
                <a:solidFill>
                  <a:schemeClr val="tx1"/>
                </a:solidFill>
              </a:rPr>
              <a:t>everal dependent variables, which are, in general, inter-correlated.</a:t>
            </a:r>
          </a:p>
          <a:p>
            <a:pPr eaLnBrk="1" hangingPunct="1">
              <a:lnSpc>
                <a:spcPts val="3900"/>
              </a:lnSpc>
            </a:pPr>
            <a:endParaRPr lang="de-DE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de-DE" altLang="de-DE" dirty="0" smtClean="0">
                <a:solidFill>
                  <a:srgbClr val="FF3399"/>
                </a:solidFill>
              </a:rPr>
              <a:t>Q: </a:t>
            </a:r>
            <a:r>
              <a:rPr lang="de-DE" altLang="de-DE" dirty="0" err="1" smtClean="0">
                <a:solidFill>
                  <a:srgbClr val="FF3399"/>
                </a:solidFill>
              </a:rPr>
              <a:t>What</a:t>
            </a:r>
            <a:r>
              <a:rPr lang="de-DE" altLang="de-DE" dirty="0" smtClean="0">
                <a:solidFill>
                  <a:srgbClr val="FF3399"/>
                </a:solidFill>
              </a:rPr>
              <a:t> </a:t>
            </a:r>
            <a:r>
              <a:rPr lang="de-DE" altLang="de-DE" dirty="0" err="1" smtClean="0">
                <a:solidFill>
                  <a:srgbClr val="FF3399"/>
                </a:solidFill>
              </a:rPr>
              <a:t>is</a:t>
            </a:r>
            <a:r>
              <a:rPr lang="de-DE" altLang="de-DE" dirty="0" smtClean="0">
                <a:solidFill>
                  <a:srgbClr val="FF3399"/>
                </a:solidFill>
              </a:rPr>
              <a:t> </a:t>
            </a:r>
            <a:r>
              <a:rPr lang="de-DE" altLang="de-DE" dirty="0" err="1" smtClean="0">
                <a:solidFill>
                  <a:srgbClr val="FF3399"/>
                </a:solidFill>
              </a:rPr>
              <a:t>the</a:t>
            </a:r>
            <a:r>
              <a:rPr lang="de-DE" altLang="de-DE" dirty="0" smtClean="0">
                <a:solidFill>
                  <a:srgbClr val="FF3399"/>
                </a:solidFill>
              </a:rPr>
              <a:t> </a:t>
            </a:r>
            <a:r>
              <a:rPr lang="de-DE" altLang="de-DE" dirty="0" err="1" smtClean="0">
                <a:solidFill>
                  <a:srgbClr val="FF3399"/>
                </a:solidFill>
              </a:rPr>
              <a:t>difference</a:t>
            </a:r>
            <a:r>
              <a:rPr lang="de-DE" altLang="de-DE" dirty="0" smtClean="0">
                <a:solidFill>
                  <a:srgbClr val="FF3399"/>
                </a:solidFill>
              </a:rPr>
              <a:t> </a:t>
            </a:r>
            <a:r>
              <a:rPr lang="de-DE" altLang="de-DE" dirty="0" err="1" smtClean="0">
                <a:solidFill>
                  <a:srgbClr val="FF3399"/>
                </a:solidFill>
              </a:rPr>
              <a:t>of</a:t>
            </a:r>
            <a:r>
              <a:rPr lang="de-DE" altLang="de-DE" dirty="0" smtClean="0">
                <a:solidFill>
                  <a:srgbClr val="FF3399"/>
                </a:solidFill>
              </a:rPr>
              <a:t> </a:t>
            </a:r>
            <a:r>
              <a:rPr lang="de-DE" altLang="de-DE" dirty="0" err="1" smtClean="0">
                <a:solidFill>
                  <a:srgbClr val="FF3399"/>
                </a:solidFill>
              </a:rPr>
              <a:t>dependent</a:t>
            </a:r>
            <a:r>
              <a:rPr lang="de-DE" altLang="de-DE" dirty="0" smtClean="0">
                <a:solidFill>
                  <a:srgbClr val="FF3399"/>
                </a:solidFill>
              </a:rPr>
              <a:t> </a:t>
            </a:r>
            <a:r>
              <a:rPr lang="de-DE" altLang="de-DE" dirty="0" err="1" smtClean="0">
                <a:solidFill>
                  <a:srgbClr val="FF3399"/>
                </a:solidFill>
              </a:rPr>
              <a:t>and</a:t>
            </a:r>
            <a:r>
              <a:rPr lang="de-DE" altLang="de-DE" dirty="0" smtClean="0">
                <a:solidFill>
                  <a:srgbClr val="FF3399"/>
                </a:solidFill>
              </a:rPr>
              <a:t> </a:t>
            </a:r>
            <a:r>
              <a:rPr lang="de-DE" altLang="de-DE" dirty="0" err="1" smtClean="0">
                <a:solidFill>
                  <a:srgbClr val="FF3399"/>
                </a:solidFill>
              </a:rPr>
              <a:t>independent</a:t>
            </a:r>
            <a:r>
              <a:rPr lang="de-DE" altLang="de-DE" dirty="0" smtClean="0">
                <a:solidFill>
                  <a:srgbClr val="FF3399"/>
                </a:solidFill>
              </a:rPr>
              <a:t> variables?</a:t>
            </a:r>
            <a:endParaRPr lang="en-US" altLang="de-DE" dirty="0" smtClean="0">
              <a:solidFill>
                <a:srgbClr val="FF3399"/>
              </a:solidFill>
            </a:endParaRPr>
          </a:p>
          <a:p>
            <a:pPr eaLnBrk="1" hangingPunct="1">
              <a:lnSpc>
                <a:spcPts val="39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The goal of PCA is to extract the important information from the 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data table and express this information as a set of new orthogonal 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variables called </a:t>
            </a:r>
            <a:r>
              <a:rPr lang="en-US" altLang="de-DE" b="1" dirty="0" smtClean="0">
                <a:solidFill>
                  <a:schemeClr val="tx1"/>
                </a:solidFill>
              </a:rPr>
              <a:t>principal components</a:t>
            </a:r>
            <a:r>
              <a:rPr lang="en-US" altLang="de-DE" dirty="0">
                <a:solidFill>
                  <a:schemeClr val="tx1"/>
                </a:solidFill>
              </a:rPr>
              <a:t> </a:t>
            </a:r>
            <a:endParaRPr lang="en-US" altLang="de-DE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that capture the directions of </a:t>
            </a:r>
            <a:r>
              <a:rPr lang="en-US" altLang="de-DE" b="1" dirty="0" smtClean="0">
                <a:solidFill>
                  <a:schemeClr val="tx1"/>
                </a:solidFill>
              </a:rPr>
              <a:t>largest variance </a:t>
            </a:r>
            <a:r>
              <a:rPr lang="en-US" altLang="de-DE" dirty="0" smtClean="0">
                <a:solidFill>
                  <a:schemeClr val="tx1"/>
                </a:solidFill>
              </a:rPr>
              <a:t>in the data.</a:t>
            </a:r>
          </a:p>
          <a:p>
            <a:pPr eaLnBrk="1" hangingPunct="1">
              <a:lnSpc>
                <a:spcPts val="39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We will consider a data table </a:t>
            </a:r>
            <a:r>
              <a:rPr lang="en-US" altLang="de-DE" b="1" dirty="0">
                <a:solidFill>
                  <a:schemeClr val="tx1"/>
                </a:solidFill>
              </a:rPr>
              <a:t>X</a:t>
            </a:r>
            <a:r>
              <a:rPr lang="en-US" altLang="de-DE" dirty="0" smtClean="0">
                <a:solidFill>
                  <a:schemeClr val="tx1"/>
                </a:solidFill>
              </a:rPr>
              <a:t> of </a:t>
            </a:r>
            <a:r>
              <a:rPr lang="en-US" altLang="de-DE" i="1" dirty="0" smtClean="0">
                <a:solidFill>
                  <a:schemeClr val="tx1"/>
                </a:solidFill>
              </a:rPr>
              <a:t>I</a:t>
            </a:r>
            <a:r>
              <a:rPr lang="en-US" altLang="de-DE" dirty="0" smtClean="0">
                <a:solidFill>
                  <a:schemeClr val="tx1"/>
                </a:solidFill>
              </a:rPr>
              <a:t> observations and </a:t>
            </a:r>
            <a:r>
              <a:rPr lang="en-US" altLang="de-DE" i="1" dirty="0" smtClean="0">
                <a:solidFill>
                  <a:schemeClr val="tx1"/>
                </a:solidFill>
              </a:rPr>
              <a:t>J</a:t>
            </a:r>
            <a:r>
              <a:rPr lang="en-US" altLang="de-DE" dirty="0" smtClean="0">
                <a:solidFill>
                  <a:schemeClr val="tx1"/>
                </a:solidFill>
              </a:rPr>
              <a:t> variables.</a:t>
            </a:r>
          </a:p>
          <a:p>
            <a:pPr eaLnBrk="1" hangingPunct="1">
              <a:lnSpc>
                <a:spcPts val="3900"/>
              </a:lnSpc>
            </a:pPr>
            <a:endParaRPr lang="en-US" altLang="de-DE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The elements are </a:t>
            </a:r>
            <a:r>
              <a:rPr lang="en-US" altLang="de-DE" i="1" dirty="0" err="1" smtClean="0">
                <a:solidFill>
                  <a:schemeClr val="tx1"/>
                </a:solidFill>
              </a:rPr>
              <a:t>x</a:t>
            </a:r>
            <a:r>
              <a:rPr lang="en-US" altLang="de-DE" i="1" baseline="-25000" dirty="0" err="1" smtClean="0">
                <a:solidFill>
                  <a:schemeClr val="tx1"/>
                </a:solidFill>
              </a:rPr>
              <a:t>ij</a:t>
            </a:r>
            <a:r>
              <a:rPr lang="en-US" altLang="de-DE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ts val="39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The matrix </a:t>
            </a:r>
            <a:r>
              <a:rPr lang="en-US" altLang="de-DE" b="1" dirty="0" smtClean="0">
                <a:solidFill>
                  <a:schemeClr val="tx1"/>
                </a:solidFill>
              </a:rPr>
              <a:t>X</a:t>
            </a:r>
            <a:r>
              <a:rPr lang="en-US" altLang="de-DE" dirty="0" smtClean="0">
                <a:solidFill>
                  <a:schemeClr val="tx1"/>
                </a:solidFill>
              </a:rPr>
              <a:t> has rank </a:t>
            </a:r>
            <a:r>
              <a:rPr lang="en-US" altLang="de-DE" i="1" dirty="0">
                <a:solidFill>
                  <a:schemeClr val="tx1"/>
                </a:solidFill>
              </a:rPr>
              <a:t>L</a:t>
            </a:r>
            <a:r>
              <a:rPr lang="en-US" altLang="de-DE" dirty="0" smtClean="0">
                <a:solidFill>
                  <a:schemeClr val="tx1"/>
                </a:solidFill>
              </a:rPr>
              <a:t> where  </a:t>
            </a:r>
            <a:r>
              <a:rPr lang="en-US" altLang="de-DE" i="1" dirty="0" smtClean="0">
                <a:solidFill>
                  <a:schemeClr val="tx1"/>
                </a:solidFill>
              </a:rPr>
              <a:t>L </a:t>
            </a:r>
            <a:r>
              <a:rPr lang="en-US" altLang="de-DE" dirty="0" smtClean="0">
                <a:solidFill>
                  <a:schemeClr val="tx1"/>
                </a:solidFill>
                <a:sym typeface="Symbol" panose="05050102010706020507" pitchFamily="18" charset="2"/>
              </a:rPr>
              <a:t> min [</a:t>
            </a:r>
            <a:r>
              <a:rPr lang="en-US" altLang="de-DE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I,J</a:t>
            </a:r>
            <a:r>
              <a:rPr lang="en-US" altLang="de-DE" dirty="0" smtClean="0">
                <a:solidFill>
                  <a:schemeClr val="tx1"/>
                </a:solidFill>
                <a:sym typeface="Symbol" panose="05050102010706020507" pitchFamily="18" charset="2"/>
              </a:rPr>
              <a:t>]</a:t>
            </a:r>
            <a:r>
              <a:rPr lang="en-US" altLang="de-DE" dirty="0" smtClean="0">
                <a:solidFill>
                  <a:schemeClr val="tx1"/>
                </a:solidFill>
              </a:rPr>
              <a:t> </a:t>
            </a:r>
            <a:endParaRPr lang="en-US" alt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45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28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PCA- preprocessing data entries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2"/>
              <p:cNvSpPr>
                <a:spLocks/>
              </p:cNvSpPr>
              <p:nvPr/>
            </p:nvSpPr>
            <p:spPr bwMode="auto">
              <a:xfrm>
                <a:off x="309712" y="945753"/>
                <a:ext cx="12457384" cy="6501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In general, the data table will be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preprocessed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before the analysis.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The columns of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are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centered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so that the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mean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of each column is equal to 0.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alt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alt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alt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alt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de-DE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altLang="de-DE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de-DE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altLang="de-DE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endParaRPr lang="de-DE" altLang="de-DE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If in addition, each element of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is divided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rad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 (# of observations: I)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>
                    <a:solidFill>
                      <a:schemeClr val="tx1"/>
                    </a:solidFill>
                  </a:rPr>
                  <a:t>the matrix </a:t>
                </a:r>
                <a:r>
                  <a:rPr lang="en-US" altLang="de-DE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 =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altLang="de-DE" baseline="30000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that we will later analyze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is a covariance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matrix,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</m:t>
                      </m:r>
                      <m:r>
                        <a:rPr lang="de-DE" alt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de-DE" alt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de-DE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  <m:r>
                                        <a:rPr lang="de-DE" alt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alt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de-DE" altLang="de-DE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r>
                                    <a:rPr lang="de-DE" alt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alt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/>
                          </m:sSup>
                        </m:e>
                      </m:d>
                    </m:oMath>
                  </m:oMathPara>
                </a14:m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>
                    <a:solidFill>
                      <a:schemeClr val="tx1"/>
                    </a:solidFill>
                  </a:rPr>
                  <a:t>a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nd the analysis is referred to as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covariance PCA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.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</a:t>
                </a:r>
                <a:endParaRPr lang="en-US" alt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7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712" y="945753"/>
                <a:ext cx="12457384" cy="6501780"/>
              </a:xfrm>
              <a:prstGeom prst="rect">
                <a:avLst/>
              </a:prstGeom>
              <a:blipFill>
                <a:blip r:embed="rId5"/>
                <a:stretch>
                  <a:fillRect l="-1762" t="-1312" r="-1175" b="-16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26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387" y="5514989"/>
            <a:ext cx="2898033" cy="2774783"/>
          </a:xfrm>
          <a:prstGeom prst="rect">
            <a:avLst/>
          </a:prstGeom>
        </p:spPr>
      </p:pic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29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PCA- preprocessing data entries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2"/>
              <p:cNvSpPr>
                <a:spLocks/>
              </p:cNvSpPr>
              <p:nvPr/>
            </p:nvSpPr>
            <p:spPr bwMode="auto">
              <a:xfrm>
                <a:off x="309711" y="1018442"/>
                <a:ext cx="12457384" cy="7502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In addition to centering, when the variables are measured with different units, 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it is customary to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standardize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each variable to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unit norm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This is obtained by dividing each variable by its norm (i.e. the square root of the sum of all squared elements of this variable)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alt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de-DE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de-DE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de-DE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altLang="de-DE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de-DE" alt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, which is equivalent to dividing it by its standard deviation (except dividing by </a:t>
                </a:r>
                <a:r>
                  <a:rPr lang="en-US" altLang="de-DE" i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vs </a:t>
                </a:r>
                <a:r>
                  <a:rPr lang="en-US" altLang="de-DE" i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-1).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In this case, the analysis is referred to as a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correlation PCA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because, then, then matrix </a:t>
                </a:r>
                <a:r>
                  <a:rPr lang="en-US" altLang="de-DE" b="1" dirty="0">
                    <a:solidFill>
                      <a:schemeClr val="tx1"/>
                    </a:solidFill>
                  </a:rPr>
                  <a:t>X</a:t>
                </a:r>
                <a:r>
                  <a:rPr lang="en-US" altLang="de-DE" baseline="30000" dirty="0">
                    <a:solidFill>
                      <a:schemeClr val="tx1"/>
                    </a:solidFill>
                  </a:rPr>
                  <a:t>T</a:t>
                </a:r>
                <a:r>
                  <a:rPr lang="en-US" altLang="de-DE" b="1" dirty="0">
                    <a:solidFill>
                      <a:schemeClr val="tx1"/>
                    </a:solidFill>
                  </a:rPr>
                  <a:t>X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 is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a correlation matrix.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err="1" smtClean="0">
                    <a:solidFill>
                      <a:schemeClr val="tx1"/>
                    </a:solidFill>
                  </a:rPr>
                  <a:t>One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way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computing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PC 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err="1">
                    <a:solidFill>
                      <a:schemeClr val="tx1"/>
                    </a:solidFill>
                  </a:rPr>
                  <a:t>v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ectors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by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b="1" dirty="0" err="1" smtClean="0">
                    <a:solidFill>
                      <a:schemeClr val="tx1"/>
                    </a:solidFill>
                  </a:rPr>
                  <a:t>geometric</a:t>
                </a:r>
                <a:r>
                  <a:rPr lang="de-DE" altLang="de-DE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b="1" dirty="0" err="1">
                    <a:solidFill>
                      <a:schemeClr val="tx1"/>
                    </a:solidFill>
                  </a:rPr>
                  <a:t>c</a:t>
                </a:r>
                <a:r>
                  <a:rPr lang="de-DE" altLang="de-DE" b="1" dirty="0" err="1" smtClean="0">
                    <a:solidFill>
                      <a:schemeClr val="tx1"/>
                    </a:solidFill>
                  </a:rPr>
                  <a:t>onstruction</a:t>
                </a:r>
                <a:r>
                  <a:rPr lang="de-DE" altLang="de-DE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set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smtClean="0">
                    <a:solidFill>
                      <a:schemeClr val="tx1"/>
                    </a:solidFill>
                  </a:rPr>
                  <a:t>orthogonal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vectors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describing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largest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variances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in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data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.</a:t>
                </a:r>
                <a:endParaRPr lang="en-US" altLang="de-DE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717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711" y="1018442"/>
                <a:ext cx="12457384" cy="7502054"/>
              </a:xfrm>
              <a:prstGeom prst="rect">
                <a:avLst/>
              </a:prstGeom>
              <a:blipFill>
                <a:blip r:embed="rId6"/>
                <a:stretch>
                  <a:fillRect l="-1762" t="-1137" r="-685" b="-13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6536" y="5581827"/>
            <a:ext cx="2821527" cy="268794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6817" y="5581827"/>
            <a:ext cx="2772486" cy="27011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525930" y="8648544"/>
            <a:ext cx="616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http://www.stefan-evert.de/PUB/Handout_LA_Trento_3.pdf</a:t>
            </a:r>
          </a:p>
        </p:txBody>
      </p:sp>
    </p:spTree>
    <p:extLst>
      <p:ext uri="{BB962C8B-B14F-4D97-AF65-F5344CB8AC3E}">
        <p14:creationId xmlns:p14="http://schemas.microsoft.com/office/powerpoint/2010/main" val="630399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Schein conditions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337" y="992995"/>
            <a:ext cx="12090727" cy="760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buNone/>
              <a:defRPr/>
            </a:pPr>
            <a:r>
              <a:rPr lang="de-DE" altLang="de-DE" sz="2800" dirty="0"/>
              <a:t>The </a:t>
            </a:r>
            <a:r>
              <a:rPr lang="de-DE" altLang="de-DE" sz="2800" dirty="0" err="1"/>
              <a:t>successful</a:t>
            </a:r>
            <a:r>
              <a:rPr lang="de-DE" altLang="de-DE" sz="2800" dirty="0"/>
              <a:t> </a:t>
            </a:r>
            <a:r>
              <a:rPr lang="de-DE" altLang="de-DE" sz="2800" dirty="0" err="1"/>
              <a:t>participation</a:t>
            </a:r>
            <a:r>
              <a:rPr lang="de-DE" altLang="de-DE" sz="2800" dirty="0"/>
              <a:t> in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lecture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course</a:t>
            </a:r>
            <a:r>
              <a:rPr lang="de-DE" altLang="de-DE" sz="2800" dirty="0"/>
              <a:t> („Schein“) </a:t>
            </a:r>
          </a:p>
          <a:p>
            <a:pPr eaLnBrk="1" hangingPunct="1">
              <a:lnSpc>
                <a:spcPts val="3200"/>
              </a:lnSpc>
              <a:buNone/>
              <a:defRPr/>
            </a:pPr>
            <a:r>
              <a:rPr lang="de-DE" altLang="de-DE" sz="2800" dirty="0"/>
              <a:t>will </a:t>
            </a:r>
            <a:r>
              <a:rPr lang="de-DE" altLang="de-DE" sz="2800" dirty="0" err="1"/>
              <a:t>be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certified</a:t>
            </a:r>
            <a:r>
              <a:rPr lang="de-DE" altLang="de-DE" sz="2800" dirty="0"/>
              <a:t> upon </a:t>
            </a:r>
            <a:r>
              <a:rPr lang="de-DE" altLang="de-DE" sz="2800" dirty="0" err="1"/>
              <a:t>fulfilling</a:t>
            </a:r>
            <a:r>
              <a:rPr lang="de-DE" altLang="de-DE" sz="2800" dirty="0"/>
              <a:t> </a:t>
            </a:r>
          </a:p>
          <a:p>
            <a:pPr eaLnBrk="1" hangingPunct="1">
              <a:lnSpc>
                <a:spcPts val="3200"/>
              </a:lnSpc>
              <a:buNone/>
              <a:defRPr/>
            </a:pPr>
            <a:endParaRPr lang="de-DE" altLang="de-DE" sz="2800" dirty="0"/>
          </a:p>
          <a:p>
            <a:pPr marL="457200" indent="-457200" eaLnBrk="1" hangingPunct="1">
              <a:lnSpc>
                <a:spcPts val="3200"/>
              </a:lnSpc>
              <a:buFontTx/>
              <a:buChar char="-"/>
              <a:defRPr/>
            </a:pPr>
            <a:r>
              <a:rPr lang="de-DE" altLang="de-DE" sz="2800" dirty="0"/>
              <a:t>Schein </a:t>
            </a:r>
            <a:r>
              <a:rPr lang="de-DE" altLang="de-DE" sz="2800" dirty="0" err="1"/>
              <a:t>condition</a:t>
            </a:r>
            <a:r>
              <a:rPr lang="de-DE" altLang="de-DE" sz="2800" dirty="0"/>
              <a:t> 1 : ≥ 50%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 smtClean="0"/>
              <a:t>aggregated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points</a:t>
            </a:r>
            <a:r>
              <a:rPr lang="de-DE" altLang="de-DE" sz="2800" dirty="0" smtClean="0"/>
              <a:t> </a:t>
            </a:r>
            <a:r>
              <a:rPr lang="de-DE" altLang="de-DE" sz="2800" dirty="0" err="1"/>
              <a:t>for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assignments</a:t>
            </a:r>
            <a:endParaRPr lang="de-DE" altLang="de-DE" sz="2800" dirty="0"/>
          </a:p>
          <a:p>
            <a:pPr eaLnBrk="1" hangingPunct="1">
              <a:lnSpc>
                <a:spcPts val="3200"/>
              </a:lnSpc>
              <a:buNone/>
              <a:defRPr/>
            </a:pPr>
            <a:endParaRPr lang="de-DE" altLang="de-DE" sz="2800" dirty="0"/>
          </a:p>
          <a:p>
            <a:pPr marL="457200" indent="-457200" eaLnBrk="1" hangingPunct="1">
              <a:lnSpc>
                <a:spcPts val="3200"/>
              </a:lnSpc>
              <a:buFontTx/>
              <a:buChar char="-"/>
              <a:defRPr/>
            </a:pPr>
            <a:r>
              <a:rPr lang="de-DE" altLang="de-DE" sz="2800" dirty="0"/>
              <a:t>Schein </a:t>
            </a:r>
            <a:r>
              <a:rPr lang="de-DE" altLang="de-DE" sz="2800" dirty="0" err="1"/>
              <a:t>condition</a:t>
            </a:r>
            <a:r>
              <a:rPr lang="de-DE" altLang="de-DE" sz="2800" dirty="0"/>
              <a:t> 2 : </a:t>
            </a:r>
            <a:r>
              <a:rPr lang="de-DE" altLang="de-DE" sz="2800" b="1" dirty="0"/>
              <a:t>pass final </a:t>
            </a:r>
            <a:r>
              <a:rPr lang="de-DE" altLang="de-DE" sz="2800" b="1" dirty="0" err="1"/>
              <a:t>written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exam</a:t>
            </a:r>
            <a:r>
              <a:rPr lang="de-DE" altLang="de-DE" sz="2800" b="1" dirty="0"/>
              <a:t> </a:t>
            </a:r>
            <a:r>
              <a:rPr lang="de-DE" altLang="de-DE" sz="2800" dirty="0"/>
              <a:t>at end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semester</a:t>
            </a:r>
            <a:r>
              <a:rPr lang="de-DE" altLang="de-DE" sz="2800" dirty="0"/>
              <a:t> (</a:t>
            </a:r>
            <a:r>
              <a:rPr lang="de-DE" altLang="de-DE" sz="2800" dirty="0" err="1"/>
              <a:t>February</a:t>
            </a:r>
            <a:r>
              <a:rPr lang="de-DE" altLang="de-DE" sz="2800" dirty="0"/>
              <a:t> 2022).</a:t>
            </a:r>
          </a:p>
          <a:p>
            <a:pPr marL="1200150" lvl="1" indent="-457200" eaLnBrk="1" hangingPunct="1">
              <a:lnSpc>
                <a:spcPts val="3200"/>
              </a:lnSpc>
              <a:buFontTx/>
              <a:buChar char="-"/>
              <a:defRPr/>
            </a:pPr>
            <a:r>
              <a:rPr lang="de-DE" altLang="de-DE" sz="100" dirty="0" smtClean="0"/>
              <a:t> 			</a:t>
            </a:r>
            <a:endParaRPr lang="de-DE" altLang="de-DE" sz="2800" dirty="0"/>
          </a:p>
          <a:p>
            <a:pPr eaLnBrk="1" hangingPunct="1">
              <a:lnSpc>
                <a:spcPts val="3200"/>
              </a:lnSpc>
              <a:buNone/>
              <a:defRPr/>
            </a:pPr>
            <a:r>
              <a:rPr lang="de-DE" altLang="de-DE" sz="2800" dirty="0"/>
              <a:t>The </a:t>
            </a:r>
            <a:r>
              <a:rPr lang="de-DE" altLang="de-DE" sz="2800" b="1" dirty="0"/>
              <a:t>grade</a:t>
            </a:r>
            <a:r>
              <a:rPr lang="de-DE" altLang="de-DE" sz="2800" dirty="0"/>
              <a:t> on </a:t>
            </a:r>
            <a:r>
              <a:rPr lang="de-DE" altLang="de-DE" sz="2800" dirty="0" err="1"/>
              <a:t>your</a:t>
            </a:r>
            <a:r>
              <a:rPr lang="de-DE" altLang="de-DE" sz="2800" dirty="0"/>
              <a:t> „Schein“ </a:t>
            </a:r>
            <a:r>
              <a:rPr lang="de-DE" altLang="de-DE" sz="2800" dirty="0" smtClean="0"/>
              <a:t>will </a:t>
            </a:r>
            <a:r>
              <a:rPr lang="de-DE" altLang="de-DE" sz="2800" dirty="0" err="1" smtClean="0"/>
              <a:t>equal</a:t>
            </a:r>
            <a:r>
              <a:rPr lang="de-DE" altLang="de-DE" sz="2800" dirty="0" smtClean="0"/>
              <a:t> </a:t>
            </a:r>
            <a:r>
              <a:rPr lang="de-DE" altLang="de-DE" sz="2800" dirty="0" err="1"/>
              <a:t>that</a:t>
            </a:r>
            <a:r>
              <a:rPr lang="de-DE" altLang="de-DE" sz="2800" dirty="0"/>
              <a:t>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</a:t>
            </a:r>
            <a:r>
              <a:rPr lang="de-DE" altLang="de-DE" sz="2800" dirty="0" err="1"/>
              <a:t>your</a:t>
            </a:r>
            <a:r>
              <a:rPr lang="de-DE" altLang="de-DE" sz="2800" dirty="0"/>
              <a:t> final </a:t>
            </a:r>
            <a:r>
              <a:rPr lang="de-DE" altLang="de-DE" sz="2800" dirty="0" err="1"/>
              <a:t>exam</a:t>
            </a:r>
            <a:r>
              <a:rPr lang="de-DE" altLang="de-DE" sz="2800" dirty="0"/>
              <a:t>.</a:t>
            </a:r>
          </a:p>
          <a:p>
            <a:pPr eaLnBrk="1" hangingPunct="1">
              <a:lnSpc>
                <a:spcPts val="3200"/>
              </a:lnSpc>
              <a:buNone/>
              <a:defRPr/>
            </a:pPr>
            <a:endParaRPr lang="de-DE" altLang="de-DE" sz="2800" dirty="0"/>
          </a:p>
          <a:p>
            <a:pPr eaLnBrk="1" hangingPunct="1">
              <a:lnSpc>
                <a:spcPts val="3200"/>
              </a:lnSpc>
              <a:buNone/>
              <a:defRPr/>
            </a:pPr>
            <a:r>
              <a:rPr lang="de-DE" altLang="de-DE" sz="2800" dirty="0" err="1" smtClean="0"/>
              <a:t>Everybody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can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take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part</a:t>
            </a:r>
            <a:r>
              <a:rPr lang="de-DE" altLang="de-DE" sz="2800" dirty="0" smtClean="0"/>
              <a:t> in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b="1" dirty="0" err="1"/>
              <a:t>written</a:t>
            </a:r>
            <a:r>
              <a:rPr lang="de-DE" altLang="de-DE" sz="2800" dirty="0"/>
              <a:t> </a:t>
            </a:r>
            <a:r>
              <a:rPr lang="de-DE" altLang="de-DE" sz="2800" b="1" dirty="0" err="1"/>
              <a:t>re-exam</a:t>
            </a:r>
            <a:r>
              <a:rPr lang="de-DE" altLang="de-DE" sz="2800" dirty="0"/>
              <a:t> at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beginning</a:t>
            </a:r>
            <a:r>
              <a:rPr lang="de-DE" altLang="de-DE" sz="2800" dirty="0"/>
              <a:t>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>SS22,</a:t>
            </a:r>
          </a:p>
          <a:p>
            <a:pPr eaLnBrk="1" hangingPunct="1">
              <a:lnSpc>
                <a:spcPts val="3200"/>
              </a:lnSpc>
              <a:buNone/>
              <a:defRPr/>
            </a:pPr>
            <a:r>
              <a:rPr lang="de-DE" altLang="de-DE" sz="2800" dirty="0" err="1"/>
              <a:t>t</a:t>
            </a:r>
            <a:r>
              <a:rPr lang="de-DE" altLang="de-DE" sz="2800" dirty="0" err="1" smtClean="0"/>
              <a:t>hose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who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failed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missed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final </a:t>
            </a:r>
            <a:r>
              <a:rPr lang="de-DE" altLang="de-DE" sz="2800" dirty="0" err="1" smtClean="0"/>
              <a:t>exam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and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those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who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want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to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improve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their</a:t>
            </a:r>
            <a:r>
              <a:rPr lang="de-DE" altLang="de-DE" sz="2800" dirty="0" smtClean="0"/>
              <a:t> grades. The </a:t>
            </a:r>
            <a:r>
              <a:rPr lang="de-DE" altLang="de-DE" sz="2800" dirty="0" err="1" smtClean="0"/>
              <a:t>better</a:t>
            </a:r>
            <a:r>
              <a:rPr lang="de-DE" altLang="de-DE" sz="2800" dirty="0" smtClean="0"/>
              <a:t> grade </a:t>
            </a:r>
            <a:r>
              <a:rPr lang="de-DE" altLang="de-DE" sz="2800" dirty="0" err="1" smtClean="0"/>
              <a:t>from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both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exams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counts</a:t>
            </a:r>
            <a:r>
              <a:rPr lang="de-DE" altLang="de-DE" sz="2800" dirty="0" smtClean="0"/>
              <a:t>.</a:t>
            </a:r>
          </a:p>
          <a:p>
            <a:pPr eaLnBrk="1" hangingPunct="1">
              <a:lnSpc>
                <a:spcPts val="3200"/>
              </a:lnSpc>
              <a:buNone/>
              <a:defRPr/>
            </a:pPr>
            <a:endParaRPr lang="de-DE" altLang="de-DE" sz="2800" dirty="0"/>
          </a:p>
          <a:p>
            <a:pPr eaLnBrk="1" hangingPunct="1">
              <a:lnSpc>
                <a:spcPts val="3200"/>
              </a:lnSpc>
              <a:buNone/>
              <a:defRPr/>
            </a:pPr>
            <a:r>
              <a:rPr lang="de-DE" sz="2800" b="1" dirty="0"/>
              <a:t>International </a:t>
            </a:r>
            <a:r>
              <a:rPr lang="de-DE" sz="2800" b="1" dirty="0" err="1"/>
              <a:t>students</a:t>
            </a:r>
            <a:r>
              <a:rPr lang="de-DE" sz="2800" b="1" dirty="0"/>
              <a:t> </a:t>
            </a:r>
            <a:r>
              <a:rPr lang="de-DE" sz="2800" dirty="0" err="1"/>
              <a:t>who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unable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come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Saarbrücken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take</a:t>
            </a:r>
            <a:r>
              <a:rPr lang="de-DE" sz="2800" dirty="0"/>
              <a:t> an </a:t>
            </a:r>
            <a:r>
              <a:rPr lang="de-DE" sz="2800" b="1" dirty="0"/>
              <a:t>oral online </a:t>
            </a:r>
            <a:r>
              <a:rPr lang="de-DE" sz="2800" b="1" dirty="0" err="1" smtClean="0"/>
              <a:t>exam</a:t>
            </a:r>
            <a:r>
              <a:rPr lang="de-DE" sz="2800" b="1" dirty="0"/>
              <a:t> </a:t>
            </a:r>
            <a:r>
              <a:rPr lang="de-DE" sz="2800" dirty="0" err="1" smtClean="0"/>
              <a:t>instead</a:t>
            </a:r>
            <a:r>
              <a:rPr lang="de-DE" sz="2800" dirty="0" smtClean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389434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30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PCA- preprocessing data entries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2"/>
              <p:cNvSpPr>
                <a:spLocks/>
              </p:cNvSpPr>
              <p:nvPr/>
            </p:nvSpPr>
            <p:spPr bwMode="auto">
              <a:xfrm>
                <a:off x="309712" y="945753"/>
                <a:ext cx="12457384" cy="4501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err="1" smtClean="0">
                    <a:solidFill>
                      <a:schemeClr val="tx1"/>
                    </a:solidFill>
                  </a:rPr>
                  <a:t>Another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way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deriving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a PCA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uses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the fact that the data matrix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has a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singular value decomposition (SVD)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err="1">
                    <a:solidFill>
                      <a:schemeClr val="tx1"/>
                    </a:solidFill>
                  </a:rPr>
                  <a:t>t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hat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decomposes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a </a:t>
                </a:r>
                <a:r>
                  <a:rPr lang="de-DE" altLang="de-DE" dirty="0" err="1">
                    <a:solidFill>
                      <a:schemeClr val="tx1"/>
                    </a:solidFill>
                  </a:rPr>
                  <a:t>rectangular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>
                    <a:solidFill>
                      <a:schemeClr val="tx1"/>
                    </a:solidFill>
                  </a:rPr>
                  <a:t>matrix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>
                    <a:solidFill>
                      <a:schemeClr val="tx1"/>
                    </a:solidFill>
                  </a:rPr>
                  <a:t>into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>
                    <a:solidFill>
                      <a:schemeClr val="tx1"/>
                    </a:solidFill>
                  </a:rPr>
                  <a:t>three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simple </a:t>
                </a:r>
                <a:r>
                  <a:rPr lang="de-DE" altLang="de-DE" dirty="0" err="1">
                    <a:solidFill>
                      <a:schemeClr val="tx1"/>
                    </a:solidFill>
                  </a:rPr>
                  <a:t>matrices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: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err="1">
                    <a:solidFill>
                      <a:schemeClr val="tx1"/>
                    </a:solidFill>
                  </a:rPr>
                  <a:t>two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orthogonal </a:t>
                </a:r>
                <a:r>
                  <a:rPr lang="de-DE" altLang="de-DE" dirty="0" err="1">
                    <a:solidFill>
                      <a:schemeClr val="tx1"/>
                    </a:solidFill>
                  </a:rPr>
                  <a:t>matrices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b="1" dirty="0">
                    <a:solidFill>
                      <a:schemeClr val="tx1"/>
                    </a:solidFill>
                  </a:rPr>
                  <a:t>P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>
                    <a:solidFill>
                      <a:schemeClr val="tx1"/>
                    </a:solidFill>
                  </a:rPr>
                  <a:t>and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b="1" dirty="0">
                    <a:solidFill>
                      <a:schemeClr val="tx1"/>
                    </a:solidFill>
                  </a:rPr>
                  <a:t>Q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>
                    <a:solidFill>
                      <a:schemeClr val="tx1"/>
                    </a:solidFill>
                  </a:rPr>
                  <a:t>and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>
                    <a:solidFill>
                      <a:schemeClr val="tx1"/>
                    </a:solidFill>
                  </a:rPr>
                  <a:t>one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diagonal </a:t>
                </a:r>
                <a:r>
                  <a:rPr lang="de-DE" altLang="de-DE" dirty="0" err="1">
                    <a:solidFill>
                      <a:schemeClr val="tx1"/>
                    </a:solidFill>
                  </a:rPr>
                  <a:t>matrix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de-DE" altLang="de-DE" dirty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b="1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>
                    <a:solidFill>
                      <a:schemeClr val="tx1"/>
                    </a:solidFill>
                  </a:rPr>
                  <a:t>	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de-DE" altLang="de-DE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de-DE" altLang="de-DE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sSup>
                      <m:sSupPr>
                        <m:ctrlPr>
                          <a:rPr lang="de-DE" altLang="de-DE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de-DE" altLang="de-DE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lang="de-DE" altLang="de-DE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de-DE" sz="3200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b="1" dirty="0" smtClean="0">
                    <a:solidFill>
                      <a:srgbClr val="FF3399"/>
                    </a:solidFill>
                  </a:rPr>
                  <a:t>What is a SVD?</a:t>
                </a:r>
              </a:p>
            </p:txBody>
          </p:sp>
        </mc:Choice>
        <mc:Fallback xmlns="">
          <p:sp>
            <p:nvSpPr>
              <p:cNvPr id="717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712" y="945753"/>
                <a:ext cx="12457384" cy="4501232"/>
              </a:xfrm>
              <a:prstGeom prst="rect">
                <a:avLst/>
              </a:prstGeom>
              <a:blipFill>
                <a:blip r:embed="rId5"/>
                <a:stretch>
                  <a:fillRect l="-1762" t="-1894" b="-28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9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31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Insert: review of eigenvalues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2"/>
              <p:cNvSpPr>
                <a:spLocks/>
              </p:cNvSpPr>
              <p:nvPr/>
            </p:nvSpPr>
            <p:spPr bwMode="auto">
              <a:xfrm>
                <a:off x="309712" y="945753"/>
                <a:ext cx="12457384" cy="8250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A vector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u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that satisfies		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A u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altLang="de-DE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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u</a:t>
                </a: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or						(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US" altLang="de-DE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</a:t>
                </a:r>
                <a:r>
                  <a:rPr lang="en-US" altLang="de-DE" b="1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I </a:t>
                </a:r>
                <a:r>
                  <a:rPr lang="en-US" altLang="de-DE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)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u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= 0</a:t>
                </a:r>
              </a:p>
              <a:p>
                <a:pPr eaLnBrk="1" hangingPunct="1"/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is an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eigenvector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of this matrix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.	</a:t>
                </a:r>
              </a:p>
              <a:p>
                <a:pPr eaLnBrk="1" hangingPunct="1"/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The scalar value </a:t>
                </a:r>
                <a:r>
                  <a:rPr lang="en-US" altLang="de-DE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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i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s the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eigenvalue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associated with this eigenvector. </a:t>
                </a: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For example, the matrix </a:t>
                </a:r>
                <a14:m>
                  <m:oMath xmlns:m="http://schemas.openxmlformats.org/officeDocument/2006/math">
                    <m:r>
                      <a:rPr lang="de-DE" altLang="de-DE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de-DE" alt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 has the eigenvectors</a:t>
                </a:r>
              </a:p>
              <a:p>
                <a:pPr eaLnBrk="1" hangingPunct="1"/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 with eigenvalue </a:t>
                </a:r>
                <a:r>
                  <a:rPr lang="en-US" altLang="de-DE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</a:t>
                </a:r>
                <a:r>
                  <a:rPr lang="en-US" altLang="de-DE" baseline="-250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= 4.  Test: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de-DE" alt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de-DE" alt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/>
                      <m:sup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mr>
                        </m:m>
                      </m:sup>
                    </m:sSup>
                    <m:r>
                      <a:rPr lang="de-DE" alt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alt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>
                    <a:solidFill>
                      <a:schemeClr val="tx1"/>
                    </a:solidFill>
                  </a:rPr>
                  <a:t>	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		Test 2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3 + 3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2 = 4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3;    2 </a:t>
                </a:r>
                <a:r>
                  <a:rPr lang="en-US" altLang="de-DE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3 + 1 </a:t>
                </a:r>
                <a:r>
                  <a:rPr lang="en-US" altLang="de-DE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2 = 4 </a:t>
                </a:r>
                <a:r>
                  <a:rPr lang="en-US" altLang="de-DE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2</a:t>
                </a:r>
              </a:p>
              <a:p>
                <a:pPr eaLnBrk="1" hangingPunct="1"/>
                <a:r>
                  <a:rPr lang="en-US" altLang="de-DE" dirty="0">
                    <a:solidFill>
                      <a:schemeClr val="tx1"/>
                    </a:solidFill>
                  </a:rPr>
                  <a:t>a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nd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alt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alt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de-DE" dirty="0">
                    <a:solidFill>
                      <a:schemeClr val="tx1"/>
                    </a:solidFill>
                  </a:rPr>
                  <a:t> with eigenvalue </a:t>
                </a:r>
                <a:r>
                  <a:rPr lang="en-US" altLang="de-DE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</a:t>
                </a:r>
                <a:r>
                  <a:rPr lang="en-US" altLang="de-DE" baseline="-25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=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-1.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Test: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de-DE" alt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/>
                      <m:sup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mr>
                        </m:m>
                      </m:sup>
                    </m:sSup>
                    <m:r>
                      <a:rPr lang="de-DE" alt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de-DE" alt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>
                    <a:solidFill>
                      <a:schemeClr val="tx1"/>
                    </a:solidFill>
                  </a:rPr>
                  <a:t>	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		Test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2 </a:t>
                </a:r>
                <a:r>
                  <a:rPr lang="en-US" altLang="de-DE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(-1)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+ 3 </a:t>
                </a:r>
                <a:r>
                  <a:rPr lang="en-US" altLang="de-DE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=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(-1) </a:t>
                </a:r>
                <a:r>
                  <a:rPr lang="en-US" altLang="de-DE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 (-1)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;   2 </a:t>
                </a:r>
                <a:r>
                  <a:rPr lang="en-US" altLang="de-DE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(-1)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+ 1 </a:t>
                </a:r>
                <a:r>
                  <a:rPr lang="en-US" altLang="de-DE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1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=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(-1) </a:t>
                </a:r>
                <a:r>
                  <a:rPr lang="en-US" altLang="de-DE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1</a:t>
                </a:r>
              </a:p>
              <a:p>
                <a:pPr eaLnBrk="1" hangingPunct="1"/>
                <a:endParaRPr lang="en-US" altLang="de-D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7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712" y="945753"/>
                <a:ext cx="12457384" cy="8250272"/>
              </a:xfrm>
              <a:prstGeom prst="rect">
                <a:avLst/>
              </a:prstGeom>
              <a:blipFill>
                <a:blip r:embed="rId5"/>
                <a:stretch>
                  <a:fillRect l="-1762" t="-12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02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32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Insert: review of eigenvalues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2"/>
              <p:cNvSpPr>
                <a:spLocks/>
              </p:cNvSpPr>
              <p:nvPr/>
            </p:nvSpPr>
            <p:spPr bwMode="auto">
              <a:xfrm>
                <a:off x="309712" y="945753"/>
                <a:ext cx="12457384" cy="6687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smtClean="0">
                    <a:solidFill>
                      <a:schemeClr val="tx1"/>
                    </a:solidFill>
                  </a:rPr>
                  <a:t>For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most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applications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we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normalize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eigenvectors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so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that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their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length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equal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to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1, i.e. </a:t>
                </a:r>
              </a:p>
              <a:p>
                <a:pPr eaLnBrk="1" hangingPunct="1"/>
                <a:r>
                  <a:rPr lang="de-DE" altLang="de-DE" dirty="0">
                    <a:solidFill>
                      <a:schemeClr val="tx1"/>
                    </a:solidFill>
                  </a:rPr>
                  <a:t>	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de-DE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de-DE" alt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Traditionally, we put the set of eigenvectors of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in a matrix denoted by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U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/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Then, each column of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U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contains an eigenvector of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/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The eigenvalues are stored as diagonal elements of a diagonal matrix </a:t>
                </a:r>
                <a:r>
                  <a:rPr lang="en-US" altLang="de-DE" b="1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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.</a:t>
                </a:r>
              </a:p>
              <a:p>
                <a:pPr eaLnBrk="1" hangingPunct="1"/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Then we can write  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A U = U </a:t>
                </a:r>
                <a:r>
                  <a:rPr lang="en-US" altLang="de-DE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</a:t>
                </a:r>
                <a:r>
                  <a:rPr lang="en-US" altLang="de-DE" b="1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or: 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altLang="de-DE" b="1" dirty="0">
                    <a:solidFill>
                      <a:schemeClr val="tx1"/>
                    </a:solidFill>
                  </a:rPr>
                  <a:t>=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U </a:t>
                </a:r>
                <a:r>
                  <a:rPr lang="en-US" altLang="de-DE" b="1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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 U</a:t>
                </a:r>
                <a:r>
                  <a:rPr lang="en-US" altLang="de-DE" baseline="30000" dirty="0" smtClean="0">
                    <a:solidFill>
                      <a:schemeClr val="tx1"/>
                    </a:solidFill>
                  </a:rPr>
                  <a:t>-1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(if we multiply with </a:t>
                </a:r>
                <a:r>
                  <a:rPr lang="en-US" altLang="de-DE" b="1" dirty="0">
                    <a:solidFill>
                      <a:schemeClr val="tx1"/>
                    </a:solidFill>
                  </a:rPr>
                  <a:t>U</a:t>
                </a:r>
                <a:r>
                  <a:rPr lang="en-US" altLang="de-DE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eaLnBrk="1" hangingPunct="1"/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This is the </a:t>
                </a:r>
                <a:r>
                  <a:rPr lang="en-US" altLang="de-DE" b="1" dirty="0" err="1" smtClean="0">
                    <a:solidFill>
                      <a:schemeClr val="tx1"/>
                    </a:solidFill>
                  </a:rPr>
                  <a:t>eigendecomposition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of this matrix. Not all matrices have a EDC.</a:t>
                </a:r>
              </a:p>
            </p:txBody>
          </p:sp>
        </mc:Choice>
        <mc:Fallback xmlns="">
          <p:sp>
            <p:nvSpPr>
              <p:cNvPr id="717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712" y="945753"/>
                <a:ext cx="12457384" cy="6687985"/>
              </a:xfrm>
              <a:prstGeom prst="rect">
                <a:avLst/>
              </a:prstGeom>
              <a:blipFill>
                <a:blip r:embed="rId5"/>
                <a:stretch>
                  <a:fillRect l="-1762" t="-1276" b="-17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335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33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Insert: positive (semi-) definite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2"/>
              <p:cNvSpPr>
                <a:spLocks/>
              </p:cNvSpPr>
              <p:nvPr/>
            </p:nvSpPr>
            <p:spPr bwMode="auto">
              <a:xfrm>
                <a:off x="93688" y="945753"/>
                <a:ext cx="12911112" cy="8002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smtClean="0">
                    <a:solidFill>
                      <a:schemeClr val="tx1"/>
                    </a:solidFill>
                  </a:rPr>
                  <a:t>A type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matrices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used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often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in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statistics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are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called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b="1" dirty="0" smtClean="0">
                    <a:solidFill>
                      <a:schemeClr val="tx1"/>
                    </a:solidFill>
                  </a:rPr>
                  <a:t>positive semi-definite 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(PSD)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de-DE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smtClean="0">
                    <a:solidFill>
                      <a:schemeClr val="tx1"/>
                    </a:solidFill>
                  </a:rPr>
                  <a:t>The eigen-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decomposition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such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matrices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always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exists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,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and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has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a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particularly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convenient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form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A matrix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is positive (semi-)definite, if there exists a real-valued matrix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and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altLang="de-DE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de-DE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de-DE" altLang="de-DE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altLang="de-DE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de-DE" altLang="de-DE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de-DE" alt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de-DE" sz="3200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Correlation matrices, covariance, and cross-product matrices are all semi-definite matrices.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The eigenvalues of PSD matrices are always positive or null.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The eigenvectors of PSD are pairwise orthogonal when their eigenvalues are different.</a:t>
                </a:r>
              </a:p>
            </p:txBody>
          </p:sp>
        </mc:Choice>
        <mc:Fallback xmlns="">
          <p:sp>
            <p:nvSpPr>
              <p:cNvPr id="717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88" y="945753"/>
                <a:ext cx="12911112" cy="8002191"/>
              </a:xfrm>
              <a:prstGeom prst="rect">
                <a:avLst/>
              </a:prstGeom>
              <a:blipFill>
                <a:blip r:embed="rId5"/>
                <a:stretch>
                  <a:fillRect l="-1653" t="-1066" r="-1558" b="-12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146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34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Insert: positive (semi-) definite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2"/>
              <p:cNvSpPr>
                <a:spLocks/>
              </p:cNvSpPr>
              <p:nvPr/>
            </p:nvSpPr>
            <p:spPr bwMode="auto">
              <a:xfrm>
                <a:off x="93688" y="945753"/>
                <a:ext cx="12911112" cy="8769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de-DE" altLang="de-DE" dirty="0" smtClean="0">
                    <a:solidFill>
                      <a:schemeClr val="tx1"/>
                    </a:solidFill>
                  </a:rPr>
                  <a:t>This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implies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Then we can express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as 	</a:t>
                </a:r>
                <a14:m>
                  <m:oMath xmlns:m="http://schemas.openxmlformats.org/officeDocument/2006/math"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de-DE" alt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sSup>
                      <m:sSupPr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</m:t>
                        </m:r>
                        <m:r>
                          <a:rPr lang="de-DE" altLang="de-DE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de-DE" alt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de-DE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r>
                      <a:rPr lang="de-DE" alt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en-US" altLang="de-DE" b="1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>
                    <a:solidFill>
                      <a:schemeClr val="tx1"/>
                    </a:solidFill>
                  </a:rPr>
                  <a:t>w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here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U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is the matrix storing the normalized eigenvectors. </a:t>
                </a:r>
              </a:p>
              <a:p>
                <a:pPr eaLnBrk="1" hangingPunct="1"/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E.g. 	</a:t>
                </a:r>
                <a14:m>
                  <m:oMath xmlns:m="http://schemas.openxmlformats.org/officeDocument/2006/math"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de-DE" alt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e-DE" alt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alt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  can be decomposed as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de-DE" altLang="de-DE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de-DE" altLang="de-D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sSup>
                      <m:sSupPr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</m:t>
                        </m:r>
                        <m:r>
                          <a:rPr lang="de-DE" altLang="de-DE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de-D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>
                                <a:rPr lang="de-DE" alt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de-DE" sz="24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>
                                <a:rPr lang="de-DE" alt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>
                                <a:rPr lang="de-DE" alt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de-DE" sz="2400" dirty="0">
                        <a:solidFill>
                          <a:schemeClr val="tx1"/>
                        </a:solidFill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2−1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2−1</m:t>
                              </m:r>
                            </m:e>
                            <m:e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de-DE" sz="24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>
                                <a:rPr lang="de-DE" alt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  <m:e>
                              <m:r>
                                <a:rPr lang="de-DE" alt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</m:m>
                      </m:e>
                    </m:d>
                    <m:r>
                      <a:rPr lang="de-DE" altLang="de-D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de-DE" altLang="de-DE" sz="24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de-DE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altLang="de-DE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de-DE" altLang="de-D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alt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altLang="de-D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de-DE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eaLnBrk="1" hangingPunct="1"/>
                <a:r>
                  <a:rPr lang="en-US" altLang="de-DE" dirty="0" smtClean="0">
                    <a:solidFill>
                      <a:schemeClr val="tx1"/>
                    </a:solidFill>
                  </a:rPr>
                  <a:t>		showing that the 2 eigenvectors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</m:m>
                      </m:e>
                    </m:d>
                    <m:r>
                      <a:rPr lang="de-DE" altLang="de-D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and</a:t>
                </a:r>
                <a:r>
                  <a:rPr lang="en-US" altLang="de-DE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altLang="de-DE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altLang="de-DE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de-DE" altLang="de-D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altLang="de-DE" sz="2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altLang="de-DE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 are orthonormal.</a:t>
                </a:r>
              </a:p>
            </p:txBody>
          </p:sp>
        </mc:Choice>
        <mc:Fallback xmlns="">
          <p:sp>
            <p:nvSpPr>
              <p:cNvPr id="717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88" y="945753"/>
                <a:ext cx="12911112" cy="8769452"/>
              </a:xfrm>
              <a:prstGeom prst="rect">
                <a:avLst/>
              </a:prstGeom>
              <a:blipFill>
                <a:blip r:embed="rId3"/>
                <a:stretch>
                  <a:fillRect l="-1653" t="-11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29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35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Singular Value Decomposition (SVD)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2"/>
              <p:cNvSpPr>
                <a:spLocks/>
              </p:cNvSpPr>
              <p:nvPr/>
            </p:nvSpPr>
            <p:spPr bwMode="auto">
              <a:xfrm>
                <a:off x="93688" y="945753"/>
                <a:ext cx="12673408" cy="7502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smtClean="0">
                    <a:solidFill>
                      <a:schemeClr val="tx1"/>
                    </a:solidFill>
                  </a:rPr>
                  <a:t>SVD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a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generalization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eigen-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decomposition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de-DE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smtClean="0">
                    <a:solidFill>
                      <a:schemeClr val="tx1"/>
                    </a:solidFill>
                  </a:rPr>
                  <a:t>SVD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decomposes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a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rectangular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matrix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b="1" dirty="0" smtClean="0">
                    <a:solidFill>
                      <a:schemeClr val="tx1"/>
                    </a:solidFill>
                  </a:rPr>
                  <a:t>A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into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three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simple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matrices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err="1">
                    <a:solidFill>
                      <a:schemeClr val="tx1"/>
                    </a:solidFill>
                  </a:rPr>
                  <a:t>t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wo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orthogonal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matrices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b="1" dirty="0" smtClean="0">
                    <a:solidFill>
                      <a:schemeClr val="tx1"/>
                    </a:solidFill>
                  </a:rPr>
                  <a:t>P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and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b="1" dirty="0" smtClean="0">
                    <a:solidFill>
                      <a:schemeClr val="tx1"/>
                    </a:solidFill>
                  </a:rPr>
                  <a:t>Q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and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one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diagonal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matrix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b="1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de-DE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de-DE" altLang="de-DE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de-DE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sSup>
                        <m:sSupPr>
                          <m:ctrlPr>
                            <a:rPr lang="de-DE" altLang="de-DE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de-DE" altLang="de-DE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de-DE" altLang="de-DE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de-DE" alt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de-DE" sz="3200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b="1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:  contains the normalized eigenvectors of the matrix </a:t>
                </a:r>
                <a14:m>
                  <m:oMath xmlns:m="http://schemas.openxmlformats.org/officeDocument/2006/math">
                    <m:r>
                      <a:rPr lang="de-DE" altLang="de-DE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de-DE" altLang="de-DE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altLang="de-DE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de-DE" altLang="de-DE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.  (i.e. </a:t>
                </a:r>
                <a14:m>
                  <m:oMath xmlns:m="http://schemas.openxmlformats.org/officeDocument/2006/math"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alt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de-DE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de-DE" alt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alt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de-DE" b="1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The columns of </a:t>
                </a:r>
                <a:r>
                  <a:rPr lang="en-US" altLang="de-DE" b="1" dirty="0">
                    <a:solidFill>
                      <a:schemeClr val="tx1"/>
                    </a:solidFill>
                  </a:rPr>
                  <a:t>P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are called </a:t>
                </a:r>
                <a:r>
                  <a:rPr lang="en-US" altLang="de-DE" i="1" dirty="0" smtClean="0">
                    <a:solidFill>
                      <a:schemeClr val="tx1"/>
                    </a:solidFill>
                  </a:rPr>
                  <a:t>left singular vectors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b="1" dirty="0" smtClean="0">
                    <a:solidFill>
                      <a:schemeClr val="tx1"/>
                    </a:solidFill>
                  </a:rPr>
                  <a:t>Q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: contains the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normalized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eigenvectors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of the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de-DE" altLang="de-DE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de-DE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de-DE" dirty="0">
                    <a:solidFill>
                      <a:schemeClr val="tx1"/>
                    </a:solidFill>
                  </a:rPr>
                  <a:t>.  (i.e. </a:t>
                </a:r>
                <a14:m>
                  <m:oMath xmlns:m="http://schemas.openxmlformats.org/officeDocument/2006/math"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de-DE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r>
                      <a:rPr lang="de-DE" alt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alt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de-DE" b="1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>
                    <a:solidFill>
                      <a:schemeClr val="tx1"/>
                    </a:solidFill>
                  </a:rPr>
                  <a:t>The columns of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Q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are called </a:t>
                </a:r>
                <a:r>
                  <a:rPr lang="en-US" altLang="de-DE" i="1" dirty="0" smtClean="0">
                    <a:solidFill>
                      <a:schemeClr val="tx1"/>
                    </a:solidFill>
                  </a:rPr>
                  <a:t>right </a:t>
                </a:r>
                <a:r>
                  <a:rPr lang="en-US" altLang="de-DE" i="1" dirty="0">
                    <a:solidFill>
                      <a:schemeClr val="tx1"/>
                    </a:solidFill>
                  </a:rPr>
                  <a:t>singular vectors 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of </a:t>
                </a:r>
                <a:r>
                  <a:rPr lang="en-US" altLang="de-DE" b="1" dirty="0">
                    <a:solidFill>
                      <a:schemeClr val="tx1"/>
                    </a:solidFill>
                  </a:rPr>
                  <a:t>A</a:t>
                </a:r>
                <a:r>
                  <a:rPr lang="en-US" altLang="de-DE" dirty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14:m>
                  <m:oMath xmlns:m="http://schemas.openxmlformats.org/officeDocument/2006/math"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 : the diagonal matrix of the </a:t>
                </a:r>
                <a:r>
                  <a:rPr lang="en-US" altLang="de-DE" i="1" dirty="0" smtClean="0">
                    <a:solidFill>
                      <a:schemeClr val="tx1"/>
                    </a:solidFill>
                  </a:rPr>
                  <a:t>singular values.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They are the square root values of the eigenvalues of matrix </a:t>
                </a:r>
                <a14:m>
                  <m:oMath xmlns:m="http://schemas.openxmlformats.org/officeDocument/2006/math"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 (they are the same as those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717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88" y="945753"/>
                <a:ext cx="12673408" cy="7502054"/>
              </a:xfrm>
              <a:prstGeom prst="rect">
                <a:avLst/>
              </a:prstGeom>
              <a:blipFill>
                <a:blip r:embed="rId5"/>
                <a:stretch>
                  <a:fillRect l="-1684" t="-1137" r="-1972" b="-13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196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36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Interpretation of SVD</a:t>
            </a:r>
          </a:p>
        </p:txBody>
      </p:sp>
      <p:sp>
        <p:nvSpPr>
          <p:cNvPr id="7172" name="Rectangle 2"/>
          <p:cNvSpPr>
            <a:spLocks/>
          </p:cNvSpPr>
          <p:nvPr/>
        </p:nvSpPr>
        <p:spPr bwMode="auto">
          <a:xfrm>
            <a:off x="165696" y="928615"/>
            <a:ext cx="12673408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dirty="0" smtClean="0"/>
              <a:t>In </a:t>
            </a:r>
            <a:r>
              <a:rPr lang="en-US" dirty="0"/>
              <a:t>the special, yet common, case when </a:t>
            </a:r>
            <a:r>
              <a:rPr lang="en-US" b="1" dirty="0"/>
              <a:t>M</a:t>
            </a:r>
            <a:r>
              <a:rPr lang="en-US" dirty="0"/>
              <a:t> is an </a:t>
            </a:r>
            <a:r>
              <a:rPr lang="en-US" i="1" dirty="0"/>
              <a:t>m</a:t>
            </a:r>
            <a:r>
              <a:rPr lang="en-US" dirty="0"/>
              <a:t> × </a:t>
            </a:r>
            <a:r>
              <a:rPr lang="en-US" i="1" dirty="0"/>
              <a:t>m</a:t>
            </a:r>
            <a:r>
              <a:rPr lang="en-US" dirty="0"/>
              <a:t> real square matrix with positive </a:t>
            </a:r>
            <a:r>
              <a:rPr lang="en-US" dirty="0" smtClean="0"/>
              <a:t>determinant, </a:t>
            </a:r>
            <a:r>
              <a:rPr lang="en-US" b="1" dirty="0"/>
              <a:t>U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baseline="30000" dirty="0"/>
              <a:t>∗</a:t>
            </a:r>
            <a:r>
              <a:rPr lang="en-US" dirty="0"/>
              <a:t>, and </a:t>
            </a:r>
            <a:r>
              <a:rPr lang="en-US" b="1" dirty="0"/>
              <a:t>Σ</a:t>
            </a:r>
            <a:r>
              <a:rPr lang="en-US" dirty="0"/>
              <a:t> are real </a:t>
            </a:r>
            <a:r>
              <a:rPr lang="en-US" i="1" dirty="0"/>
              <a:t>m</a:t>
            </a:r>
            <a:r>
              <a:rPr lang="en-US" dirty="0"/>
              <a:t> × </a:t>
            </a:r>
            <a:r>
              <a:rPr lang="en-US" i="1" dirty="0"/>
              <a:t>m</a:t>
            </a:r>
            <a:r>
              <a:rPr lang="en-US" dirty="0"/>
              <a:t> matrices as well. </a:t>
            </a:r>
            <a:r>
              <a:rPr lang="en-US" b="1" dirty="0"/>
              <a:t>Σ</a:t>
            </a:r>
            <a:r>
              <a:rPr lang="en-US" dirty="0"/>
              <a:t> can be regarded as a scaling matrix, and </a:t>
            </a:r>
            <a:r>
              <a:rPr lang="en-US" b="1" dirty="0"/>
              <a:t>U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baseline="30000" dirty="0"/>
              <a:t>∗</a:t>
            </a:r>
            <a:r>
              <a:rPr lang="en-US" dirty="0"/>
              <a:t> can be viewed as rotation matrices. </a:t>
            </a:r>
            <a:endParaRPr lang="en-US" altLang="de-DE" dirty="0" smtClean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9600015" y="7901136"/>
            <a:ext cx="3023065" cy="10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000" dirty="0" smtClean="0"/>
              <a:t>www.wikipedia.org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72" y="2682272"/>
            <a:ext cx="5740751" cy="52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4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37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Goals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2"/>
              <p:cNvSpPr>
                <a:spLocks/>
              </p:cNvSpPr>
              <p:nvPr/>
            </p:nvSpPr>
            <p:spPr bwMode="auto">
              <a:xfrm>
                <a:off x="309712" y="945753"/>
                <a:ext cx="12457384" cy="7502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marL="514350" indent="-514350" eaLnBrk="1" hangingPunct="1">
                  <a:lnSpc>
                    <a:spcPts val="3900"/>
                  </a:lnSpc>
                  <a:buAutoNum type="arabicParenBoth"/>
                </a:pPr>
                <a:r>
                  <a:rPr lang="de-DE" altLang="de-DE" dirty="0" err="1" smtClean="0">
                    <a:solidFill>
                      <a:schemeClr val="tx1"/>
                    </a:solidFill>
                  </a:rPr>
                  <a:t>Extract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most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important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information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from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data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table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endParaRPr lang="de-DE" altLang="de-DE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→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PC1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should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describe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direction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along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which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data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contains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largest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variance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; 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sz="2000" dirty="0">
                    <a:solidFill>
                      <a:schemeClr val="tx1"/>
                    </a:solidFill>
                  </a:rPr>
                  <a:t>	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PC2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orthogonal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to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PC1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and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describes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direction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sz="2000" dirty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>
                    <a:solidFill>
                      <a:schemeClr val="tx1"/>
                    </a:solidFill>
                  </a:rPr>
                  <a:t>l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argest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remaining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variance</a:t>
                </a:r>
                <a:r>
                  <a:rPr lang="de-DE" altLang="de-D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sz="2000" dirty="0" err="1" smtClean="0">
                    <a:solidFill>
                      <a:schemeClr val="tx1"/>
                    </a:solidFill>
                  </a:rPr>
                  <a:t>etc</a:t>
                </a:r>
                <a:endParaRPr lang="de-DE" altLang="de-DE" sz="2000" dirty="0" smtClean="0">
                  <a:solidFill>
                    <a:schemeClr val="tx1"/>
                  </a:solidFill>
                </a:endParaRPr>
              </a:p>
              <a:p>
                <a:pPr marL="514350" indent="-514350" eaLnBrk="1" hangingPunct="1">
                  <a:lnSpc>
                    <a:spcPts val="3900"/>
                  </a:lnSpc>
                  <a:buAutoNum type="arabicParenBoth"/>
                </a:pPr>
                <a:endParaRPr lang="de-DE" altLang="de-DE" dirty="0">
                  <a:solidFill>
                    <a:schemeClr val="tx1"/>
                  </a:solidFill>
                </a:endParaRPr>
              </a:p>
              <a:p>
                <a:pPr marL="514350" indent="-514350" eaLnBrk="1" hangingPunct="1">
                  <a:lnSpc>
                    <a:spcPts val="3900"/>
                  </a:lnSpc>
                  <a:buAutoNum type="arabicParenBoth"/>
                </a:pPr>
                <a:r>
                  <a:rPr lang="de-DE" altLang="de-DE" dirty="0" err="1" smtClean="0">
                    <a:solidFill>
                      <a:schemeClr val="tx1"/>
                    </a:solidFill>
                  </a:rPr>
                  <a:t>Compress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size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data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set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by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keeping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only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this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important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information</a:t>
                </a:r>
                <a:endParaRPr lang="de-DE" altLang="de-DE" dirty="0" smtClean="0">
                  <a:solidFill>
                    <a:schemeClr val="tx1"/>
                  </a:solidFill>
                </a:endParaRPr>
              </a:p>
              <a:p>
                <a:pPr marL="514350" indent="-514350" eaLnBrk="1" hangingPunct="1">
                  <a:lnSpc>
                    <a:spcPts val="3900"/>
                  </a:lnSpc>
                  <a:buAutoNum type="arabicParenBoth"/>
                </a:pPr>
                <a:endParaRPr lang="de-DE" altLang="de-DE" dirty="0">
                  <a:solidFill>
                    <a:schemeClr val="tx1"/>
                  </a:solidFill>
                </a:endParaRPr>
              </a:p>
              <a:p>
                <a:pPr marL="514350" indent="-514350" eaLnBrk="1" hangingPunct="1">
                  <a:lnSpc>
                    <a:spcPts val="3900"/>
                  </a:lnSpc>
                  <a:buAutoNum type="arabicParenBoth"/>
                </a:pPr>
                <a:r>
                  <a:rPr lang="de-DE" altLang="de-DE" dirty="0" err="1" smtClean="0">
                    <a:solidFill>
                      <a:schemeClr val="tx1"/>
                    </a:solidFill>
                  </a:rPr>
                  <a:t>Simplify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description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data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set</a:t>
                </a:r>
                <a:endParaRPr lang="de-DE" altLang="de-DE" dirty="0" smtClean="0">
                  <a:solidFill>
                    <a:schemeClr val="tx1"/>
                  </a:solidFill>
                </a:endParaRPr>
              </a:p>
              <a:p>
                <a:pPr marL="514350" indent="-514350" eaLnBrk="1" hangingPunct="1">
                  <a:lnSpc>
                    <a:spcPts val="3900"/>
                  </a:lnSpc>
                  <a:buAutoNum type="arabicParenBoth"/>
                </a:pPr>
                <a:endParaRPr lang="de-DE" altLang="de-DE" dirty="0">
                  <a:solidFill>
                    <a:schemeClr val="tx1"/>
                  </a:solidFill>
                </a:endParaRPr>
              </a:p>
              <a:p>
                <a:pPr marL="514350" indent="-514350" eaLnBrk="1" hangingPunct="1">
                  <a:lnSpc>
                    <a:spcPts val="3900"/>
                  </a:lnSpc>
                  <a:buAutoNum type="arabicParenBoth"/>
                </a:pPr>
                <a:r>
                  <a:rPr lang="de-DE" altLang="de-DE" dirty="0" err="1" smtClean="0">
                    <a:solidFill>
                      <a:schemeClr val="tx1"/>
                    </a:solidFill>
                  </a:rPr>
                  <a:t>Analyze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structure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observation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and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alt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altLang="de-DE" dirty="0" smtClean="0">
                    <a:solidFill>
                      <a:schemeClr val="tx1"/>
                    </a:solidFill>
                  </a:rPr>
                  <a:t> variables.</a:t>
                </a:r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In order to achieve these goals, PCA computes new variables called principal components (PCs) as linear combinations of the original variables.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PC1 is the eigenvector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largest eigenvalue etc.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17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712" y="945753"/>
                <a:ext cx="12457384" cy="7502054"/>
              </a:xfrm>
              <a:prstGeom prst="rect">
                <a:avLst/>
              </a:prstGeom>
              <a:blipFill>
                <a:blip r:embed="rId5"/>
                <a:stretch>
                  <a:fillRect l="-1762" t="-1137" r="-147" b="-13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53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38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PCA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2"/>
              <p:cNvSpPr>
                <a:spLocks/>
              </p:cNvSpPr>
              <p:nvPr/>
            </p:nvSpPr>
            <p:spPr bwMode="auto">
              <a:xfrm>
                <a:off x="453728" y="1132384"/>
                <a:ext cx="5616624" cy="6001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ts val="3900"/>
                  </a:lnSpc>
                </a:pPr>
                <a:r>
                  <a:rPr lang="en-US" dirty="0"/>
                  <a:t>PCA of a multivariate Gaussian distribution </a:t>
                </a:r>
                <a:r>
                  <a:rPr lang="en-US" b="1" dirty="0" smtClean="0"/>
                  <a:t>X </a:t>
                </a:r>
                <a:r>
                  <a:rPr lang="en-US" dirty="0" smtClean="0"/>
                  <a:t>centered </a:t>
                </a:r>
                <a:r>
                  <a:rPr lang="en-US" dirty="0"/>
                  <a:t>at (1,3) with a standard deviation of 3 in roughly the (0.866, 0.5) direction and of 1 in the orthogonal direction. </a:t>
                </a:r>
                <a:endParaRPr lang="en-US" dirty="0" smtClean="0"/>
              </a:p>
              <a:p>
                <a:pPr eaLnBrk="1" hangingPunct="1">
                  <a:lnSpc>
                    <a:spcPts val="3900"/>
                  </a:lnSpc>
                </a:pPr>
                <a:endParaRPr lang="en-US" dirty="0"/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dirty="0" smtClean="0"/>
                  <a:t>The two PCA vectors </a:t>
                </a:r>
                <a:r>
                  <a:rPr lang="en-US" dirty="0"/>
                  <a:t>shown are the eigenvectors of the covariance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de-DE" altLang="de-DE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de-DE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dirty="0"/>
                  <a:t>scaled by the square root of the corresponding eigenvalue, and shifted so </a:t>
                </a:r>
                <a:r>
                  <a:rPr lang="en-US" dirty="0" smtClean="0"/>
                  <a:t>that their </a:t>
                </a:r>
                <a:r>
                  <a:rPr lang="en-US" dirty="0"/>
                  <a:t>tails are at the mean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17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728" y="1132384"/>
                <a:ext cx="5616624" cy="6001643"/>
              </a:xfrm>
              <a:prstGeom prst="rect">
                <a:avLst/>
              </a:prstGeom>
              <a:blipFill>
                <a:blip r:embed="rId5"/>
                <a:stretch>
                  <a:fillRect l="-3796" t="-1423" r="-4338" b="-19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3622080" y="8317182"/>
            <a:ext cx="3023065" cy="10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000" dirty="0" smtClean="0"/>
              <a:t>www.wikipedia.org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8000" r="5900" b="5901"/>
          <a:stretch/>
        </p:blipFill>
        <p:spPr>
          <a:xfrm>
            <a:off x="6646416" y="855427"/>
            <a:ext cx="5976664" cy="590465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flipH="1">
            <a:off x="6645145" y="7013357"/>
            <a:ext cx="6096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Note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original </a:t>
            </a:r>
            <a:r>
              <a:rPr lang="de-DE" dirty="0" err="1" smtClean="0"/>
              <a:t>coordinates</a:t>
            </a:r>
            <a:r>
              <a:rPr lang="de-DE" dirty="0" smtClean="0"/>
              <a:t>.</a:t>
            </a:r>
          </a:p>
          <a:p>
            <a:r>
              <a:rPr lang="de-DE" dirty="0" smtClean="0"/>
              <a:t>In a PCA </a:t>
            </a:r>
            <a:r>
              <a:rPr lang="de-DE" dirty="0" err="1" smtClean="0"/>
              <a:t>plot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projected</a:t>
            </a:r>
            <a:r>
              <a:rPr lang="de-DE" dirty="0" smtClean="0"/>
              <a:t> </a:t>
            </a:r>
            <a:r>
              <a:rPr lang="de-DE" dirty="0" err="1" smtClean="0"/>
              <a:t>onto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PCs, </a:t>
            </a:r>
            <a:r>
              <a:rPr lang="de-DE" dirty="0" err="1" smtClean="0"/>
              <a:t>usually</a:t>
            </a:r>
            <a:r>
              <a:rPr lang="de-DE" dirty="0" smtClean="0"/>
              <a:t> PC1 </a:t>
            </a:r>
            <a:r>
              <a:rPr lang="de-DE" dirty="0" err="1" smtClean="0"/>
              <a:t>and</a:t>
            </a:r>
            <a:r>
              <a:rPr lang="de-DE" dirty="0" smtClean="0"/>
              <a:t> PC2.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75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39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Deriving the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2"/>
              <p:cNvSpPr>
                <a:spLocks/>
              </p:cNvSpPr>
              <p:nvPr/>
            </p:nvSpPr>
            <p:spPr bwMode="auto">
              <a:xfrm>
                <a:off x="309712" y="945753"/>
                <a:ext cx="12457384" cy="6501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lnSpc>
                    <a:spcPct val="110000"/>
                  </a:lnSpc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The principal components are obtained from the SVD of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algn="ctr"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de-DE" alt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sSup>
                      <m:sSupPr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de-DE" altLang="de-DE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b="1" dirty="0" smtClean="0">
                    <a:solidFill>
                      <a:schemeClr val="tx1"/>
                    </a:solidFill>
                  </a:rPr>
                  <a:t>Q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contains the principal components (normalized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de-DE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altLang="de-DE" dirty="0" smtClean="0">
                    <a:solidFill>
                      <a:schemeClr val="tx1"/>
                    </a:solidFill>
                  </a:rPr>
                  <a:t>).</a:t>
                </a: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</a:rPr>
                  <a:t>The</a:t>
                </a:r>
                <a:r>
                  <a:rPr lang="en-US" altLang="de-DE" i="1" dirty="0" smtClean="0">
                    <a:solidFill>
                      <a:schemeClr val="tx1"/>
                    </a:solidFill>
                  </a:rPr>
                  <a:t> I 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x </a:t>
                </a:r>
                <a:r>
                  <a:rPr lang="en-US" altLang="de-DE" i="1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 matrix of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factor scores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, denoted </a:t>
                </a:r>
                <a:r>
                  <a:rPr lang="en-US" altLang="de-DE" b="1" dirty="0" smtClean="0">
                    <a:solidFill>
                      <a:schemeClr val="tx1"/>
                    </a:solidFill>
                  </a:rPr>
                  <a:t>F</a:t>
                </a:r>
                <a:r>
                  <a:rPr lang="en-US" altLang="de-DE" dirty="0" smtClean="0">
                    <a:solidFill>
                      <a:schemeClr val="tx1"/>
                    </a:solidFill>
                  </a:rPr>
                  <a:t>, is obtained as</a:t>
                </a: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de-DE" altLang="de-DE" b="1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de-DE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de-DE" alt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sSup>
                      <m:sSupPr>
                        <m:ctrlPr>
                          <a:rPr lang="de-DE" altLang="de-DE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altLang="de-DE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de-DE" altLang="de-DE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de-DE" altLang="de-DE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𝐏</m:t>
                        </m:r>
                        <m:r>
                          <a:rPr lang="de-DE" altLang="de-DE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de-DE" altLang="de-DE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lang="de-DE" alt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de-DE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r>
                      <a:rPr lang="de-DE" altLang="de-DE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de-DE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𝐗𝐐</m:t>
                    </m:r>
                  </m:oMath>
                </a14:m>
                <a:endParaRPr lang="en-US" altLang="de-DE" b="1" dirty="0" smtClean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endParaRPr lang="en-US" altLang="de-DE" b="1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Thus, </a:t>
                </a:r>
                <a:r>
                  <a:rPr lang="en-US" altLang="de-DE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be interpreted as a </a:t>
                </a:r>
                <a:r>
                  <a:rPr lang="en-US" altLang="de-DE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projection matrix 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because multiplying </a:t>
                </a:r>
                <a:r>
                  <a:rPr lang="en-US" altLang="de-DE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alt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r>
                  <a:rPr lang="en-US" altLang="de-DE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alt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gives the values </a:t>
                </a:r>
              </a:p>
              <a:p>
                <a:pPr eaLnBrk="1" hangingPunct="1">
                  <a:lnSpc>
                    <a:spcPts val="3900"/>
                  </a:lnSpc>
                </a:pPr>
                <a:r>
                  <a:rPr lang="en-US" alt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the projections of the observations </a:t>
                </a:r>
                <a:r>
                  <a:rPr lang="en-US" altLang="de-DE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alt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the principal components </a:t>
                </a:r>
                <a:r>
                  <a:rPr lang="en-US" altLang="de-DE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altLang="de-DE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7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712" y="945753"/>
                <a:ext cx="12457384" cy="6501780"/>
              </a:xfrm>
              <a:prstGeom prst="rect">
                <a:avLst/>
              </a:prstGeom>
              <a:blipFill>
                <a:blip r:embed="rId5"/>
                <a:stretch>
                  <a:fillRect l="-1762" t="-1312" b="-16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28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Planned lecture - 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7704" y="844352"/>
            <a:ext cx="12624811" cy="816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V1: </a:t>
            </a:r>
            <a:r>
              <a:rPr lang="de-DE" sz="2400" dirty="0" err="1" smtClean="0">
                <a:effectLst/>
              </a:rPr>
              <a:t>bacterial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data</a:t>
            </a:r>
            <a:r>
              <a:rPr lang="de-DE" sz="2400" dirty="0" smtClean="0">
                <a:effectLst/>
              </a:rPr>
              <a:t> on </a:t>
            </a:r>
            <a:r>
              <a:rPr lang="de-DE" sz="2400" dirty="0" err="1" smtClean="0">
                <a:effectLst/>
              </a:rPr>
              <a:t>gene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inventory</a:t>
            </a:r>
            <a:r>
              <a:rPr lang="de-DE" sz="2400" dirty="0" smtClean="0">
                <a:effectLst/>
              </a:rPr>
              <a:t> (</a:t>
            </a:r>
            <a:r>
              <a:rPr lang="de-DE" sz="2400" i="1" dirty="0" smtClean="0">
                <a:effectLst/>
              </a:rPr>
              <a:t>S. </a:t>
            </a:r>
            <a:r>
              <a:rPr lang="de-DE" sz="2400" i="1" dirty="0" err="1" smtClean="0">
                <a:effectLst/>
              </a:rPr>
              <a:t>aureus</a:t>
            </a:r>
            <a:r>
              <a:rPr lang="de-DE" sz="2400" dirty="0" smtClean="0">
                <a:effectLst/>
              </a:rPr>
              <a:t>): </a:t>
            </a:r>
            <a:r>
              <a:rPr lang="de-DE" sz="2400" dirty="0" err="1" smtClean="0">
                <a:effectLst/>
              </a:rPr>
              <a:t>clustering</a:t>
            </a:r>
            <a:r>
              <a:rPr lang="de-DE" sz="2400" dirty="0" smtClean="0">
                <a:effectLst/>
              </a:rPr>
              <a:t> / PCA</a:t>
            </a: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/>
              <a:t>V2: </a:t>
            </a:r>
            <a:r>
              <a:rPr lang="de-DE" sz="2400" dirty="0" err="1" smtClean="0"/>
              <a:t>bacterial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/DNA </a:t>
            </a:r>
            <a:r>
              <a:rPr lang="de-DE" sz="2400" dirty="0" err="1" smtClean="0"/>
              <a:t>methylation</a:t>
            </a:r>
            <a:r>
              <a:rPr lang="de-DE" sz="2400" dirty="0" smtClean="0"/>
              <a:t>: </a:t>
            </a:r>
            <a:r>
              <a:rPr lang="de-DE" sz="2400" dirty="0" err="1" smtClean="0"/>
              <a:t>prediction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missing</a:t>
            </a:r>
            <a:r>
              <a:rPr lang="de-DE" sz="2400" dirty="0" smtClean="0"/>
              <a:t> </a:t>
            </a:r>
            <a:r>
              <a:rPr lang="de-DE" sz="2400" dirty="0" err="1" smtClean="0"/>
              <a:t>values</a:t>
            </a:r>
            <a:r>
              <a:rPr lang="de-DE" sz="2400" dirty="0" smtClean="0"/>
              <a:t> (</a:t>
            </a:r>
            <a:r>
              <a:rPr lang="de-DE" sz="2400" dirty="0" err="1" smtClean="0"/>
              <a:t>BEclear</a:t>
            </a:r>
            <a:r>
              <a:rPr lang="de-DE" sz="2400" dirty="0" smtClean="0"/>
              <a:t>)</a:t>
            </a: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V3: differential </a:t>
            </a:r>
            <a:r>
              <a:rPr lang="de-DE" sz="2400" dirty="0" err="1" smtClean="0">
                <a:effectLst/>
              </a:rPr>
              <a:t>gene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expression</a:t>
            </a:r>
            <a:r>
              <a:rPr lang="de-DE" sz="2400" dirty="0" smtClean="0">
                <a:effectLst/>
              </a:rPr>
              <a:t>, </a:t>
            </a:r>
            <a:r>
              <a:rPr lang="de-DE" sz="2400" dirty="0" err="1" smtClean="0">
                <a:effectLst/>
              </a:rPr>
              <a:t>detection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of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outliers</a:t>
            </a:r>
            <a:endParaRPr lang="de-DE" sz="2400" dirty="0" smtClean="0">
              <a:effectLst/>
            </a:endParaRP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/>
              <a:t>V4: MS </a:t>
            </a:r>
            <a:r>
              <a:rPr lang="de-DE" sz="2400" dirty="0" err="1" smtClean="0"/>
              <a:t>proteomic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, </a:t>
            </a:r>
            <a:r>
              <a:rPr lang="de-DE" sz="2400" dirty="0" err="1" smtClean="0"/>
              <a:t>imputation</a:t>
            </a:r>
            <a:r>
              <a:rPr lang="de-DE" sz="2400" dirty="0" smtClean="0"/>
              <a:t>, </a:t>
            </a:r>
            <a:r>
              <a:rPr lang="de-DE" sz="2400" dirty="0" err="1" smtClean="0"/>
              <a:t>normalization</a:t>
            </a:r>
            <a:r>
              <a:rPr lang="de-DE" sz="2400" dirty="0" smtClean="0"/>
              <a:t>, </a:t>
            </a:r>
            <a:r>
              <a:rPr lang="de-DE" sz="2400" dirty="0" err="1" smtClean="0"/>
              <a:t>protein</a:t>
            </a:r>
            <a:r>
              <a:rPr lang="de-DE" sz="2400" dirty="0" smtClean="0"/>
              <a:t> </a:t>
            </a:r>
            <a:r>
              <a:rPr lang="de-DE" sz="2400" dirty="0" err="1" smtClean="0"/>
              <a:t>arrays</a:t>
            </a:r>
            <a:endParaRPr lang="de-DE" sz="2400" dirty="0" smtClean="0"/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/>
              <a:t>V5: </a:t>
            </a:r>
            <a:r>
              <a:rPr lang="de-DE" sz="2400" dirty="0" err="1" smtClean="0"/>
              <a:t>peak</a:t>
            </a:r>
            <a:r>
              <a:rPr lang="de-DE" sz="2400" dirty="0" smtClean="0"/>
              <a:t> </a:t>
            </a:r>
            <a:r>
              <a:rPr lang="de-DE" sz="2400" dirty="0" err="1" smtClean="0"/>
              <a:t>detection</a:t>
            </a:r>
            <a:r>
              <a:rPr lang="de-DE" sz="2400" dirty="0" smtClean="0"/>
              <a:t>, </a:t>
            </a:r>
            <a:r>
              <a:rPr lang="de-DE" sz="2400" dirty="0" err="1" smtClean="0"/>
              <a:t>breathomics</a:t>
            </a:r>
            <a:endParaRPr lang="de-DE" sz="2400" dirty="0" smtClean="0"/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V6: </a:t>
            </a:r>
            <a:r>
              <a:rPr lang="de-DE" sz="2400" dirty="0" err="1" smtClean="0">
                <a:effectLst/>
              </a:rPr>
              <a:t>shape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detection</a:t>
            </a:r>
            <a:r>
              <a:rPr lang="de-DE" sz="2400" dirty="0" smtClean="0">
                <a:effectLst/>
              </a:rPr>
              <a:t>, </a:t>
            </a:r>
            <a:r>
              <a:rPr lang="de-DE" sz="2400" dirty="0" err="1" smtClean="0">
                <a:effectLst/>
              </a:rPr>
              <a:t>processing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of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kidney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tumor</a:t>
            </a:r>
            <a:r>
              <a:rPr lang="de-DE" sz="2400" dirty="0" smtClean="0">
                <a:effectLst/>
              </a:rPr>
              <a:t> MRI </a:t>
            </a:r>
            <a:r>
              <a:rPr lang="de-DE" sz="2400" dirty="0" err="1" smtClean="0">
                <a:effectLst/>
              </a:rPr>
              <a:t>scans</a:t>
            </a:r>
            <a:endParaRPr lang="de-DE" sz="2400" dirty="0" smtClean="0"/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V7: </a:t>
            </a:r>
            <a:r>
              <a:rPr lang="de-DE" sz="2400" dirty="0" err="1" smtClean="0">
                <a:effectLst/>
              </a:rPr>
              <a:t>genomic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sequences</a:t>
            </a:r>
            <a:r>
              <a:rPr lang="de-DE" sz="2400" dirty="0" smtClean="0">
                <a:effectLst/>
              </a:rPr>
              <a:t>, SNPs</a:t>
            </a: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/>
              <a:t>V8: 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GO </a:t>
            </a:r>
            <a:r>
              <a:rPr lang="de-DE" sz="2400" dirty="0" err="1" smtClean="0"/>
              <a:t>annotations</a:t>
            </a:r>
            <a:endParaRPr lang="de-DE" sz="2400" dirty="0" smtClean="0"/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V9: </a:t>
            </a:r>
            <a:r>
              <a:rPr lang="de-DE" sz="2400" dirty="0" err="1" smtClean="0">
                <a:effectLst/>
              </a:rPr>
              <a:t>curve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fitting</a:t>
            </a:r>
            <a:r>
              <a:rPr lang="de-DE" sz="2400" dirty="0" smtClean="0">
                <a:effectLst/>
              </a:rPr>
              <a:t>, </a:t>
            </a:r>
            <a:r>
              <a:rPr lang="de-DE" sz="2400" dirty="0" err="1" smtClean="0">
                <a:effectLst/>
              </a:rPr>
              <a:t>data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smoothing</a:t>
            </a:r>
            <a:r>
              <a:rPr lang="de-DE" sz="2400" dirty="0" smtClean="0">
                <a:effectLst/>
              </a:rPr>
              <a:t> (</a:t>
            </a:r>
            <a:r>
              <a:rPr lang="de-DE" sz="2400" dirty="0" err="1" smtClean="0">
                <a:effectLst/>
              </a:rPr>
              <a:t>AKSmooth</a:t>
            </a:r>
            <a:r>
              <a:rPr lang="de-DE" sz="2400" dirty="0" smtClean="0">
                <a:effectLst/>
              </a:rPr>
              <a:t> …)</a:t>
            </a: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/>
              <a:t>V10: </a:t>
            </a:r>
            <a:r>
              <a:rPr lang="de-DE" sz="2400" dirty="0" err="1" smtClean="0"/>
              <a:t>protein</a:t>
            </a:r>
            <a:r>
              <a:rPr lang="de-DE" sz="2400" dirty="0" smtClean="0"/>
              <a:t> X-</a:t>
            </a:r>
            <a:r>
              <a:rPr lang="de-DE" sz="2400" dirty="0" err="1" smtClean="0"/>
              <a:t>ray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structures</a:t>
            </a:r>
            <a:r>
              <a:rPr lang="de-DE" sz="2400" dirty="0" smtClean="0"/>
              <a:t>: </a:t>
            </a:r>
            <a:r>
              <a:rPr lang="de-DE" sz="2400" dirty="0" err="1" smtClean="0"/>
              <a:t>titration</a:t>
            </a:r>
            <a:r>
              <a:rPr lang="de-DE" sz="2400" dirty="0" smtClean="0"/>
              <a:t> </a:t>
            </a:r>
            <a:r>
              <a:rPr lang="de-DE" sz="2400" dirty="0" err="1" smtClean="0"/>
              <a:t>states</a:t>
            </a:r>
            <a:r>
              <a:rPr lang="de-DE" sz="2400" dirty="0" smtClean="0"/>
              <a:t>, </a:t>
            </a:r>
            <a:r>
              <a:rPr lang="de-DE" sz="2400" dirty="0" err="1" smtClean="0"/>
              <a:t>hydration</a:t>
            </a:r>
            <a:r>
              <a:rPr lang="de-DE" sz="2400" dirty="0" smtClean="0"/>
              <a:t> </a:t>
            </a:r>
            <a:r>
              <a:rPr lang="de-DE" sz="2400" dirty="0" err="1" smtClean="0"/>
              <a:t>sites</a:t>
            </a:r>
            <a:r>
              <a:rPr lang="de-DE" sz="2400" dirty="0" smtClean="0"/>
              <a:t>, multiple </a:t>
            </a:r>
            <a:r>
              <a:rPr lang="de-DE" sz="2400" dirty="0" err="1" smtClean="0"/>
              <a:t>side</a:t>
            </a:r>
            <a:r>
              <a:rPr lang="de-DE" sz="2400" dirty="0" smtClean="0"/>
              <a:t> </a:t>
            </a:r>
            <a:r>
              <a:rPr lang="de-DE" sz="2400" dirty="0" err="1" smtClean="0"/>
              <a:t>chain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ligand</a:t>
            </a:r>
            <a:r>
              <a:rPr lang="de-DE" sz="2400" dirty="0" smtClean="0"/>
              <a:t> </a:t>
            </a:r>
            <a:r>
              <a:rPr lang="de-DE" sz="2400" dirty="0" err="1" smtClean="0"/>
              <a:t>conformations</a:t>
            </a:r>
            <a:r>
              <a:rPr lang="de-DE" sz="2400" dirty="0" smtClean="0"/>
              <a:t>, </a:t>
            </a:r>
            <a:r>
              <a:rPr lang="de-DE" sz="2400" dirty="0" err="1" smtClean="0"/>
              <a:t>superposition</a:t>
            </a:r>
            <a:r>
              <a:rPr lang="de-DE" sz="2400" dirty="0" smtClean="0"/>
              <a:t> …</a:t>
            </a:r>
            <a:r>
              <a:rPr lang="de-DE" sz="2400" dirty="0" smtClean="0">
                <a:effectLst/>
              </a:rPr>
              <a:t> protein-protein </a:t>
            </a:r>
            <a:r>
              <a:rPr lang="de-DE" sz="2400" dirty="0" err="1" smtClean="0">
                <a:effectLst/>
              </a:rPr>
              <a:t>complexes</a:t>
            </a:r>
            <a:r>
              <a:rPr lang="de-DE" sz="2400" dirty="0" smtClean="0">
                <a:effectLst/>
              </a:rPr>
              <a:t>: </a:t>
            </a:r>
            <a:r>
              <a:rPr lang="de-DE" sz="2400" dirty="0" err="1" smtClean="0">
                <a:effectLst/>
              </a:rPr>
              <a:t>crystal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contacts</a:t>
            </a:r>
            <a:r>
              <a:rPr lang="de-DE" sz="2400" dirty="0" smtClean="0">
                <a:effectLst/>
              </a:rPr>
              <a:t>, </a:t>
            </a:r>
            <a:r>
              <a:rPr lang="de-DE" sz="2400" dirty="0" err="1" smtClean="0">
                <a:effectLst/>
              </a:rPr>
              <a:t>interfaces</a:t>
            </a:r>
            <a:r>
              <a:rPr lang="de-DE" sz="2400" dirty="0" smtClean="0">
                <a:effectLst/>
              </a:rPr>
              <a:t>, …</a:t>
            </a: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/>
              <a:t>V11: </a:t>
            </a:r>
            <a:r>
              <a:rPr lang="de-DE" sz="2400" dirty="0" err="1" smtClean="0"/>
              <a:t>analysis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MD </a:t>
            </a:r>
            <a:r>
              <a:rPr lang="de-DE" sz="2400" dirty="0" err="1" smtClean="0"/>
              <a:t>simulation</a:t>
            </a:r>
            <a:r>
              <a:rPr lang="de-DE" sz="2400" dirty="0" smtClean="0"/>
              <a:t> </a:t>
            </a:r>
            <a:r>
              <a:rPr lang="de-DE" sz="2400" dirty="0" err="1" smtClean="0"/>
              <a:t>trajectories</a:t>
            </a:r>
            <a:r>
              <a:rPr lang="de-DE" sz="2400" dirty="0" smtClean="0"/>
              <a:t>: </a:t>
            </a:r>
            <a:r>
              <a:rPr lang="de-DE" sz="2400" dirty="0" err="1" smtClean="0"/>
              <a:t>correlation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snapshots</a:t>
            </a:r>
            <a:r>
              <a:rPr lang="de-DE" sz="2400" dirty="0" smtClean="0"/>
              <a:t>, </a:t>
            </a:r>
            <a:r>
              <a:rPr lang="de-DE" sz="2400" dirty="0" err="1" smtClean="0"/>
              <a:t>remove</a:t>
            </a:r>
            <a:r>
              <a:rPr lang="de-DE" sz="2400" dirty="0" smtClean="0"/>
              <a:t> CMS </a:t>
            </a:r>
            <a:r>
              <a:rPr lang="de-DE" sz="2400" dirty="0" err="1" smtClean="0"/>
              <a:t>motion</a:t>
            </a:r>
            <a:endParaRPr lang="de-DE" sz="2400" dirty="0" smtClean="0"/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V12: multi-</a:t>
            </a:r>
            <a:r>
              <a:rPr lang="de-DE" sz="2400" dirty="0" err="1" smtClean="0">
                <a:effectLst/>
              </a:rPr>
              <a:t>variate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analysis</a:t>
            </a:r>
            <a:endParaRPr lang="de-DE" sz="2400" dirty="0" smtClean="0">
              <a:effectLst/>
            </a:endParaRP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V13: integrative </a:t>
            </a:r>
            <a:r>
              <a:rPr lang="de-DE" sz="2400" dirty="0" err="1" smtClean="0">
                <a:effectLst/>
              </a:rPr>
              <a:t>analysis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of</a:t>
            </a:r>
            <a:r>
              <a:rPr lang="de-DE" sz="2400" dirty="0" smtClean="0">
                <a:effectLst/>
              </a:rPr>
              <a:t> multidimensional </a:t>
            </a:r>
            <a:r>
              <a:rPr lang="de-DE" sz="2400" dirty="0" err="1" smtClean="0">
                <a:effectLst/>
              </a:rPr>
              <a:t>data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sets</a:t>
            </a:r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822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PCA of MA hybridization data (again)</a:t>
            </a:r>
            <a:endParaRPr lang="uk-UA" sz="4000" dirty="0" smtClean="0">
              <a:ea typeface="ＭＳ Ｐゴシック" pitchFamily="34" charset="-128"/>
            </a:endParaRPr>
          </a:p>
        </p:txBody>
      </p:sp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31" y="1702047"/>
            <a:ext cx="9933904" cy="7322414"/>
          </a:xfrm>
          <a:prstGeom prst="rect">
            <a:avLst/>
          </a:prstGeom>
        </p:spPr>
      </p:pic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152895" y="780345"/>
            <a:ext cx="12597130" cy="11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844" dirty="0"/>
              <a:t>PCA </a:t>
            </a:r>
            <a:r>
              <a:rPr lang="de-DE" sz="2844" dirty="0" err="1"/>
              <a:t>identifies</a:t>
            </a:r>
            <a:r>
              <a:rPr lang="de-DE" sz="2844" dirty="0"/>
              <a:t> </a:t>
            </a:r>
            <a:r>
              <a:rPr lang="de-DE" sz="2844" dirty="0" err="1"/>
              <a:t>local</a:t>
            </a:r>
            <a:r>
              <a:rPr lang="de-DE" sz="2844" dirty="0"/>
              <a:t> </a:t>
            </a:r>
            <a:r>
              <a:rPr lang="de-DE" sz="2844" dirty="0" err="1"/>
              <a:t>clusters</a:t>
            </a:r>
            <a:r>
              <a:rPr lang="de-DE" sz="2844" dirty="0"/>
              <a:t> </a:t>
            </a:r>
            <a:r>
              <a:rPr lang="de-DE" sz="2844" dirty="0" err="1"/>
              <a:t>that</a:t>
            </a:r>
            <a:r>
              <a:rPr lang="de-DE" sz="2844" dirty="0"/>
              <a:t> </a:t>
            </a:r>
            <a:r>
              <a:rPr lang="de-DE" sz="2844" dirty="0" err="1"/>
              <a:t>are</a:t>
            </a:r>
            <a:r>
              <a:rPr lang="de-DE" sz="2844" dirty="0"/>
              <a:t> </a:t>
            </a:r>
            <a:r>
              <a:rPr lang="de-DE" sz="2844" dirty="0" err="1"/>
              <a:t>characteristic</a:t>
            </a:r>
            <a:r>
              <a:rPr lang="de-DE" sz="2844" dirty="0"/>
              <a:t> </a:t>
            </a:r>
          </a:p>
          <a:p>
            <a:pPr marL="0" indent="0" algn="just">
              <a:lnSpc>
                <a:spcPts val="3982"/>
              </a:lnSpc>
              <a:buNone/>
              <a:defRPr/>
            </a:pPr>
            <a:r>
              <a:rPr lang="de-DE" sz="2844" dirty="0" err="1"/>
              <a:t>for</a:t>
            </a:r>
            <a:r>
              <a:rPr lang="de-DE" sz="2844" dirty="0"/>
              <a:t> </a:t>
            </a:r>
            <a:r>
              <a:rPr lang="de-DE" sz="2844" dirty="0" err="1"/>
              <a:t>particular</a:t>
            </a:r>
            <a:r>
              <a:rPr lang="de-DE" sz="2844" dirty="0"/>
              <a:t> </a:t>
            </a:r>
            <a:r>
              <a:rPr lang="de-DE" sz="2844" dirty="0" err="1"/>
              <a:t>clonal</a:t>
            </a:r>
            <a:r>
              <a:rPr lang="de-DE" sz="2844" dirty="0"/>
              <a:t> </a:t>
            </a:r>
            <a:r>
              <a:rPr lang="de-DE" sz="2844" dirty="0" err="1"/>
              <a:t>complexes</a:t>
            </a:r>
            <a:endParaRPr lang="de-DE" sz="2844" dirty="0"/>
          </a:p>
        </p:txBody>
      </p:sp>
      <p:sp>
        <p:nvSpPr>
          <p:cNvPr id="2" name="Textfeld 1"/>
          <p:cNvSpPr txBox="1"/>
          <p:nvPr/>
        </p:nvSpPr>
        <p:spPr>
          <a:xfrm flipH="1">
            <a:off x="2829992" y="862121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3399"/>
                </a:solidFill>
              </a:rPr>
              <a:t>Projection</a:t>
            </a:r>
            <a:r>
              <a:rPr lang="de-DE" dirty="0" smtClean="0">
                <a:solidFill>
                  <a:srgbClr val="FF3399"/>
                </a:solidFill>
              </a:rPr>
              <a:t> (</a:t>
            </a:r>
            <a:r>
              <a:rPr lang="de-DE" dirty="0" err="1" smtClean="0">
                <a:solidFill>
                  <a:srgbClr val="FF3399"/>
                </a:solidFill>
              </a:rPr>
              <a:t>factor</a:t>
            </a:r>
            <a:r>
              <a:rPr lang="de-DE" dirty="0" smtClean="0">
                <a:solidFill>
                  <a:srgbClr val="FF3399"/>
                </a:solidFill>
              </a:rPr>
              <a:t> score) </a:t>
            </a:r>
            <a:r>
              <a:rPr lang="de-DE" dirty="0" err="1" smtClean="0">
                <a:solidFill>
                  <a:srgbClr val="FF3399"/>
                </a:solidFill>
              </a:rPr>
              <a:t>of</a:t>
            </a:r>
            <a:r>
              <a:rPr lang="de-DE" dirty="0" smtClean="0">
                <a:solidFill>
                  <a:srgbClr val="FF3399"/>
                </a:solidFill>
              </a:rPr>
              <a:t> </a:t>
            </a:r>
            <a:r>
              <a:rPr lang="de-DE" dirty="0" err="1" smtClean="0">
                <a:solidFill>
                  <a:srgbClr val="FF3399"/>
                </a:solidFill>
              </a:rPr>
              <a:t>data</a:t>
            </a:r>
            <a:r>
              <a:rPr lang="de-DE" dirty="0" smtClean="0">
                <a:solidFill>
                  <a:srgbClr val="FF3399"/>
                </a:solidFill>
              </a:rPr>
              <a:t> </a:t>
            </a:r>
            <a:r>
              <a:rPr lang="de-DE" dirty="0" err="1" smtClean="0">
                <a:solidFill>
                  <a:srgbClr val="FF3399"/>
                </a:solidFill>
              </a:rPr>
              <a:t>points</a:t>
            </a:r>
            <a:r>
              <a:rPr lang="de-DE" dirty="0" smtClean="0">
                <a:solidFill>
                  <a:srgbClr val="FF3399"/>
                </a:solidFill>
              </a:rPr>
              <a:t> on PC1</a:t>
            </a:r>
            <a:endParaRPr lang="de-DE" dirty="0">
              <a:solidFill>
                <a:srgbClr val="FF3399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D03E2-D47E-4A22-B02E-B93C2C636346}" type="slidenum">
              <a:rPr lang="en-US" altLang="de-DE" smtClean="0"/>
              <a:pPr>
                <a:defRPr/>
              </a:pPr>
              <a:t>40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78436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55740E09-FF30-4FC9-9700-2BCD8D5E5ADD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41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Summary</a:t>
            </a:r>
          </a:p>
        </p:txBody>
      </p:sp>
      <p:sp>
        <p:nvSpPr>
          <p:cNvPr id="51204" name="Rectangle 2"/>
          <p:cNvSpPr>
            <a:spLocks/>
          </p:cNvSpPr>
          <p:nvPr/>
        </p:nvSpPr>
        <p:spPr bwMode="auto">
          <a:xfrm>
            <a:off x="477540" y="1060376"/>
            <a:ext cx="12001524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de-DE" dirty="0">
                <a:solidFill>
                  <a:schemeClr val="tx1"/>
                </a:solidFill>
              </a:rPr>
              <a:t>What </a:t>
            </a:r>
            <a:r>
              <a:rPr lang="en-US" altLang="de-DE" dirty="0" smtClean="0">
                <a:solidFill>
                  <a:schemeClr val="tx1"/>
                </a:solidFill>
              </a:rPr>
              <a:t>we have covered </a:t>
            </a:r>
            <a:r>
              <a:rPr lang="en-US" altLang="de-DE" b="1" dirty="0" smtClean="0">
                <a:solidFill>
                  <a:schemeClr val="tx1"/>
                </a:solidFill>
              </a:rPr>
              <a:t>today</a:t>
            </a:r>
            <a:r>
              <a:rPr lang="en-US" altLang="de-DE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lnSpc>
                <a:spcPts val="39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ts val="3900"/>
              </a:lnSpc>
              <a:buFontTx/>
              <a:buChar char="-"/>
            </a:pPr>
            <a:r>
              <a:rPr lang="en-US" altLang="de-DE" dirty="0" smtClean="0">
                <a:solidFill>
                  <a:schemeClr val="tx1"/>
                </a:solidFill>
              </a:rPr>
              <a:t>Detection of DNA probes by DNA microarray</a:t>
            </a:r>
          </a:p>
          <a:p>
            <a:pPr marL="457200" indent="-457200" eaLnBrk="1" hangingPunct="1">
              <a:lnSpc>
                <a:spcPts val="3900"/>
              </a:lnSpc>
              <a:buFontTx/>
              <a:buChar char="-"/>
            </a:pPr>
            <a:r>
              <a:rPr lang="en-US" altLang="de-DE" dirty="0" smtClean="0">
                <a:solidFill>
                  <a:schemeClr val="tx1"/>
                </a:solidFill>
              </a:rPr>
              <a:t>Euclidian distance of 1/0 signals as distance measure</a:t>
            </a:r>
          </a:p>
          <a:p>
            <a:pPr marL="457200" indent="-457200" eaLnBrk="1" hangingPunct="1">
              <a:lnSpc>
                <a:spcPts val="3900"/>
              </a:lnSpc>
              <a:buFontTx/>
              <a:buChar char="-"/>
            </a:pPr>
            <a:r>
              <a:rPr lang="en-US" altLang="de-DE" dirty="0" smtClean="0">
                <a:solidFill>
                  <a:schemeClr val="tx1"/>
                </a:solidFill>
              </a:rPr>
              <a:t>Clustering of MA data</a:t>
            </a:r>
          </a:p>
          <a:p>
            <a:pPr marL="457200" indent="-457200" eaLnBrk="1" hangingPunct="1">
              <a:lnSpc>
                <a:spcPts val="3900"/>
              </a:lnSpc>
              <a:buFontTx/>
              <a:buChar char="-"/>
            </a:pPr>
            <a:r>
              <a:rPr lang="en-US" altLang="de-DE" dirty="0" smtClean="0">
                <a:solidFill>
                  <a:schemeClr val="tx1"/>
                </a:solidFill>
              </a:rPr>
              <a:t>PCA analysis of MA data</a:t>
            </a:r>
            <a:endParaRPr lang="en-US" altLang="de-DE" dirty="0">
              <a:solidFill>
                <a:schemeClr val="tx1"/>
              </a:solidFill>
            </a:endParaRPr>
          </a:p>
        </p:txBody>
      </p:sp>
      <p:sp>
        <p:nvSpPr>
          <p:cNvPr id="51205" name="Rectangle 3"/>
          <p:cNvSpPr>
            <a:spLocks/>
          </p:cNvSpPr>
          <p:nvPr/>
        </p:nvSpPr>
        <p:spPr bwMode="auto">
          <a:xfrm>
            <a:off x="477539" y="6286426"/>
            <a:ext cx="11866861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de-DE" b="1" dirty="0">
                <a:solidFill>
                  <a:schemeClr val="tx1"/>
                </a:solidFill>
              </a:rPr>
              <a:t>Next</a:t>
            </a:r>
            <a:r>
              <a:rPr lang="en-US" altLang="de-DE" dirty="0">
                <a:solidFill>
                  <a:schemeClr val="tx1"/>
                </a:solidFill>
              </a:rPr>
              <a:t> lecture</a:t>
            </a:r>
            <a:r>
              <a:rPr lang="en-US" altLang="de-DE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lnSpc>
                <a:spcPts val="3900"/>
              </a:lnSpc>
            </a:pPr>
            <a:r>
              <a:rPr lang="en-US" altLang="de-DE" dirty="0" smtClean="0">
                <a:solidFill>
                  <a:schemeClr val="tx1"/>
                </a:solidFill>
              </a:rPr>
              <a:t>- Reconstruct missing (ambiguous) data values with </a:t>
            </a:r>
            <a:r>
              <a:rPr lang="en-US" altLang="de-DE" dirty="0" err="1" smtClean="0">
                <a:solidFill>
                  <a:schemeClr val="tx1"/>
                </a:solidFill>
              </a:rPr>
              <a:t>BEclear</a:t>
            </a:r>
            <a:endParaRPr lang="en-US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152" y="628328"/>
            <a:ext cx="8208912" cy="7897109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Data </a:t>
            </a:r>
            <a:r>
              <a:rPr lang="en-GB" altLang="de-DE" sz="4400" b="1" dirty="0" err="1" smtClean="0">
                <a:ea typeface="ＭＳ Ｐゴシック" pitchFamily="34" charset="-128"/>
              </a:rPr>
              <a:t>preprocessing</a:t>
            </a:r>
            <a:endParaRPr lang="en-GB" altLang="de-DE" sz="4400" b="1" dirty="0" smtClean="0"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97744" y="8693224"/>
            <a:ext cx="12624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None/>
            </a:pPr>
            <a:r>
              <a:rPr lang="de-DE" sz="2400" dirty="0"/>
              <a:t>Data Mining: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smtClean="0"/>
              <a:t>All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/>
              <a:t>Ian H. </a:t>
            </a:r>
            <a:r>
              <a:rPr lang="de-DE" sz="2400" dirty="0" smtClean="0"/>
              <a:t>Witten</a:t>
            </a:r>
            <a:r>
              <a:rPr lang="de-DE" sz="2400" dirty="0"/>
              <a:t> </a:t>
            </a:r>
            <a:r>
              <a:rPr lang="de-DE" sz="2400" dirty="0" smtClean="0"/>
              <a:t>et al. Publisher</a:t>
            </a:r>
            <a:r>
              <a:rPr lang="de-DE" sz="2400" dirty="0"/>
              <a:t>: Morgan </a:t>
            </a:r>
            <a:r>
              <a:rPr lang="de-DE" sz="2400" dirty="0" smtClean="0"/>
              <a:t>Kaufmann (</a:t>
            </a:r>
            <a:r>
              <a:rPr lang="de-DE" sz="2400" i="1" dirty="0" smtClean="0"/>
              <a:t>2008)</a:t>
            </a:r>
            <a:endParaRPr lang="de-DE" sz="24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7820" y="924191"/>
            <a:ext cx="4260177" cy="66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3800"/>
              </a:lnSpc>
              <a:buNone/>
            </a:pPr>
            <a:r>
              <a:rPr lang="de-DE" sz="2800" dirty="0" smtClean="0"/>
              <a:t>Data </a:t>
            </a:r>
            <a:r>
              <a:rPr lang="de-DE" sz="2800" dirty="0" err="1" smtClean="0"/>
              <a:t>preprocessing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most</a:t>
            </a:r>
            <a:r>
              <a:rPr lang="de-DE" sz="2800" dirty="0" smtClean="0"/>
              <a:t> </a:t>
            </a:r>
            <a:r>
              <a:rPr lang="de-DE" sz="2800" dirty="0" err="1" smtClean="0"/>
              <a:t>critical</a:t>
            </a:r>
            <a:r>
              <a:rPr lang="de-DE" sz="2800" dirty="0" smtClean="0"/>
              <a:t> </a:t>
            </a:r>
            <a:r>
              <a:rPr lang="de-DE" sz="2800" dirty="0" err="1" smtClean="0"/>
              <a:t>steps</a:t>
            </a:r>
            <a:r>
              <a:rPr lang="de-DE" sz="2800" dirty="0" smtClean="0"/>
              <a:t> in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mining</a:t>
            </a:r>
            <a:r>
              <a:rPr lang="de-DE" sz="2800" dirty="0" smtClean="0"/>
              <a:t>.</a:t>
            </a:r>
            <a:endParaRPr lang="de-DE" sz="2800" i="1" dirty="0" smtClean="0"/>
          </a:p>
          <a:p>
            <a:pPr>
              <a:lnSpc>
                <a:spcPts val="3800"/>
              </a:lnSpc>
              <a:buNone/>
            </a:pPr>
            <a:endParaRPr lang="de-DE" sz="2800" i="1" dirty="0"/>
          </a:p>
          <a:p>
            <a:pPr>
              <a:lnSpc>
                <a:spcPts val="3800"/>
              </a:lnSpc>
              <a:buNone/>
            </a:pPr>
            <a:r>
              <a:rPr lang="de-DE" sz="2800" dirty="0" smtClean="0"/>
              <a:t>Data </a:t>
            </a:r>
            <a:r>
              <a:rPr lang="de-DE" sz="2800" dirty="0" err="1" smtClean="0"/>
              <a:t>preprocessing</a:t>
            </a:r>
            <a:r>
              <a:rPr lang="de-DE" sz="2800" dirty="0" smtClean="0"/>
              <a:t> </a:t>
            </a:r>
            <a:r>
              <a:rPr lang="de-DE" sz="2800" dirty="0" err="1" smtClean="0"/>
              <a:t>methods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divided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4 </a:t>
            </a:r>
            <a:r>
              <a:rPr lang="de-DE" sz="2800" dirty="0" err="1" smtClean="0"/>
              <a:t>categories</a:t>
            </a:r>
            <a:r>
              <a:rPr lang="de-DE" sz="2800" dirty="0" smtClean="0"/>
              <a:t>:</a:t>
            </a:r>
          </a:p>
          <a:p>
            <a:pPr>
              <a:lnSpc>
                <a:spcPts val="3800"/>
              </a:lnSpc>
              <a:buNone/>
            </a:pPr>
            <a:endParaRPr lang="de-DE" sz="2800" dirty="0"/>
          </a:p>
          <a:p>
            <a:pPr marL="342900" indent="-342900">
              <a:lnSpc>
                <a:spcPts val="3800"/>
              </a:lnSpc>
              <a:buFontTx/>
              <a:buChar char="-"/>
            </a:pPr>
            <a:r>
              <a:rPr lang="de-DE" sz="2800" dirty="0" smtClean="0"/>
              <a:t>Data </a:t>
            </a:r>
            <a:r>
              <a:rPr lang="de-DE" sz="2800" dirty="0" err="1" smtClean="0"/>
              <a:t>cleaning</a:t>
            </a:r>
            <a:endParaRPr lang="de-DE" sz="2800" dirty="0" smtClean="0"/>
          </a:p>
          <a:p>
            <a:pPr marL="342900" indent="-342900">
              <a:lnSpc>
                <a:spcPts val="3800"/>
              </a:lnSpc>
              <a:buFontTx/>
              <a:buChar char="-"/>
            </a:pPr>
            <a:r>
              <a:rPr lang="de-DE" sz="2800" dirty="0" smtClean="0"/>
              <a:t>Data </a:t>
            </a:r>
            <a:r>
              <a:rPr lang="de-DE" sz="2800" dirty="0" err="1" smtClean="0"/>
              <a:t>integration</a:t>
            </a:r>
            <a:endParaRPr lang="de-DE" sz="2800" dirty="0" smtClean="0"/>
          </a:p>
          <a:p>
            <a:pPr marL="342900" indent="-342900">
              <a:lnSpc>
                <a:spcPts val="3800"/>
              </a:lnSpc>
              <a:buFontTx/>
              <a:buChar char="-"/>
            </a:pPr>
            <a:r>
              <a:rPr lang="de-DE" sz="2800" dirty="0" smtClean="0"/>
              <a:t>Data </a:t>
            </a:r>
            <a:r>
              <a:rPr lang="de-DE" sz="2800" dirty="0" err="1" smtClean="0"/>
              <a:t>transformation</a:t>
            </a:r>
            <a:endParaRPr lang="de-DE" sz="2800" dirty="0" smtClean="0"/>
          </a:p>
          <a:p>
            <a:pPr marL="342900" indent="-342900">
              <a:lnSpc>
                <a:spcPts val="3800"/>
              </a:lnSpc>
              <a:buFontTx/>
              <a:buChar char="-"/>
            </a:pPr>
            <a:r>
              <a:rPr lang="de-DE" sz="2800" dirty="0" smtClean="0"/>
              <a:t>Data </a:t>
            </a:r>
            <a:r>
              <a:rPr lang="de-DE" sz="2800" dirty="0" err="1" smtClean="0"/>
              <a:t>reduction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45061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Data </a:t>
            </a:r>
            <a:r>
              <a:rPr lang="en-GB" altLang="de-DE" sz="4400" b="1" dirty="0" err="1" smtClean="0">
                <a:ea typeface="ＭＳ Ｐゴシック" pitchFamily="34" charset="-128"/>
              </a:rPr>
              <a:t>preprocessing</a:t>
            </a:r>
            <a:endParaRPr lang="en-GB" altLang="de-DE" sz="4400" b="1" dirty="0" smtClean="0"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97744" y="8585708"/>
            <a:ext cx="12624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None/>
            </a:pPr>
            <a:r>
              <a:rPr lang="de-DE" sz="2400" dirty="0"/>
              <a:t>Data Mining: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smtClean="0"/>
              <a:t>All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/>
              <a:t>Ian H. </a:t>
            </a:r>
            <a:r>
              <a:rPr lang="de-DE" sz="2400" dirty="0" smtClean="0"/>
              <a:t>Witten</a:t>
            </a:r>
            <a:r>
              <a:rPr lang="de-DE" sz="2400" dirty="0"/>
              <a:t> </a:t>
            </a:r>
            <a:r>
              <a:rPr lang="de-DE" sz="2400" dirty="0" smtClean="0"/>
              <a:t>et al. Publisher</a:t>
            </a:r>
            <a:r>
              <a:rPr lang="de-DE" sz="2400" dirty="0"/>
              <a:t>: Morgan </a:t>
            </a:r>
            <a:r>
              <a:rPr lang="de-DE" sz="2400" dirty="0" smtClean="0"/>
              <a:t>Kaufmann (</a:t>
            </a:r>
            <a:r>
              <a:rPr lang="de-DE" sz="2400" i="1" dirty="0" smtClean="0"/>
              <a:t>2008)</a:t>
            </a:r>
            <a:endParaRPr lang="de-DE" sz="24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7820" y="924191"/>
            <a:ext cx="12381860" cy="60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3800"/>
              </a:lnSpc>
              <a:buNone/>
            </a:pPr>
            <a:r>
              <a:rPr lang="en-US" sz="2800" dirty="0"/>
              <a:t>◦ </a:t>
            </a:r>
            <a:r>
              <a:rPr lang="en-US" sz="2800" b="1" dirty="0"/>
              <a:t>Data cleaning</a:t>
            </a:r>
            <a:r>
              <a:rPr lang="en-US" sz="2800" dirty="0"/>
              <a:t>: fill in missing values, smooth noisy data, identify or remove outliers, and resolve inconsistencies. </a:t>
            </a:r>
            <a:endParaRPr lang="en-US" sz="2800" dirty="0" smtClean="0"/>
          </a:p>
          <a:p>
            <a:pPr>
              <a:lnSpc>
                <a:spcPts val="3800"/>
              </a:lnSpc>
              <a:buNone/>
            </a:pPr>
            <a:endParaRPr lang="en-US" sz="2800" dirty="0"/>
          </a:p>
          <a:p>
            <a:pPr>
              <a:lnSpc>
                <a:spcPts val="3800"/>
              </a:lnSpc>
              <a:buNone/>
            </a:pPr>
            <a:r>
              <a:rPr lang="en-US" sz="2800" dirty="0" smtClean="0"/>
              <a:t>◦ </a:t>
            </a:r>
            <a:r>
              <a:rPr lang="en-US" sz="2800" b="1" dirty="0"/>
              <a:t>Data integration</a:t>
            </a:r>
            <a:r>
              <a:rPr lang="en-US" sz="2800" dirty="0"/>
              <a:t>: using multiple databases, data cubes, or files. </a:t>
            </a:r>
            <a:endParaRPr lang="en-US" sz="2800" dirty="0" smtClean="0"/>
          </a:p>
          <a:p>
            <a:pPr>
              <a:lnSpc>
                <a:spcPts val="3800"/>
              </a:lnSpc>
              <a:buNone/>
            </a:pPr>
            <a:endParaRPr lang="en-US" sz="2800" dirty="0"/>
          </a:p>
          <a:p>
            <a:pPr>
              <a:lnSpc>
                <a:spcPts val="3800"/>
              </a:lnSpc>
              <a:buNone/>
            </a:pPr>
            <a:r>
              <a:rPr lang="en-US" sz="2800" dirty="0" smtClean="0"/>
              <a:t>◦ </a:t>
            </a:r>
            <a:r>
              <a:rPr lang="en-US" sz="2800" b="1" dirty="0"/>
              <a:t>Data transformation</a:t>
            </a:r>
            <a:r>
              <a:rPr lang="en-US" sz="2800" dirty="0"/>
              <a:t>: normalization and aggregation. </a:t>
            </a:r>
            <a:endParaRPr lang="en-US" sz="2800" dirty="0" smtClean="0"/>
          </a:p>
          <a:p>
            <a:pPr>
              <a:lnSpc>
                <a:spcPts val="3800"/>
              </a:lnSpc>
              <a:buNone/>
            </a:pPr>
            <a:endParaRPr lang="en-US" sz="2800" dirty="0"/>
          </a:p>
          <a:p>
            <a:pPr>
              <a:lnSpc>
                <a:spcPts val="3800"/>
              </a:lnSpc>
              <a:buNone/>
            </a:pPr>
            <a:r>
              <a:rPr lang="en-US" sz="2800" dirty="0" smtClean="0"/>
              <a:t>◦ </a:t>
            </a:r>
            <a:r>
              <a:rPr lang="en-US" sz="2800" b="1" dirty="0"/>
              <a:t>Data reduction</a:t>
            </a:r>
            <a:r>
              <a:rPr lang="en-US" sz="2800" dirty="0"/>
              <a:t>: reducing the volume but producing the same or similar analytical results. </a:t>
            </a:r>
          </a:p>
          <a:p>
            <a:pPr>
              <a:lnSpc>
                <a:spcPts val="3800"/>
              </a:lnSpc>
              <a:buNone/>
            </a:pPr>
            <a:r>
              <a:rPr lang="en-US" sz="2800" dirty="0"/>
              <a:t>	</a:t>
            </a:r>
            <a:r>
              <a:rPr lang="en-US" sz="2800" dirty="0" smtClean="0"/>
              <a:t>◦ </a:t>
            </a:r>
            <a:r>
              <a:rPr lang="en-US" sz="2800" dirty="0"/>
              <a:t>Data discretization: part of data reduction, replacing numerical </a:t>
            </a:r>
            <a:r>
              <a:rPr lang="en-US" sz="2800" dirty="0" smtClean="0"/>
              <a:t>	attributes </a:t>
            </a:r>
            <a:r>
              <a:rPr lang="en-US" sz="2800" dirty="0"/>
              <a:t>with nominal ones.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368022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345497" y="2335645"/>
            <a:ext cx="12291342" cy="43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GB" sz="3982" dirty="0">
              <a:cs typeface="Arial" pitchFamily="34" charset="0"/>
            </a:endParaRPr>
          </a:p>
          <a:p>
            <a:pPr marL="487672" indent="-487672" eaLnBrk="1" hangingPunct="1">
              <a:lnSpc>
                <a:spcPct val="150000"/>
              </a:lnSpc>
              <a:buAutoNum type="arabicParenBoth"/>
            </a:pPr>
            <a:r>
              <a:rPr lang="en-GB" sz="2400" dirty="0">
                <a:cs typeface="Arial" pitchFamily="34" charset="0"/>
              </a:rPr>
              <a:t>Classification of MSSA / MRSA </a:t>
            </a:r>
            <a:r>
              <a:rPr lang="en-GB" sz="2400" i="1" dirty="0" smtClean="0">
                <a:cs typeface="Arial" pitchFamily="34" charset="0"/>
              </a:rPr>
              <a:t>S. </a:t>
            </a:r>
            <a:r>
              <a:rPr lang="en-GB" sz="2400" i="1" dirty="0">
                <a:cs typeface="Arial" pitchFamily="34" charset="0"/>
              </a:rPr>
              <a:t>aureus </a:t>
            </a:r>
            <a:r>
              <a:rPr lang="en-GB" sz="2400" dirty="0">
                <a:cs typeface="Arial" pitchFamily="34" charset="0"/>
              </a:rPr>
              <a:t>strains in </a:t>
            </a:r>
            <a:r>
              <a:rPr lang="en-GB" sz="2400" dirty="0" smtClean="0">
                <a:cs typeface="Arial" pitchFamily="34" charset="0"/>
              </a:rPr>
              <a:t>Saarland (</a:t>
            </a:r>
            <a:r>
              <a:rPr lang="en-GB" sz="2400" dirty="0" err="1" smtClean="0">
                <a:cs typeface="Arial" pitchFamily="34" charset="0"/>
              </a:rPr>
              <a:t>PLoS</a:t>
            </a:r>
            <a:r>
              <a:rPr lang="en-GB" sz="2400" dirty="0" smtClean="0">
                <a:cs typeface="Arial" pitchFamily="34" charset="0"/>
              </a:rPr>
              <a:t> ONE 2012)</a:t>
            </a:r>
            <a:endParaRPr lang="en-GB" sz="2400" dirty="0">
              <a:cs typeface="Arial" pitchFamily="34" charset="0"/>
            </a:endParaRPr>
          </a:p>
          <a:p>
            <a:pPr marL="487672" indent="-487672" eaLnBrk="1" hangingPunct="1">
              <a:lnSpc>
                <a:spcPct val="150000"/>
              </a:lnSpc>
              <a:buFontTx/>
              <a:buAutoNum type="arabicParenBoth"/>
            </a:pPr>
            <a:r>
              <a:rPr lang="en-GB" sz="2400" dirty="0" smtClean="0">
                <a:cs typeface="Arial" pitchFamily="34" charset="0"/>
              </a:rPr>
              <a:t>DFG </a:t>
            </a:r>
            <a:r>
              <a:rPr lang="en-GB" sz="2400" dirty="0">
                <a:cs typeface="Arial" pitchFamily="34" charset="0"/>
              </a:rPr>
              <a:t>Germany-Africa </a:t>
            </a:r>
            <a:r>
              <a:rPr lang="en-GB" sz="2400" dirty="0" smtClean="0">
                <a:cs typeface="Arial" pitchFamily="34" charset="0"/>
              </a:rPr>
              <a:t>project (J. </a:t>
            </a:r>
            <a:r>
              <a:rPr lang="en-GB" sz="2400" dirty="0" err="1" smtClean="0">
                <a:cs typeface="Arial" pitchFamily="34" charset="0"/>
              </a:rPr>
              <a:t>Clin</a:t>
            </a:r>
            <a:r>
              <a:rPr lang="en-GB" sz="2400" dirty="0" smtClean="0">
                <a:cs typeface="Arial" pitchFamily="34" charset="0"/>
              </a:rPr>
              <a:t>. </a:t>
            </a:r>
            <a:r>
              <a:rPr lang="en-GB" sz="2400" dirty="0" err="1" smtClean="0">
                <a:cs typeface="Arial" pitchFamily="34" charset="0"/>
              </a:rPr>
              <a:t>Microbiol</a:t>
            </a:r>
            <a:r>
              <a:rPr lang="en-GB" sz="2400" dirty="0" smtClean="0">
                <a:cs typeface="Arial" pitchFamily="34" charset="0"/>
              </a:rPr>
              <a:t>. 2016; Sci. Reports 2017)</a:t>
            </a:r>
            <a:endParaRPr lang="en-GB" sz="2400" dirty="0">
              <a:cs typeface="Arial" pitchFamily="34" charset="0"/>
            </a:endParaRPr>
          </a:p>
          <a:p>
            <a:pPr marL="487672" indent="-487672" eaLnBrk="1" hangingPunct="1">
              <a:lnSpc>
                <a:spcPct val="150000"/>
              </a:lnSpc>
              <a:buFontTx/>
              <a:buAutoNum type="arabicParenBoth"/>
            </a:pPr>
            <a:endParaRPr lang="en-GB" sz="2400" dirty="0"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sz="2400" b="1" dirty="0">
                <a:cs typeface="Arial" pitchFamily="34" charset="0"/>
              </a:rPr>
              <a:t>Co-workers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cs typeface="Arial" pitchFamily="34" charset="0"/>
              </a:rPr>
              <a:t>(1) </a:t>
            </a:r>
            <a:r>
              <a:rPr lang="en-GB" sz="2400" dirty="0" err="1">
                <a:cs typeface="Arial" pitchFamily="34" charset="0"/>
              </a:rPr>
              <a:t>Ruslan</a:t>
            </a:r>
            <a:r>
              <a:rPr lang="en-GB" sz="2400" dirty="0">
                <a:cs typeface="Arial" pitchFamily="34" charset="0"/>
              </a:rPr>
              <a:t> </a:t>
            </a:r>
            <a:r>
              <a:rPr lang="en-GB" sz="2400" dirty="0" err="1">
                <a:cs typeface="Arial" pitchFamily="34" charset="0"/>
              </a:rPr>
              <a:t>Akulenko</a:t>
            </a:r>
            <a:r>
              <a:rPr lang="en-GB" sz="2400" dirty="0">
                <a:cs typeface="Arial" pitchFamily="34" charset="0"/>
              </a:rPr>
              <a:t>, Ulla Ruffing, Mathias Herrmann, Lutz von Müller, 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 smtClean="0">
                <a:cs typeface="Arial" pitchFamily="34" charset="0"/>
              </a:rPr>
              <a:t>(</a:t>
            </a:r>
            <a:r>
              <a:rPr lang="en-GB" sz="2400" dirty="0">
                <a:cs typeface="Arial" pitchFamily="34" charset="0"/>
              </a:rPr>
              <a:t>2</a:t>
            </a:r>
            <a:r>
              <a:rPr lang="en-GB" sz="2400" dirty="0" smtClean="0">
                <a:cs typeface="Arial" pitchFamily="34" charset="0"/>
              </a:rPr>
              <a:t>) </a:t>
            </a:r>
            <a:r>
              <a:rPr lang="en-GB" sz="2400" dirty="0" err="1">
                <a:cs typeface="Arial" pitchFamily="34" charset="0"/>
              </a:rPr>
              <a:t>StaphNet</a:t>
            </a:r>
            <a:r>
              <a:rPr lang="en-GB" sz="2400" dirty="0">
                <a:cs typeface="Arial" pitchFamily="34" charset="0"/>
              </a:rPr>
              <a:t> Consortium led by Mathias Herrmann, funded by </a:t>
            </a:r>
            <a:r>
              <a:rPr lang="en-GB" sz="2400" b="1" dirty="0">
                <a:cs typeface="Arial" pitchFamily="34" charset="0"/>
              </a:rPr>
              <a:t>DFG</a:t>
            </a:r>
          </a:p>
        </p:txBody>
      </p:sp>
      <p:pic>
        <p:nvPicPr>
          <p:cNvPr id="2054" name="Picture 5" descr="logo-bri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69" y="164819"/>
            <a:ext cx="4632960" cy="190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5" name="Object 2"/>
          <p:cNvGraphicFramePr>
            <a:graphicFrameLocks noGrp="1" noChangeAspect="1"/>
          </p:cNvGraphicFramePr>
          <p:nvPr>
            <p:ph/>
          </p:nvPr>
        </p:nvGraphicFramePr>
        <p:xfrm>
          <a:off x="325121" y="216747"/>
          <a:ext cx="6473050" cy="130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Bitmap" r:id="rId5" imgW="2610214" imgH="514422" progId="">
                  <p:embed/>
                </p:oleObj>
              </mc:Choice>
              <mc:Fallback>
                <p:oleObj name="Bitmap" r:id="rId5" imgW="2610214" imgH="514422" progId="">
                  <p:embed/>
                  <p:pic>
                    <p:nvPicPr>
                      <p:cNvPr id="2055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1" y="216747"/>
                        <a:ext cx="6473050" cy="1306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-1207876" y="1531083"/>
            <a:ext cx="11704320" cy="16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3413" b="1" dirty="0" err="1">
                <a:solidFill>
                  <a:srgbClr val="FF0000"/>
                </a:solidFill>
              </a:rPr>
              <a:t>Whole</a:t>
            </a:r>
            <a:r>
              <a:rPr lang="de-DE" sz="3413" b="1" dirty="0">
                <a:solidFill>
                  <a:srgbClr val="FF0000"/>
                </a:solidFill>
              </a:rPr>
              <a:t> Genome </a:t>
            </a:r>
            <a:r>
              <a:rPr lang="de-DE" sz="3413" b="1" dirty="0" err="1">
                <a:solidFill>
                  <a:srgbClr val="FF0000"/>
                </a:solidFill>
              </a:rPr>
              <a:t>Sequence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Typing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and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3413" b="1" dirty="0" err="1">
                <a:solidFill>
                  <a:srgbClr val="FF0000"/>
                </a:solidFill>
              </a:rPr>
              <a:t>Microarray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Profiling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of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Methicillin-Resistant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3413" b="1" i="1" dirty="0" err="1">
                <a:solidFill>
                  <a:srgbClr val="FF0000"/>
                </a:solidFill>
              </a:rPr>
              <a:t>Staphylococcus</a:t>
            </a:r>
            <a:r>
              <a:rPr lang="de-DE" sz="3413" b="1" i="1" dirty="0">
                <a:solidFill>
                  <a:srgbClr val="FF0000"/>
                </a:solidFill>
              </a:rPr>
              <a:t> </a:t>
            </a:r>
            <a:r>
              <a:rPr lang="de-DE" sz="3413" b="1" i="1" dirty="0" err="1">
                <a:solidFill>
                  <a:srgbClr val="FF0000"/>
                </a:solidFill>
              </a:rPr>
              <a:t>aureus</a:t>
            </a:r>
            <a:r>
              <a:rPr lang="de-DE" sz="3413" b="1" i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isolates</a:t>
            </a:r>
            <a:endParaRPr lang="de-DE" sz="3413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43" y="3498608"/>
            <a:ext cx="6068184" cy="10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64819"/>
            <a:ext cx="12749494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3413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Pilot study: </a:t>
            </a:r>
            <a:r>
              <a:rPr lang="en-US" sz="3413" b="1" kern="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c</a:t>
            </a:r>
            <a:r>
              <a:rPr lang="en-US" sz="3413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lassification </a:t>
            </a:r>
            <a:r>
              <a:rPr lang="en-US" sz="3413" b="1" kern="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of resistant </a:t>
            </a:r>
            <a:endParaRPr lang="en-US" sz="3413" b="1" kern="0" dirty="0" smtClean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  <a:p>
            <a:pPr algn="ctr" defTabSz="1300460">
              <a:defRPr/>
            </a:pPr>
            <a:r>
              <a:rPr lang="en-US" sz="3413" b="1" i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Staphylococcus </a:t>
            </a:r>
            <a:r>
              <a:rPr lang="en-US" sz="3413" b="1" i="1" kern="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aureus </a:t>
            </a:r>
            <a:r>
              <a:rPr lang="en-US" sz="3413" b="1" kern="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strains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374747" y="5035322"/>
            <a:ext cx="4687502" cy="98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3556"/>
              </a:lnSpc>
            </a:pPr>
            <a:r>
              <a:rPr lang="de-DE" b="1" dirty="0" err="1">
                <a:solidFill>
                  <a:srgbClr val="FF0000"/>
                </a:solidFill>
              </a:rPr>
              <a:t>Aim</a:t>
            </a:r>
            <a:r>
              <a:rPr lang="de-DE" dirty="0"/>
              <a:t>: </a:t>
            </a:r>
            <a:r>
              <a:rPr lang="de-DE" dirty="0" err="1"/>
              <a:t>classify</a:t>
            </a:r>
            <a:r>
              <a:rPr lang="de-DE" dirty="0"/>
              <a:t> MRSA / MSSA</a:t>
            </a:r>
          </a:p>
          <a:p>
            <a:pPr>
              <a:lnSpc>
                <a:spcPts val="3556"/>
              </a:lnSpc>
            </a:pP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gene</a:t>
            </a:r>
            <a:r>
              <a:rPr lang="de-DE" dirty="0"/>
              <a:t> </a:t>
            </a:r>
            <a:r>
              <a:rPr lang="de-DE" dirty="0" err="1"/>
              <a:t>repertoire</a:t>
            </a:r>
            <a:endParaRPr lang="de-DE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67" y="1145732"/>
            <a:ext cx="6550527" cy="236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9" y="2417162"/>
            <a:ext cx="5881544" cy="657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374710" y="6316960"/>
            <a:ext cx="88733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556"/>
              </a:lnSpc>
            </a:pP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397944" y="7253064"/>
            <a:ext cx="88733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556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576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478286" y="5286446"/>
            <a:ext cx="7168796" cy="3789221"/>
          </a:xfrm>
        </p:spPr>
        <p:txBody>
          <a:bodyPr>
            <a:normAutofit/>
          </a:bodyPr>
          <a:lstStyle/>
          <a:p>
            <a:pPr marL="0" indent="0">
              <a:lnSpc>
                <a:spcPts val="3413"/>
              </a:lnSpc>
              <a:buNone/>
              <a:defRPr/>
            </a:pPr>
            <a:r>
              <a:rPr lang="en-US" sz="2844" dirty="0"/>
              <a:t>any strain of </a:t>
            </a:r>
            <a:r>
              <a:rPr lang="en-US" sz="2844" i="1" dirty="0"/>
              <a:t>S. </a:t>
            </a:r>
            <a:r>
              <a:rPr lang="en-US" sz="2844" i="1" dirty="0" err="1"/>
              <a:t>aureus</a:t>
            </a:r>
            <a:r>
              <a:rPr lang="en-US" sz="2844" i="1" dirty="0"/>
              <a:t> </a:t>
            </a:r>
            <a:r>
              <a:rPr lang="en-US" sz="2844" dirty="0"/>
              <a:t>with </a:t>
            </a:r>
            <a:r>
              <a:rPr lang="en-US" sz="2844" b="1" dirty="0"/>
              <a:t>resistance</a:t>
            </a:r>
            <a:r>
              <a:rPr lang="en-US" sz="2844" dirty="0"/>
              <a:t> to beta-lactam antibiotics: </a:t>
            </a:r>
          </a:p>
          <a:p>
            <a:pPr>
              <a:lnSpc>
                <a:spcPts val="3413"/>
              </a:lnSpc>
              <a:defRPr/>
            </a:pPr>
            <a:r>
              <a:rPr lang="en-US" sz="2844" dirty="0" err="1"/>
              <a:t>penicillins</a:t>
            </a:r>
            <a:r>
              <a:rPr lang="en-US" sz="2844" dirty="0"/>
              <a:t>; </a:t>
            </a:r>
          </a:p>
          <a:p>
            <a:pPr>
              <a:lnSpc>
                <a:spcPts val="3413"/>
              </a:lnSpc>
              <a:defRPr/>
            </a:pPr>
            <a:r>
              <a:rPr lang="en-US" sz="2844" dirty="0" err="1"/>
              <a:t>cephalosporins</a:t>
            </a:r>
            <a:r>
              <a:rPr lang="en-US" sz="2844" dirty="0"/>
              <a:t>; </a:t>
            </a:r>
          </a:p>
          <a:p>
            <a:pPr>
              <a:lnSpc>
                <a:spcPts val="3413"/>
              </a:lnSpc>
              <a:defRPr/>
            </a:pPr>
            <a:endParaRPr lang="en-US" sz="2844" dirty="0"/>
          </a:p>
          <a:p>
            <a:pPr marL="0" indent="0">
              <a:lnSpc>
                <a:spcPts val="3413"/>
              </a:lnSpc>
              <a:buNone/>
              <a:defRPr/>
            </a:pPr>
            <a:r>
              <a:rPr lang="en-US" sz="2844" b="1" dirty="0">
                <a:solidFill>
                  <a:srgbClr val="FF33CC"/>
                </a:solidFill>
              </a:rPr>
              <a:t>Need to classify MRSA strains to detect infections, prevent transmission</a:t>
            </a:r>
          </a:p>
          <a:p>
            <a:pPr>
              <a:defRPr/>
            </a:pPr>
            <a:endParaRPr lang="uk-UA" dirty="0"/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4" y="2008719"/>
            <a:ext cx="3924018" cy="30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http://upload.wikimedia.org/wikipedia/commons/6/64/MRSA_SEM_9994_lores.jpg?uselang=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73" y="2008719"/>
            <a:ext cx="4255912" cy="30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1894276" y="1292403"/>
            <a:ext cx="1740746" cy="8195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0138" indent="-390138" fontAlgn="auto">
              <a:spcBef>
                <a:spcPts val="853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en-US" sz="3698" b="1" dirty="0">
                <a:solidFill>
                  <a:srgbClr val="00B050"/>
                </a:solidFill>
                <a:latin typeface="+mn-lt"/>
                <a:ea typeface="+mn-ea"/>
              </a:rPr>
              <a:t>MSSA</a:t>
            </a:r>
            <a:endParaRPr lang="uk-UA" sz="3698" b="1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8550205" y="1292685"/>
            <a:ext cx="1740746" cy="8195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0138" indent="-390138" fontAlgn="auto">
              <a:spcBef>
                <a:spcPts val="853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en-US" sz="3698" b="1" dirty="0">
                <a:solidFill>
                  <a:srgbClr val="FF0000"/>
                </a:solidFill>
                <a:latin typeface="+mn-lt"/>
                <a:ea typeface="+mn-ea"/>
              </a:rPr>
              <a:t>MRSA</a:t>
            </a:r>
            <a:endParaRPr lang="uk-UA" sz="3698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7178" name="Содержимое 4"/>
          <p:cNvSpPr txBox="1">
            <a:spLocks/>
          </p:cNvSpPr>
          <p:nvPr/>
        </p:nvSpPr>
        <p:spPr bwMode="auto">
          <a:xfrm>
            <a:off x="357717" y="5298404"/>
            <a:ext cx="4403689" cy="37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44" dirty="0"/>
              <a:t>anaerobic Gram-positive </a:t>
            </a:r>
            <a:r>
              <a:rPr lang="en-US" sz="2844" dirty="0" err="1"/>
              <a:t>coccal</a:t>
            </a:r>
            <a:r>
              <a:rPr lang="en-US" sz="2844" dirty="0"/>
              <a:t> bacterium,</a:t>
            </a:r>
          </a:p>
          <a:p>
            <a:pPr eaLnBrk="1" hangingPunct="1"/>
            <a:endParaRPr lang="en-US" sz="2844" dirty="0"/>
          </a:p>
          <a:p>
            <a:pPr eaLnBrk="1" hangingPunct="1"/>
            <a:r>
              <a:rPr lang="en-US" sz="2844" dirty="0"/>
              <a:t>frequently part of the normal skin </a:t>
            </a:r>
            <a:r>
              <a:rPr lang="en-US" sz="2844" dirty="0" smtClean="0"/>
              <a:t>flora, </a:t>
            </a:r>
          </a:p>
          <a:p>
            <a:pPr eaLnBrk="1" hangingPunct="1"/>
            <a:endParaRPr lang="en-US" sz="2844" dirty="0" smtClean="0"/>
          </a:p>
          <a:p>
            <a:pPr eaLnBrk="1" hangingPunct="1"/>
            <a:r>
              <a:rPr lang="en-US" sz="2844" dirty="0" smtClean="0"/>
              <a:t>60% of population are carriers </a:t>
            </a:r>
            <a:endParaRPr lang="en-US" sz="2844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137524"/>
            <a:ext cx="12749494" cy="11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3413" b="1" kern="0" dirty="0" err="1" smtClean="0">
                <a:solidFill>
                  <a:srgbClr val="FF0000"/>
                </a:solidFill>
                <a:latin typeface="+mj-lt"/>
                <a:cs typeface="ＭＳ Ｐゴシック" pitchFamily="-112" charset="-128"/>
              </a:rPr>
              <a:t>Methycillin</a:t>
            </a:r>
            <a:r>
              <a:rPr lang="en-US" sz="3413" b="1" kern="0" dirty="0" smtClean="0">
                <a:solidFill>
                  <a:srgbClr val="FF0000"/>
                </a:solidFill>
                <a:latin typeface="+mj-lt"/>
                <a:cs typeface="ＭＳ Ｐゴシック" pitchFamily="-112" charset="-128"/>
              </a:rPr>
              <a:t> sensitive/</a:t>
            </a:r>
            <a:r>
              <a:rPr lang="en-US" sz="3413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resistant </a:t>
            </a:r>
            <a:r>
              <a:rPr lang="en-US" sz="3413" b="1" i="1" kern="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Staphylococcus </a:t>
            </a:r>
            <a:r>
              <a:rPr lang="en-US" sz="3413" b="1" i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aureus</a:t>
            </a:r>
          </a:p>
          <a:p>
            <a:pPr algn="ctr" defTabSz="1300460">
              <a:defRPr/>
            </a:pPr>
            <a:r>
              <a:rPr lang="en-US" sz="3413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(MSSA/MRSA)</a:t>
            </a:r>
            <a:endParaRPr lang="en-US" sz="3413" b="1" kern="0" dirty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0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6127</Words>
  <Characters>0</Characters>
  <Application>Microsoft Macintosh PowerPoint</Application>
  <PresentationFormat>Benutzerdefiniert</PresentationFormat>
  <Lines>0</Lines>
  <Paragraphs>677</Paragraphs>
  <Slides>41</Slides>
  <Notes>41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54" baseType="lpstr">
      <vt:lpstr>Arial</vt:lpstr>
      <vt:lpstr>Calibri</vt:lpstr>
      <vt:lpstr>Cambria Math</vt:lpstr>
      <vt:lpstr>Gill Sans</vt:lpstr>
      <vt:lpstr>ＭＳ Ｐゴシック</vt:lpstr>
      <vt:lpstr>Symbol</vt:lpstr>
      <vt:lpstr>Times New Roman</vt:lpstr>
      <vt:lpstr>Wingdings</vt:lpstr>
      <vt:lpstr>ヒラギノ角ゴ ProN W3</vt:lpstr>
      <vt:lpstr>Title &amp; Subtitle</vt:lpstr>
      <vt:lpstr>Title top</vt:lpstr>
      <vt:lpstr>Bitmap</vt:lpstr>
      <vt:lpstr>Acrobat Document</vt:lpstr>
      <vt:lpstr>V1 Processing of Biological Data</vt:lpstr>
      <vt:lpstr>Tutorial</vt:lpstr>
      <vt:lpstr>Schein conditions</vt:lpstr>
      <vt:lpstr>Planned lecture - overview</vt:lpstr>
      <vt:lpstr>Data preprocessing</vt:lpstr>
      <vt:lpstr>Data preprocessing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Distribution of clonal complexes</vt:lpstr>
      <vt:lpstr>Activitity of individual probes for CCs</vt:lpstr>
      <vt:lpstr>Antibiotic resistance</vt:lpstr>
      <vt:lpstr>Phylogenetic tree based on WGS data of 154 strains</vt:lpstr>
      <vt:lpstr>Clustering of all 1200 isolates based on MA is not handy</vt:lpstr>
      <vt:lpstr>PowerPoint-Präsentation</vt:lpstr>
      <vt:lpstr>PCA- intro</vt:lpstr>
      <vt:lpstr>PCA- intro</vt:lpstr>
      <vt:lpstr>PCA- preprocessing data entries</vt:lpstr>
      <vt:lpstr>PCA- preprocessing data entries</vt:lpstr>
      <vt:lpstr>PCA- preprocessing data entries</vt:lpstr>
      <vt:lpstr>Insert: review of eigenvalues</vt:lpstr>
      <vt:lpstr>Insert: review of eigenvalues</vt:lpstr>
      <vt:lpstr>Insert: positive (semi-) definite matrices</vt:lpstr>
      <vt:lpstr>Insert: positive (semi-) definite matrices</vt:lpstr>
      <vt:lpstr>Singular Value Decomposition (SVD)</vt:lpstr>
      <vt:lpstr>Interpretation of SVD</vt:lpstr>
      <vt:lpstr>Goals of PCA</vt:lpstr>
      <vt:lpstr>PCA example</vt:lpstr>
      <vt:lpstr>Deriving the components</vt:lpstr>
      <vt:lpstr>PCA of MA hybridization data (again)</vt:lpstr>
      <vt:lpstr>Summary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3 V 2 – Clusters, Dijkstra, and Graph Layout</dc:title>
  <dc:creator>vhelms</dc:creator>
  <cp:lastModifiedBy>Microsoft Office-Anwender</cp:lastModifiedBy>
  <cp:revision>232</cp:revision>
  <cp:lastPrinted>2021-10-13T12:25:02Z</cp:lastPrinted>
  <dcterms:created xsi:type="dcterms:W3CDTF">2012-10-04T08:04:40Z</dcterms:created>
  <dcterms:modified xsi:type="dcterms:W3CDTF">2021-10-19T06:45:04Z</dcterms:modified>
</cp:coreProperties>
</file>