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64" r:id="rId3"/>
    <p:sldId id="263" r:id="rId4"/>
    <p:sldId id="282" r:id="rId5"/>
    <p:sldId id="332" r:id="rId6"/>
    <p:sldId id="281" r:id="rId7"/>
    <p:sldId id="265" r:id="rId8"/>
    <p:sldId id="267" r:id="rId9"/>
    <p:sldId id="268" r:id="rId10"/>
    <p:sldId id="335" r:id="rId11"/>
    <p:sldId id="269" r:id="rId12"/>
    <p:sldId id="337" r:id="rId13"/>
    <p:sldId id="338" r:id="rId14"/>
    <p:sldId id="339" r:id="rId15"/>
    <p:sldId id="349" r:id="rId16"/>
    <p:sldId id="303" r:id="rId17"/>
    <p:sldId id="304" r:id="rId18"/>
    <p:sldId id="305" r:id="rId19"/>
    <p:sldId id="306" r:id="rId20"/>
    <p:sldId id="328" r:id="rId21"/>
    <p:sldId id="320" r:id="rId22"/>
    <p:sldId id="321" r:id="rId23"/>
    <p:sldId id="323" r:id="rId24"/>
    <p:sldId id="324" r:id="rId25"/>
    <p:sldId id="341" r:id="rId26"/>
    <p:sldId id="342" r:id="rId27"/>
    <p:sldId id="343" r:id="rId28"/>
    <p:sldId id="344" r:id="rId29"/>
    <p:sldId id="345" r:id="rId30"/>
    <p:sldId id="346" r:id="rId31"/>
    <p:sldId id="347" r:id="rId32"/>
    <p:sldId id="348" r:id="rId33"/>
    <p:sldId id="308" r:id="rId34"/>
    <p:sldId id="273" r:id="rId35"/>
    <p:sldId id="274" r:id="rId36"/>
    <p:sldId id="309" r:id="rId37"/>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3116" autoAdjust="0"/>
  </p:normalViewPr>
  <p:slideViewPr>
    <p:cSldViewPr>
      <p:cViewPr varScale="1">
        <p:scale>
          <a:sx n="80" d="100"/>
          <a:sy n="80" d="100"/>
        </p:scale>
        <p:origin x="3104" y="184"/>
      </p:cViewPr>
      <p:guideLst>
        <p:guide orient="horz" pos="2160"/>
        <p:guide pos="2880"/>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52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DC0BCC-BE6E-5C43-911F-CA43D4580EB6}" type="datetimeFigureOut">
              <a:rPr lang="de-DE" smtClean="0"/>
              <a:t>10.01.22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F88E49-FBDC-B145-A306-9687D2C0ED08}" type="slidenum">
              <a:rPr lang="de-DE" smtClean="0"/>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99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18249C-63BB-4EDA-8AC3-8FBB407A5ECC}"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Today, </a:t>
            </a:r>
            <a:r>
              <a:rPr lang="de-DE" dirty="0" err="1" smtClean="0"/>
              <a:t>we</a:t>
            </a:r>
            <a:r>
              <a:rPr lang="de-DE" dirty="0" smtClean="0"/>
              <a:t> will </a:t>
            </a:r>
            <a:r>
              <a:rPr lang="de-DE" dirty="0" err="1" smtClean="0"/>
              <a:t>consider</a:t>
            </a:r>
            <a:r>
              <a:rPr lang="de-DE" dirty="0" smtClean="0"/>
              <a:t> </a:t>
            </a:r>
            <a:r>
              <a:rPr lang="de-DE" dirty="0" err="1" smtClean="0"/>
              <a:t>the</a:t>
            </a:r>
            <a:r>
              <a:rPr lang="de-DE" dirty="0" smtClean="0"/>
              <a:t> </a:t>
            </a:r>
            <a:r>
              <a:rPr lang="de-DE" dirty="0" err="1" smtClean="0"/>
              <a:t>issue</a:t>
            </a:r>
            <a:r>
              <a:rPr lang="de-DE" baseline="0" dirty="0" smtClean="0"/>
              <a:t> </a:t>
            </a:r>
            <a:r>
              <a:rPr lang="de-DE" baseline="0" dirty="0" err="1" smtClean="0"/>
              <a:t>of</a:t>
            </a:r>
            <a:r>
              <a:rPr lang="de-DE" baseline="0" dirty="0" smtClean="0"/>
              <a:t> </a:t>
            </a:r>
            <a:r>
              <a:rPr lang="de-DE" baseline="0" dirty="0" err="1" smtClean="0"/>
              <a:t>analyzing</a:t>
            </a:r>
            <a:r>
              <a:rPr lang="de-DE" baseline="0" dirty="0" smtClean="0"/>
              <a:t> multiple </a:t>
            </a:r>
            <a:r>
              <a:rPr lang="de-DE" baseline="0" dirty="0" err="1" smtClean="0"/>
              <a:t>types</a:t>
            </a:r>
            <a:r>
              <a:rPr lang="de-DE" baseline="0" dirty="0" smtClean="0"/>
              <a:t> </a:t>
            </a:r>
            <a:r>
              <a:rPr lang="de-DE" baseline="0" dirty="0" err="1" smtClean="0"/>
              <a:t>of</a:t>
            </a:r>
            <a:r>
              <a:rPr lang="de-DE" baseline="0" dirty="0" smtClean="0"/>
              <a:t> </a:t>
            </a:r>
            <a:r>
              <a:rPr lang="de-DE" baseline="0" dirty="0" err="1" smtClean="0"/>
              <a:t>omics-data</a:t>
            </a:r>
            <a:r>
              <a:rPr lang="de-DE" baseline="0" dirty="0" smtClean="0"/>
              <a:t> </a:t>
            </a:r>
            <a:r>
              <a:rPr lang="de-DE" baseline="0" dirty="0" err="1" smtClean="0"/>
              <a:t>and</a:t>
            </a:r>
            <a:r>
              <a:rPr lang="de-DE" baseline="0" dirty="0" smtClean="0"/>
              <a:t> </a:t>
            </a:r>
            <a:r>
              <a:rPr lang="de-DE" baseline="0" dirty="0" err="1" smtClean="0"/>
              <a:t>correlating</a:t>
            </a:r>
            <a:r>
              <a:rPr lang="de-DE" baseline="0" dirty="0" smtClean="0"/>
              <a:t> </a:t>
            </a:r>
            <a:r>
              <a:rPr lang="de-DE" baseline="0" dirty="0" err="1" smtClean="0"/>
              <a:t>this</a:t>
            </a:r>
            <a:r>
              <a:rPr lang="de-DE" baseline="0" dirty="0" smtClean="0"/>
              <a:t> </a:t>
            </a:r>
            <a:r>
              <a:rPr lang="de-DE" baseline="0" dirty="0" err="1" smtClean="0"/>
              <a:t>with</a:t>
            </a:r>
            <a:r>
              <a:rPr lang="de-DE" baseline="0" dirty="0" smtClean="0"/>
              <a:t> e.g. </a:t>
            </a:r>
            <a:r>
              <a:rPr lang="de-DE" baseline="0" dirty="0" err="1" smtClean="0"/>
              <a:t>clinical</a:t>
            </a:r>
            <a:r>
              <a:rPr lang="de-DE" baseline="0" dirty="0" smtClean="0"/>
              <a:t> </a:t>
            </a:r>
            <a:r>
              <a:rPr lang="de-DE" baseline="0" dirty="0" err="1" smtClean="0"/>
              <a:t>data</a:t>
            </a:r>
            <a:r>
              <a:rPr lang="de-DE" baseline="0" dirty="0" smtClean="0"/>
              <a:t>.</a:t>
            </a:r>
          </a:p>
          <a:p>
            <a:r>
              <a:rPr lang="de-DE" baseline="0" dirty="0" err="1" smtClean="0"/>
              <a:t>We</a:t>
            </a:r>
            <a:r>
              <a:rPr lang="de-DE" baseline="0" dirty="0" smtClean="0"/>
              <a:t> will </a:t>
            </a:r>
            <a:r>
              <a:rPr lang="de-DE" baseline="0" dirty="0" err="1" smtClean="0"/>
              <a:t>first</a:t>
            </a:r>
            <a:r>
              <a:rPr lang="de-DE" baseline="0" dirty="0" smtClean="0"/>
              <a:t> </a:t>
            </a:r>
            <a:r>
              <a:rPr lang="de-DE" baseline="0" dirty="0" err="1" smtClean="0"/>
              <a:t>classify</a:t>
            </a:r>
            <a:r>
              <a:rPr lang="de-DE" baseline="0" dirty="0" smtClean="0"/>
              <a:t> </a:t>
            </a:r>
            <a:r>
              <a:rPr lang="de-DE" baseline="0" dirty="0" err="1" smtClean="0"/>
              <a:t>the</a:t>
            </a:r>
            <a:r>
              <a:rPr lang="de-DE" baseline="0" dirty="0" smtClean="0"/>
              <a:t> </a:t>
            </a:r>
            <a:r>
              <a:rPr lang="de-DE" baseline="0" dirty="0" err="1" smtClean="0"/>
              <a:t>existing</a:t>
            </a:r>
            <a:r>
              <a:rPr lang="de-DE" baseline="0" dirty="0" smtClean="0"/>
              <a:t> </a:t>
            </a:r>
            <a:r>
              <a:rPr lang="de-DE" baseline="0" dirty="0" err="1" smtClean="0"/>
              <a:t>approaches</a:t>
            </a:r>
            <a:r>
              <a:rPr lang="de-DE" baseline="0" dirty="0" smtClean="0"/>
              <a:t> on </a:t>
            </a:r>
            <a:r>
              <a:rPr lang="de-DE" baseline="0" dirty="0" err="1" smtClean="0"/>
              <a:t>how</a:t>
            </a:r>
            <a:r>
              <a:rPr lang="de-DE" baseline="0" dirty="0" smtClean="0"/>
              <a:t> </a:t>
            </a:r>
            <a:r>
              <a:rPr lang="de-DE" baseline="0" dirty="0" err="1" smtClean="0"/>
              <a:t>the</a:t>
            </a:r>
            <a:r>
              <a:rPr lang="de-DE" baseline="0" dirty="0" smtClean="0"/>
              <a:t> </a:t>
            </a:r>
            <a:r>
              <a:rPr lang="de-DE" baseline="0" dirty="0" err="1" smtClean="0"/>
              <a:t>analysis</a:t>
            </a:r>
            <a:r>
              <a:rPr lang="de-DE" baseline="0" dirty="0" smtClean="0"/>
              <a:t> </a:t>
            </a:r>
            <a:r>
              <a:rPr lang="de-DE" baseline="0" dirty="0" err="1" smtClean="0"/>
              <a:t>is</a:t>
            </a:r>
            <a:r>
              <a:rPr lang="de-DE" baseline="0" dirty="0" smtClean="0"/>
              <a:t> </a:t>
            </a:r>
            <a:r>
              <a:rPr lang="de-DE" baseline="0" dirty="0" err="1" smtClean="0"/>
              <a:t>done</a:t>
            </a:r>
            <a:r>
              <a:rPr lang="de-DE" baseline="0" dirty="0" smtClean="0"/>
              <a:t>, </a:t>
            </a:r>
            <a:r>
              <a:rPr lang="de-DE" baseline="0" dirty="0" err="1" smtClean="0"/>
              <a:t>step-wise</a:t>
            </a:r>
            <a:r>
              <a:rPr lang="de-DE" baseline="0" dirty="0" smtClean="0"/>
              <a:t> </a:t>
            </a:r>
            <a:r>
              <a:rPr lang="de-DE" baseline="0" dirty="0" err="1" smtClean="0"/>
              <a:t>or</a:t>
            </a:r>
            <a:r>
              <a:rPr lang="de-DE" baseline="0" dirty="0" smtClean="0"/>
              <a:t> </a:t>
            </a:r>
            <a:r>
              <a:rPr lang="de-DE" baseline="0" dirty="0" err="1" smtClean="0"/>
              <a:t>simultaneously</a:t>
            </a:r>
            <a:r>
              <a:rPr lang="de-DE" baseline="0" dirty="0" smtClean="0"/>
              <a:t>.</a:t>
            </a:r>
          </a:p>
          <a:p>
            <a:r>
              <a:rPr lang="de-DE" baseline="0" dirty="0" err="1" smtClean="0"/>
              <a:t>Then</a:t>
            </a:r>
            <a:r>
              <a:rPr lang="de-DE" baseline="0" dirty="0" smtClean="0"/>
              <a:t> </a:t>
            </a:r>
            <a:r>
              <a:rPr lang="de-DE" baseline="0" dirty="0" err="1" smtClean="0"/>
              <a:t>we</a:t>
            </a:r>
            <a:r>
              <a:rPr lang="de-DE" baseline="0" dirty="0" smtClean="0"/>
              <a:t> will </a:t>
            </a:r>
            <a:r>
              <a:rPr lang="de-DE" baseline="0" dirty="0" err="1" smtClean="0"/>
              <a:t>discuss</a:t>
            </a:r>
            <a:r>
              <a:rPr lang="de-DE" baseline="0" dirty="0" smtClean="0"/>
              <a:t> 2 </a:t>
            </a:r>
            <a:r>
              <a:rPr lang="de-DE" baseline="0" dirty="0" err="1" smtClean="0"/>
              <a:t>methods</a:t>
            </a:r>
            <a:r>
              <a:rPr lang="de-DE" baseline="0" dirty="0" smtClean="0"/>
              <a:t> in </a:t>
            </a:r>
            <a:r>
              <a:rPr lang="de-DE" baseline="0" dirty="0" err="1" smtClean="0"/>
              <a:t>more</a:t>
            </a:r>
            <a:r>
              <a:rPr lang="de-DE" baseline="0" dirty="0" smtClean="0"/>
              <a:t> </a:t>
            </a:r>
            <a:r>
              <a:rPr lang="de-DE" baseline="0" dirty="0" err="1" smtClean="0"/>
              <a:t>detail</a:t>
            </a:r>
            <a:r>
              <a:rPr lang="de-DE" baseline="0" dirty="0" smtClean="0"/>
              <a:t>, SNF </a:t>
            </a:r>
            <a:r>
              <a:rPr lang="de-DE" baseline="0" dirty="0" err="1" smtClean="0"/>
              <a:t>and</a:t>
            </a:r>
            <a:r>
              <a:rPr lang="de-DE" baseline="0" dirty="0" smtClean="0"/>
              <a:t> MOFA.</a:t>
            </a:r>
          </a:p>
          <a:p>
            <a:r>
              <a:rPr lang="de-DE" baseline="0" dirty="0" err="1" smtClean="0"/>
              <a:t>You</a:t>
            </a:r>
            <a:r>
              <a:rPr lang="de-DE" baseline="0" dirty="0" smtClean="0"/>
              <a:t> will </a:t>
            </a:r>
            <a:r>
              <a:rPr lang="de-DE" baseline="0" dirty="0" err="1" smtClean="0"/>
              <a:t>implement</a:t>
            </a:r>
            <a:r>
              <a:rPr lang="de-DE" baseline="0" dirty="0" smtClean="0"/>
              <a:t> </a:t>
            </a:r>
            <a:r>
              <a:rPr lang="de-DE" baseline="0" dirty="0" err="1" smtClean="0"/>
              <a:t>and</a:t>
            </a:r>
            <a:r>
              <a:rPr lang="de-DE" baseline="0" dirty="0" smtClean="0"/>
              <a:t> </a:t>
            </a:r>
            <a:r>
              <a:rPr lang="de-DE" baseline="0" dirty="0" err="1" smtClean="0"/>
              <a:t>apply</a:t>
            </a:r>
            <a:r>
              <a:rPr lang="de-DE" baseline="0" dirty="0" smtClean="0"/>
              <a:t> </a:t>
            </a:r>
            <a:r>
              <a:rPr lang="de-DE" baseline="0" dirty="0" err="1" smtClean="0"/>
              <a:t>the</a:t>
            </a:r>
            <a:r>
              <a:rPr lang="de-DE" baseline="0" dirty="0" smtClean="0"/>
              <a:t> SNF </a:t>
            </a:r>
            <a:r>
              <a:rPr lang="de-DE" baseline="0" dirty="0" err="1" smtClean="0"/>
              <a:t>method</a:t>
            </a:r>
            <a:r>
              <a:rPr lang="de-DE" baseline="0" dirty="0" smtClean="0"/>
              <a:t> in </a:t>
            </a:r>
            <a:r>
              <a:rPr lang="de-DE" baseline="0" dirty="0" err="1" smtClean="0"/>
              <a:t>assignment</a:t>
            </a:r>
            <a:r>
              <a:rPr lang="de-DE" baseline="0" dirty="0" smtClean="0"/>
              <a:t> #5.</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a:t>
            </a:fld>
            <a:endParaRPr lang="de-DE" altLang="de-DE"/>
          </a:p>
        </p:txBody>
      </p:sp>
    </p:spTree>
    <p:extLst>
      <p:ext uri="{BB962C8B-B14F-4D97-AF65-F5344CB8AC3E}">
        <p14:creationId xmlns:p14="http://schemas.microsoft.com/office/powerpoint/2010/main" val="297083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smtClean="0">
                <a:solidFill>
                  <a:schemeClr val="tx1"/>
                </a:solidFill>
                <a:effectLst/>
                <a:latin typeface="Times New Roman" panose="02020603050405020304" pitchFamily="18" charset="0"/>
                <a:ea typeface="+mn-ea"/>
                <a:cs typeface="+mn-cs"/>
              </a:rPr>
              <a:t>Link </a:t>
            </a:r>
            <a:r>
              <a:rPr lang="de-DE" sz="1200" b="0" i="0" u="none" strike="noStrike" kern="1200" dirty="0" err="1" smtClean="0">
                <a:solidFill>
                  <a:schemeClr val="tx1"/>
                </a:solidFill>
                <a:effectLst/>
                <a:latin typeface="Times New Roman" panose="02020603050405020304" pitchFamily="18" charset="0"/>
                <a:ea typeface="+mn-ea"/>
                <a:cs typeface="+mn-cs"/>
              </a:rPr>
              <a:t>to</a:t>
            </a:r>
            <a:r>
              <a:rPr lang="de-DE" sz="1200" b="0" i="0" u="none" strike="noStrike" kern="1200" dirty="0" smtClean="0">
                <a:solidFill>
                  <a:schemeClr val="tx1"/>
                </a:solidFill>
                <a:effectLst/>
                <a:latin typeface="Times New Roman" panose="02020603050405020304" pitchFamily="18" charset="0"/>
                <a:ea typeface="+mn-ea"/>
                <a:cs typeface="+mn-cs"/>
              </a:rPr>
              <a:t> </a:t>
            </a:r>
            <a:r>
              <a:rPr lang="de-DE" sz="1200" b="0" i="0" u="none" strike="noStrike" kern="1200" dirty="0" err="1" smtClean="0">
                <a:solidFill>
                  <a:schemeClr val="tx1"/>
                </a:solidFill>
                <a:effectLst/>
                <a:latin typeface="Times New Roman" panose="02020603050405020304" pitchFamily="18" charset="0"/>
                <a:ea typeface="+mn-ea"/>
                <a:cs typeface="+mn-cs"/>
              </a:rPr>
              <a:t>the</a:t>
            </a:r>
            <a:r>
              <a:rPr lang="de-DE" sz="1200" b="0" i="0" u="none" strike="noStrike" kern="1200" dirty="0" smtClean="0">
                <a:solidFill>
                  <a:schemeClr val="tx1"/>
                </a:solidFill>
                <a:effectLst/>
                <a:latin typeface="Times New Roman" panose="02020603050405020304" pitchFamily="18" charset="0"/>
                <a:ea typeface="+mn-ea"/>
                <a:cs typeface="+mn-cs"/>
              </a:rPr>
              <a:t> </a:t>
            </a:r>
            <a:r>
              <a:rPr lang="de-DE" sz="1200" b="0" i="0" u="none" strike="noStrike" kern="1200" dirty="0" err="1" smtClean="0">
                <a:solidFill>
                  <a:schemeClr val="tx1"/>
                </a:solidFill>
                <a:effectLst/>
                <a:latin typeface="Times New Roman" panose="02020603050405020304" pitchFamily="18" charset="0"/>
                <a:ea typeface="+mn-ea"/>
                <a:cs typeface="+mn-cs"/>
              </a:rPr>
              <a:t>Chaudhary</a:t>
            </a:r>
            <a:r>
              <a:rPr lang="de-DE" sz="1200" b="0" i="0" u="none" strike="noStrike" kern="1200" dirty="0" smtClean="0">
                <a:solidFill>
                  <a:schemeClr val="tx1"/>
                </a:solidFill>
                <a:effectLst/>
                <a:latin typeface="Times New Roman" panose="02020603050405020304" pitchFamily="18" charset="0"/>
                <a:ea typeface="+mn-ea"/>
                <a:cs typeface="+mn-cs"/>
              </a:rPr>
              <a:t> </a:t>
            </a:r>
            <a:r>
              <a:rPr lang="de-DE" sz="1200" b="0" i="0" u="none" strike="noStrike" kern="1200" dirty="0" err="1" smtClean="0">
                <a:solidFill>
                  <a:schemeClr val="tx1"/>
                </a:solidFill>
                <a:effectLst/>
                <a:latin typeface="Times New Roman" panose="02020603050405020304" pitchFamily="18" charset="0"/>
                <a:ea typeface="+mn-ea"/>
                <a:cs typeface="+mn-cs"/>
              </a:rPr>
              <a:t>paper</a:t>
            </a:r>
            <a:r>
              <a:rPr lang="de-DE" sz="1200" b="0" i="0" u="none" strike="noStrike" kern="1200" dirty="0" smtClean="0">
                <a:solidFill>
                  <a:schemeClr val="tx1"/>
                </a:solidFill>
                <a:effectLst/>
                <a:latin typeface="Times New Roman" panose="02020603050405020304" pitchFamily="18" charset="0"/>
                <a:ea typeface="+mn-ea"/>
                <a:cs typeface="+mn-cs"/>
              </a:rPr>
              <a:t>: https://pubmed.ncbi.nlm.nih.gov/28982688/</a:t>
            </a:r>
            <a:endParaRPr lang="en-US" sz="1200" b="0" i="0" u="none" strike="noStrike" kern="1200" dirty="0" smtClean="0">
              <a:solidFill>
                <a:schemeClr val="tx1"/>
              </a:solidFill>
              <a:effectLst/>
              <a:latin typeface="Times New Roman" panose="02020603050405020304" pitchFamily="18" charset="0"/>
              <a:ea typeface="+mn-ea"/>
              <a:cs typeface="+mn-cs"/>
            </a:endParaRPr>
          </a:p>
          <a:p>
            <a:r>
              <a:rPr lang="en-US" sz="1200" b="0" i="0" u="none" strike="noStrike" kern="1200" dirty="0" smtClean="0">
                <a:solidFill>
                  <a:schemeClr val="tx1"/>
                </a:solidFill>
                <a:effectLst/>
                <a:latin typeface="Times New Roman" panose="02020603050405020304" pitchFamily="18" charset="0"/>
                <a:ea typeface="+mn-ea"/>
                <a:cs typeface="+mn-cs"/>
              </a:rPr>
              <a:t>From the TCGA HCC project, the</a:t>
            </a:r>
            <a:r>
              <a:rPr lang="en-US" sz="1200" b="0" i="0" u="none" strike="noStrike" kern="1200" baseline="0" dirty="0" smtClean="0">
                <a:solidFill>
                  <a:schemeClr val="tx1"/>
                </a:solidFill>
                <a:effectLst/>
                <a:latin typeface="Times New Roman" panose="02020603050405020304" pitchFamily="18" charset="0"/>
                <a:ea typeface="+mn-ea"/>
                <a:cs typeface="+mn-cs"/>
              </a:rPr>
              <a:t> authors</a:t>
            </a:r>
            <a:r>
              <a:rPr lang="en-US" sz="1200" b="0" i="0" u="none" strike="noStrike" kern="1200" dirty="0" smtClean="0">
                <a:solidFill>
                  <a:schemeClr val="tx1"/>
                </a:solidFill>
                <a:effectLst/>
                <a:latin typeface="Times New Roman" panose="02020603050405020304" pitchFamily="18" charset="0"/>
                <a:ea typeface="+mn-ea"/>
                <a:cs typeface="+mn-cs"/>
              </a:rPr>
              <a:t> obtained 360 tumor samples with coupled RNA-</a:t>
            </a:r>
            <a:r>
              <a:rPr lang="en-US" sz="1200" b="0" i="0" u="none" strike="noStrike" kern="1200" dirty="0" err="1" smtClean="0">
                <a:solidFill>
                  <a:schemeClr val="tx1"/>
                </a:solidFill>
                <a:effectLst/>
                <a:latin typeface="Times New Roman" panose="02020603050405020304" pitchFamily="18" charset="0"/>
                <a:ea typeface="+mn-ea"/>
                <a:cs typeface="+mn-cs"/>
              </a:rPr>
              <a:t>seq</a:t>
            </a:r>
            <a:r>
              <a:rPr lang="en-US" sz="1200" b="0" i="0" u="none" strike="noStrike" kern="1200" dirty="0" smtClean="0">
                <a:solidFill>
                  <a:schemeClr val="tx1"/>
                </a:solidFill>
                <a:effectLst/>
                <a:latin typeface="Times New Roman" panose="02020603050405020304" pitchFamily="18" charset="0"/>
                <a:ea typeface="+mn-ea"/>
                <a:cs typeface="+mn-cs"/>
              </a:rPr>
              <a:t> (15,629 genes after</a:t>
            </a:r>
            <a:r>
              <a:rPr lang="en-US" sz="1200" b="0" i="0" u="none" strike="noStrike" kern="1200" baseline="0" dirty="0" smtClean="0">
                <a:solidFill>
                  <a:schemeClr val="tx1"/>
                </a:solidFill>
                <a:effectLst/>
                <a:latin typeface="Times New Roman" panose="02020603050405020304" pitchFamily="18" charset="0"/>
                <a:ea typeface="+mn-ea"/>
                <a:cs typeface="+mn-cs"/>
              </a:rPr>
              <a:t> preprocessing</a:t>
            </a:r>
            <a:r>
              <a:rPr lang="en-US" sz="1200" b="0" i="0" u="none" strike="noStrike" kern="1200" dirty="0" smtClean="0">
                <a:solidFill>
                  <a:schemeClr val="tx1"/>
                </a:solidFill>
                <a:effectLst/>
                <a:latin typeface="Times New Roman" panose="02020603050405020304" pitchFamily="18" charset="0"/>
                <a:ea typeface="+mn-ea"/>
                <a:cs typeface="+mn-cs"/>
              </a:rPr>
              <a:t>), miRNA-</a:t>
            </a:r>
            <a:r>
              <a:rPr lang="en-US" sz="1200" b="0" i="0" u="none" strike="noStrike" kern="1200" dirty="0" err="1" smtClean="0">
                <a:solidFill>
                  <a:schemeClr val="tx1"/>
                </a:solidFill>
                <a:effectLst/>
                <a:latin typeface="Times New Roman" panose="02020603050405020304" pitchFamily="18" charset="0"/>
                <a:ea typeface="+mn-ea"/>
                <a:cs typeface="+mn-cs"/>
              </a:rPr>
              <a:t>seq</a:t>
            </a:r>
            <a:r>
              <a:rPr lang="en-US" sz="1200" b="0" i="0" u="none" strike="noStrike" kern="1200" dirty="0" smtClean="0">
                <a:solidFill>
                  <a:schemeClr val="tx1"/>
                </a:solidFill>
                <a:effectLst/>
                <a:latin typeface="Times New Roman" panose="02020603050405020304" pitchFamily="18" charset="0"/>
                <a:ea typeface="+mn-ea"/>
                <a:cs typeface="+mn-cs"/>
              </a:rPr>
              <a:t> (365 miRNAs ) and DNA methylation data (19,883 genes ). </a:t>
            </a:r>
          </a:p>
          <a:p>
            <a:r>
              <a:rPr lang="en-US" sz="1200" b="0" i="0" u="none" strike="noStrike" kern="1200" dirty="0" smtClean="0">
                <a:solidFill>
                  <a:schemeClr val="tx1"/>
                </a:solidFill>
                <a:effectLst/>
                <a:latin typeface="Times New Roman" panose="02020603050405020304" pitchFamily="18" charset="0"/>
                <a:ea typeface="+mn-ea"/>
                <a:cs typeface="+mn-cs"/>
              </a:rPr>
              <a:t>From the DNA methylation data, they</a:t>
            </a:r>
            <a:r>
              <a:rPr lang="en-US" sz="1200" b="0" i="0" u="none" strike="noStrike" kern="1200" baseline="0" dirty="0" smtClean="0">
                <a:solidFill>
                  <a:schemeClr val="tx1"/>
                </a:solidFill>
                <a:effectLst/>
                <a:latin typeface="Times New Roman" panose="02020603050405020304" pitchFamily="18" charset="0"/>
                <a:ea typeface="+mn-ea"/>
                <a:cs typeface="+mn-cs"/>
              </a:rPr>
              <a:t> considered</a:t>
            </a:r>
            <a:r>
              <a:rPr lang="en-US" sz="1200" b="0" i="0" u="none" strike="noStrike" kern="1200" dirty="0" smtClean="0">
                <a:solidFill>
                  <a:schemeClr val="tx1"/>
                </a:solidFill>
                <a:effectLst/>
                <a:latin typeface="Times New Roman" panose="02020603050405020304" pitchFamily="18" charset="0"/>
                <a:ea typeface="+mn-ea"/>
                <a:cs typeface="+mn-cs"/>
              </a:rPr>
              <a:t> </a:t>
            </a:r>
            <a:r>
              <a:rPr lang="en-US" sz="1200" b="0" i="0" u="none" strike="noStrike" kern="1200" dirty="0" err="1" smtClean="0">
                <a:solidFill>
                  <a:schemeClr val="tx1"/>
                </a:solidFill>
                <a:effectLst/>
                <a:latin typeface="Times New Roman" panose="02020603050405020304" pitchFamily="18" charset="0"/>
                <a:ea typeface="+mn-ea"/>
                <a:cs typeface="+mn-cs"/>
              </a:rPr>
              <a:t>CpG</a:t>
            </a:r>
            <a:r>
              <a:rPr lang="en-US" sz="1200" b="0" i="0" u="none" strike="noStrike" kern="1200" dirty="0" smtClean="0">
                <a:solidFill>
                  <a:schemeClr val="tx1"/>
                </a:solidFill>
                <a:effectLst/>
                <a:latin typeface="Times New Roman" panose="02020603050405020304" pitchFamily="18" charset="0"/>
                <a:ea typeface="+mn-ea"/>
                <a:cs typeface="+mn-cs"/>
              </a:rPr>
              <a:t> islands within 1500 </a:t>
            </a:r>
            <a:r>
              <a:rPr lang="en-US" sz="1200" b="0" i="0" u="none" strike="noStrike" kern="1200" dirty="0" err="1" smtClean="0">
                <a:solidFill>
                  <a:schemeClr val="tx1"/>
                </a:solidFill>
                <a:effectLst/>
                <a:latin typeface="Times New Roman" panose="02020603050405020304" pitchFamily="18" charset="0"/>
                <a:ea typeface="+mn-ea"/>
                <a:cs typeface="+mn-cs"/>
              </a:rPr>
              <a:t>bp</a:t>
            </a:r>
            <a:r>
              <a:rPr lang="en-US" sz="1200" b="0" i="0" u="none" strike="noStrike" kern="1200" dirty="0" smtClean="0">
                <a:solidFill>
                  <a:schemeClr val="tx1"/>
                </a:solidFill>
                <a:effectLst/>
                <a:latin typeface="Times New Roman" panose="02020603050405020304" pitchFamily="18" charset="0"/>
                <a:ea typeface="+mn-ea"/>
                <a:cs typeface="+mn-cs"/>
              </a:rPr>
              <a:t> ahead of transcription start sites (TSS) of genes and averaged their methylation values. </a:t>
            </a:r>
          </a:p>
          <a:p>
            <a:r>
              <a:rPr lang="en-US" sz="1200" b="0" i="0" u="none" strike="noStrike" kern="1200" dirty="0" smtClean="0">
                <a:solidFill>
                  <a:schemeClr val="tx1"/>
                </a:solidFill>
                <a:effectLst/>
                <a:latin typeface="Times New Roman" panose="02020603050405020304" pitchFamily="18" charset="0"/>
                <a:ea typeface="+mn-ea"/>
                <a:cs typeface="+mn-cs"/>
              </a:rPr>
              <a:t>Missing values were</a:t>
            </a:r>
            <a:r>
              <a:rPr lang="en-US" sz="1200" b="0" i="0" u="none" strike="noStrike" kern="1200" baseline="0" dirty="0" smtClean="0">
                <a:solidFill>
                  <a:schemeClr val="tx1"/>
                </a:solidFill>
                <a:effectLst/>
                <a:latin typeface="Times New Roman" panose="02020603050405020304" pitchFamily="18" charset="0"/>
                <a:ea typeface="+mn-ea"/>
                <a:cs typeface="+mn-cs"/>
              </a:rPr>
              <a:t> processed in the following way: </a:t>
            </a:r>
            <a:r>
              <a:rPr lang="en-US" sz="1200" b="0" i="0" u="none" strike="noStrike" kern="1200" dirty="0" smtClean="0">
                <a:solidFill>
                  <a:schemeClr val="tx1"/>
                </a:solidFill>
                <a:effectLst/>
                <a:latin typeface="Times New Roman" panose="02020603050405020304" pitchFamily="18" charset="0"/>
                <a:ea typeface="+mn-ea"/>
                <a:cs typeface="+mn-cs"/>
              </a:rPr>
              <a:t>First, the biological features (e.g. genes/miRNAs) were removed if having zero value in more than 20% of patients. The samples were removed if missing across more than 20% features. The other missing values were imputed with</a:t>
            </a:r>
            <a:r>
              <a:rPr lang="en-US" sz="1200" b="0" i="0" u="none" strike="noStrike" kern="1200" baseline="0" dirty="0" smtClean="0">
                <a:solidFill>
                  <a:schemeClr val="tx1"/>
                </a:solidFill>
                <a:effectLst/>
                <a:latin typeface="Times New Roman" panose="02020603050405020304" pitchFamily="18" charset="0"/>
                <a:ea typeface="+mn-ea"/>
                <a:cs typeface="+mn-cs"/>
              </a:rPr>
              <a:t> the</a:t>
            </a:r>
            <a:r>
              <a:rPr lang="en-US" sz="1200" b="0" i="0" u="none" strike="noStrike" kern="1200" dirty="0" smtClean="0">
                <a:solidFill>
                  <a:schemeClr val="tx1"/>
                </a:solidFill>
                <a:effectLst/>
                <a:latin typeface="Times New Roman" panose="02020603050405020304" pitchFamily="18" charset="0"/>
                <a:ea typeface="+mn-ea"/>
                <a:cs typeface="+mn-cs"/>
              </a:rPr>
              <a:t> </a:t>
            </a:r>
            <a:r>
              <a:rPr lang="en-US" sz="1200" b="0" i="1" u="none" strike="noStrike" kern="1200" dirty="0" smtClean="0">
                <a:solidFill>
                  <a:schemeClr val="tx1"/>
                </a:solidFill>
                <a:effectLst/>
                <a:latin typeface="Times New Roman" panose="02020603050405020304" pitchFamily="18" charset="0"/>
                <a:ea typeface="+mn-ea"/>
                <a:cs typeface="+mn-cs"/>
              </a:rPr>
              <a:t>impute</a:t>
            </a:r>
            <a:r>
              <a:rPr lang="en-US" sz="1200" b="0" i="0" u="none" strike="noStrike" kern="1200" dirty="0" smtClean="0">
                <a:solidFill>
                  <a:schemeClr val="tx1"/>
                </a:solidFill>
                <a:effectLst/>
                <a:latin typeface="Times New Roman" panose="02020603050405020304" pitchFamily="18" charset="0"/>
                <a:ea typeface="+mn-ea"/>
                <a:cs typeface="+mn-cs"/>
              </a:rPr>
              <a:t> function from R impute package. Lastly, input features with zero values across all samples were</a:t>
            </a:r>
            <a:r>
              <a:rPr lang="en-US" sz="1200" b="0" i="0" u="none" strike="noStrike" kern="1200" baseline="0" dirty="0" smtClean="0">
                <a:solidFill>
                  <a:schemeClr val="tx1"/>
                </a:solidFill>
                <a:effectLst/>
                <a:latin typeface="Times New Roman" panose="02020603050405020304" pitchFamily="18" charset="0"/>
                <a:ea typeface="+mn-ea"/>
                <a:cs typeface="+mn-cs"/>
              </a:rPr>
              <a:t> removed</a:t>
            </a:r>
            <a:r>
              <a:rPr lang="en-US" sz="1200" b="0" i="0" u="none" strike="noStrike" kern="1200" dirty="0" smtClean="0">
                <a:solidFill>
                  <a:schemeClr val="tx1"/>
                </a:solidFill>
                <a:effectLst/>
                <a:latin typeface="Times New Roman" panose="02020603050405020304" pitchFamily="18" charset="0"/>
                <a:ea typeface="+mn-ea"/>
                <a:cs typeface="+mn-cs"/>
              </a:rPr>
              <a:t>. (Comment: such features</a:t>
            </a:r>
            <a:r>
              <a:rPr lang="en-US" sz="1200" b="0" i="0" u="none" strike="noStrike" kern="1200" baseline="0" dirty="0" smtClean="0">
                <a:solidFill>
                  <a:schemeClr val="tx1"/>
                </a:solidFill>
                <a:effectLst/>
                <a:latin typeface="Times New Roman" panose="02020603050405020304" pitchFamily="18" charset="0"/>
                <a:ea typeface="+mn-ea"/>
                <a:cs typeface="+mn-cs"/>
              </a:rPr>
              <a:t> contain no information -&gt; are not useful for the deep learning approach.)</a:t>
            </a:r>
            <a:endParaRPr lang="en-US" sz="1200" b="0" i="0" u="none" strike="noStrike" kern="1200" dirty="0" smtClean="0">
              <a:solidFill>
                <a:schemeClr val="tx1"/>
              </a:solidFill>
              <a:effectLst/>
              <a:latin typeface="Times New Roman" panose="02020603050405020304" pitchFamily="18" charset="0"/>
              <a:ea typeface="+mn-ea"/>
              <a:cs typeface="+mn-cs"/>
            </a:endParaRPr>
          </a:p>
          <a:p>
            <a:r>
              <a:rPr lang="en-US" sz="1200" b="0" i="0" u="none" strike="noStrike" kern="1200" dirty="0" smtClean="0">
                <a:solidFill>
                  <a:schemeClr val="tx1"/>
                </a:solidFill>
                <a:effectLst/>
                <a:latin typeface="Times New Roman" panose="02020603050405020304" pitchFamily="18" charset="0"/>
                <a:ea typeface="+mn-ea"/>
                <a:cs typeface="+mn-cs"/>
              </a:rPr>
              <a:t>The 3 types of omics features (contained in 3 matrices that are unit-norm scaled by sample) were then stacked</a:t>
            </a:r>
            <a:r>
              <a:rPr lang="en-US" sz="1200" b="0" i="0" u="none" strike="noStrike" kern="1200" baseline="0" dirty="0" smtClean="0">
                <a:solidFill>
                  <a:schemeClr val="tx1"/>
                </a:solidFill>
                <a:effectLst/>
                <a:latin typeface="Times New Roman" panose="02020603050405020304" pitchFamily="18" charset="0"/>
                <a:ea typeface="+mn-ea"/>
                <a:cs typeface="+mn-cs"/>
              </a:rPr>
              <a:t> into</a:t>
            </a:r>
            <a:r>
              <a:rPr lang="en-US" sz="1200" b="0" i="0" u="none" strike="noStrike" kern="1200" dirty="0" smtClean="0">
                <a:solidFill>
                  <a:schemeClr val="tx1"/>
                </a:solidFill>
                <a:effectLst/>
                <a:latin typeface="Times New Roman" panose="02020603050405020304" pitchFamily="18" charset="0"/>
                <a:ea typeface="+mn-ea"/>
                <a:cs typeface="+mn-cs"/>
              </a:rPr>
              <a:t> a unique matrix </a:t>
            </a:r>
          </a:p>
          <a:p>
            <a:r>
              <a:rPr lang="de-DE" sz="1200" b="0" i="0" u="none" strike="noStrike" kern="1200" dirty="0" err="1" smtClean="0">
                <a:solidFill>
                  <a:schemeClr val="tx1"/>
                </a:solidFill>
                <a:effectLst/>
                <a:latin typeface="Times New Roman" panose="02020603050405020304" pitchFamily="18" charset="0"/>
                <a:ea typeface="+mn-ea"/>
                <a:cs typeface="+mn-cs"/>
              </a:rPr>
              <a:t>Then</a:t>
            </a:r>
            <a:r>
              <a:rPr lang="de-DE" sz="1200" b="0" i="0" u="none" strike="noStrike" kern="1200" dirty="0" smtClean="0">
                <a:solidFill>
                  <a:schemeClr val="tx1"/>
                </a:solidFill>
                <a:effectLst/>
                <a:latin typeface="Times New Roman" panose="02020603050405020304" pitchFamily="18" charset="0"/>
                <a:ea typeface="+mn-ea"/>
                <a:cs typeface="+mn-cs"/>
              </a:rPr>
              <a:t>, an</a:t>
            </a:r>
            <a:r>
              <a:rPr lang="en-US" sz="1200" b="0" i="0" u="none" strike="noStrike" kern="1200" dirty="0" smtClean="0">
                <a:solidFill>
                  <a:schemeClr val="tx1"/>
                </a:solidFill>
                <a:effectLst/>
                <a:latin typeface="Times New Roman" panose="02020603050405020304" pitchFamily="18" charset="0"/>
                <a:ea typeface="+mn-ea"/>
                <a:cs typeface="+mn-cs"/>
              </a:rPr>
              <a:t> </a:t>
            </a:r>
            <a:r>
              <a:rPr lang="en-US" sz="1200" b="0" i="0" u="none" strike="noStrike" kern="1200" dirty="0" err="1" smtClean="0">
                <a:solidFill>
                  <a:schemeClr val="tx1"/>
                </a:solidFill>
                <a:effectLst/>
                <a:latin typeface="Times New Roman" panose="02020603050405020304" pitchFamily="18" charset="0"/>
                <a:ea typeface="+mn-ea"/>
                <a:cs typeface="+mn-cs"/>
              </a:rPr>
              <a:t>autoencoder</a:t>
            </a:r>
            <a:r>
              <a:rPr lang="en-US" sz="1200" b="0" i="0" u="none" strike="noStrike" kern="1200" dirty="0" smtClean="0">
                <a:solidFill>
                  <a:schemeClr val="tx1"/>
                </a:solidFill>
                <a:effectLst/>
                <a:latin typeface="Times New Roman" panose="02020603050405020304" pitchFamily="18" charset="0"/>
                <a:ea typeface="+mn-ea"/>
                <a:cs typeface="+mn-cs"/>
              </a:rPr>
              <a:t>, a deep learning framework,</a:t>
            </a:r>
            <a:r>
              <a:rPr lang="en-US" sz="1200" b="0" i="0" u="none" strike="noStrike" kern="1200" baseline="0" dirty="0" smtClean="0">
                <a:solidFill>
                  <a:schemeClr val="tx1"/>
                </a:solidFill>
                <a:effectLst/>
                <a:latin typeface="Times New Roman" panose="02020603050405020304" pitchFamily="18" charset="0"/>
                <a:ea typeface="+mn-ea"/>
                <a:cs typeface="+mn-cs"/>
              </a:rPr>
              <a:t> was trained. Its topology is shown in the top figure</a:t>
            </a:r>
            <a:r>
              <a:rPr lang="en-US" sz="1200" b="0" i="0" u="none" strike="noStrike" kern="1200" dirty="0" smtClean="0">
                <a:solidFill>
                  <a:schemeClr val="tx1"/>
                </a:solidFill>
                <a:effectLst/>
                <a:latin typeface="Times New Roman" panose="02020603050405020304" pitchFamily="18" charset="0"/>
                <a:ea typeface="+mn-ea"/>
                <a:cs typeface="+mn-cs"/>
              </a:rPr>
              <a:t>. The authors used the activity of the 100 nodes from the bottleneck hidden layer as new features. They then conducted univariate Cox-PH regression on each of the 100 features, and identified 37 features significantly (log-rank p-value &lt;0.05) associated with survival. These 37 features were subjected to K-means clustering, with cluster number K ranging from 2 to 6. Using silhouette index and the </a:t>
            </a:r>
            <a:r>
              <a:rPr lang="en-US" sz="1200" b="0" i="0" u="none" strike="noStrike" kern="1200" dirty="0" err="1" smtClean="0">
                <a:solidFill>
                  <a:schemeClr val="tx1"/>
                </a:solidFill>
                <a:effectLst/>
                <a:latin typeface="Times New Roman" panose="02020603050405020304" pitchFamily="18" charset="0"/>
                <a:ea typeface="+mn-ea"/>
                <a:cs typeface="+mn-cs"/>
              </a:rPr>
              <a:t>Calinski-Harabasz</a:t>
            </a:r>
            <a:r>
              <a:rPr lang="en-US" sz="1200" b="0" i="0" u="none" strike="noStrike" kern="1200" dirty="0" smtClean="0">
                <a:solidFill>
                  <a:schemeClr val="tx1"/>
                </a:solidFill>
                <a:effectLst/>
                <a:latin typeface="Times New Roman" panose="02020603050405020304" pitchFamily="18" charset="0"/>
                <a:ea typeface="+mn-ea"/>
                <a:cs typeface="+mn-cs"/>
              </a:rPr>
              <a:t> criterion, they found that K=2 was the optimum with the best scores for both metrics.</a:t>
            </a:r>
            <a:r>
              <a:rPr lang="en-US" sz="1200" b="0" i="0" u="none" strike="noStrike" kern="1200" baseline="0" dirty="0" smtClean="0">
                <a:solidFill>
                  <a:schemeClr val="tx1"/>
                </a:solidFill>
                <a:effectLst/>
                <a:latin typeface="Times New Roman" panose="02020603050405020304" pitchFamily="18" charset="0"/>
                <a:ea typeface="+mn-ea"/>
                <a:cs typeface="+mn-cs"/>
              </a:rPr>
              <a:t> </a:t>
            </a:r>
          </a:p>
          <a:p>
            <a:r>
              <a:rPr lang="en-US" sz="1200" b="0" i="0" u="none" strike="noStrike" kern="1200" baseline="0" dirty="0" smtClean="0">
                <a:solidFill>
                  <a:schemeClr val="tx1"/>
                </a:solidFill>
                <a:effectLst/>
                <a:latin typeface="Times New Roman" panose="02020603050405020304" pitchFamily="18" charset="0"/>
                <a:ea typeface="+mn-ea"/>
                <a:cs typeface="+mn-cs"/>
              </a:rPr>
              <a:t>S</a:t>
            </a:r>
            <a:r>
              <a:rPr lang="en-US" sz="1200" b="0" i="0" u="none" strike="noStrike" kern="1200" dirty="0" smtClean="0">
                <a:solidFill>
                  <a:schemeClr val="tx1"/>
                </a:solidFill>
                <a:effectLst/>
                <a:latin typeface="Times New Roman" panose="02020603050405020304" pitchFamily="18" charset="0"/>
                <a:ea typeface="+mn-ea"/>
                <a:cs typeface="+mn-cs"/>
              </a:rPr>
              <a:t>urvival analysis on the full TCGA HCC data showed that the survivals in the two sub-clusters are drastically different (log-rank p-value =7.13e-6, right</a:t>
            </a:r>
            <a:r>
              <a:rPr lang="en-US" sz="1200" b="0" i="0" u="none" strike="noStrike" kern="1200" baseline="0" dirty="0" smtClean="0">
                <a:solidFill>
                  <a:schemeClr val="tx1"/>
                </a:solidFill>
                <a:effectLst/>
                <a:latin typeface="Times New Roman" panose="02020603050405020304" pitchFamily="18" charset="0"/>
                <a:ea typeface="+mn-ea"/>
                <a:cs typeface="+mn-cs"/>
              </a:rPr>
              <a:t> figure</a:t>
            </a:r>
            <a:r>
              <a:rPr lang="en-US" sz="1200" b="0" i="0" u="none" strike="noStrike" kern="1200" dirty="0" smtClean="0">
                <a:solidFill>
                  <a:schemeClr val="tx1"/>
                </a:solidFill>
                <a:effectLst/>
                <a:latin typeface="Times New Roman" panose="02020603050405020304" pitchFamily="18" charset="0"/>
                <a:ea typeface="+mn-ea"/>
                <a:cs typeface="+mn-cs"/>
              </a:rPr>
              <a:t>). </a:t>
            </a:r>
          </a:p>
          <a:p>
            <a:r>
              <a:rPr lang="en-US" sz="1200" b="0" i="0" u="none" strike="noStrike" kern="1200" dirty="0" smtClean="0">
                <a:solidFill>
                  <a:schemeClr val="tx1"/>
                </a:solidFill>
                <a:effectLst/>
                <a:latin typeface="Times New Roman" panose="02020603050405020304" pitchFamily="18" charset="0"/>
                <a:ea typeface="+mn-ea"/>
                <a:cs typeface="+mn-cs"/>
              </a:rPr>
              <a:t>In association with clinical characteristics, the more aggressive subtype (S1) has consistent trends of association with higher </a:t>
            </a:r>
            <a:r>
              <a:rPr lang="en-US" sz="1200" b="0" i="1" u="none" strike="noStrike" kern="1200" dirty="0" smtClean="0">
                <a:solidFill>
                  <a:schemeClr val="tx1"/>
                </a:solidFill>
                <a:effectLst/>
                <a:latin typeface="Times New Roman" panose="02020603050405020304" pitchFamily="18" charset="0"/>
                <a:ea typeface="+mn-ea"/>
                <a:cs typeface="+mn-cs"/>
              </a:rPr>
              <a:t>TP53</a:t>
            </a:r>
            <a:r>
              <a:rPr lang="en-US" sz="1200" b="0" i="0" u="none" strike="noStrike" kern="1200" dirty="0" smtClean="0">
                <a:solidFill>
                  <a:schemeClr val="tx1"/>
                </a:solidFill>
                <a:effectLst/>
                <a:latin typeface="Times New Roman" panose="02020603050405020304" pitchFamily="18" charset="0"/>
                <a:ea typeface="+mn-ea"/>
                <a:cs typeface="+mn-cs"/>
              </a:rPr>
              <a:t> inactivation mutation frequencies. Association of </a:t>
            </a:r>
            <a:r>
              <a:rPr lang="en-US" sz="1200" b="0" i="0" u="none" strike="noStrike" kern="1200" dirty="0" err="1" smtClean="0">
                <a:solidFill>
                  <a:schemeClr val="tx1"/>
                </a:solidFill>
                <a:effectLst/>
                <a:latin typeface="Times New Roman" panose="02020603050405020304" pitchFamily="18" charset="0"/>
                <a:ea typeface="+mn-ea"/>
                <a:cs typeface="+mn-cs"/>
              </a:rPr>
              <a:t>stemness</a:t>
            </a:r>
            <a:r>
              <a:rPr lang="en-US" sz="1200" b="0" i="0" u="none" strike="noStrike" kern="1200" dirty="0" smtClean="0">
                <a:solidFill>
                  <a:schemeClr val="tx1"/>
                </a:solidFill>
                <a:effectLst/>
                <a:latin typeface="Times New Roman" panose="02020603050405020304" pitchFamily="18" charset="0"/>
                <a:ea typeface="+mn-ea"/>
                <a:cs typeface="+mn-cs"/>
              </a:rPr>
              <a:t> markers (</a:t>
            </a:r>
            <a:r>
              <a:rPr lang="en-US" sz="1200" b="0" i="1" u="none" strike="noStrike" kern="1200" dirty="0" smtClean="0">
                <a:solidFill>
                  <a:schemeClr val="tx1"/>
                </a:solidFill>
                <a:effectLst/>
                <a:latin typeface="Times New Roman" panose="02020603050405020304" pitchFamily="18" charset="0"/>
                <a:ea typeface="+mn-ea"/>
                <a:cs typeface="+mn-cs"/>
              </a:rPr>
              <a:t>KRT19, EPCAM</a:t>
            </a:r>
            <a:r>
              <a:rPr lang="en-US" sz="1200" b="0" i="0" u="none" strike="noStrike" kern="1200" dirty="0" smtClean="0">
                <a:solidFill>
                  <a:schemeClr val="tx1"/>
                </a:solidFill>
                <a:effectLst/>
                <a:latin typeface="Times New Roman" panose="02020603050405020304" pitchFamily="18" charset="0"/>
                <a:ea typeface="+mn-ea"/>
                <a:cs typeface="+mn-cs"/>
              </a:rPr>
              <a:t>) with S1 subtype is also in congruence with the literature. Moreover, S1 subtype is enriched with activated </a:t>
            </a:r>
            <a:r>
              <a:rPr lang="en-US" sz="1200" b="0" i="0" u="none" strike="noStrike" kern="1200" dirty="0" err="1" smtClean="0">
                <a:solidFill>
                  <a:schemeClr val="tx1"/>
                </a:solidFill>
                <a:effectLst/>
                <a:latin typeface="Times New Roman" panose="02020603050405020304" pitchFamily="18" charset="0"/>
                <a:ea typeface="+mn-ea"/>
                <a:cs typeface="+mn-cs"/>
              </a:rPr>
              <a:t>Wnt</a:t>
            </a:r>
            <a:r>
              <a:rPr lang="en-US" sz="1200" b="0" i="0" u="none" strike="noStrike" kern="1200" dirty="0" smtClean="0">
                <a:solidFill>
                  <a:schemeClr val="tx1"/>
                </a:solidFill>
                <a:effectLst/>
                <a:latin typeface="Times New Roman" panose="02020603050405020304" pitchFamily="18" charset="0"/>
                <a:ea typeface="+mn-ea"/>
                <a:cs typeface="+mn-cs"/>
              </a:rPr>
              <a:t> signaling pathway. </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10</a:t>
            </a:fld>
            <a:endParaRPr lang="de-DE" altLang="de-DE"/>
          </a:p>
        </p:txBody>
      </p:sp>
    </p:spTree>
    <p:extLst>
      <p:ext uri="{BB962C8B-B14F-4D97-AF65-F5344CB8AC3E}">
        <p14:creationId xmlns:p14="http://schemas.microsoft.com/office/powerpoint/2010/main" val="390769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t>
            </a:r>
            <a:r>
              <a:rPr lang="de-DE" dirty="0" err="1" smtClean="0"/>
              <a:t>the</a:t>
            </a:r>
            <a:r>
              <a:rPr lang="de-DE" dirty="0" smtClean="0"/>
              <a:t> </a:t>
            </a:r>
            <a:r>
              <a:rPr lang="de-DE" dirty="0" err="1" smtClean="0"/>
              <a:t>third</a:t>
            </a:r>
            <a:r>
              <a:rPr lang="de-DE" dirty="0" smtClean="0"/>
              <a:t> type </a:t>
            </a:r>
            <a:r>
              <a:rPr lang="de-DE" dirty="0" err="1" smtClean="0"/>
              <a:t>of</a:t>
            </a:r>
            <a:r>
              <a:rPr lang="de-DE" dirty="0" smtClean="0"/>
              <a:t> meta-dimensional </a:t>
            </a:r>
            <a:r>
              <a:rPr lang="de-DE" dirty="0" err="1" smtClean="0"/>
              <a:t>analysis</a:t>
            </a:r>
            <a:r>
              <a:rPr lang="de-DE" dirty="0" smtClean="0"/>
              <a:t>.</a:t>
            </a:r>
            <a:endParaRPr lang="de-DE"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11</a:t>
            </a:fld>
            <a:endParaRPr lang="de-DE" altLang="de-DE"/>
          </a:p>
        </p:txBody>
      </p:sp>
    </p:spTree>
    <p:extLst>
      <p:ext uri="{BB962C8B-B14F-4D97-AF65-F5344CB8AC3E}">
        <p14:creationId xmlns:p14="http://schemas.microsoft.com/office/powerpoint/2010/main" val="149729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b="1" dirty="0" err="1" smtClean="0"/>
              <a:t>icluster</a:t>
            </a:r>
            <a:r>
              <a:rPr lang="de-DE" dirty="0" smtClean="0"/>
              <a:t> </a:t>
            </a:r>
            <a:r>
              <a:rPr lang="de-DE" dirty="0" err="1" smtClean="0"/>
              <a:t>method</a:t>
            </a:r>
            <a:r>
              <a:rPr lang="de-DE" dirty="0" smtClean="0"/>
              <a:t> </a:t>
            </a:r>
            <a:r>
              <a:rPr lang="de-DE" dirty="0" err="1" smtClean="0"/>
              <a:t>is</a:t>
            </a:r>
            <a:r>
              <a:rPr lang="de-DE" dirty="0" smtClean="0"/>
              <a:t> </a:t>
            </a:r>
            <a:r>
              <a:rPr lang="de-DE" dirty="0" err="1" smtClean="0"/>
              <a:t>presented</a:t>
            </a:r>
            <a:r>
              <a:rPr lang="de-DE" dirty="0" smtClean="0"/>
              <a:t> in </a:t>
            </a:r>
            <a:r>
              <a:rPr lang="de-DE" dirty="0" err="1" smtClean="0"/>
              <a:t>this</a:t>
            </a:r>
            <a:r>
              <a:rPr lang="de-DE" dirty="0" smtClean="0"/>
              <a:t> </a:t>
            </a:r>
            <a:r>
              <a:rPr lang="de-DE" dirty="0" err="1" smtClean="0"/>
              <a:t>paper</a:t>
            </a:r>
            <a:r>
              <a:rPr lang="de-DE" dirty="0" smtClean="0"/>
              <a:t>: https://academic.oup.com/bioinformatics/article/25/22/2906/180866</a:t>
            </a:r>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12</a:t>
            </a:fld>
            <a:endParaRPr lang="de-DE" altLang="de-DE"/>
          </a:p>
        </p:txBody>
      </p:sp>
    </p:spTree>
    <p:extLst>
      <p:ext uri="{BB962C8B-B14F-4D97-AF65-F5344CB8AC3E}">
        <p14:creationId xmlns:p14="http://schemas.microsoft.com/office/powerpoint/2010/main" val="20180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Actually</a:t>
            </a:r>
            <a:r>
              <a:rPr lang="de-DE" dirty="0" smtClean="0"/>
              <a:t>,</a:t>
            </a:r>
            <a:r>
              <a:rPr lang="de-DE" baseline="0" dirty="0" smtClean="0"/>
              <a:t> </a:t>
            </a:r>
            <a:r>
              <a:rPr lang="de-DE" baseline="0" dirty="0" err="1" smtClean="0"/>
              <a:t>the</a:t>
            </a:r>
            <a:r>
              <a:rPr lang="de-DE" baseline="0" dirty="0" smtClean="0"/>
              <a:t> </a:t>
            </a:r>
            <a:r>
              <a:rPr lang="de-DE" baseline="0" dirty="0" err="1" smtClean="0"/>
              <a:t>matrix</a:t>
            </a:r>
            <a:r>
              <a:rPr lang="de-DE" baseline="0" dirty="0" smtClean="0"/>
              <a:t> Z (</a:t>
            </a:r>
            <a:r>
              <a:rPr lang="de-DE" baseline="0" dirty="0" err="1" smtClean="0"/>
              <a:t>cluster</a:t>
            </a:r>
            <a:r>
              <a:rPr lang="de-DE" baseline="0" dirty="0" smtClean="0"/>
              <a:t> </a:t>
            </a:r>
            <a:r>
              <a:rPr lang="de-DE" baseline="0" dirty="0" err="1" smtClean="0"/>
              <a:t>indicator</a:t>
            </a:r>
            <a:r>
              <a:rPr lang="de-DE" baseline="0" dirty="0" smtClean="0"/>
              <a:t> e.g. </a:t>
            </a:r>
            <a:r>
              <a:rPr lang="de-DE" baseline="0" dirty="0" err="1" smtClean="0"/>
              <a:t>for</a:t>
            </a:r>
            <a:r>
              <a:rPr lang="de-DE" baseline="0" dirty="0" smtClean="0"/>
              <a:t> </a:t>
            </a:r>
            <a:r>
              <a:rPr lang="de-DE" baseline="0" dirty="0" err="1" smtClean="0"/>
              <a:t>the</a:t>
            </a:r>
            <a:r>
              <a:rPr lang="de-DE" baseline="0" dirty="0" smtClean="0"/>
              <a:t> latent </a:t>
            </a:r>
            <a:r>
              <a:rPr lang="de-DE" baseline="0" dirty="0" err="1" smtClean="0"/>
              <a:t>tumor</a:t>
            </a:r>
            <a:r>
              <a:rPr lang="de-DE" baseline="0" dirty="0" smtClean="0"/>
              <a:t> </a:t>
            </a:r>
            <a:r>
              <a:rPr lang="de-DE" baseline="0" dirty="0" err="1" smtClean="0"/>
              <a:t>subtypes</a:t>
            </a:r>
            <a:r>
              <a:rPr lang="de-DE" baseline="0" dirty="0" smtClean="0"/>
              <a:t>) </a:t>
            </a:r>
            <a:r>
              <a:rPr lang="de-DE" baseline="0" dirty="0" err="1" smtClean="0"/>
              <a:t>is</a:t>
            </a:r>
            <a:r>
              <a:rPr lang="de-DE" baseline="0" dirty="0" smtClean="0"/>
              <a:t> not </a:t>
            </a:r>
            <a:r>
              <a:rPr lang="de-DE" baseline="0" dirty="0" err="1" smtClean="0"/>
              <a:t>known</a:t>
            </a:r>
            <a:r>
              <a:rPr lang="de-DE" baseline="0" dirty="0" smtClean="0"/>
              <a:t>. This </a:t>
            </a:r>
            <a:r>
              <a:rPr lang="de-DE" baseline="0" dirty="0" err="1" smtClean="0"/>
              <a:t>is</a:t>
            </a:r>
            <a:r>
              <a:rPr lang="de-DE" baseline="0" dirty="0" smtClean="0"/>
              <a:t> </a:t>
            </a:r>
            <a:r>
              <a:rPr lang="de-DE" baseline="0" dirty="0" err="1" smtClean="0"/>
              <a:t>what</a:t>
            </a:r>
            <a:r>
              <a:rPr lang="de-DE" baseline="0" dirty="0" smtClean="0"/>
              <a:t>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derive</a:t>
            </a:r>
            <a:r>
              <a:rPr lang="de-DE" baseline="0" dirty="0" smtClean="0"/>
              <a:t>.</a:t>
            </a:r>
          </a:p>
          <a:p>
            <a:r>
              <a:rPr lang="de-DE" baseline="0" dirty="0" err="1" smtClean="0"/>
              <a:t>Here</a:t>
            </a:r>
            <a:r>
              <a:rPr lang="de-DE" baseline="0" dirty="0" smtClean="0"/>
              <a:t>, </a:t>
            </a:r>
            <a:r>
              <a:rPr lang="de-DE" baseline="0" dirty="0" err="1" smtClean="0"/>
              <a:t>we</a:t>
            </a:r>
            <a:r>
              <a:rPr lang="de-DE" baseline="0" dirty="0" smtClean="0"/>
              <a:t> </a:t>
            </a:r>
            <a:r>
              <a:rPr lang="de-DE" baseline="0" dirty="0" err="1" smtClean="0"/>
              <a:t>set</a:t>
            </a:r>
            <a:r>
              <a:rPr lang="de-DE" baseline="0" dirty="0" smtClean="0"/>
              <a:t> </a:t>
            </a:r>
            <a:r>
              <a:rPr lang="de-DE" baseline="0" dirty="0" err="1" smtClean="0"/>
              <a:t>up</a:t>
            </a:r>
            <a:r>
              <a:rPr lang="de-DE" baseline="0" dirty="0" smtClean="0"/>
              <a:t> separate latent </a:t>
            </a:r>
            <a:r>
              <a:rPr lang="de-DE" baseline="0" dirty="0" err="1" smtClean="0"/>
              <a:t>models</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data</a:t>
            </a:r>
            <a:r>
              <a:rPr lang="de-DE" baseline="0" dirty="0" smtClean="0"/>
              <a:t> type. </a:t>
            </a:r>
            <a:r>
              <a:rPr lang="de-DE" baseline="0" dirty="0" err="1" smtClean="0"/>
              <a:t>Each</a:t>
            </a:r>
            <a:r>
              <a:rPr lang="de-DE" baseline="0" dirty="0" smtClean="0"/>
              <a:t> </a:t>
            </a:r>
            <a:r>
              <a:rPr lang="de-DE" baseline="0" dirty="0" err="1" smtClean="0"/>
              <a:t>of</a:t>
            </a:r>
            <a:r>
              <a:rPr lang="de-DE" baseline="0" dirty="0" smtClean="0"/>
              <a:t> </a:t>
            </a:r>
            <a:r>
              <a:rPr lang="de-DE" baseline="0" dirty="0" err="1" smtClean="0"/>
              <a:t>them</a:t>
            </a:r>
            <a:r>
              <a:rPr lang="de-DE" baseline="0" dirty="0" smtClean="0"/>
              <a:t> </a:t>
            </a:r>
            <a:r>
              <a:rPr lang="de-DE" baseline="0" dirty="0" err="1" smtClean="0"/>
              <a:t>contains</a:t>
            </a:r>
            <a:r>
              <a:rPr lang="de-DE" baseline="0" dirty="0" smtClean="0"/>
              <a:t> </a:t>
            </a:r>
            <a:r>
              <a:rPr lang="de-DE" baseline="0" dirty="0" err="1" smtClean="0"/>
              <a:t>the</a:t>
            </a:r>
            <a:r>
              <a:rPr lang="de-DE" baseline="0" dirty="0" smtClean="0"/>
              <a:t> same Z </a:t>
            </a:r>
            <a:r>
              <a:rPr lang="de-DE" baseline="0" dirty="0" err="1" smtClean="0"/>
              <a:t>matrix</a:t>
            </a:r>
            <a:r>
              <a:rPr lang="de-DE" baseline="0" dirty="0" smtClean="0"/>
              <a:t>.</a:t>
            </a:r>
          </a:p>
          <a:p>
            <a:r>
              <a:rPr lang="de-DE" baseline="0" dirty="0" smtClean="0"/>
              <a:t>W </a:t>
            </a:r>
            <a:r>
              <a:rPr lang="de-DE" baseline="0" dirty="0" err="1" smtClean="0"/>
              <a:t>and</a:t>
            </a:r>
            <a:r>
              <a:rPr lang="de-DE" baseline="0" dirty="0" smtClean="0"/>
              <a:t> Z </a:t>
            </a:r>
            <a:r>
              <a:rPr lang="de-DE" baseline="0" dirty="0" err="1" smtClean="0"/>
              <a:t>are</a:t>
            </a:r>
            <a:r>
              <a:rPr lang="de-DE" baseline="0" dirty="0" smtClean="0"/>
              <a:t> </a:t>
            </a:r>
            <a:r>
              <a:rPr lang="de-DE" baseline="0" dirty="0" err="1" smtClean="0"/>
              <a:t>then</a:t>
            </a:r>
            <a:r>
              <a:rPr lang="de-DE" baseline="0" dirty="0" smtClean="0"/>
              <a:t> </a:t>
            </a:r>
            <a:r>
              <a:rPr lang="de-DE" baseline="0" dirty="0" err="1" smtClean="0"/>
              <a:t>obtained</a:t>
            </a:r>
            <a:r>
              <a:rPr lang="de-DE" baseline="0" dirty="0" smtClean="0"/>
              <a:t> </a:t>
            </a:r>
            <a:r>
              <a:rPr lang="de-DE" baseline="0" dirty="0" err="1" smtClean="0"/>
              <a:t>by</a:t>
            </a:r>
            <a:r>
              <a:rPr lang="de-DE" baseline="0" dirty="0" smtClean="0"/>
              <a:t> an </a:t>
            </a:r>
            <a:r>
              <a:rPr lang="de-DE" baseline="0" dirty="0" err="1" smtClean="0"/>
              <a:t>expectation</a:t>
            </a:r>
            <a:r>
              <a:rPr lang="de-DE" baseline="0" dirty="0" smtClean="0"/>
              <a:t> </a:t>
            </a:r>
            <a:r>
              <a:rPr lang="de-DE" baseline="0" dirty="0" err="1" smtClean="0"/>
              <a:t>maximization</a:t>
            </a:r>
            <a:r>
              <a:rPr lang="de-DE" baseline="0" dirty="0" smtClean="0"/>
              <a:t> (EM) </a:t>
            </a:r>
            <a:r>
              <a:rPr lang="de-DE" baseline="0" dirty="0" err="1" smtClean="0"/>
              <a:t>approach</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13</a:t>
            </a:fld>
            <a:endParaRPr lang="de-DE" altLang="de-DE"/>
          </a:p>
        </p:txBody>
      </p:sp>
    </p:spTree>
    <p:extLst>
      <p:ext uri="{BB962C8B-B14F-4D97-AF65-F5344CB8AC3E}">
        <p14:creationId xmlns:p14="http://schemas.microsoft.com/office/powerpoint/2010/main" val="313336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application</a:t>
            </a:r>
            <a:r>
              <a:rPr lang="de-DE" baseline="0" dirty="0" smtClean="0"/>
              <a:t> </a:t>
            </a:r>
            <a:r>
              <a:rPr lang="de-DE" baseline="0" dirty="0" err="1" smtClean="0"/>
              <a:t>is</a:t>
            </a:r>
            <a:r>
              <a:rPr lang="de-DE" dirty="0" smtClean="0"/>
              <a:t> </a:t>
            </a:r>
            <a:r>
              <a:rPr lang="de-DE" dirty="0" err="1" smtClean="0"/>
              <a:t>presented</a:t>
            </a:r>
            <a:r>
              <a:rPr lang="de-DE" baseline="0" dirty="0" smtClean="0"/>
              <a:t> in</a:t>
            </a:r>
            <a:r>
              <a:rPr lang="de-DE" dirty="0" smtClean="0"/>
              <a:t>: https://journals.plos.org/plosone/article?id=10.1371/journal.pone.0035236</a:t>
            </a:r>
          </a:p>
          <a:p>
            <a:r>
              <a:rPr lang="de-DE" dirty="0" smtClean="0"/>
              <a:t>This</a:t>
            </a:r>
            <a:r>
              <a:rPr lang="de-DE" baseline="0" dirty="0" smtClean="0"/>
              <a:t> </a:t>
            </a:r>
            <a:r>
              <a:rPr lang="de-DE" baseline="0" dirty="0" err="1" smtClean="0"/>
              <a:t>example</a:t>
            </a:r>
            <a:r>
              <a:rPr lang="de-DE" baseline="0" dirty="0" smtClean="0"/>
              <a:t> </a:t>
            </a:r>
            <a:r>
              <a:rPr lang="de-DE" baseline="0" dirty="0" err="1" smtClean="0"/>
              <a:t>shows</a:t>
            </a:r>
            <a:r>
              <a:rPr lang="de-DE" baseline="0" dirty="0" smtClean="0"/>
              <a:t> </a:t>
            </a:r>
            <a:r>
              <a:rPr lang="de-DE" baseline="0" dirty="0" err="1" smtClean="0"/>
              <a:t>that</a:t>
            </a:r>
            <a:r>
              <a:rPr lang="de-DE" baseline="0" dirty="0" smtClean="0"/>
              <a:t> </a:t>
            </a:r>
            <a:r>
              <a:rPr lang="de-DE" baseline="0" dirty="0" err="1" smtClean="0"/>
              <a:t>iCluster</a:t>
            </a:r>
            <a:r>
              <a:rPr lang="de-DE" baseline="0" dirty="0" smtClean="0"/>
              <a:t> </a:t>
            </a:r>
            <a:r>
              <a:rPr lang="de-DE" baseline="0" dirty="0" err="1" smtClean="0"/>
              <a:t>yielded</a:t>
            </a:r>
            <a:r>
              <a:rPr lang="de-DE" baseline="0" dirty="0" smtClean="0"/>
              <a:t> </a:t>
            </a:r>
            <a:r>
              <a:rPr lang="de-DE" baseline="0" dirty="0" err="1" smtClean="0"/>
              <a:t>better</a:t>
            </a:r>
            <a:r>
              <a:rPr lang="de-DE" baseline="0" dirty="0" smtClean="0"/>
              <a:t> </a:t>
            </a:r>
            <a:r>
              <a:rPr lang="de-DE" baseline="0" dirty="0" err="1" smtClean="0"/>
              <a:t>separated</a:t>
            </a:r>
            <a:r>
              <a:rPr lang="de-DE" baseline="0" dirty="0" smtClean="0"/>
              <a:t> </a:t>
            </a:r>
            <a:r>
              <a:rPr lang="de-DE" baseline="0" dirty="0" err="1" smtClean="0"/>
              <a:t>clusters</a:t>
            </a:r>
            <a:r>
              <a:rPr lang="de-DE" baseline="0" dirty="0" smtClean="0"/>
              <a:t> </a:t>
            </a:r>
            <a:r>
              <a:rPr lang="de-DE" baseline="0" dirty="0" err="1" smtClean="0"/>
              <a:t>than</a:t>
            </a:r>
            <a:r>
              <a:rPr lang="de-DE" baseline="0" dirty="0" smtClean="0"/>
              <a:t> </a:t>
            </a:r>
            <a:r>
              <a:rPr lang="de-DE" baseline="0" dirty="0" err="1" smtClean="0"/>
              <a:t>standard</a:t>
            </a:r>
            <a:r>
              <a:rPr lang="de-DE" baseline="0" dirty="0" smtClean="0"/>
              <a:t> PCA (</a:t>
            </a:r>
            <a:r>
              <a:rPr lang="de-DE" baseline="0" dirty="0" err="1" smtClean="0"/>
              <a:t>termed</a:t>
            </a:r>
            <a:r>
              <a:rPr lang="de-DE" baseline="0" dirty="0" smtClean="0"/>
              <a:t> „naive </a:t>
            </a:r>
            <a:r>
              <a:rPr lang="de-DE" baseline="0" dirty="0" err="1" smtClean="0"/>
              <a:t>integration</a:t>
            </a:r>
            <a:r>
              <a:rPr lang="de-DE" baseline="0" dirty="0" smtClean="0"/>
              <a:t>“ </a:t>
            </a:r>
            <a:r>
              <a:rPr lang="de-DE" baseline="0" dirty="0" err="1" smtClean="0"/>
              <a:t>here</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14</a:t>
            </a:fld>
            <a:endParaRPr lang="de-DE" altLang="de-DE"/>
          </a:p>
        </p:txBody>
      </p:sp>
    </p:spTree>
    <p:extLst>
      <p:ext uri="{BB962C8B-B14F-4D97-AF65-F5344CB8AC3E}">
        <p14:creationId xmlns:p14="http://schemas.microsoft.com/office/powerpoint/2010/main" val="95050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There</a:t>
            </a:r>
            <a:r>
              <a:rPr lang="de-DE" dirty="0" smtClean="0"/>
              <a:t> </a:t>
            </a:r>
            <a:r>
              <a:rPr lang="de-DE" dirty="0" err="1" smtClean="0"/>
              <a:t>exist</a:t>
            </a:r>
            <a:r>
              <a:rPr lang="de-DE" dirty="0" smtClean="0"/>
              <a:t> different</a:t>
            </a:r>
            <a:r>
              <a:rPr lang="de-DE" baseline="0" dirty="0" smtClean="0"/>
              <a:t> </a:t>
            </a:r>
            <a:r>
              <a:rPr lang="de-DE" baseline="0" dirty="0" err="1" smtClean="0"/>
              <a:t>tools</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latent </a:t>
            </a:r>
            <a:r>
              <a:rPr lang="de-DE" baseline="0" dirty="0" err="1" smtClean="0"/>
              <a:t>factor</a:t>
            </a:r>
            <a:r>
              <a:rPr lang="de-DE" baseline="0" dirty="0" smtClean="0"/>
              <a:t> </a:t>
            </a:r>
            <a:r>
              <a:rPr lang="de-DE" baseline="0" dirty="0" err="1" smtClean="0"/>
              <a:t>models</a:t>
            </a:r>
            <a:r>
              <a:rPr lang="de-DE" baseline="0" dirty="0" smtClean="0"/>
              <a:t>.</a:t>
            </a:r>
          </a:p>
          <a:p>
            <a:r>
              <a:rPr lang="de-DE" baseline="0" dirty="0" err="1" smtClean="0"/>
              <a:t>They</a:t>
            </a:r>
            <a:r>
              <a:rPr lang="de-DE" baseline="0" dirty="0" smtClean="0"/>
              <a:t> </a:t>
            </a:r>
            <a:r>
              <a:rPr lang="de-DE" baseline="0" dirty="0" err="1" smtClean="0"/>
              <a:t>use</a:t>
            </a:r>
            <a:r>
              <a:rPr lang="de-DE" baseline="0" dirty="0" smtClean="0"/>
              <a:t> different </a:t>
            </a:r>
            <a:r>
              <a:rPr lang="de-DE" baseline="0" dirty="0" err="1" smtClean="0"/>
              <a:t>methods</a:t>
            </a:r>
            <a:r>
              <a:rPr lang="de-DE" baseline="0" dirty="0" smtClean="0"/>
              <a:t> </a:t>
            </a:r>
            <a:r>
              <a:rPr lang="de-DE" baseline="0" dirty="0" err="1" smtClean="0"/>
              <a:t>to</a:t>
            </a:r>
            <a:r>
              <a:rPr lang="de-DE" baseline="0" dirty="0" smtClean="0"/>
              <a:t> </a:t>
            </a:r>
            <a:r>
              <a:rPr lang="de-DE" baseline="0" dirty="0" err="1" smtClean="0"/>
              <a:t>identify</a:t>
            </a:r>
            <a:r>
              <a:rPr lang="de-DE" baseline="0" dirty="0" smtClean="0"/>
              <a:t> </a:t>
            </a:r>
            <a:r>
              <a:rPr lang="de-DE" baseline="0" dirty="0" err="1" smtClean="0"/>
              <a:t>the</a:t>
            </a:r>
            <a:r>
              <a:rPr lang="de-DE" baseline="0" dirty="0" smtClean="0"/>
              <a:t> </a:t>
            </a:r>
            <a:r>
              <a:rPr lang="de-DE" baseline="0" dirty="0" err="1" smtClean="0"/>
              <a:t>factors</a:t>
            </a:r>
            <a:r>
              <a:rPr lang="de-DE" baseline="0" dirty="0" smtClean="0"/>
              <a:t>.</a:t>
            </a:r>
          </a:p>
          <a:p>
            <a:r>
              <a:rPr lang="de-DE" baseline="0" dirty="0" smtClean="0"/>
              <a:t>The </a:t>
            </a:r>
            <a:r>
              <a:rPr lang="de-DE" baseline="0" dirty="0" err="1" smtClean="0"/>
              <a:t>authors</a:t>
            </a:r>
            <a:r>
              <a:rPr lang="de-DE" baseline="0" dirty="0" smtClean="0"/>
              <a:t> </a:t>
            </a:r>
            <a:r>
              <a:rPr lang="de-DE" baseline="0" dirty="0" err="1" smtClean="0"/>
              <a:t>of</a:t>
            </a:r>
            <a:r>
              <a:rPr lang="de-DE" baseline="0" dirty="0" smtClean="0"/>
              <a:t> </a:t>
            </a:r>
            <a:r>
              <a:rPr lang="de-DE" baseline="0" dirty="0" err="1" smtClean="0"/>
              <a:t>the</a:t>
            </a:r>
            <a:r>
              <a:rPr lang="de-DE" baseline="0" dirty="0" smtClean="0"/>
              <a:t> lastest </a:t>
            </a:r>
            <a:r>
              <a:rPr lang="de-DE" baseline="0" dirty="0" err="1" smtClean="0"/>
              <a:t>methed</a:t>
            </a:r>
            <a:r>
              <a:rPr lang="de-DE" baseline="0" dirty="0" smtClean="0"/>
              <a:t> </a:t>
            </a:r>
            <a:r>
              <a:rPr lang="de-DE" baseline="0" dirty="0" err="1" smtClean="0"/>
              <a:t>termed</a:t>
            </a:r>
            <a:r>
              <a:rPr lang="de-DE" baseline="0" dirty="0" smtClean="0"/>
              <a:t> MOFA </a:t>
            </a:r>
            <a:r>
              <a:rPr lang="de-DE" baseline="0" dirty="0" err="1" smtClean="0"/>
              <a:t>compared</a:t>
            </a:r>
            <a:r>
              <a:rPr lang="de-DE" baseline="0" dirty="0" smtClean="0"/>
              <a:t> </a:t>
            </a:r>
            <a:r>
              <a:rPr lang="de-DE" baseline="0" dirty="0" err="1" smtClean="0"/>
              <a:t>their</a:t>
            </a:r>
            <a:r>
              <a:rPr lang="de-DE" baseline="0" dirty="0" smtClean="0"/>
              <a:t> </a:t>
            </a:r>
            <a:r>
              <a:rPr lang="de-DE" baseline="0" dirty="0" err="1" smtClean="0"/>
              <a:t>tool</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earlier</a:t>
            </a:r>
            <a:r>
              <a:rPr lang="de-DE" baseline="0" dirty="0" smtClean="0"/>
              <a:t> </a:t>
            </a:r>
            <a:r>
              <a:rPr lang="de-DE" baseline="0" dirty="0" err="1" smtClean="0"/>
              <a:t>tools</a:t>
            </a:r>
            <a:r>
              <a:rPr lang="de-DE" baseline="0" dirty="0" smtClean="0"/>
              <a:t> GFA </a:t>
            </a:r>
            <a:r>
              <a:rPr lang="de-DE" baseline="0" dirty="0" err="1" smtClean="0"/>
              <a:t>and</a:t>
            </a:r>
            <a:r>
              <a:rPr lang="de-DE" baseline="0" dirty="0" smtClean="0"/>
              <a:t> </a:t>
            </a:r>
            <a:r>
              <a:rPr lang="de-DE" baseline="0" dirty="0" err="1" smtClean="0"/>
              <a:t>iCluster</a:t>
            </a:r>
            <a:r>
              <a:rPr lang="de-DE" baseline="0" dirty="0" smtClean="0"/>
              <a:t> </a:t>
            </a:r>
            <a:r>
              <a:rPr lang="de-DE" baseline="0" dirty="0" err="1" smtClean="0"/>
              <a:t>using</a:t>
            </a:r>
            <a:r>
              <a:rPr lang="de-DE" baseline="0" dirty="0" smtClean="0"/>
              <a:t> </a:t>
            </a:r>
            <a:r>
              <a:rPr lang="de-DE" baseline="0" dirty="0" err="1" smtClean="0"/>
              <a:t>simulated</a:t>
            </a:r>
            <a:r>
              <a:rPr lang="de-DE" baseline="0" dirty="0" smtClean="0"/>
              <a:t> </a:t>
            </a:r>
            <a:r>
              <a:rPr lang="de-DE" baseline="0" dirty="0" err="1" smtClean="0"/>
              <a:t>data</a:t>
            </a:r>
            <a:r>
              <a:rPr lang="de-DE" baseline="0" dirty="0" smtClean="0"/>
              <a:t>. </a:t>
            </a:r>
          </a:p>
          <a:p>
            <a:r>
              <a:rPr lang="de-DE" baseline="0" dirty="0" err="1" smtClean="0"/>
              <a:t>Presumably</a:t>
            </a:r>
            <a:r>
              <a:rPr lang="de-DE" baseline="0" dirty="0" smtClean="0"/>
              <a:t>, </a:t>
            </a:r>
            <a:r>
              <a:rPr lang="de-DE" baseline="0" dirty="0" err="1" smtClean="0"/>
              <a:t>the</a:t>
            </a:r>
            <a:r>
              <a:rPr lang="de-DE" baseline="0" dirty="0" smtClean="0"/>
              <a:t> </a:t>
            </a:r>
            <a:r>
              <a:rPr lang="de-DE" baseline="0" dirty="0" err="1" smtClean="0"/>
              <a:t>simulation</a:t>
            </a:r>
            <a:r>
              <a:rPr lang="de-DE" baseline="0" dirty="0" smtClean="0"/>
              <a:t> </a:t>
            </a:r>
            <a:r>
              <a:rPr lang="de-DE" baseline="0" dirty="0" err="1" smtClean="0"/>
              <a:t>of</a:t>
            </a:r>
            <a:r>
              <a:rPr lang="de-DE" baseline="0" dirty="0" smtClean="0"/>
              <a:t> </a:t>
            </a:r>
            <a:r>
              <a:rPr lang="de-DE" baseline="0" dirty="0" err="1" smtClean="0"/>
              <a:t>data</a:t>
            </a:r>
            <a:r>
              <a:rPr lang="de-DE" baseline="0" dirty="0" smtClean="0"/>
              <a:t> </a:t>
            </a:r>
            <a:r>
              <a:rPr lang="de-DE" baseline="0" dirty="0" err="1" smtClean="0"/>
              <a:t>is</a:t>
            </a:r>
            <a:r>
              <a:rPr lang="de-DE" baseline="0" dirty="0" smtClean="0"/>
              <a:t> </a:t>
            </a:r>
            <a:r>
              <a:rPr lang="de-DE" baseline="0" dirty="0" err="1" smtClean="0"/>
              <a:t>done</a:t>
            </a:r>
            <a:r>
              <a:rPr lang="de-DE" baseline="0" dirty="0" smtClean="0"/>
              <a:t> in </a:t>
            </a:r>
            <a:r>
              <a:rPr lang="de-DE" baseline="0" dirty="0" err="1" smtClean="0"/>
              <a:t>the</a:t>
            </a:r>
            <a:r>
              <a:rPr lang="de-DE" baseline="0" dirty="0" smtClean="0"/>
              <a:t> </a:t>
            </a:r>
            <a:r>
              <a:rPr lang="de-DE" baseline="0" dirty="0" err="1" smtClean="0"/>
              <a:t>reverse</a:t>
            </a:r>
            <a:r>
              <a:rPr lang="de-DE" baseline="0" dirty="0" smtClean="0"/>
              <a:t> </a:t>
            </a:r>
            <a:r>
              <a:rPr lang="de-DE" baseline="0" dirty="0" err="1" smtClean="0"/>
              <a:t>way</a:t>
            </a:r>
            <a:r>
              <a:rPr lang="de-DE" baseline="0" dirty="0" smtClean="0"/>
              <a:t> </a:t>
            </a:r>
            <a:r>
              <a:rPr lang="de-DE" baseline="0" dirty="0" err="1" smtClean="0"/>
              <a:t>from</a:t>
            </a:r>
            <a:r>
              <a:rPr lang="de-DE" baseline="0" dirty="0" smtClean="0"/>
              <a:t> </a:t>
            </a:r>
            <a:r>
              <a:rPr lang="de-DE" baseline="0" dirty="0" err="1" smtClean="0"/>
              <a:t>how</a:t>
            </a:r>
            <a:r>
              <a:rPr lang="de-DE" baseline="0" dirty="0" smtClean="0"/>
              <a:t> </a:t>
            </a:r>
            <a:r>
              <a:rPr lang="de-DE" baseline="0" dirty="0" err="1" smtClean="0"/>
              <a:t>these</a:t>
            </a:r>
            <a:r>
              <a:rPr lang="de-DE" baseline="0" dirty="0" smtClean="0"/>
              <a:t> </a:t>
            </a:r>
            <a:r>
              <a:rPr lang="de-DE" baseline="0" dirty="0" err="1" smtClean="0"/>
              <a:t>methods</a:t>
            </a:r>
            <a:r>
              <a:rPr lang="de-DE" baseline="0" dirty="0" smtClean="0"/>
              <a:t> </a:t>
            </a:r>
            <a:r>
              <a:rPr lang="de-DE" baseline="0" dirty="0" err="1" smtClean="0"/>
              <a:t>work</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left</a:t>
            </a:r>
            <a:r>
              <a:rPr lang="de-DE" baseline="0" dirty="0" smtClean="0"/>
              <a:t> </a:t>
            </a:r>
            <a:r>
              <a:rPr lang="de-DE" baseline="0" dirty="0" err="1" smtClean="0"/>
              <a:t>plot</a:t>
            </a:r>
            <a:r>
              <a:rPr lang="de-DE" baseline="0" dirty="0" smtClean="0"/>
              <a:t>, </a:t>
            </a:r>
            <a:r>
              <a:rPr lang="de-DE" baseline="0" dirty="0" err="1" smtClean="0"/>
              <a:t>the</a:t>
            </a:r>
            <a:r>
              <a:rPr lang="de-DE" baseline="0" dirty="0" smtClean="0"/>
              <a:t> </a:t>
            </a:r>
            <a:r>
              <a:rPr lang="de-DE" baseline="0" dirty="0" err="1" smtClean="0"/>
              <a:t>authors</a:t>
            </a:r>
            <a:r>
              <a:rPr lang="de-DE" baseline="0" dirty="0" smtClean="0"/>
              <a:t> </a:t>
            </a:r>
            <a:r>
              <a:rPr lang="de-DE" baseline="0" dirty="0" err="1" smtClean="0"/>
              <a:t>showed</a:t>
            </a:r>
            <a:r>
              <a:rPr lang="de-DE" baseline="0" dirty="0" smtClean="0"/>
              <a:t> </a:t>
            </a:r>
            <a:r>
              <a:rPr lang="de-DE" baseline="0" dirty="0" err="1" smtClean="0"/>
              <a:t>that</a:t>
            </a:r>
            <a:r>
              <a:rPr lang="de-DE" baseline="0" dirty="0" smtClean="0"/>
              <a:t> MOFA </a:t>
            </a:r>
            <a:r>
              <a:rPr lang="de-DE" baseline="0" dirty="0" err="1" smtClean="0"/>
              <a:t>identified</a:t>
            </a:r>
            <a:r>
              <a:rPr lang="de-DE" baseline="0" dirty="0" smtClean="0"/>
              <a:t> </a:t>
            </a:r>
            <a:r>
              <a:rPr lang="de-DE" baseline="0" dirty="0" err="1" smtClean="0"/>
              <a:t>the</a:t>
            </a:r>
            <a:r>
              <a:rPr lang="de-DE" baseline="0" dirty="0" smtClean="0"/>
              <a:t> </a:t>
            </a:r>
            <a:r>
              <a:rPr lang="de-DE" baseline="0" dirty="0" err="1" smtClean="0"/>
              <a:t>correct</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factors</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middle</a:t>
            </a:r>
            <a:r>
              <a:rPr lang="de-DE" baseline="0" dirty="0" smtClean="0"/>
              <a:t> </a:t>
            </a:r>
            <a:r>
              <a:rPr lang="de-DE" baseline="0" dirty="0" err="1" smtClean="0"/>
              <a:t>plot</a:t>
            </a:r>
            <a:r>
              <a:rPr lang="de-DE" baseline="0" dirty="0" smtClean="0"/>
              <a:t>, MOFA </a:t>
            </a:r>
            <a:r>
              <a:rPr lang="de-DE" baseline="0" dirty="0" err="1" smtClean="0"/>
              <a:t>gave</a:t>
            </a:r>
            <a:r>
              <a:rPr lang="de-DE" baseline="0" dirty="0" smtClean="0"/>
              <a:t> </a:t>
            </a:r>
            <a:r>
              <a:rPr lang="de-DE" baseline="0" dirty="0" err="1" smtClean="0"/>
              <a:t>the</a:t>
            </a:r>
            <a:r>
              <a:rPr lang="de-DE" baseline="0" dirty="0" smtClean="0"/>
              <a:t> </a:t>
            </a:r>
            <a:r>
              <a:rPr lang="de-DE" baseline="0" dirty="0" err="1" smtClean="0"/>
              <a:t>smallest</a:t>
            </a:r>
            <a:r>
              <a:rPr lang="de-DE" baseline="0" dirty="0" smtClean="0"/>
              <a:t> </a:t>
            </a:r>
            <a:r>
              <a:rPr lang="de-DE" baseline="0" dirty="0" err="1" smtClean="0"/>
              <a:t>correlation</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factors</a:t>
            </a:r>
            <a:r>
              <a:rPr lang="de-DE" baseline="0" dirty="0" smtClean="0"/>
              <a:t> (</a:t>
            </a:r>
            <a:r>
              <a:rPr lang="de-DE" baseline="0" dirty="0" err="1" smtClean="0"/>
              <a:t>which</a:t>
            </a:r>
            <a:r>
              <a:rPr lang="de-DE" baseline="0" dirty="0" smtClean="0"/>
              <a:t> </a:t>
            </a:r>
            <a:r>
              <a:rPr lang="de-DE" baseline="0" dirty="0" err="1" smtClean="0"/>
              <a:t>were</a:t>
            </a:r>
            <a:r>
              <a:rPr lang="de-DE" baseline="0" dirty="0" smtClean="0"/>
              <a:t> </a:t>
            </a:r>
            <a:r>
              <a:rPr lang="de-DE" baseline="0" dirty="0" err="1" smtClean="0"/>
              <a:t>constructed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uncorrelated</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plot</a:t>
            </a:r>
            <a:r>
              <a:rPr lang="de-DE" baseline="0" dirty="0" smtClean="0"/>
              <a:t>, </a:t>
            </a:r>
            <a:r>
              <a:rPr lang="de-DE" baseline="0" dirty="0" err="1" smtClean="0"/>
              <a:t>both</a:t>
            </a:r>
            <a:r>
              <a:rPr lang="de-DE" baseline="0" dirty="0" smtClean="0"/>
              <a:t> </a:t>
            </a:r>
            <a:r>
              <a:rPr lang="de-DE" baseline="0" dirty="0" err="1" smtClean="0"/>
              <a:t>iCluster</a:t>
            </a:r>
            <a:r>
              <a:rPr lang="de-DE" baseline="0" dirty="0" smtClean="0"/>
              <a:t> </a:t>
            </a:r>
            <a:r>
              <a:rPr lang="de-DE" baseline="0" dirty="0" err="1" smtClean="0"/>
              <a:t>and</a:t>
            </a:r>
            <a:r>
              <a:rPr lang="de-DE" baseline="0" dirty="0" smtClean="0"/>
              <a:t> MOFA </a:t>
            </a:r>
            <a:r>
              <a:rPr lang="de-DE" baseline="0" dirty="0" err="1" smtClean="0"/>
              <a:t>factors</a:t>
            </a:r>
            <a:r>
              <a:rPr lang="de-DE" baseline="0" dirty="0" smtClean="0"/>
              <a:t> </a:t>
            </a:r>
            <a:r>
              <a:rPr lang="de-DE" baseline="0" dirty="0" err="1" smtClean="0"/>
              <a:t>were</a:t>
            </a:r>
            <a:r>
              <a:rPr lang="de-DE" baseline="0" dirty="0" smtClean="0"/>
              <a:t> </a:t>
            </a:r>
            <a:r>
              <a:rPr lang="de-DE" baseline="0" dirty="0" err="1" smtClean="0"/>
              <a:t>well</a:t>
            </a:r>
            <a:r>
              <a:rPr lang="de-DE" baseline="0" dirty="0" smtClean="0"/>
              <a:t> </a:t>
            </a:r>
            <a:r>
              <a:rPr lang="de-DE" baseline="0" dirty="0" err="1" smtClean="0"/>
              <a:t>correlated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correct</a:t>
            </a:r>
            <a:r>
              <a:rPr lang="de-DE" baseline="0" dirty="0" smtClean="0"/>
              <a:t> </a:t>
            </a:r>
            <a:r>
              <a:rPr lang="de-DE" baseline="0" dirty="0" err="1" smtClean="0"/>
              <a:t>factors</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15</a:t>
            </a:fld>
            <a:endParaRPr lang="de-DE" altLang="de-DE"/>
          </a:p>
        </p:txBody>
      </p:sp>
    </p:spTree>
    <p:extLst>
      <p:ext uri="{BB962C8B-B14F-4D97-AF65-F5344CB8AC3E}">
        <p14:creationId xmlns:p14="http://schemas.microsoft.com/office/powerpoint/2010/main" val="148081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 </a:t>
            </a:r>
            <a:r>
              <a:rPr lang="de-DE" dirty="0" err="1" smtClean="0"/>
              <a:t>to</a:t>
            </a:r>
            <a:r>
              <a:rPr lang="de-DE" dirty="0" smtClean="0"/>
              <a:t> </a:t>
            </a:r>
            <a:r>
              <a:rPr lang="de-DE" dirty="0" err="1" smtClean="0"/>
              <a:t>this</a:t>
            </a:r>
            <a:r>
              <a:rPr lang="de-DE" dirty="0" smtClean="0"/>
              <a:t> </a:t>
            </a:r>
            <a:r>
              <a:rPr lang="de-DE" dirty="0" err="1" smtClean="0"/>
              <a:t>paper</a:t>
            </a:r>
            <a:r>
              <a:rPr lang="de-DE" dirty="0" smtClean="0"/>
              <a:t>: https://www.embopress.org/doi/10.15252/msb.20178124</a:t>
            </a:r>
          </a:p>
          <a:p>
            <a:endParaRPr lang="de-DE" dirty="0" smtClean="0"/>
          </a:p>
          <a:p>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16</a:t>
            </a:fld>
            <a:endParaRPr lang="de-DE" altLang="de-DE"/>
          </a:p>
        </p:txBody>
      </p:sp>
    </p:spTree>
    <p:extLst>
      <p:ext uri="{BB962C8B-B14F-4D97-AF65-F5344CB8AC3E}">
        <p14:creationId xmlns:p14="http://schemas.microsoft.com/office/powerpoint/2010/main" val="84092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comments</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17</a:t>
            </a:fld>
            <a:endParaRPr lang="de-DE" altLang="de-DE"/>
          </a:p>
        </p:txBody>
      </p:sp>
    </p:spTree>
    <p:extLst>
      <p:ext uri="{BB962C8B-B14F-4D97-AF65-F5344CB8AC3E}">
        <p14:creationId xmlns:p14="http://schemas.microsoft.com/office/powerpoint/2010/main" val="51621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anose="02020603050405020304" pitchFamily="18" charset="0"/>
                <a:ea typeface="+mn-ea"/>
                <a:cs typeface="+mn-cs"/>
              </a:rPr>
              <a:t>We applied MOFA to a study of chronic lymphocytic </a:t>
            </a:r>
            <a:r>
              <a:rPr lang="en-US" sz="1200" b="0" i="0" u="none" strike="noStrike" kern="1200" dirty="0" err="1" smtClean="0">
                <a:solidFill>
                  <a:schemeClr val="tx1"/>
                </a:solidFill>
                <a:effectLst/>
                <a:latin typeface="Times New Roman" panose="02020603050405020304" pitchFamily="18" charset="0"/>
                <a:ea typeface="+mn-ea"/>
                <a:cs typeface="+mn-cs"/>
              </a:rPr>
              <a:t>leukaemia</a:t>
            </a:r>
            <a:r>
              <a:rPr lang="en-US" sz="1200" b="0" i="0" u="none" strike="noStrike" kern="1200" dirty="0" smtClean="0">
                <a:solidFill>
                  <a:schemeClr val="tx1"/>
                </a:solidFill>
                <a:effectLst/>
                <a:latin typeface="Times New Roman" panose="02020603050405020304" pitchFamily="18" charset="0"/>
                <a:ea typeface="+mn-ea"/>
                <a:cs typeface="+mn-cs"/>
              </a:rPr>
              <a:t> (CLL), which combined </a:t>
            </a:r>
            <a:r>
              <a:rPr lang="en-US" sz="1200" b="0" i="1" u="none" strike="noStrike" kern="1200" dirty="0" smtClean="0">
                <a:solidFill>
                  <a:schemeClr val="tx1"/>
                </a:solidFill>
                <a:effectLst/>
                <a:latin typeface="Times New Roman" panose="02020603050405020304" pitchFamily="18" charset="0"/>
                <a:ea typeface="+mn-ea"/>
                <a:cs typeface="+mn-cs"/>
              </a:rPr>
              <a:t>ex vivo </a:t>
            </a:r>
            <a:r>
              <a:rPr lang="en-US" sz="1200" b="0" i="0" u="none" strike="noStrike" kern="1200" dirty="0" smtClean="0">
                <a:solidFill>
                  <a:schemeClr val="tx1"/>
                </a:solidFill>
                <a:effectLst/>
                <a:latin typeface="Times New Roman" panose="02020603050405020304" pitchFamily="18" charset="0"/>
                <a:ea typeface="+mn-ea"/>
                <a:cs typeface="+mn-cs"/>
              </a:rPr>
              <a:t>drug response measurements with somatic mutation status, transcriptome profiling and DNA methylation assays.</a:t>
            </a:r>
          </a:p>
          <a:p>
            <a:r>
              <a:rPr lang="en-US" sz="1200" b="0" i="0" u="none" strike="noStrike" kern="1200" dirty="0" smtClean="0">
                <a:solidFill>
                  <a:schemeClr val="tx1"/>
                </a:solidFill>
                <a:effectLst/>
                <a:latin typeface="Times New Roman" panose="02020603050405020304" pitchFamily="18" charset="0"/>
                <a:ea typeface="+mn-ea"/>
                <a:cs typeface="+mn-cs"/>
              </a:rPr>
              <a:t>Nearly 40% of the 200 samples were profiled with some but not all omics types; such a missing value scenario is not uncommon in large cohort studies, and MOFA is designed to cope with it </a:t>
            </a:r>
          </a:p>
          <a:p>
            <a:r>
              <a:rPr lang="en-US" sz="1200" b="0" i="0" u="none" strike="noStrike" kern="1200" dirty="0" smtClean="0">
                <a:solidFill>
                  <a:schemeClr val="tx1"/>
                </a:solidFill>
                <a:effectLst/>
                <a:latin typeface="Times New Roman" panose="02020603050405020304" pitchFamily="18" charset="0"/>
                <a:ea typeface="+mn-ea"/>
                <a:cs typeface="+mn-cs"/>
              </a:rPr>
              <a:t>Among the</a:t>
            </a:r>
            <a:r>
              <a:rPr lang="en-US" sz="1200" b="0" i="0" u="none" strike="noStrike" kern="1200" baseline="0" dirty="0" smtClean="0">
                <a:solidFill>
                  <a:schemeClr val="tx1"/>
                </a:solidFill>
                <a:effectLst/>
                <a:latin typeface="Times New Roman" panose="02020603050405020304" pitchFamily="18" charset="0"/>
                <a:ea typeface="+mn-ea"/>
                <a:cs typeface="+mn-cs"/>
              </a:rPr>
              <a:t> 10 identified factors</a:t>
            </a:r>
            <a:r>
              <a:rPr lang="en-US" sz="1200" b="0" i="0" u="none" strike="noStrike" kern="1200" dirty="0" smtClean="0">
                <a:solidFill>
                  <a:schemeClr val="tx1"/>
                </a:solidFill>
                <a:effectLst/>
                <a:latin typeface="Times New Roman" panose="02020603050405020304" pitchFamily="18" charset="0"/>
                <a:ea typeface="+mn-ea"/>
                <a:cs typeface="+mn-cs"/>
              </a:rPr>
              <a:t>, factors 1 and 2 were active in most assays, indicating broad roles in multiple molecular layers (B). In contrast, other factors such as Factor 3 or Factor 5 were specific to two data modalities, and Factor 4 was active in a single data modality only. Cumulatively, the 10 factors explained 41% of variation in the drug response data, 38% in the mRNA data, 24% in the DNA methylation data and 24% in the mutation data</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18</a:t>
            </a:fld>
            <a:endParaRPr lang="de-DE" altLang="de-DE"/>
          </a:p>
        </p:txBody>
      </p:sp>
    </p:spTree>
    <p:extLst>
      <p:ext uri="{BB962C8B-B14F-4D97-AF65-F5344CB8AC3E}">
        <p14:creationId xmlns:p14="http://schemas.microsoft.com/office/powerpoint/2010/main" val="423294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anose="02020603050405020304" pitchFamily="18" charset="0"/>
                <a:ea typeface="+mn-ea"/>
                <a:cs typeface="+mn-cs"/>
              </a:rPr>
              <a:t>The </a:t>
            </a:r>
            <a:r>
              <a:rPr lang="en-US" sz="1200" b="1" i="0" u="none" strike="noStrike" kern="1200" dirty="0" smtClean="0">
                <a:solidFill>
                  <a:schemeClr val="tx1"/>
                </a:solidFill>
                <a:effectLst/>
                <a:latin typeface="Times New Roman" panose="02020603050405020304" pitchFamily="18" charset="0"/>
                <a:ea typeface="+mn-ea"/>
                <a:cs typeface="+mn-cs"/>
              </a:rPr>
              <a:t>loadings</a:t>
            </a:r>
            <a:r>
              <a:rPr lang="en-US" sz="1200" b="0" i="0" u="none" strike="noStrike" kern="1200" dirty="0" smtClean="0">
                <a:solidFill>
                  <a:schemeClr val="tx1"/>
                </a:solidFill>
                <a:effectLst/>
                <a:latin typeface="Times New Roman" panose="02020603050405020304" pitchFamily="18" charset="0"/>
                <a:ea typeface="+mn-ea"/>
                <a:cs typeface="+mn-cs"/>
              </a:rPr>
              <a:t> describe the contributions of the features to each factor. For example, based on the top weights in the mutation data, Factor 1 was aligned with the somatic mutation status of the immunoglobulin heavy‐chain variable region gene (IGHV), while Factor 2 aligned with trisomy of chromosome 12. Thus, MOFA correctly identified two major axes of molecular disease heterogeneity and aligned them with two of the most important clinical markers in CLL. </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19</a:t>
            </a:fld>
            <a:endParaRPr lang="de-DE" altLang="de-DE"/>
          </a:p>
        </p:txBody>
      </p:sp>
    </p:spTree>
    <p:extLst>
      <p:ext uri="{BB962C8B-B14F-4D97-AF65-F5344CB8AC3E}">
        <p14:creationId xmlns:p14="http://schemas.microsoft.com/office/powerpoint/2010/main" val="130453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 </a:t>
            </a:r>
            <a:r>
              <a:rPr lang="de-DE" dirty="0" err="1" smtClean="0"/>
              <a:t>to</a:t>
            </a:r>
            <a:r>
              <a:rPr lang="de-DE" dirty="0" smtClean="0"/>
              <a:t> </a:t>
            </a:r>
            <a:r>
              <a:rPr lang="de-DE" dirty="0" err="1" smtClean="0"/>
              <a:t>this</a:t>
            </a:r>
            <a:r>
              <a:rPr lang="de-DE" dirty="0" smtClean="0"/>
              <a:t> </a:t>
            </a:r>
            <a:r>
              <a:rPr lang="de-DE" dirty="0" err="1" smtClean="0"/>
              <a:t>review</a:t>
            </a:r>
            <a:r>
              <a:rPr lang="de-DE" dirty="0" smtClean="0"/>
              <a:t> </a:t>
            </a:r>
            <a:r>
              <a:rPr lang="de-DE" dirty="0" err="1" smtClean="0"/>
              <a:t>paper</a:t>
            </a:r>
            <a:r>
              <a:rPr lang="de-DE" dirty="0" smtClean="0"/>
              <a:t>: https://www.nature.com/articles/nrg3868</a:t>
            </a:r>
          </a:p>
          <a:p>
            <a:r>
              <a:rPr lang="de-DE" dirty="0" smtClean="0"/>
              <a:t>Regulation </a:t>
            </a:r>
            <a:r>
              <a:rPr lang="de-DE" dirty="0" err="1" smtClean="0"/>
              <a:t>and</a:t>
            </a:r>
            <a:r>
              <a:rPr lang="de-DE" dirty="0" smtClean="0"/>
              <a:t> </a:t>
            </a:r>
            <a:r>
              <a:rPr lang="de-DE" dirty="0" err="1" smtClean="0"/>
              <a:t>deregulation</a:t>
            </a:r>
            <a:r>
              <a:rPr lang="de-DE" dirty="0" smtClean="0"/>
              <a:t> </a:t>
            </a:r>
            <a:r>
              <a:rPr lang="de-DE" dirty="0" err="1" smtClean="0"/>
              <a:t>take</a:t>
            </a:r>
            <a:r>
              <a:rPr lang="de-DE" baseline="0" dirty="0" smtClean="0"/>
              <a:t> </a:t>
            </a:r>
            <a:r>
              <a:rPr lang="de-DE" baseline="0" dirty="0" err="1" smtClean="0"/>
              <a:t>place</a:t>
            </a:r>
            <a:r>
              <a:rPr lang="de-DE" baseline="0" dirty="0" smtClean="0"/>
              <a:t> on different </a:t>
            </a:r>
            <a:r>
              <a:rPr lang="de-DE" baseline="0" dirty="0" err="1" smtClean="0"/>
              <a:t>layers</a:t>
            </a:r>
            <a:r>
              <a:rPr lang="de-DE" baseline="0" dirty="0" smtClean="0"/>
              <a:t>.</a:t>
            </a:r>
          </a:p>
          <a:p>
            <a:r>
              <a:rPr lang="de-DE" baseline="0" dirty="0" err="1" smtClean="0"/>
              <a:t>By</a:t>
            </a:r>
            <a:r>
              <a:rPr lang="de-DE" baseline="0" dirty="0" smtClean="0"/>
              <a:t> </a:t>
            </a:r>
            <a:r>
              <a:rPr lang="de-DE" baseline="0" dirty="0" err="1" smtClean="0"/>
              <a:t>including</a:t>
            </a:r>
            <a:r>
              <a:rPr lang="de-DE" baseline="0" dirty="0" smtClean="0"/>
              <a:t> multiple </a:t>
            </a:r>
            <a:r>
              <a:rPr lang="de-DE" baseline="0" dirty="0" err="1" smtClean="0"/>
              <a:t>data</a:t>
            </a:r>
            <a:r>
              <a:rPr lang="de-DE" baseline="0" dirty="0" smtClean="0"/>
              <a:t> </a:t>
            </a:r>
            <a:r>
              <a:rPr lang="de-DE" baseline="0" dirty="0" err="1" smtClean="0"/>
              <a:t>types</a:t>
            </a:r>
            <a:r>
              <a:rPr lang="de-DE" baseline="0" dirty="0" smtClean="0"/>
              <a:t>, </a:t>
            </a:r>
            <a:r>
              <a:rPr lang="de-DE" baseline="0" dirty="0" err="1" smtClean="0"/>
              <a:t>we</a:t>
            </a:r>
            <a:r>
              <a:rPr lang="de-DE" baseline="0" dirty="0" smtClean="0"/>
              <a:t> </a:t>
            </a:r>
            <a:r>
              <a:rPr lang="de-DE" baseline="0" dirty="0" err="1" smtClean="0"/>
              <a:t>hope</a:t>
            </a:r>
            <a:r>
              <a:rPr lang="de-DE" baseline="0" dirty="0" smtClean="0"/>
              <a:t> </a:t>
            </a:r>
            <a:r>
              <a:rPr lang="de-DE" baseline="0" dirty="0" err="1" smtClean="0"/>
              <a:t>to</a:t>
            </a:r>
            <a:r>
              <a:rPr lang="de-DE" baseline="0" dirty="0" smtClean="0"/>
              <a:t> </a:t>
            </a:r>
            <a:r>
              <a:rPr lang="de-DE" baseline="0" dirty="0" err="1" smtClean="0"/>
              <a:t>capture</a:t>
            </a:r>
            <a:r>
              <a:rPr lang="de-DE" baseline="0" dirty="0" smtClean="0"/>
              <a:t> </a:t>
            </a:r>
            <a:r>
              <a:rPr lang="de-DE" baseline="0" dirty="0" err="1" smtClean="0"/>
              <a:t>more</a:t>
            </a:r>
            <a:r>
              <a:rPr lang="de-DE" baseline="0" dirty="0" smtClean="0"/>
              <a:t> </a:t>
            </a:r>
            <a:r>
              <a:rPr lang="de-DE" baseline="0" dirty="0" err="1" smtClean="0"/>
              <a:t>aspects</a:t>
            </a:r>
            <a:r>
              <a:rPr lang="de-DE" baseline="0" dirty="0" smtClean="0"/>
              <a:t> e.g. </a:t>
            </a:r>
            <a:r>
              <a:rPr lang="de-DE" baseline="0" dirty="0" err="1" smtClean="0"/>
              <a:t>why</a:t>
            </a:r>
            <a:r>
              <a:rPr lang="de-DE" baseline="0" dirty="0" smtClean="0"/>
              <a:t> </a:t>
            </a:r>
            <a:r>
              <a:rPr lang="de-DE" baseline="0" dirty="0" err="1" smtClean="0"/>
              <a:t>and</a:t>
            </a:r>
            <a:r>
              <a:rPr lang="de-DE" baseline="0" dirty="0" smtClean="0"/>
              <a:t> </a:t>
            </a:r>
            <a:r>
              <a:rPr lang="de-DE" baseline="0" dirty="0" err="1" smtClean="0"/>
              <a:t>how</a:t>
            </a:r>
            <a:r>
              <a:rPr lang="de-DE" baseline="0" dirty="0" smtClean="0"/>
              <a:t> </a:t>
            </a:r>
            <a:r>
              <a:rPr lang="de-DE" baseline="0" dirty="0" err="1" smtClean="0"/>
              <a:t>deregulation</a:t>
            </a:r>
            <a:r>
              <a:rPr lang="de-DE" baseline="0" dirty="0" smtClean="0"/>
              <a:t> </a:t>
            </a:r>
            <a:r>
              <a:rPr lang="de-DE" baseline="0" dirty="0" err="1" smtClean="0"/>
              <a:t>may</a:t>
            </a:r>
            <a:r>
              <a:rPr lang="de-DE" baseline="0" dirty="0" smtClean="0"/>
              <a:t> </a:t>
            </a:r>
            <a:r>
              <a:rPr lang="de-DE" baseline="0" dirty="0" err="1" smtClean="0"/>
              <a:t>lead</a:t>
            </a:r>
            <a:r>
              <a:rPr lang="de-DE" baseline="0" dirty="0" smtClean="0"/>
              <a:t> </a:t>
            </a:r>
            <a:r>
              <a:rPr lang="de-DE" baseline="0" dirty="0" err="1" smtClean="0"/>
              <a:t>to</a:t>
            </a:r>
            <a:r>
              <a:rPr lang="de-DE" baseline="0" dirty="0" smtClean="0"/>
              <a:t> </a:t>
            </a:r>
            <a:r>
              <a:rPr lang="de-DE" baseline="0" dirty="0" err="1" smtClean="0"/>
              <a:t>disease</a:t>
            </a:r>
            <a:r>
              <a:rPr lang="de-DE" baseline="0" dirty="0" smtClean="0"/>
              <a:t> </a:t>
            </a:r>
            <a:r>
              <a:rPr lang="de-DE" baseline="0" dirty="0" err="1" smtClean="0"/>
              <a:t>processes</a:t>
            </a:r>
            <a:r>
              <a:rPr lang="de-DE" baseline="0" dirty="0" smtClean="0"/>
              <a:t>.</a:t>
            </a:r>
          </a:p>
          <a:p>
            <a:r>
              <a:rPr lang="de-DE" baseline="0" dirty="0" smtClean="0"/>
              <a:t>The </a:t>
            </a:r>
            <a:r>
              <a:rPr lang="de-DE" baseline="0" dirty="0" err="1" smtClean="0"/>
              <a:t>first</a:t>
            </a:r>
            <a:r>
              <a:rPr lang="de-DE" baseline="0" dirty="0" smtClean="0"/>
              <a:t> </a:t>
            </a:r>
            <a:r>
              <a:rPr lang="de-DE" baseline="0" dirty="0" err="1" smtClean="0"/>
              <a:t>point</a:t>
            </a:r>
            <a:r>
              <a:rPr lang="de-DE" baseline="0" dirty="0" smtClean="0"/>
              <a:t> – </a:t>
            </a:r>
            <a:r>
              <a:rPr lang="de-DE" baseline="0" dirty="0" err="1" smtClean="0"/>
              <a:t>circumvent</a:t>
            </a:r>
            <a:r>
              <a:rPr lang="de-DE" baseline="0" dirty="0" smtClean="0"/>
              <a:t> </a:t>
            </a:r>
            <a:r>
              <a:rPr lang="de-DE" baseline="0" dirty="0" err="1" smtClean="0"/>
              <a:t>missing</a:t>
            </a:r>
            <a:r>
              <a:rPr lang="de-DE" baseline="0" dirty="0" smtClean="0"/>
              <a:t> </a:t>
            </a:r>
            <a:r>
              <a:rPr lang="de-DE" baseline="0" dirty="0" err="1" smtClean="0"/>
              <a:t>data</a:t>
            </a:r>
            <a:r>
              <a:rPr lang="de-DE" baseline="0" dirty="0" smtClean="0"/>
              <a:t> in </a:t>
            </a:r>
            <a:r>
              <a:rPr lang="de-DE" baseline="0" dirty="0" err="1" smtClean="0"/>
              <a:t>one</a:t>
            </a:r>
            <a:r>
              <a:rPr lang="de-DE" baseline="0" dirty="0" smtClean="0"/>
              <a:t> </a:t>
            </a:r>
            <a:r>
              <a:rPr lang="de-DE" baseline="0" dirty="0" err="1" smtClean="0"/>
              <a:t>data</a:t>
            </a:r>
            <a:r>
              <a:rPr lang="de-DE" baseline="0" dirty="0" smtClean="0"/>
              <a:t> </a:t>
            </a:r>
            <a:r>
              <a:rPr lang="de-DE" baseline="0" dirty="0" err="1" smtClean="0"/>
              <a:t>dimension</a:t>
            </a:r>
            <a:r>
              <a:rPr lang="de-DE" baseline="0" dirty="0" smtClean="0"/>
              <a:t> – </a:t>
            </a:r>
            <a:r>
              <a:rPr lang="de-DE" baseline="0" dirty="0" err="1" smtClean="0"/>
              <a:t>may</a:t>
            </a:r>
            <a:r>
              <a:rPr lang="de-DE" baseline="0" dirty="0" smtClean="0"/>
              <a:t> </a:t>
            </a:r>
            <a:r>
              <a:rPr lang="de-DE" baseline="0" dirty="0" err="1" smtClean="0"/>
              <a:t>sound</a:t>
            </a:r>
            <a:r>
              <a:rPr lang="de-DE" baseline="0" dirty="0" smtClean="0"/>
              <a:t> a </a:t>
            </a:r>
            <a:r>
              <a:rPr lang="de-DE" baseline="0" dirty="0" err="1" smtClean="0"/>
              <a:t>bit</a:t>
            </a:r>
            <a:r>
              <a:rPr lang="de-DE" baseline="0" dirty="0" smtClean="0"/>
              <a:t> </a:t>
            </a:r>
            <a:r>
              <a:rPr lang="de-DE" baseline="0" dirty="0" err="1" smtClean="0"/>
              <a:t>childish</a:t>
            </a:r>
            <a:r>
              <a:rPr lang="de-DE" baseline="0" dirty="0" smtClean="0"/>
              <a:t>. As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available</a:t>
            </a:r>
            <a:r>
              <a:rPr lang="de-DE" baseline="0" dirty="0" smtClean="0"/>
              <a:t> </a:t>
            </a:r>
            <a:r>
              <a:rPr lang="de-DE" baseline="0" dirty="0" err="1" smtClean="0"/>
              <a:t>methods</a:t>
            </a:r>
            <a:r>
              <a:rPr lang="de-DE" baseline="0" dirty="0" smtClean="0"/>
              <a:t> </a:t>
            </a:r>
            <a:r>
              <a:rPr lang="de-DE" baseline="0" dirty="0" err="1" smtClean="0"/>
              <a:t>work</a:t>
            </a:r>
            <a:r>
              <a:rPr lang="de-DE" baseline="0" dirty="0" smtClean="0"/>
              <a:t> so </a:t>
            </a:r>
            <a:r>
              <a:rPr lang="de-DE" baseline="0" dirty="0" err="1" smtClean="0"/>
              <a:t>poorly</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need</a:t>
            </a:r>
            <a:r>
              <a:rPr lang="de-DE" baseline="0" dirty="0" smtClean="0"/>
              <a:t> „tricks“ </a:t>
            </a:r>
            <a:r>
              <a:rPr lang="de-DE" baseline="0" dirty="0" err="1" smtClean="0"/>
              <a:t>to</a:t>
            </a:r>
            <a:r>
              <a:rPr lang="de-DE" baseline="0" dirty="0" smtClean="0"/>
              <a:t> </a:t>
            </a:r>
            <a:r>
              <a:rPr lang="de-DE" baseline="0" dirty="0" err="1" smtClean="0"/>
              <a:t>overcome</a:t>
            </a:r>
            <a:r>
              <a:rPr lang="de-DE" baseline="0" dirty="0" smtClean="0"/>
              <a:t> </a:t>
            </a:r>
            <a:r>
              <a:rPr lang="de-DE" baseline="0" dirty="0" err="1" smtClean="0"/>
              <a:t>this</a:t>
            </a:r>
            <a:r>
              <a:rPr lang="de-DE" baseline="0" dirty="0" smtClean="0"/>
              <a:t>.</a:t>
            </a:r>
          </a:p>
          <a:p>
            <a:r>
              <a:rPr lang="de-DE" baseline="0" dirty="0" smtClean="0"/>
              <a:t>This </a:t>
            </a:r>
            <a:r>
              <a:rPr lang="de-DE" baseline="0" dirty="0" err="1" smtClean="0"/>
              <a:t>may</a:t>
            </a:r>
            <a:r>
              <a:rPr lang="de-DE" baseline="0" dirty="0" smtClean="0"/>
              <a:t> </a:t>
            </a:r>
            <a:r>
              <a:rPr lang="de-DE" baseline="0" dirty="0" err="1" smtClean="0"/>
              <a:t>be</a:t>
            </a:r>
            <a:r>
              <a:rPr lang="de-DE" baseline="0" dirty="0" smtClean="0"/>
              <a:t> </a:t>
            </a:r>
            <a:r>
              <a:rPr lang="de-DE" baseline="0" dirty="0" err="1" smtClean="0"/>
              <a:t>partly</a:t>
            </a:r>
            <a:r>
              <a:rPr lang="de-DE" baseline="0" dirty="0" smtClean="0"/>
              <a:t> </a:t>
            </a:r>
            <a:r>
              <a:rPr lang="de-DE" baseline="0" dirty="0" err="1" smtClean="0"/>
              <a:t>true</a:t>
            </a:r>
            <a:r>
              <a:rPr lang="de-DE" baseline="0" dirty="0" smtClean="0"/>
              <a:t>. But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many</a:t>
            </a:r>
            <a:r>
              <a:rPr lang="de-DE" baseline="0" dirty="0" smtClean="0"/>
              <a:t> </a:t>
            </a:r>
            <a:r>
              <a:rPr lang="de-DE" baseline="0" dirty="0" err="1" smtClean="0"/>
              <a:t>reasons</a:t>
            </a:r>
            <a:r>
              <a:rPr lang="de-DE" baseline="0" dirty="0" smtClean="0"/>
              <a:t> </a:t>
            </a:r>
            <a:r>
              <a:rPr lang="de-DE" baseline="0" dirty="0" err="1" smtClean="0"/>
              <a:t>why</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are</a:t>
            </a:r>
            <a:r>
              <a:rPr lang="de-DE" baseline="0" dirty="0" smtClean="0"/>
              <a:t> </a:t>
            </a:r>
            <a:r>
              <a:rPr lang="de-DE" baseline="0" dirty="0" err="1" smtClean="0"/>
              <a:t>missing</a:t>
            </a:r>
            <a:r>
              <a:rPr lang="de-DE" baseline="0" dirty="0" smtClean="0"/>
              <a:t>, not </a:t>
            </a:r>
            <a:r>
              <a:rPr lang="de-DE" baseline="0" dirty="0" err="1" smtClean="0"/>
              <a:t>only</a:t>
            </a:r>
            <a:r>
              <a:rPr lang="de-DE" baseline="0" dirty="0" smtClean="0"/>
              <a:t> </a:t>
            </a:r>
            <a:r>
              <a:rPr lang="de-DE" baseline="0" dirty="0" err="1" smtClean="0"/>
              <a:t>imperfect</a:t>
            </a:r>
            <a:r>
              <a:rPr lang="de-DE" baseline="0" dirty="0" smtClean="0"/>
              <a:t> </a:t>
            </a:r>
            <a:r>
              <a:rPr lang="de-DE" baseline="0" dirty="0" err="1" smtClean="0"/>
              <a:t>omics</a:t>
            </a:r>
            <a:r>
              <a:rPr lang="de-DE" baseline="0" dirty="0" smtClean="0"/>
              <a:t> </a:t>
            </a:r>
            <a:r>
              <a:rPr lang="de-DE" baseline="0" dirty="0" err="1" smtClean="0"/>
              <a:t>methods</a:t>
            </a:r>
            <a:r>
              <a:rPr lang="de-DE" baseline="0" dirty="0" smtClean="0"/>
              <a:t>. </a:t>
            </a:r>
            <a:r>
              <a:rPr lang="de-DE" baseline="0" dirty="0" err="1" smtClean="0"/>
              <a:t>Some</a:t>
            </a:r>
            <a:r>
              <a:rPr lang="de-DE" baseline="0" dirty="0" smtClean="0"/>
              <a:t> </a:t>
            </a:r>
            <a:r>
              <a:rPr lang="de-DE" baseline="0" dirty="0" err="1" smtClean="0"/>
              <a:t>points</a:t>
            </a:r>
            <a:r>
              <a:rPr lang="de-DE" baseline="0" dirty="0" smtClean="0"/>
              <a:t> </a:t>
            </a:r>
            <a:r>
              <a:rPr lang="de-DE" baseline="0" dirty="0" err="1" smtClean="0"/>
              <a:t>simply</a:t>
            </a:r>
            <a:r>
              <a:rPr lang="de-DE" baseline="0" dirty="0" smtClean="0"/>
              <a:t> </a:t>
            </a:r>
            <a:r>
              <a:rPr lang="de-DE" baseline="0" dirty="0" err="1" smtClean="0"/>
              <a:t>cannot</a:t>
            </a:r>
            <a:r>
              <a:rPr lang="de-DE" baseline="0" dirty="0" smtClean="0"/>
              <a:t> </a:t>
            </a:r>
            <a:r>
              <a:rPr lang="de-DE" baseline="0" dirty="0" err="1" smtClean="0"/>
              <a:t>be</a:t>
            </a:r>
            <a:r>
              <a:rPr lang="de-DE" baseline="0" dirty="0" smtClean="0"/>
              <a:t> </a:t>
            </a:r>
            <a:r>
              <a:rPr lang="de-DE" baseline="0" dirty="0" err="1" smtClean="0"/>
              <a:t>measured</a:t>
            </a:r>
            <a:r>
              <a:rPr lang="de-DE" baseline="0" dirty="0" smtClean="0"/>
              <a:t>.</a:t>
            </a:r>
          </a:p>
          <a:p>
            <a:r>
              <a:rPr lang="de-DE" baseline="0" dirty="0" smtClean="0"/>
              <a:t>The </a:t>
            </a:r>
            <a:r>
              <a:rPr lang="de-DE" baseline="0" dirty="0" err="1" smtClean="0"/>
              <a:t>second</a:t>
            </a:r>
            <a:r>
              <a:rPr lang="de-DE" baseline="0" dirty="0" smtClean="0"/>
              <a:t> </a:t>
            </a:r>
            <a:r>
              <a:rPr lang="de-DE" baseline="0" dirty="0" err="1" smtClean="0"/>
              <a:t>point</a:t>
            </a:r>
            <a:r>
              <a:rPr lang="de-DE" baseline="0" dirty="0" smtClean="0"/>
              <a:t> </a:t>
            </a:r>
            <a:r>
              <a:rPr lang="de-DE" baseline="0" dirty="0" err="1" smtClean="0"/>
              <a:t>is</a:t>
            </a:r>
            <a:r>
              <a:rPr lang="de-DE" baseline="0" dirty="0" smtClean="0"/>
              <a:t> </a:t>
            </a:r>
            <a:r>
              <a:rPr lang="de-DE" baseline="0" dirty="0" err="1" smtClean="0"/>
              <a:t>always</a:t>
            </a:r>
            <a:r>
              <a:rPr lang="de-DE" baseline="0" dirty="0" smtClean="0"/>
              <a:t> </a:t>
            </a:r>
            <a:r>
              <a:rPr lang="de-DE" baseline="0" dirty="0" err="1" smtClean="0"/>
              <a:t>true</a:t>
            </a:r>
            <a:r>
              <a:rPr lang="de-DE" baseline="0" dirty="0" smtClean="0"/>
              <a:t>. </a:t>
            </a:r>
            <a:r>
              <a:rPr lang="de-DE" baseline="0" dirty="0" err="1" smtClean="0"/>
              <a:t>If</a:t>
            </a:r>
            <a:r>
              <a:rPr lang="de-DE" baseline="0" dirty="0" smtClean="0"/>
              <a:t> </a:t>
            </a:r>
            <a:r>
              <a:rPr lang="de-DE" baseline="0" dirty="0" err="1" smtClean="0"/>
              <a:t>one</a:t>
            </a:r>
            <a:r>
              <a:rPr lang="de-DE" baseline="0" dirty="0" smtClean="0"/>
              <a:t> </a:t>
            </a:r>
            <a:r>
              <a:rPr lang="de-DE" baseline="0" dirty="0" err="1" smtClean="0"/>
              <a:t>has</a:t>
            </a:r>
            <a:r>
              <a:rPr lang="de-DE" baseline="0" dirty="0" smtClean="0"/>
              <a:t> </a:t>
            </a:r>
            <a:r>
              <a:rPr lang="de-DE" baseline="0" dirty="0" err="1" smtClean="0"/>
              <a:t>independent</a:t>
            </a:r>
            <a:r>
              <a:rPr lang="de-DE" baseline="0" dirty="0" smtClean="0"/>
              <a:t> </a:t>
            </a:r>
            <a:r>
              <a:rPr lang="de-DE" baseline="0" dirty="0" err="1" smtClean="0"/>
              <a:t>evidence</a:t>
            </a:r>
            <a:r>
              <a:rPr lang="de-DE" baseline="0" dirty="0" smtClean="0"/>
              <a:t> </a:t>
            </a:r>
            <a:r>
              <a:rPr lang="de-DE" baseline="0" dirty="0" err="1" smtClean="0"/>
              <a:t>from</a:t>
            </a:r>
            <a:r>
              <a:rPr lang="de-DE" baseline="0" dirty="0" smtClean="0"/>
              <a:t> multiple </a:t>
            </a:r>
            <a:r>
              <a:rPr lang="de-DE" baseline="0" dirty="0" err="1" smtClean="0"/>
              <a:t>directions</a:t>
            </a:r>
            <a:r>
              <a:rPr lang="de-DE" baseline="0" dirty="0" smtClean="0"/>
              <a:t>, </a:t>
            </a:r>
            <a:r>
              <a:rPr lang="de-DE" baseline="0" dirty="0" err="1" smtClean="0"/>
              <a:t>the</a:t>
            </a:r>
            <a:r>
              <a:rPr lang="de-DE" baseline="0" dirty="0" smtClean="0"/>
              <a:t> </a:t>
            </a:r>
            <a:r>
              <a:rPr lang="de-DE" baseline="0" dirty="0" err="1" smtClean="0"/>
              <a:t>confidence</a:t>
            </a:r>
            <a:r>
              <a:rPr lang="de-DE" baseline="0" dirty="0" smtClean="0"/>
              <a:t> </a:t>
            </a:r>
            <a:r>
              <a:rPr lang="de-DE" baseline="0" dirty="0" err="1" smtClean="0"/>
              <a:t>about</a:t>
            </a:r>
            <a:r>
              <a:rPr lang="de-DE" baseline="0" dirty="0" smtClean="0"/>
              <a:t> a </a:t>
            </a:r>
            <a:r>
              <a:rPr lang="de-DE" baseline="0" dirty="0" err="1" smtClean="0"/>
              <a:t>finding</a:t>
            </a:r>
            <a:r>
              <a:rPr lang="de-DE" baseline="0" dirty="0" smtClean="0"/>
              <a:t> </a:t>
            </a:r>
            <a:r>
              <a:rPr lang="de-DE" baseline="0" dirty="0" err="1" smtClean="0"/>
              <a:t>increases</a:t>
            </a:r>
            <a:r>
              <a:rPr lang="de-DE" baseline="0" dirty="0" smtClean="0"/>
              <a:t>.</a:t>
            </a:r>
          </a:p>
          <a:p>
            <a:r>
              <a:rPr lang="de-DE" baseline="0" dirty="0" smtClean="0"/>
              <a:t>The </a:t>
            </a:r>
            <a:r>
              <a:rPr lang="de-DE" baseline="0" dirty="0" err="1" smtClean="0"/>
              <a:t>third</a:t>
            </a:r>
            <a:r>
              <a:rPr lang="de-DE" baseline="0" dirty="0" smtClean="0"/>
              <a:t> </a:t>
            </a:r>
            <a:r>
              <a:rPr lang="de-DE" baseline="0" dirty="0" err="1" smtClean="0"/>
              <a:t>point</a:t>
            </a:r>
            <a:r>
              <a:rPr lang="de-DE" baseline="0" dirty="0" smtClean="0"/>
              <a:t> </a:t>
            </a:r>
            <a:r>
              <a:rPr lang="de-DE" baseline="0" dirty="0" err="1" smtClean="0"/>
              <a:t>is</a:t>
            </a:r>
            <a:r>
              <a:rPr lang="de-DE" baseline="0" dirty="0" smtClean="0"/>
              <a:t> also </a:t>
            </a:r>
            <a:r>
              <a:rPr lang="de-DE" baseline="0" dirty="0" err="1" smtClean="0"/>
              <a:t>true</a:t>
            </a:r>
            <a:r>
              <a:rPr lang="de-DE" baseline="0" dirty="0" smtClean="0"/>
              <a:t>. </a:t>
            </a:r>
            <a:r>
              <a:rPr lang="de-DE" baseline="0" dirty="0" err="1" smtClean="0"/>
              <a:t>Eventually</a:t>
            </a:r>
            <a:r>
              <a:rPr lang="de-DE" baseline="0" dirty="0" smtClean="0"/>
              <a:t> </a:t>
            </a:r>
            <a:r>
              <a:rPr lang="de-DE" baseline="0" dirty="0" err="1" smtClean="0"/>
              <a:t>we</a:t>
            </a:r>
            <a:r>
              <a:rPr lang="de-DE" baseline="0" dirty="0" smtClean="0"/>
              <a:t> like </a:t>
            </a:r>
            <a:r>
              <a:rPr lang="de-DE" baseline="0" dirty="0" err="1" smtClean="0"/>
              <a:t>to</a:t>
            </a:r>
            <a:r>
              <a:rPr lang="de-DE" baseline="0" dirty="0" smtClean="0"/>
              <a:t> </a:t>
            </a:r>
            <a:r>
              <a:rPr lang="de-DE" baseline="0" dirty="0" err="1" smtClean="0"/>
              <a:t>understand</a:t>
            </a:r>
            <a:r>
              <a:rPr lang="de-DE" baseline="0" dirty="0" smtClean="0"/>
              <a:t> </a:t>
            </a:r>
            <a:r>
              <a:rPr lang="de-DE" baseline="0" dirty="0" err="1" smtClean="0"/>
              <a:t>basically</a:t>
            </a:r>
            <a:r>
              <a:rPr lang="de-DE" baseline="0" dirty="0" smtClean="0"/>
              <a:t> </a:t>
            </a:r>
            <a:r>
              <a:rPr lang="de-DE" baseline="0" dirty="0" err="1" smtClean="0"/>
              <a:t>every</a:t>
            </a:r>
            <a:r>
              <a:rPr lang="de-DE" baseline="0" dirty="0" smtClean="0"/>
              <a:t> </a:t>
            </a:r>
            <a:r>
              <a:rPr lang="de-DE" baseline="0" dirty="0" err="1" smtClean="0"/>
              <a:t>aspect</a:t>
            </a:r>
            <a:r>
              <a:rPr lang="de-DE" baseline="0" dirty="0" smtClean="0"/>
              <a:t> </a:t>
            </a:r>
            <a:r>
              <a:rPr lang="de-DE" baseline="0" dirty="0" err="1" smtClean="0"/>
              <a:t>about</a:t>
            </a:r>
            <a:r>
              <a:rPr lang="de-DE" baseline="0" dirty="0" smtClean="0"/>
              <a:t> </a:t>
            </a:r>
            <a:r>
              <a:rPr lang="de-DE" baseline="0" dirty="0" err="1" smtClean="0"/>
              <a:t>cell</a:t>
            </a:r>
            <a:r>
              <a:rPr lang="de-DE" baseline="0" dirty="0" smtClean="0"/>
              <a:t> </a:t>
            </a:r>
            <a:r>
              <a:rPr lang="de-DE" baseline="0" dirty="0" err="1" smtClean="0"/>
              <a:t>biology</a:t>
            </a:r>
            <a:r>
              <a:rPr lang="de-DE" baseline="0" dirty="0" smtClean="0"/>
              <a:t>. </a:t>
            </a:r>
            <a:r>
              <a:rPr lang="de-DE" baseline="0" dirty="0" err="1" smtClean="0"/>
              <a:t>However</a:t>
            </a:r>
            <a:r>
              <a:rPr lang="de-DE" baseline="0" dirty="0" smtClean="0"/>
              <a:t>, </a:t>
            </a:r>
            <a:r>
              <a:rPr lang="de-DE" baseline="0" dirty="0" err="1" smtClean="0"/>
              <a:t>we</a:t>
            </a:r>
            <a:r>
              <a:rPr lang="de-DE" baseline="0" dirty="0" smtClean="0"/>
              <a:t> </a:t>
            </a:r>
            <a:r>
              <a:rPr lang="de-DE" baseline="0" dirty="0" err="1" smtClean="0"/>
              <a:t>are</a:t>
            </a:r>
            <a:r>
              <a:rPr lang="de-DE" baseline="0" dirty="0" smtClean="0"/>
              <a:t> still </a:t>
            </a:r>
            <a:r>
              <a:rPr lang="de-DE" baseline="0" dirty="0" err="1" smtClean="0"/>
              <a:t>far</a:t>
            </a:r>
            <a:r>
              <a:rPr lang="de-DE" baseline="0" dirty="0" smtClean="0"/>
              <a:t> </a:t>
            </a:r>
            <a:r>
              <a:rPr lang="de-DE" baseline="0" dirty="0" err="1" smtClean="0"/>
              <a:t>away</a:t>
            </a:r>
            <a:r>
              <a:rPr lang="de-DE" baseline="0" dirty="0" smtClean="0"/>
              <a:t> </a:t>
            </a:r>
            <a:r>
              <a:rPr lang="de-DE" baseline="0" dirty="0" err="1" smtClean="0"/>
              <a:t>from</a:t>
            </a:r>
            <a:r>
              <a:rPr lang="de-DE" baseline="0" dirty="0" smtClean="0"/>
              <a:t> </a:t>
            </a:r>
            <a:r>
              <a:rPr lang="de-DE" baseline="0" dirty="0" err="1" smtClean="0"/>
              <a:t>this</a:t>
            </a:r>
            <a:r>
              <a:rPr lang="de-DE" baseline="0" dirty="0" smtClean="0"/>
              <a:t> </a:t>
            </a:r>
            <a:r>
              <a:rPr lang="de-DE" baseline="0" dirty="0" err="1" smtClean="0"/>
              <a:t>stage</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a:t>
            </a:fld>
            <a:endParaRPr lang="de-DE" altLang="de-DE"/>
          </a:p>
        </p:txBody>
      </p:sp>
    </p:spTree>
    <p:extLst>
      <p:ext uri="{BB962C8B-B14F-4D97-AF65-F5344CB8AC3E}">
        <p14:creationId xmlns:p14="http://schemas.microsoft.com/office/powerpoint/2010/main" val="201425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UMAP </a:t>
            </a:r>
            <a:r>
              <a:rPr lang="de-DE" dirty="0" err="1" smtClean="0"/>
              <a:t>and</a:t>
            </a:r>
            <a:r>
              <a:rPr lang="de-DE" baseline="0" dirty="0" smtClean="0"/>
              <a:t> t-SNE </a:t>
            </a:r>
            <a:r>
              <a:rPr lang="de-DE" baseline="0" dirty="0" err="1" smtClean="0"/>
              <a:t>are</a:t>
            </a:r>
            <a:r>
              <a:rPr lang="de-DE" baseline="0" dirty="0" smtClean="0"/>
              <a:t> modern </a:t>
            </a:r>
            <a:r>
              <a:rPr lang="de-DE" baseline="0" dirty="0" err="1" smtClean="0"/>
              <a:t>tools</a:t>
            </a:r>
            <a:r>
              <a:rPr lang="de-DE" baseline="0" dirty="0" smtClean="0"/>
              <a:t> </a:t>
            </a:r>
            <a:r>
              <a:rPr lang="de-DE" baseline="0" dirty="0" err="1" smtClean="0"/>
              <a:t>to</a:t>
            </a:r>
            <a:r>
              <a:rPr lang="de-DE" baseline="0" dirty="0" smtClean="0"/>
              <a:t> </a:t>
            </a:r>
            <a:r>
              <a:rPr lang="de-DE" baseline="0" dirty="0" err="1" smtClean="0"/>
              <a:t>visualize</a:t>
            </a:r>
            <a:r>
              <a:rPr lang="de-DE" baseline="0" dirty="0" smtClean="0"/>
              <a:t> e.g.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of</a:t>
            </a:r>
            <a:r>
              <a:rPr lang="de-DE" baseline="0" dirty="0" smtClean="0"/>
              <a:t> </a:t>
            </a:r>
            <a:r>
              <a:rPr lang="de-DE" baseline="0" dirty="0" err="1" smtClean="0"/>
              <a:t>single</a:t>
            </a:r>
            <a:r>
              <a:rPr lang="de-DE" baseline="0" dirty="0" smtClean="0"/>
              <a:t> </a:t>
            </a:r>
            <a:r>
              <a:rPr lang="de-DE" baseline="0" dirty="0" err="1" smtClean="0"/>
              <a:t>cell</a:t>
            </a:r>
            <a:r>
              <a:rPr lang="de-DE" baseline="0" dirty="0" smtClean="0"/>
              <a:t> </a:t>
            </a:r>
            <a:r>
              <a:rPr lang="de-DE" baseline="0" dirty="0" err="1" smtClean="0"/>
              <a:t>transcriptomics</a:t>
            </a:r>
            <a:r>
              <a:rPr lang="de-DE" baseline="0" dirty="0" smtClean="0"/>
              <a:t>. </a:t>
            </a:r>
            <a:r>
              <a:rPr lang="de-DE" baseline="0" dirty="0" err="1" smtClean="0"/>
              <a:t>Here</a:t>
            </a:r>
            <a:r>
              <a:rPr lang="de-DE" baseline="0" dirty="0" smtClean="0"/>
              <a:t>, </a:t>
            </a:r>
            <a:r>
              <a:rPr lang="de-DE" baseline="0" dirty="0" err="1" smtClean="0"/>
              <a:t>the</a:t>
            </a:r>
            <a:r>
              <a:rPr lang="de-DE" baseline="0" dirty="0" smtClean="0"/>
              <a:t> </a:t>
            </a:r>
            <a:r>
              <a:rPr lang="de-DE" baseline="0" dirty="0" err="1" smtClean="0"/>
              <a:t>authors</a:t>
            </a:r>
            <a:r>
              <a:rPr lang="de-DE" baseline="0" dirty="0" smtClean="0"/>
              <a:t> </a:t>
            </a:r>
            <a:r>
              <a:rPr lang="de-DE" baseline="0" dirty="0" err="1" smtClean="0"/>
              <a:t>argue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identified</a:t>
            </a:r>
            <a:r>
              <a:rPr lang="de-DE" baseline="0" dirty="0" smtClean="0"/>
              <a:t> latent </a:t>
            </a:r>
            <a:r>
              <a:rPr lang="de-DE" baseline="0" dirty="0" err="1" smtClean="0"/>
              <a:t>factors</a:t>
            </a:r>
            <a:r>
              <a:rPr lang="de-DE" baseline="0" dirty="0" smtClean="0"/>
              <a:t> </a:t>
            </a:r>
            <a:r>
              <a:rPr lang="de-DE" baseline="0" dirty="0" err="1" smtClean="0"/>
              <a:t>contain</a:t>
            </a:r>
            <a:r>
              <a:rPr lang="de-DE" baseline="0" dirty="0" smtClean="0"/>
              <a:t> additional </a:t>
            </a:r>
            <a:r>
              <a:rPr lang="de-DE" baseline="0" dirty="0" err="1" smtClean="0"/>
              <a:t>information</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a:t>
            </a:r>
            <a:r>
              <a:rPr lang="de-DE" baseline="0" dirty="0" err="1" smtClean="0"/>
              <a:t>transcriptomics</a:t>
            </a:r>
            <a:r>
              <a:rPr lang="de-DE" baseline="0" dirty="0" smtClean="0"/>
              <a:t> </a:t>
            </a:r>
            <a:r>
              <a:rPr lang="de-DE" baseline="0" dirty="0" err="1" smtClean="0"/>
              <a:t>alone</a:t>
            </a:r>
            <a:r>
              <a:rPr lang="de-DE" baseline="0" dirty="0" smtClean="0"/>
              <a:t>.</a:t>
            </a:r>
          </a:p>
          <a:p>
            <a:r>
              <a:rPr lang="de-DE" baseline="0" dirty="0" err="1" smtClean="0"/>
              <a:t>If</a:t>
            </a:r>
            <a:r>
              <a:rPr lang="de-DE" baseline="0" dirty="0" smtClean="0"/>
              <a:t> </a:t>
            </a:r>
            <a:r>
              <a:rPr lang="de-DE" baseline="0" dirty="0" err="1" smtClean="0"/>
              <a:t>one</a:t>
            </a:r>
            <a:r>
              <a:rPr lang="de-DE" baseline="0" dirty="0" smtClean="0"/>
              <a:t> </a:t>
            </a:r>
            <a:r>
              <a:rPr lang="de-DE" baseline="0" dirty="0" err="1" smtClean="0"/>
              <a:t>is</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parametrize</a:t>
            </a:r>
            <a:r>
              <a:rPr lang="de-DE" baseline="0" dirty="0" smtClean="0"/>
              <a:t> </a:t>
            </a:r>
            <a:r>
              <a:rPr lang="de-DE" baseline="0" dirty="0" err="1" smtClean="0"/>
              <a:t>perfect</a:t>
            </a:r>
            <a:r>
              <a:rPr lang="de-DE" baseline="0" dirty="0" smtClean="0"/>
              <a:t> latent </a:t>
            </a:r>
            <a:r>
              <a:rPr lang="de-DE" baseline="0" dirty="0" err="1" smtClean="0"/>
              <a:t>factors</a:t>
            </a:r>
            <a:r>
              <a:rPr lang="de-DE" baseline="0" dirty="0" smtClean="0"/>
              <a:t>, </a:t>
            </a:r>
            <a:r>
              <a:rPr lang="de-DE" baseline="0" dirty="0" err="1" smtClean="0"/>
              <a:t>these</a:t>
            </a:r>
            <a:r>
              <a:rPr lang="de-DE" baseline="0" dirty="0" smtClean="0"/>
              <a:t> </a:t>
            </a:r>
            <a:r>
              <a:rPr lang="de-DE" baseline="0" dirty="0" err="1" smtClean="0"/>
              <a:t>factors</a:t>
            </a:r>
            <a:r>
              <a:rPr lang="de-DE" baseline="0" dirty="0" smtClean="0"/>
              <a:t> </a:t>
            </a:r>
            <a:r>
              <a:rPr lang="de-DE" baseline="0" dirty="0" err="1" smtClean="0"/>
              <a:t>contain</a:t>
            </a:r>
            <a:r>
              <a:rPr lang="de-DE" baseline="0" dirty="0" smtClean="0"/>
              <a:t> </a:t>
            </a:r>
            <a:r>
              <a:rPr lang="de-DE" baseline="0" dirty="0" err="1" smtClean="0"/>
              <a:t>basically</a:t>
            </a:r>
            <a:r>
              <a:rPr lang="de-DE" baseline="0" dirty="0" smtClean="0"/>
              <a:t> „</a:t>
            </a:r>
            <a:r>
              <a:rPr lang="de-DE" baseline="0" dirty="0" err="1" smtClean="0"/>
              <a:t>every</a:t>
            </a:r>
            <a:r>
              <a:rPr lang="de-DE" baseline="0" dirty="0" smtClean="0"/>
              <a:t> </a:t>
            </a:r>
            <a:r>
              <a:rPr lang="de-DE" baseline="0" dirty="0" err="1" smtClean="0"/>
              <a:t>information</a:t>
            </a:r>
            <a:r>
              <a:rPr lang="de-DE" baseline="0" dirty="0" smtClean="0"/>
              <a:t>“ </a:t>
            </a:r>
            <a:r>
              <a:rPr lang="de-DE" baseline="0" dirty="0" err="1" smtClean="0"/>
              <a:t>that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of</a:t>
            </a:r>
            <a:r>
              <a:rPr lang="de-DE" baseline="0" dirty="0" smtClean="0"/>
              <a:t> </a:t>
            </a:r>
            <a:r>
              <a:rPr lang="de-DE" baseline="0" dirty="0" err="1" smtClean="0"/>
              <a:t>interest</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20</a:t>
            </a:fld>
            <a:endParaRPr lang="de-DE" altLang="de-DE"/>
          </a:p>
        </p:txBody>
      </p:sp>
    </p:spTree>
    <p:extLst>
      <p:ext uri="{BB962C8B-B14F-4D97-AF65-F5344CB8AC3E}">
        <p14:creationId xmlns:p14="http://schemas.microsoft.com/office/powerpoint/2010/main" val="178879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Application</a:t>
            </a:r>
            <a:r>
              <a:rPr lang="de-DE" dirty="0" smtClean="0"/>
              <a:t> </a:t>
            </a:r>
            <a:r>
              <a:rPr lang="de-DE" dirty="0" err="1" smtClean="0"/>
              <a:t>of</a:t>
            </a:r>
            <a:r>
              <a:rPr lang="de-DE" dirty="0" smtClean="0"/>
              <a:t> MOFA: https://www.sciencedirect.com/science/article/pii/S2405471220301885</a:t>
            </a:r>
          </a:p>
          <a:p>
            <a:r>
              <a:rPr lang="en-US" sz="1200" b="0" i="0" u="none" strike="noStrike" kern="1200" dirty="0" smtClean="0">
                <a:solidFill>
                  <a:schemeClr val="tx1"/>
                </a:solidFill>
                <a:effectLst/>
                <a:latin typeface="Times New Roman" panose="02020603050405020304" pitchFamily="18" charset="0"/>
                <a:ea typeface="+mn-ea"/>
                <a:cs typeface="+mn-cs"/>
              </a:rPr>
              <a:t>Cellular differentiation requires dramatic changes in chromatin organization, transcriptional regulation, and protein production. To understand the regulatory connections between these processes, </a:t>
            </a:r>
            <a:r>
              <a:rPr lang="en-US" sz="1200" b="0" i="0" u="none" strike="noStrike" kern="1200" dirty="0" err="1" smtClean="0">
                <a:solidFill>
                  <a:schemeClr val="tx1"/>
                </a:solidFill>
                <a:effectLst/>
                <a:latin typeface="Times New Roman" panose="02020603050405020304" pitchFamily="18" charset="0"/>
                <a:ea typeface="+mn-ea"/>
                <a:cs typeface="+mn-cs"/>
              </a:rPr>
              <a:t>Bunina</a:t>
            </a:r>
            <a:r>
              <a:rPr lang="en-US" sz="1200" b="0" i="0" u="none" strike="noStrike" kern="1200" dirty="0" smtClean="0">
                <a:solidFill>
                  <a:schemeClr val="tx1"/>
                </a:solidFill>
                <a:effectLst/>
                <a:latin typeface="Times New Roman" panose="02020603050405020304" pitchFamily="18" charset="0"/>
                <a:ea typeface="+mn-ea"/>
                <a:cs typeface="+mn-cs"/>
              </a:rPr>
              <a:t> et al. generated proteomic, transcriptomic, and chromatin accessibility data during differentiation of mouse embryonic stem cells (ESCs) into </a:t>
            </a:r>
            <a:r>
              <a:rPr lang="en-US" sz="1200" b="0" i="0" u="none" strike="noStrike" kern="1200" dirty="0" err="1" smtClean="0">
                <a:solidFill>
                  <a:schemeClr val="tx1"/>
                </a:solidFill>
                <a:effectLst/>
                <a:latin typeface="Times New Roman" panose="02020603050405020304" pitchFamily="18" charset="0"/>
                <a:ea typeface="+mn-ea"/>
                <a:cs typeface="+mn-cs"/>
              </a:rPr>
              <a:t>postmitotic</a:t>
            </a:r>
            <a:r>
              <a:rPr lang="en-US" sz="1200" b="0" i="0" u="none" strike="noStrike" kern="1200" dirty="0" smtClean="0">
                <a:solidFill>
                  <a:schemeClr val="tx1"/>
                </a:solidFill>
                <a:effectLst/>
                <a:latin typeface="Times New Roman" panose="02020603050405020304" pitchFamily="18" charset="0"/>
                <a:ea typeface="+mn-ea"/>
                <a:cs typeface="+mn-cs"/>
              </a:rPr>
              <a:t> neurons</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21</a:t>
            </a:fld>
            <a:endParaRPr lang="de-DE" altLang="de-DE"/>
          </a:p>
        </p:txBody>
      </p:sp>
    </p:spTree>
    <p:extLst>
      <p:ext uri="{BB962C8B-B14F-4D97-AF65-F5344CB8AC3E}">
        <p14:creationId xmlns:p14="http://schemas.microsoft.com/office/powerpoint/2010/main" val="352961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ATAC-</a:t>
            </a:r>
            <a:r>
              <a:rPr lang="de-DE" dirty="0" err="1" smtClean="0"/>
              <a:t>seq</a:t>
            </a:r>
            <a:r>
              <a:rPr lang="de-DE" baseline="0" dirty="0" smtClean="0"/>
              <a:t> </a:t>
            </a:r>
            <a:r>
              <a:rPr lang="de-DE" baseline="0" dirty="0" err="1" smtClean="0"/>
              <a:t>measures</a:t>
            </a:r>
            <a:r>
              <a:rPr lang="de-DE" baseline="0" dirty="0" smtClean="0"/>
              <a:t> </a:t>
            </a:r>
            <a:r>
              <a:rPr lang="de-DE" baseline="0" dirty="0" err="1" smtClean="0"/>
              <a:t>chromatin</a:t>
            </a:r>
            <a:r>
              <a:rPr lang="de-DE" baseline="0" dirty="0" smtClean="0"/>
              <a:t> </a:t>
            </a:r>
            <a:r>
              <a:rPr lang="de-DE" baseline="0" dirty="0" err="1" smtClean="0"/>
              <a:t>accessibility</a:t>
            </a:r>
            <a:r>
              <a:rPr lang="de-DE" baseline="0" dirty="0" smtClean="0"/>
              <a:t>.</a:t>
            </a:r>
          </a:p>
          <a:p>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22</a:t>
            </a:fld>
            <a:endParaRPr lang="de-DE" altLang="de-DE"/>
          </a:p>
        </p:txBody>
      </p:sp>
    </p:spTree>
    <p:extLst>
      <p:ext uri="{BB962C8B-B14F-4D97-AF65-F5344CB8AC3E}">
        <p14:creationId xmlns:p14="http://schemas.microsoft.com/office/powerpoint/2010/main" val="200063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anose="02020603050405020304" pitchFamily="18" charset="0"/>
                <a:ea typeface="+mn-ea"/>
                <a:cs typeface="+mn-cs"/>
              </a:rPr>
              <a:t>(Left) The differentiation protocol transforms mouse ESCs into glutamatergic neurons. </a:t>
            </a:r>
          </a:p>
          <a:p>
            <a:r>
              <a:rPr lang="en-US" sz="1200" b="0" i="0" u="none" strike="noStrike" kern="1200" dirty="0" smtClean="0">
                <a:solidFill>
                  <a:schemeClr val="tx1"/>
                </a:solidFill>
                <a:effectLst/>
                <a:latin typeface="Times New Roman" panose="02020603050405020304" pitchFamily="18" charset="0"/>
                <a:ea typeface="+mn-ea"/>
                <a:cs typeface="+mn-cs"/>
              </a:rPr>
              <a:t>Briefly, ESCs were cultured on feeder-free gelatin-coated plates for 2 passages in ESC medium containing 20 ng/ml LIF protein (leukemia inhibitory</a:t>
            </a:r>
            <a:r>
              <a:rPr lang="en-US" sz="1200" b="0" i="0" u="none" strike="noStrike" kern="1200" baseline="0" dirty="0" smtClean="0">
                <a:solidFill>
                  <a:schemeClr val="tx1"/>
                </a:solidFill>
                <a:effectLst/>
                <a:latin typeface="Times New Roman" panose="02020603050405020304" pitchFamily="18" charset="0"/>
                <a:ea typeface="+mn-ea"/>
                <a:cs typeface="+mn-cs"/>
              </a:rPr>
              <a:t> factor</a:t>
            </a:r>
            <a:r>
              <a:rPr lang="en-US" sz="1200" b="0" i="0" u="none" strike="noStrike" kern="1200" dirty="0" smtClean="0">
                <a:solidFill>
                  <a:schemeClr val="tx1"/>
                </a:solidFill>
                <a:effectLst/>
                <a:latin typeface="Times New Roman" panose="02020603050405020304" pitchFamily="18" charset="0"/>
                <a:ea typeface="+mn-ea"/>
                <a:cs typeface="+mn-cs"/>
              </a:rPr>
              <a:t>). </a:t>
            </a:r>
          </a:p>
          <a:p>
            <a:r>
              <a:rPr lang="en-US" sz="1200" b="0" i="0" u="none" strike="noStrike" kern="1200" dirty="0" smtClean="0">
                <a:solidFill>
                  <a:schemeClr val="tx1"/>
                </a:solidFill>
                <a:effectLst/>
                <a:latin typeface="Times New Roman" panose="02020603050405020304" pitchFamily="18" charset="0"/>
                <a:ea typeface="+mn-ea"/>
                <a:cs typeface="+mn-cs"/>
              </a:rPr>
              <a:t>Differentiation starts upon transfer of the cells and removal of LIF from the medium, leading to the formation of </a:t>
            </a:r>
            <a:r>
              <a:rPr lang="en-US" sz="1200" b="0" i="0" u="none" strike="noStrike" kern="1200" dirty="0" err="1" smtClean="0">
                <a:solidFill>
                  <a:schemeClr val="tx1"/>
                </a:solidFill>
                <a:effectLst/>
                <a:latin typeface="Times New Roman" panose="02020603050405020304" pitchFamily="18" charset="0"/>
                <a:ea typeface="+mn-ea"/>
                <a:cs typeface="+mn-cs"/>
              </a:rPr>
              <a:t>embryoid</a:t>
            </a:r>
            <a:r>
              <a:rPr lang="en-US" sz="1200" b="0" i="0" u="none" strike="noStrike" kern="1200" dirty="0" smtClean="0">
                <a:solidFill>
                  <a:schemeClr val="tx1"/>
                </a:solidFill>
                <a:effectLst/>
                <a:latin typeface="Times New Roman" panose="02020603050405020304" pitchFamily="18" charset="0"/>
                <a:ea typeface="+mn-ea"/>
                <a:cs typeface="+mn-cs"/>
              </a:rPr>
              <a:t> bodies. </a:t>
            </a:r>
          </a:p>
          <a:p>
            <a:r>
              <a:rPr lang="en-US" sz="1200" b="0" i="0" u="none" strike="noStrike" kern="1200" dirty="0" smtClean="0">
                <a:solidFill>
                  <a:schemeClr val="tx1"/>
                </a:solidFill>
                <a:effectLst/>
                <a:latin typeface="Times New Roman" panose="02020603050405020304" pitchFamily="18" charset="0"/>
                <a:ea typeface="+mn-ea"/>
                <a:cs typeface="+mn-cs"/>
              </a:rPr>
              <a:t>On days 4 and 6, retinoic acid (RA) at a final concentration of 5 </a:t>
            </a:r>
            <a:r>
              <a:rPr lang="el-GR" sz="1200" b="0" i="0" u="none" strike="noStrike" kern="1200" dirty="0" smtClean="0">
                <a:solidFill>
                  <a:schemeClr val="tx1"/>
                </a:solidFill>
                <a:effectLst/>
                <a:latin typeface="Times New Roman" panose="02020603050405020304" pitchFamily="18" charset="0"/>
                <a:ea typeface="+mn-ea"/>
                <a:cs typeface="+mn-cs"/>
              </a:rPr>
              <a:t>μ</a:t>
            </a:r>
            <a:r>
              <a:rPr lang="en-US" sz="1200" b="0" i="0" u="none" strike="noStrike" kern="1200" dirty="0" smtClean="0">
                <a:solidFill>
                  <a:schemeClr val="tx1"/>
                </a:solidFill>
                <a:effectLst/>
                <a:latin typeface="Times New Roman" panose="02020603050405020304" pitchFamily="18" charset="0"/>
                <a:ea typeface="+mn-ea"/>
                <a:cs typeface="+mn-cs"/>
              </a:rPr>
              <a:t>M was added to the medium. </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23</a:t>
            </a:fld>
            <a:endParaRPr lang="de-DE" altLang="de-DE"/>
          </a:p>
        </p:txBody>
      </p:sp>
    </p:spTree>
    <p:extLst>
      <p:ext uri="{BB962C8B-B14F-4D97-AF65-F5344CB8AC3E}">
        <p14:creationId xmlns:p14="http://schemas.microsoft.com/office/powerpoint/2010/main" val="21542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anose="02020603050405020304" pitchFamily="18" charset="0"/>
                <a:ea typeface="+mn-ea"/>
                <a:cs typeface="+mn-cs"/>
              </a:rPr>
              <a:t>MOFA identified three latent factors (LFs) that explained a major part of the variance in at least one dataset (Top figure).</a:t>
            </a:r>
          </a:p>
          <a:p>
            <a:r>
              <a:rPr lang="de-DE" sz="1200" b="0" i="0" u="none" strike="noStrike" kern="1200" dirty="0" smtClean="0">
                <a:solidFill>
                  <a:schemeClr val="tx1"/>
                </a:solidFill>
                <a:effectLst/>
                <a:latin typeface="Times New Roman" panose="02020603050405020304" pitchFamily="18" charset="0"/>
                <a:ea typeface="+mn-ea"/>
                <a:cs typeface="+mn-cs"/>
              </a:rPr>
              <a:t>(</a:t>
            </a:r>
            <a:r>
              <a:rPr lang="de-DE" sz="1200" b="0" i="0" u="none" strike="noStrike" kern="1200" dirty="0" err="1" smtClean="0">
                <a:solidFill>
                  <a:schemeClr val="tx1"/>
                </a:solidFill>
                <a:effectLst/>
                <a:latin typeface="Times New Roman" panose="02020603050405020304" pitchFamily="18" charset="0"/>
                <a:ea typeface="+mn-ea"/>
                <a:cs typeface="+mn-cs"/>
              </a:rPr>
              <a:t>Bottom</a:t>
            </a:r>
            <a:r>
              <a:rPr lang="de-DE" sz="1200" b="0" i="0" u="none" strike="noStrike" kern="1200" dirty="0" smtClean="0">
                <a:solidFill>
                  <a:schemeClr val="tx1"/>
                </a:solidFill>
                <a:effectLst/>
                <a:latin typeface="Times New Roman" panose="02020603050405020304" pitchFamily="18" charset="0"/>
                <a:ea typeface="+mn-ea"/>
                <a:cs typeface="+mn-cs"/>
              </a:rPr>
              <a:t>)</a:t>
            </a:r>
            <a:r>
              <a:rPr lang="en-US" sz="1200" b="0" i="0" u="none" strike="noStrike" kern="1200" baseline="0" dirty="0" smtClean="0">
                <a:solidFill>
                  <a:schemeClr val="tx1"/>
                </a:solidFill>
                <a:effectLst/>
                <a:latin typeface="Times New Roman" panose="02020603050405020304" pitchFamily="18" charset="0"/>
                <a:ea typeface="+mn-ea"/>
                <a:cs typeface="+mn-cs"/>
              </a:rPr>
              <a:t> </a:t>
            </a:r>
            <a:r>
              <a:rPr lang="en-US" sz="1200" b="0" i="0" u="none" strike="noStrike" kern="1200" dirty="0" smtClean="0">
                <a:solidFill>
                  <a:schemeClr val="tx1"/>
                </a:solidFill>
                <a:effectLst/>
                <a:latin typeface="Times New Roman" panose="02020603050405020304" pitchFamily="18" charset="0"/>
                <a:ea typeface="+mn-ea"/>
                <a:cs typeface="+mn-cs"/>
              </a:rPr>
              <a:t>The common factor (LF1) separated early (days 0 and 4) from late (days 8 and 10/12) differentiation, suggesting that drastic changes in cellular processes after neural induction strongly involve all three regulatory layers.</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24</a:t>
            </a:fld>
            <a:endParaRPr lang="de-DE" altLang="de-DE"/>
          </a:p>
        </p:txBody>
      </p:sp>
    </p:spTree>
    <p:extLst>
      <p:ext uri="{BB962C8B-B14F-4D97-AF65-F5344CB8AC3E}">
        <p14:creationId xmlns:p14="http://schemas.microsoft.com/office/powerpoint/2010/main" val="101938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method</a:t>
            </a:r>
            <a:r>
              <a:rPr lang="de-DE" dirty="0" smtClean="0"/>
              <a:t> „</a:t>
            </a:r>
            <a:r>
              <a:rPr lang="de-DE" b="1" dirty="0" err="1" smtClean="0"/>
              <a:t>similarity</a:t>
            </a:r>
            <a:r>
              <a:rPr lang="de-DE" b="1" dirty="0" smtClean="0"/>
              <a:t> </a:t>
            </a:r>
            <a:r>
              <a:rPr lang="de-DE" b="1" dirty="0" err="1" smtClean="0"/>
              <a:t>network</a:t>
            </a:r>
            <a:r>
              <a:rPr lang="de-DE" b="1" dirty="0" smtClean="0"/>
              <a:t> </a:t>
            </a:r>
            <a:r>
              <a:rPr lang="de-DE" b="1" dirty="0" err="1" smtClean="0"/>
              <a:t>fusion</a:t>
            </a:r>
            <a:r>
              <a:rPr lang="de-DE" dirty="0" smtClean="0"/>
              <a:t>“ was</a:t>
            </a:r>
            <a:r>
              <a:rPr lang="de-DE" baseline="0" dirty="0" smtClean="0"/>
              <a:t> </a:t>
            </a:r>
            <a:r>
              <a:rPr lang="de-DE" baseline="0" dirty="0" err="1" smtClean="0"/>
              <a:t>developed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group</a:t>
            </a:r>
            <a:r>
              <a:rPr lang="de-DE" baseline="0" dirty="0" smtClean="0"/>
              <a:t> </a:t>
            </a:r>
            <a:r>
              <a:rPr lang="de-DE" baseline="0" dirty="0" err="1" smtClean="0"/>
              <a:t>of</a:t>
            </a:r>
            <a:r>
              <a:rPr lang="de-DE" baseline="0" dirty="0" smtClean="0"/>
              <a:t> Anna Goldenberg at Toronto. </a:t>
            </a:r>
          </a:p>
          <a:p>
            <a:r>
              <a:rPr lang="de-DE" baseline="0" dirty="0" smtClean="0"/>
              <a:t>This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paper</a:t>
            </a:r>
            <a:r>
              <a:rPr lang="de-DE" baseline="0" dirty="0" smtClean="0"/>
              <a:t> </a:t>
            </a:r>
            <a:r>
              <a:rPr lang="de-DE" baseline="0" dirty="0" err="1" smtClean="0"/>
              <a:t>that</a:t>
            </a:r>
            <a:r>
              <a:rPr lang="de-DE" baseline="0" dirty="0" smtClean="0"/>
              <a:t> </a:t>
            </a:r>
            <a:r>
              <a:rPr lang="de-DE" baseline="0" dirty="0" err="1" smtClean="0"/>
              <a:t>presented</a:t>
            </a:r>
            <a:r>
              <a:rPr lang="de-DE" baseline="0" dirty="0" smtClean="0"/>
              <a:t> SNF: https://www.nature.com/articles/nmeth.2810</a:t>
            </a:r>
          </a:p>
          <a:p>
            <a:r>
              <a:rPr lang="de-DE" baseline="0" dirty="0" smtClean="0"/>
              <a:t>SNF </a:t>
            </a:r>
            <a:r>
              <a:rPr lang="de-DE" baseline="0" dirty="0" err="1" smtClean="0"/>
              <a:t>follows</a:t>
            </a:r>
            <a:r>
              <a:rPr lang="de-DE" baseline="0" dirty="0" smtClean="0"/>
              <a:t> a </a:t>
            </a:r>
            <a:r>
              <a:rPr lang="de-DE" baseline="0" dirty="0" err="1" smtClean="0"/>
              <a:t>very</a:t>
            </a:r>
            <a:r>
              <a:rPr lang="de-DE" baseline="0" dirty="0" smtClean="0"/>
              <a:t> intuitive </a:t>
            </a:r>
            <a:r>
              <a:rPr lang="de-DE" baseline="0" dirty="0" err="1" smtClean="0"/>
              <a:t>principle</a:t>
            </a:r>
            <a:r>
              <a:rPr lang="de-DE" baseline="0" dirty="0" smtClean="0"/>
              <a:t>. </a:t>
            </a:r>
            <a:r>
              <a:rPr lang="de-DE" baseline="0" dirty="0" err="1" smtClean="0"/>
              <a:t>Shown</a:t>
            </a:r>
            <a:r>
              <a:rPr lang="de-DE" baseline="0" dirty="0" smtClean="0"/>
              <a:t> </a:t>
            </a:r>
            <a:r>
              <a:rPr lang="de-DE" baseline="0" dirty="0" err="1" smtClean="0"/>
              <a:t>here</a:t>
            </a:r>
            <a:r>
              <a:rPr lang="de-DE" baseline="0" dirty="0" smtClean="0"/>
              <a:t> </a:t>
            </a:r>
            <a:r>
              <a:rPr lang="de-DE" baseline="0" dirty="0" err="1" smtClean="0"/>
              <a:t>are</a:t>
            </a:r>
            <a:r>
              <a:rPr lang="de-DE" baseline="0" dirty="0" smtClean="0"/>
              <a:t> </a:t>
            </a:r>
            <a:r>
              <a:rPr lang="de-DE" baseline="0" dirty="0" err="1" smtClean="0"/>
              <a:t>only</a:t>
            </a:r>
            <a:r>
              <a:rPr lang="de-DE" baseline="0" dirty="0" smtClean="0"/>
              <a:t>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steps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algorithm</a:t>
            </a:r>
            <a:r>
              <a:rPr lang="de-DE" baseline="0" dirty="0" smtClean="0"/>
              <a:t>.</a:t>
            </a:r>
          </a:p>
          <a:p>
            <a:pPr marL="228600" indent="-228600">
              <a:buAutoNum type="alphaLcParenBoth"/>
            </a:pPr>
            <a:r>
              <a:rPr lang="de-DE" baseline="0" dirty="0" err="1" smtClean="0"/>
              <a:t>Illustrates</a:t>
            </a:r>
            <a:r>
              <a:rPr lang="de-DE" baseline="0" dirty="0" smtClean="0"/>
              <a:t> </a:t>
            </a:r>
            <a:r>
              <a:rPr lang="de-DE" baseline="0" dirty="0" err="1" smtClean="0"/>
              <a:t>the</a:t>
            </a:r>
            <a:r>
              <a:rPr lang="de-DE" baseline="0" dirty="0" smtClean="0"/>
              <a:t> </a:t>
            </a:r>
            <a:r>
              <a:rPr lang="de-DE" baseline="0" dirty="0" err="1" smtClean="0"/>
              <a:t>raw</a:t>
            </a:r>
            <a:r>
              <a:rPr lang="de-DE" baseline="0" dirty="0" smtClean="0"/>
              <a:t> </a:t>
            </a:r>
            <a:r>
              <a:rPr lang="de-DE" baseline="0" dirty="0" err="1" smtClean="0"/>
              <a:t>data</a:t>
            </a:r>
            <a:r>
              <a:rPr lang="de-DE" baseline="0" dirty="0" smtClean="0"/>
              <a:t>.</a:t>
            </a:r>
          </a:p>
          <a:p>
            <a:pPr marL="228600" indent="-228600">
              <a:buAutoNum type="alphaLcParenBoth"/>
            </a:pPr>
            <a:r>
              <a:rPr lang="de-DE" baseline="0" dirty="0" err="1" smtClean="0"/>
              <a:t>Based</a:t>
            </a:r>
            <a:r>
              <a:rPr lang="de-DE" baseline="0" dirty="0" smtClean="0"/>
              <a:t> on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of</a:t>
            </a:r>
            <a:r>
              <a:rPr lang="de-DE" baseline="0" dirty="0" smtClean="0"/>
              <a:t> (a) </a:t>
            </a:r>
            <a:r>
              <a:rPr lang="de-DE" baseline="0" dirty="0" err="1" smtClean="0"/>
              <a:t>one</a:t>
            </a:r>
            <a:r>
              <a:rPr lang="de-DE" baseline="0" dirty="0" smtClean="0"/>
              <a:t> </a:t>
            </a:r>
            <a:r>
              <a:rPr lang="de-DE" baseline="0" dirty="0" err="1" smtClean="0"/>
              <a:t>computes</a:t>
            </a:r>
            <a:r>
              <a:rPr lang="de-DE" baseline="0" dirty="0" smtClean="0"/>
              <a:t> </a:t>
            </a:r>
            <a:r>
              <a:rPr lang="de-DE" baseline="0" dirty="0" err="1" smtClean="0"/>
              <a:t>the</a:t>
            </a:r>
            <a:r>
              <a:rPr lang="de-DE" baseline="0" dirty="0" smtClean="0"/>
              <a:t> </a:t>
            </a:r>
            <a:r>
              <a:rPr lang="de-DE" baseline="0" dirty="0" err="1" smtClean="0"/>
              <a:t>similarity</a:t>
            </a:r>
            <a:r>
              <a:rPr lang="de-DE" baseline="0" dirty="0" smtClean="0"/>
              <a:t> </a:t>
            </a:r>
            <a:r>
              <a:rPr lang="de-DE" baseline="0" dirty="0" err="1" smtClean="0"/>
              <a:t>between</a:t>
            </a:r>
            <a:r>
              <a:rPr lang="de-DE" baseline="0" dirty="0" smtClean="0"/>
              <a:t> all </a:t>
            </a:r>
            <a:r>
              <a:rPr lang="de-DE" baseline="0" dirty="0" err="1" smtClean="0"/>
              <a:t>pairs</a:t>
            </a:r>
            <a:r>
              <a:rPr lang="de-DE" baseline="0" dirty="0" smtClean="0"/>
              <a:t> </a:t>
            </a:r>
            <a:r>
              <a:rPr lang="de-DE" baseline="0" dirty="0" err="1" smtClean="0"/>
              <a:t>of</a:t>
            </a:r>
            <a:r>
              <a:rPr lang="de-DE" baseline="0" dirty="0" smtClean="0"/>
              <a:t> </a:t>
            </a:r>
            <a:r>
              <a:rPr lang="de-DE" baseline="0" dirty="0" err="1" smtClean="0"/>
              <a:t>samples</a:t>
            </a:r>
            <a:r>
              <a:rPr lang="de-DE" baseline="0" dirty="0" smtClean="0"/>
              <a:t> (</a:t>
            </a:r>
            <a:r>
              <a:rPr lang="de-DE" baseline="0" dirty="0" err="1" smtClean="0"/>
              <a:t>here</a:t>
            </a:r>
            <a:r>
              <a:rPr lang="de-DE" baseline="0" dirty="0" smtClean="0"/>
              <a:t>: </a:t>
            </a:r>
            <a:r>
              <a:rPr lang="de-DE" baseline="0" dirty="0" err="1" smtClean="0"/>
              <a:t>patients</a:t>
            </a:r>
            <a:r>
              <a:rPr lang="de-DE" baseline="0" dirty="0" smtClean="0"/>
              <a:t>), e.g.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measure</a:t>
            </a:r>
            <a:r>
              <a:rPr lang="de-DE" baseline="0" dirty="0" smtClean="0"/>
              <a:t> </a:t>
            </a:r>
            <a:r>
              <a:rPr lang="de-DE" baseline="0" dirty="0" err="1" smtClean="0"/>
              <a:t>of</a:t>
            </a:r>
            <a:r>
              <a:rPr lang="de-DE" baseline="0" dirty="0" smtClean="0"/>
              <a:t> </a:t>
            </a:r>
            <a:r>
              <a:rPr lang="de-DE" baseline="0" dirty="0" err="1" smtClean="0"/>
              <a:t>cosine</a:t>
            </a:r>
            <a:r>
              <a:rPr lang="de-DE" baseline="0" dirty="0" smtClean="0"/>
              <a:t> </a:t>
            </a:r>
            <a:r>
              <a:rPr lang="de-DE" baseline="0" dirty="0" err="1" smtClean="0"/>
              <a:t>similarity</a:t>
            </a:r>
            <a:r>
              <a:rPr lang="de-DE" baseline="0" dirty="0" smtClean="0"/>
              <a:t> </a:t>
            </a:r>
            <a:r>
              <a:rPr lang="de-DE" baseline="0" dirty="0" err="1" smtClean="0"/>
              <a:t>or</a:t>
            </a:r>
            <a:r>
              <a:rPr lang="de-DE" baseline="0" dirty="0" smtClean="0"/>
              <a:t> </a:t>
            </a:r>
            <a:r>
              <a:rPr lang="de-DE" baseline="0" dirty="0" err="1" smtClean="0"/>
              <a:t>any</a:t>
            </a:r>
            <a:r>
              <a:rPr lang="de-DE" baseline="0" dirty="0" smtClean="0"/>
              <a:t> </a:t>
            </a:r>
            <a:r>
              <a:rPr lang="de-DE" baseline="0" dirty="0" err="1" smtClean="0"/>
              <a:t>other</a:t>
            </a:r>
            <a:r>
              <a:rPr lang="de-DE" baseline="0" dirty="0" smtClean="0"/>
              <a:t> </a:t>
            </a:r>
            <a:r>
              <a:rPr lang="de-DE" baseline="0" dirty="0" err="1" smtClean="0"/>
              <a:t>suitable</a:t>
            </a:r>
            <a:r>
              <a:rPr lang="de-DE" baseline="0" dirty="0" smtClean="0"/>
              <a:t> </a:t>
            </a:r>
            <a:r>
              <a:rPr lang="de-DE" baseline="0" dirty="0" err="1" smtClean="0"/>
              <a:t>definition</a:t>
            </a:r>
            <a:r>
              <a:rPr lang="de-DE" baseline="0" dirty="0" smtClean="0"/>
              <a:t>.</a:t>
            </a:r>
          </a:p>
          <a:p>
            <a:pPr marL="228600" indent="-228600">
              <a:buAutoNum type="alphaLcParenBoth"/>
            </a:pPr>
            <a:r>
              <a:rPr lang="de-DE" baseline="0" dirty="0" smtClean="0"/>
              <a:t>The </a:t>
            </a:r>
            <a:r>
              <a:rPr lang="de-DE" baseline="0" dirty="0" err="1" smtClean="0"/>
              <a:t>pairwise</a:t>
            </a:r>
            <a:r>
              <a:rPr lang="de-DE" baseline="0" dirty="0" smtClean="0"/>
              <a:t> </a:t>
            </a:r>
            <a:r>
              <a:rPr lang="de-DE" baseline="0" dirty="0" err="1" smtClean="0"/>
              <a:t>similarities</a:t>
            </a:r>
            <a:r>
              <a:rPr lang="de-DE" baseline="0" dirty="0" smtClean="0"/>
              <a:t> </a:t>
            </a:r>
            <a:r>
              <a:rPr lang="de-DE" baseline="0" dirty="0" err="1" smtClean="0"/>
              <a:t>are</a:t>
            </a:r>
            <a:r>
              <a:rPr lang="de-DE" baseline="0" dirty="0" smtClean="0"/>
              <a:t> </a:t>
            </a:r>
            <a:r>
              <a:rPr lang="de-DE" baseline="0" dirty="0" err="1" smtClean="0"/>
              <a:t>converted</a:t>
            </a:r>
            <a:r>
              <a:rPr lang="de-DE" baseline="0" dirty="0" smtClean="0"/>
              <a:t> </a:t>
            </a:r>
            <a:r>
              <a:rPr lang="de-DE" baseline="0" dirty="0" err="1" smtClean="0"/>
              <a:t>into</a:t>
            </a:r>
            <a:r>
              <a:rPr lang="de-DE" baseline="0" dirty="0" smtClean="0"/>
              <a:t> </a:t>
            </a:r>
            <a:r>
              <a:rPr lang="de-DE" baseline="0" dirty="0" err="1" smtClean="0"/>
              <a:t>edge</a:t>
            </a:r>
            <a:r>
              <a:rPr lang="de-DE" baseline="0" dirty="0" smtClean="0"/>
              <a:t> </a:t>
            </a:r>
            <a:r>
              <a:rPr lang="de-DE" baseline="0" dirty="0" err="1" smtClean="0"/>
              <a:t>weigts</a:t>
            </a:r>
            <a:r>
              <a:rPr lang="de-DE" baseline="0" dirty="0" smtClean="0"/>
              <a:t> </a:t>
            </a:r>
            <a:r>
              <a:rPr lang="de-DE" baseline="0" dirty="0" err="1" smtClean="0"/>
              <a:t>of</a:t>
            </a:r>
            <a:r>
              <a:rPr lang="de-DE" baseline="0" dirty="0" smtClean="0"/>
              <a:t> a </a:t>
            </a:r>
            <a:r>
              <a:rPr lang="de-DE" baseline="0" dirty="0" err="1" smtClean="0"/>
              <a:t>patient</a:t>
            </a:r>
            <a:r>
              <a:rPr lang="de-DE" baseline="0" dirty="0" smtClean="0"/>
              <a:t>-vertex graph. In </a:t>
            </a:r>
            <a:r>
              <a:rPr lang="de-DE" baseline="0" dirty="0" err="1" smtClean="0"/>
              <a:t>the</a:t>
            </a:r>
            <a:r>
              <a:rPr lang="de-DE" baseline="0" dirty="0" smtClean="0"/>
              <a:t> </a:t>
            </a:r>
            <a:r>
              <a:rPr lang="de-DE" baseline="0" dirty="0" err="1" smtClean="0"/>
              <a:t>upper</a:t>
            </a:r>
            <a:r>
              <a:rPr lang="de-DE" baseline="0" dirty="0" smtClean="0"/>
              <a:t> </a:t>
            </a:r>
            <a:r>
              <a:rPr lang="de-DE" baseline="0" dirty="0" err="1" smtClean="0"/>
              <a:t>row</a:t>
            </a:r>
            <a:r>
              <a:rPr lang="de-DE" baseline="0" dirty="0" smtClean="0"/>
              <a:t>, </a:t>
            </a:r>
            <a:r>
              <a:rPr lang="de-DE" baseline="0" dirty="0" err="1" smtClean="0"/>
              <a:t>the</a:t>
            </a:r>
            <a:r>
              <a:rPr lang="de-DE" baseline="0" dirty="0" smtClean="0"/>
              <a:t> </a:t>
            </a:r>
            <a:r>
              <a:rPr lang="de-DE" baseline="0" dirty="0" err="1" smtClean="0"/>
              <a:t>strongest</a:t>
            </a:r>
            <a:r>
              <a:rPr lang="de-DE" baseline="0" dirty="0" smtClean="0"/>
              <a:t> </a:t>
            </a:r>
            <a:r>
              <a:rPr lang="de-DE" baseline="0" dirty="0" err="1" smtClean="0"/>
              <a:t>similarities</a:t>
            </a:r>
            <a:r>
              <a:rPr lang="de-DE" baseline="0" dirty="0" smtClean="0"/>
              <a:t> </a:t>
            </a:r>
            <a:r>
              <a:rPr lang="de-DE" baseline="0" dirty="0" err="1" smtClean="0"/>
              <a:t>are</a:t>
            </a:r>
            <a:r>
              <a:rPr lang="de-DE" baseline="0" dirty="0" smtClean="0"/>
              <a:t> </a:t>
            </a:r>
            <a:r>
              <a:rPr lang="de-DE" baseline="0" dirty="0" err="1" smtClean="0"/>
              <a:t>found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3 </a:t>
            </a:r>
            <a:r>
              <a:rPr lang="de-DE" baseline="0" dirty="0" err="1" smtClean="0"/>
              <a:t>bottom</a:t>
            </a:r>
            <a:r>
              <a:rPr lang="de-DE" baseline="0" dirty="0" smtClean="0"/>
              <a:t> </a:t>
            </a:r>
            <a:r>
              <a:rPr lang="de-DE" baseline="0" dirty="0" err="1" smtClean="0"/>
              <a:t>right</a:t>
            </a:r>
            <a:r>
              <a:rPr lang="de-DE" baseline="0" dirty="0" smtClean="0"/>
              <a:t> </a:t>
            </a:r>
            <a:r>
              <a:rPr lang="de-DE" baseline="0" dirty="0" err="1" smtClean="0"/>
              <a:t>node</a:t>
            </a:r>
            <a:r>
              <a:rPr lang="de-DE" baseline="0" dirty="0" smtClean="0"/>
              <a:t> </a:t>
            </a:r>
            <a:r>
              <a:rPr lang="de-DE" baseline="0" dirty="0" err="1" smtClean="0"/>
              <a:t>pairs</a:t>
            </a:r>
            <a:r>
              <a:rPr lang="de-DE" baseline="0" dirty="0" smtClean="0"/>
              <a:t>. In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figure</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t>
            </a:r>
            <a:r>
              <a:rPr lang="de-DE" baseline="0" dirty="0" err="1" smtClean="0"/>
              <a:t>represented</a:t>
            </a:r>
            <a:r>
              <a:rPr lang="de-DE" baseline="0" dirty="0" smtClean="0"/>
              <a:t> </a:t>
            </a:r>
            <a:r>
              <a:rPr lang="de-DE" baseline="0" dirty="0" err="1" smtClean="0"/>
              <a:t>by</a:t>
            </a:r>
            <a:r>
              <a:rPr lang="de-DE" baseline="0" dirty="0" smtClean="0"/>
              <a:t> „</a:t>
            </a:r>
            <a:r>
              <a:rPr lang="de-DE" baseline="0" dirty="0" err="1" smtClean="0"/>
              <a:t>thick</a:t>
            </a:r>
            <a:r>
              <a:rPr lang="de-DE" baseline="0" dirty="0" smtClean="0"/>
              <a:t>“ </a:t>
            </a:r>
            <a:r>
              <a:rPr lang="de-DE" baseline="0" dirty="0" err="1" smtClean="0"/>
              <a:t>edges</a:t>
            </a:r>
            <a:r>
              <a:rPr lang="de-DE" baseline="0" dirty="0" smtClean="0"/>
              <a:t>. In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row</a:t>
            </a:r>
            <a:r>
              <a:rPr lang="de-DE" baseline="0" dirty="0" smtClean="0"/>
              <a:t>, </a:t>
            </a:r>
            <a:r>
              <a:rPr lang="de-DE" baseline="0" dirty="0" err="1" smtClean="0"/>
              <a:t>the</a:t>
            </a:r>
            <a:r>
              <a:rPr lang="de-DE" baseline="0" dirty="0" smtClean="0"/>
              <a:t> </a:t>
            </a:r>
            <a:r>
              <a:rPr lang="de-DE" baseline="0" dirty="0" err="1" smtClean="0"/>
              <a:t>highest</a:t>
            </a:r>
            <a:r>
              <a:rPr lang="de-DE" baseline="0" dirty="0" smtClean="0"/>
              <a:t> </a:t>
            </a:r>
            <a:r>
              <a:rPr lang="de-DE" baseline="0" dirty="0" err="1" smtClean="0"/>
              <a:t>similarities</a:t>
            </a:r>
            <a:r>
              <a:rPr lang="de-DE" baseline="0" dirty="0" smtClean="0"/>
              <a:t> </a:t>
            </a:r>
            <a:r>
              <a:rPr lang="de-DE" baseline="0" dirty="0" err="1" smtClean="0"/>
              <a:t>are</a:t>
            </a:r>
            <a:r>
              <a:rPr lang="de-DE" baseline="0" dirty="0" smtClean="0"/>
              <a:t> </a:t>
            </a:r>
            <a:r>
              <a:rPr lang="de-DE" baseline="0" dirty="0" err="1" smtClean="0"/>
              <a:t>observed</a:t>
            </a:r>
            <a:r>
              <a:rPr lang="de-DE" baseline="0" dirty="0" smtClean="0"/>
              <a:t> in </a:t>
            </a:r>
            <a:r>
              <a:rPr lang="de-DE" baseline="0" dirty="0" err="1" smtClean="0"/>
              <a:t>the</a:t>
            </a:r>
            <a:r>
              <a:rPr lang="de-DE" baseline="0" dirty="0" smtClean="0"/>
              <a:t> top </a:t>
            </a:r>
            <a:r>
              <a:rPr lang="de-DE" baseline="0" dirty="0" err="1" smtClean="0"/>
              <a:t>left</a:t>
            </a:r>
            <a:r>
              <a:rPr lang="de-DE" baseline="0" dirty="0" smtClean="0"/>
              <a:t> </a:t>
            </a:r>
            <a:r>
              <a:rPr lang="de-DE" baseline="0" dirty="0" err="1" smtClean="0"/>
              <a:t>corder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similarity</a:t>
            </a:r>
            <a:r>
              <a:rPr lang="de-DE" baseline="0" dirty="0" smtClean="0"/>
              <a:t> </a:t>
            </a:r>
            <a:r>
              <a:rPr lang="de-DE" baseline="0" dirty="0" err="1" smtClean="0"/>
              <a:t>matrix</a:t>
            </a:r>
            <a:r>
              <a:rPr lang="de-DE" baseline="0" dirty="0" smtClean="0"/>
              <a:t> (</a:t>
            </a:r>
            <a:r>
              <a:rPr lang="de-DE" baseline="0" dirty="0" err="1" smtClean="0"/>
              <a:t>middle</a:t>
            </a:r>
            <a:r>
              <a:rPr lang="de-DE" baseline="0" dirty="0" smtClean="0"/>
              <a:t> </a:t>
            </a:r>
            <a:r>
              <a:rPr lang="de-DE" baseline="0" dirty="0" err="1" smtClean="0"/>
              <a:t>figure</a:t>
            </a:r>
            <a:r>
              <a:rPr lang="de-DE" baseline="0" dirty="0" smtClean="0"/>
              <a:t>).  This </a:t>
            </a:r>
            <a:r>
              <a:rPr lang="de-DE" baseline="0" dirty="0" err="1" smtClean="0"/>
              <a:t>then</a:t>
            </a:r>
            <a:r>
              <a:rPr lang="de-DE" baseline="0" dirty="0" smtClean="0"/>
              <a:t> </a:t>
            </a:r>
            <a:r>
              <a:rPr lang="de-DE" baseline="0" dirty="0" err="1" smtClean="0"/>
              <a:t>leads</a:t>
            </a:r>
            <a:r>
              <a:rPr lang="de-DE" baseline="0" dirty="0" smtClean="0"/>
              <a:t> </a:t>
            </a:r>
            <a:r>
              <a:rPr lang="de-DE" baseline="0" dirty="0" err="1" smtClean="0"/>
              <a:t>to</a:t>
            </a:r>
            <a:r>
              <a:rPr lang="de-DE" baseline="0" dirty="0" smtClean="0"/>
              <a:t> </a:t>
            </a:r>
            <a:r>
              <a:rPr lang="de-DE" baseline="0" dirty="0" err="1" smtClean="0"/>
              <a:t>thicker</a:t>
            </a:r>
            <a:r>
              <a:rPr lang="de-DE" baseline="0" dirty="0" smtClean="0"/>
              <a:t> </a:t>
            </a:r>
            <a:r>
              <a:rPr lang="de-DE" baseline="0" dirty="0" err="1" smtClean="0"/>
              <a:t>lines</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top </a:t>
            </a:r>
            <a:r>
              <a:rPr lang="de-DE" baseline="0" dirty="0" err="1" smtClean="0"/>
              <a:t>nodes</a:t>
            </a:r>
            <a:endParaRPr lang="de-DE" baseline="0" dirty="0" smtClean="0"/>
          </a:p>
          <a:p>
            <a:r>
              <a:rPr lang="de-DE" baseline="0" dirty="0" err="1" smtClean="0"/>
              <a:t>You</a:t>
            </a:r>
            <a:r>
              <a:rPr lang="de-DE" baseline="0" dirty="0" smtClean="0"/>
              <a:t> will </a:t>
            </a:r>
            <a:r>
              <a:rPr lang="de-DE" baseline="0" dirty="0" err="1" smtClean="0"/>
              <a:t>implement</a:t>
            </a:r>
            <a:r>
              <a:rPr lang="de-DE" baseline="0" dirty="0" smtClean="0"/>
              <a:t> SNF in </a:t>
            </a:r>
            <a:r>
              <a:rPr lang="de-DE" baseline="0" dirty="0" err="1" smtClean="0"/>
              <a:t>assignment</a:t>
            </a:r>
            <a:r>
              <a:rPr lang="de-DE" baseline="0" dirty="0" smtClean="0"/>
              <a:t> #5.</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25</a:t>
            </a:fld>
            <a:endParaRPr lang="de-DE" altLang="de-DE"/>
          </a:p>
        </p:txBody>
      </p:sp>
    </p:spTree>
    <p:extLst>
      <p:ext uri="{BB962C8B-B14F-4D97-AF65-F5344CB8AC3E}">
        <p14:creationId xmlns:p14="http://schemas.microsoft.com/office/powerpoint/2010/main" val="2995969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a:t>
            </a:r>
            <a:r>
              <a:rPr lang="de-DE" dirty="0" err="1" smtClean="0"/>
              <a:t>step</a:t>
            </a:r>
            <a:r>
              <a:rPr lang="de-DE" dirty="0" smtClean="0"/>
              <a:t> (d), an</a:t>
            </a:r>
            <a:r>
              <a:rPr lang="de-DE" baseline="0" dirty="0" smtClean="0"/>
              <a:t> iterative </a:t>
            </a:r>
            <a:r>
              <a:rPr lang="de-DE" baseline="0" dirty="0" err="1" smtClean="0"/>
              <a:t>exchange</a:t>
            </a:r>
            <a:r>
              <a:rPr lang="de-DE" baseline="0" dirty="0" smtClean="0"/>
              <a:t> </a:t>
            </a:r>
            <a:r>
              <a:rPr lang="de-DE" baseline="0" dirty="0" err="1" smtClean="0"/>
              <a:t>takes</a:t>
            </a:r>
            <a:r>
              <a:rPr lang="de-DE" baseline="0" dirty="0" smtClean="0"/>
              <a:t> </a:t>
            </a:r>
            <a:r>
              <a:rPr lang="de-DE" baseline="0" dirty="0" err="1" smtClean="0"/>
              <a:t>place</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networks</a:t>
            </a:r>
            <a:r>
              <a:rPr lang="de-DE" baseline="0" dirty="0" smtClean="0"/>
              <a:t> </a:t>
            </a:r>
            <a:r>
              <a:rPr lang="de-DE" baseline="0" dirty="0" err="1" smtClean="0"/>
              <a:t>representing</a:t>
            </a:r>
            <a:r>
              <a:rPr lang="de-DE" baseline="0" dirty="0" smtClean="0"/>
              <a:t> different </a:t>
            </a:r>
            <a:r>
              <a:rPr lang="de-DE" baseline="0" dirty="0" err="1" smtClean="0"/>
              <a:t>data</a:t>
            </a:r>
            <a:r>
              <a:rPr lang="de-DE" baseline="0" dirty="0" smtClean="0"/>
              <a:t> </a:t>
            </a:r>
            <a:r>
              <a:rPr lang="de-DE" baseline="0" dirty="0" err="1" smtClean="0"/>
              <a:t>types</a:t>
            </a:r>
            <a:r>
              <a:rPr lang="de-DE" baseline="0" dirty="0" smtClean="0"/>
              <a:t>.</a:t>
            </a:r>
          </a:p>
          <a:p>
            <a:r>
              <a:rPr lang="de-DE" baseline="0" dirty="0" smtClean="0"/>
              <a:t>In (e), </a:t>
            </a:r>
            <a:r>
              <a:rPr lang="de-DE" baseline="0" dirty="0" err="1" smtClean="0"/>
              <a:t>only</a:t>
            </a:r>
            <a:r>
              <a:rPr lang="de-DE" baseline="0" dirty="0" smtClean="0"/>
              <a:t> </a:t>
            </a:r>
            <a:r>
              <a:rPr lang="de-DE" baseline="0" dirty="0" err="1" smtClean="0"/>
              <a:t>one</a:t>
            </a:r>
            <a:r>
              <a:rPr lang="de-DE" baseline="0" dirty="0" smtClean="0"/>
              <a:t> </a:t>
            </a:r>
            <a:r>
              <a:rPr lang="de-DE" baseline="0" dirty="0" err="1" smtClean="0"/>
              <a:t>converged</a:t>
            </a:r>
            <a:r>
              <a:rPr lang="de-DE" baseline="0" dirty="0" smtClean="0"/>
              <a:t> </a:t>
            </a:r>
            <a:r>
              <a:rPr lang="de-DE" baseline="0" dirty="0" err="1" smtClean="0"/>
              <a:t>network</a:t>
            </a:r>
            <a:r>
              <a:rPr lang="de-DE" baseline="0" dirty="0" smtClean="0"/>
              <a:t> </a:t>
            </a:r>
            <a:r>
              <a:rPr lang="de-DE" baseline="0" dirty="0" err="1" smtClean="0"/>
              <a:t>remains</a:t>
            </a:r>
            <a:r>
              <a:rPr lang="de-DE" baseline="0" dirty="0" smtClean="0"/>
              <a:t> </a:t>
            </a:r>
            <a:r>
              <a:rPr lang="de-DE" baseline="0" dirty="0" err="1" smtClean="0"/>
              <a:t>that</a:t>
            </a:r>
            <a:r>
              <a:rPr lang="de-DE" baseline="0" dirty="0" smtClean="0"/>
              <a:t> </a:t>
            </a:r>
            <a:r>
              <a:rPr lang="de-DE" baseline="0" dirty="0" err="1" smtClean="0"/>
              <a:t>represents</a:t>
            </a:r>
            <a:r>
              <a:rPr lang="de-DE" baseline="0" dirty="0" smtClean="0"/>
              <a:t> </a:t>
            </a:r>
            <a:r>
              <a:rPr lang="de-DE" baseline="0" dirty="0" err="1" smtClean="0"/>
              <a:t>the</a:t>
            </a:r>
            <a:r>
              <a:rPr lang="de-DE" baseline="0" dirty="0" smtClean="0"/>
              <a:t> </a:t>
            </a:r>
            <a:r>
              <a:rPr lang="de-DE" baseline="0" dirty="0" err="1" smtClean="0"/>
              <a:t>consensus</a:t>
            </a:r>
            <a:r>
              <a:rPr lang="de-DE" baseline="0" dirty="0" smtClean="0"/>
              <a:t> </a:t>
            </a:r>
            <a:r>
              <a:rPr lang="de-DE" baseline="0" dirty="0" err="1" smtClean="0"/>
              <a:t>or</a:t>
            </a:r>
            <a:r>
              <a:rPr lang="de-DE" baseline="0" dirty="0" smtClean="0"/>
              <a:t> </a:t>
            </a:r>
            <a:r>
              <a:rPr lang="de-DE" baseline="0" dirty="0" err="1" smtClean="0"/>
              <a:t>average</a:t>
            </a:r>
            <a:r>
              <a:rPr lang="de-DE" baseline="0" dirty="0" smtClean="0"/>
              <a:t> </a:t>
            </a:r>
            <a:r>
              <a:rPr lang="de-DE" baseline="0" dirty="0" err="1" smtClean="0"/>
              <a:t>of</a:t>
            </a:r>
            <a:r>
              <a:rPr lang="de-DE" baseline="0" dirty="0" smtClean="0"/>
              <a:t> </a:t>
            </a:r>
            <a:r>
              <a:rPr lang="de-DE" baseline="0" dirty="0" err="1" smtClean="0"/>
              <a:t>the</a:t>
            </a:r>
            <a:r>
              <a:rPr lang="de-DE" baseline="0" dirty="0" smtClean="0"/>
              <a:t> different </a:t>
            </a:r>
            <a:r>
              <a:rPr lang="de-DE" baseline="0" dirty="0" err="1" smtClean="0"/>
              <a:t>networks</a:t>
            </a:r>
            <a:r>
              <a:rPr lang="de-DE" baseline="0" dirty="0" smtClean="0"/>
              <a:t>. </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26</a:t>
            </a:fld>
            <a:endParaRPr lang="de-DE" altLang="de-DE"/>
          </a:p>
        </p:txBody>
      </p:sp>
    </p:spTree>
    <p:extLst>
      <p:ext uri="{BB962C8B-B14F-4D97-AF65-F5344CB8AC3E}">
        <p14:creationId xmlns:p14="http://schemas.microsoft.com/office/powerpoint/2010/main" val="17806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This </a:t>
            </a:r>
            <a:r>
              <a:rPr lang="de-DE" dirty="0" err="1" smtClean="0"/>
              <a:t>example</a:t>
            </a:r>
            <a:r>
              <a:rPr lang="de-DE" dirty="0" smtClean="0"/>
              <a:t> was </a:t>
            </a:r>
            <a:r>
              <a:rPr lang="de-DE" dirty="0" err="1" smtClean="0"/>
              <a:t>presented</a:t>
            </a:r>
            <a:r>
              <a:rPr lang="de-DE" dirty="0" smtClean="0"/>
              <a:t> </a:t>
            </a:r>
            <a:r>
              <a:rPr lang="de-DE" dirty="0" err="1" smtClean="0"/>
              <a:t>by</a:t>
            </a:r>
            <a:r>
              <a:rPr lang="de-DE" dirty="0" smtClean="0"/>
              <a:t> </a:t>
            </a:r>
            <a:r>
              <a:rPr lang="de-DE" dirty="0" err="1" smtClean="0"/>
              <a:t>the</a:t>
            </a:r>
            <a:r>
              <a:rPr lang="de-DE" dirty="0" smtClean="0"/>
              <a:t> Goldenberg </a:t>
            </a:r>
            <a:r>
              <a:rPr lang="de-DE" dirty="0" err="1" smtClean="0"/>
              <a:t>group</a:t>
            </a:r>
            <a:r>
              <a:rPr lang="de-DE" baseline="0" dirty="0" smtClean="0"/>
              <a:t> in </a:t>
            </a:r>
            <a:r>
              <a:rPr lang="de-DE" baseline="0" dirty="0" err="1" smtClean="0"/>
              <a:t>their</a:t>
            </a:r>
            <a:r>
              <a:rPr lang="de-DE" baseline="0" dirty="0" smtClean="0"/>
              <a:t> SNF </a:t>
            </a:r>
            <a:r>
              <a:rPr lang="de-DE" baseline="0" dirty="0" err="1" smtClean="0"/>
              <a:t>paper</a:t>
            </a:r>
            <a:r>
              <a:rPr lang="de-DE" baseline="0" dirty="0" smtClean="0"/>
              <a:t>. In </a:t>
            </a:r>
            <a:r>
              <a:rPr lang="de-DE" baseline="0" dirty="0" err="1" smtClean="0"/>
              <a:t>the</a:t>
            </a:r>
            <a:r>
              <a:rPr lang="de-DE" baseline="0" dirty="0" smtClean="0"/>
              <a:t> </a:t>
            </a:r>
            <a:r>
              <a:rPr lang="de-DE" baseline="0" dirty="0" err="1" smtClean="0"/>
              <a:t>literature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differing</a:t>
            </a:r>
            <a:r>
              <a:rPr lang="de-DE" baseline="0" dirty="0" smtClean="0"/>
              <a:t> </a:t>
            </a:r>
            <a:r>
              <a:rPr lang="de-DE" baseline="0" dirty="0" err="1" smtClean="0"/>
              <a:t>opinions</a:t>
            </a:r>
            <a:r>
              <a:rPr lang="de-DE" baseline="0" dirty="0" smtClean="0"/>
              <a:t> </a:t>
            </a:r>
            <a:r>
              <a:rPr lang="de-DE" baseline="0" dirty="0" err="1" smtClean="0"/>
              <a:t>whether</a:t>
            </a:r>
            <a:r>
              <a:rPr lang="de-DE" baseline="0" dirty="0" smtClean="0"/>
              <a:t> </a:t>
            </a:r>
            <a:r>
              <a:rPr lang="de-DE" baseline="0" dirty="0" err="1" smtClean="0"/>
              <a:t>there</a:t>
            </a:r>
            <a:r>
              <a:rPr lang="de-DE" baseline="0" dirty="0" smtClean="0"/>
              <a:t> </a:t>
            </a:r>
            <a:r>
              <a:rPr lang="de-DE" baseline="0" dirty="0" err="1" smtClean="0"/>
              <a:t>exist</a:t>
            </a:r>
            <a:r>
              <a:rPr lang="de-DE" baseline="0" dirty="0" smtClean="0"/>
              <a:t> 2, 3, </a:t>
            </a:r>
            <a:r>
              <a:rPr lang="de-DE" baseline="0" dirty="0" err="1" smtClean="0"/>
              <a:t>or</a:t>
            </a:r>
            <a:r>
              <a:rPr lang="de-DE" baseline="0" dirty="0" smtClean="0"/>
              <a:t> 4 </a:t>
            </a:r>
            <a:r>
              <a:rPr lang="de-DE" baseline="0" dirty="0" err="1" smtClean="0"/>
              <a:t>subgroups</a:t>
            </a:r>
            <a:r>
              <a:rPr lang="de-DE" baseline="0" dirty="0" smtClean="0"/>
              <a:t> </a:t>
            </a:r>
            <a:r>
              <a:rPr lang="de-DE" baseline="0" dirty="0" err="1" smtClean="0"/>
              <a:t>of</a:t>
            </a:r>
            <a:r>
              <a:rPr lang="de-DE" baseline="0" dirty="0" smtClean="0"/>
              <a:t> GBM </a:t>
            </a:r>
            <a:r>
              <a:rPr lang="de-DE" baseline="0" dirty="0" err="1" smtClean="0"/>
              <a:t>patients</a:t>
            </a:r>
            <a:r>
              <a:rPr lang="de-DE" baseline="0" dirty="0" smtClean="0"/>
              <a:t>.</a:t>
            </a:r>
          </a:p>
          <a:p>
            <a:r>
              <a:rPr lang="de-DE" baseline="0" dirty="0" smtClean="0"/>
              <a:t>The </a:t>
            </a:r>
            <a:r>
              <a:rPr lang="de-DE" baseline="0" dirty="0" err="1" smtClean="0"/>
              <a:t>figures</a:t>
            </a:r>
            <a:r>
              <a:rPr lang="de-DE" baseline="0" dirty="0" smtClean="0"/>
              <a:t> on </a:t>
            </a:r>
            <a:r>
              <a:rPr lang="de-DE" baseline="0" dirty="0" err="1" smtClean="0"/>
              <a:t>the</a:t>
            </a:r>
            <a:r>
              <a:rPr lang="de-DE" baseline="0" dirty="0" smtClean="0"/>
              <a:t> </a:t>
            </a:r>
            <a:r>
              <a:rPr lang="de-DE" baseline="0" dirty="0" err="1" smtClean="0"/>
              <a:t>left</a:t>
            </a:r>
            <a:r>
              <a:rPr lang="de-DE" baseline="0" dirty="0" smtClean="0"/>
              <a:t> </a:t>
            </a:r>
            <a:r>
              <a:rPr lang="de-DE" baseline="0" dirty="0" err="1" smtClean="0"/>
              <a:t>represent</a:t>
            </a:r>
            <a:r>
              <a:rPr lang="de-DE" baseline="0" dirty="0" smtClean="0"/>
              <a:t> 3 different </a:t>
            </a:r>
            <a:r>
              <a:rPr lang="de-DE" baseline="0" dirty="0" err="1" smtClean="0"/>
              <a:t>data</a:t>
            </a:r>
            <a:r>
              <a:rPr lang="de-DE" baseline="0" dirty="0" smtClean="0"/>
              <a:t> </a:t>
            </a:r>
            <a:r>
              <a:rPr lang="de-DE" baseline="0" dirty="0" err="1" smtClean="0"/>
              <a:t>types</a:t>
            </a:r>
            <a:r>
              <a:rPr lang="de-DE" baseline="0" dirty="0" smtClean="0"/>
              <a:t> </a:t>
            </a:r>
            <a:r>
              <a:rPr lang="de-DE" baseline="0" dirty="0" err="1" smtClean="0"/>
              <a:t>for</a:t>
            </a:r>
            <a:r>
              <a:rPr lang="de-DE" baseline="0" dirty="0" smtClean="0"/>
              <a:t> a </a:t>
            </a:r>
            <a:r>
              <a:rPr lang="de-DE" baseline="0" dirty="0" err="1" smtClean="0"/>
              <a:t>group</a:t>
            </a:r>
            <a:r>
              <a:rPr lang="de-DE" baseline="0" dirty="0" smtClean="0"/>
              <a:t> </a:t>
            </a:r>
            <a:r>
              <a:rPr lang="de-DE" baseline="0" dirty="0" err="1" smtClean="0"/>
              <a:t>of</a:t>
            </a:r>
            <a:r>
              <a:rPr lang="de-DE" baseline="0" dirty="0" smtClean="0"/>
              <a:t> 215 </a:t>
            </a:r>
            <a:r>
              <a:rPr lang="de-DE" baseline="0" dirty="0" err="1" smtClean="0"/>
              <a:t>glioblastoma</a:t>
            </a:r>
            <a:r>
              <a:rPr lang="de-DE" baseline="0" dirty="0" smtClean="0"/>
              <a:t> </a:t>
            </a:r>
            <a:r>
              <a:rPr lang="de-DE" baseline="0" dirty="0" err="1" smtClean="0"/>
              <a:t>patients</a:t>
            </a:r>
            <a:r>
              <a:rPr lang="de-DE" baseline="0" dirty="0" smtClean="0"/>
              <a:t>: </a:t>
            </a:r>
            <a:r>
              <a:rPr lang="en-US" sz="1200" b="0" i="0" u="none" strike="noStrike" kern="1200" dirty="0" smtClean="0">
                <a:solidFill>
                  <a:schemeClr val="tx1"/>
                </a:solidFill>
                <a:effectLst/>
                <a:latin typeface="Times New Roman" panose="02020603050405020304" pitchFamily="18" charset="0"/>
                <a:ea typeface="+mn-ea"/>
                <a:cs typeface="+mn-cs"/>
              </a:rPr>
              <a:t>DNA methylation (1,491 genes), mRNA expression (12,042 genes) and miRNA expression (534 miRNAs)</a:t>
            </a:r>
            <a:endParaRPr lang="de-DE" baseline="0" dirty="0" smtClean="0"/>
          </a:p>
          <a:p>
            <a:r>
              <a:rPr lang="en-US" sz="1200" b="0" i="0" u="none" strike="noStrike" kern="1200" dirty="0" smtClean="0">
                <a:solidFill>
                  <a:schemeClr val="tx1"/>
                </a:solidFill>
                <a:effectLst/>
                <a:latin typeface="Times New Roman" panose="02020603050405020304" pitchFamily="18" charset="0"/>
                <a:ea typeface="+mn-ea"/>
                <a:cs typeface="+mn-cs"/>
              </a:rPr>
              <a:t>As expected, networks built using a single data type yielded very different patterns supports of patient similarity. For example, DNA methylation strongly supports connectivity in the smallest patient cluster (a), whereas mRNA expression supports similarity in the medium-sized cluster (b). It is difficult to discern patterns in the patient-similarity network based on miRNA data alone (c). The </a:t>
            </a:r>
            <a:r>
              <a:rPr lang="en-US" sz="1200" b="1" i="0" u="none" strike="noStrike" kern="1200" dirty="0" smtClean="0">
                <a:solidFill>
                  <a:schemeClr val="tx1"/>
                </a:solidFill>
                <a:effectLst/>
                <a:latin typeface="Times New Roman" panose="02020603050405020304" pitchFamily="18" charset="0"/>
                <a:ea typeface="+mn-ea"/>
                <a:cs typeface="+mn-cs"/>
              </a:rPr>
              <a:t>fused network </a:t>
            </a:r>
            <a:r>
              <a:rPr lang="en-US" sz="1200" b="0" i="0" u="none" strike="noStrike" kern="1200" dirty="0" smtClean="0">
                <a:solidFill>
                  <a:schemeClr val="tx1"/>
                </a:solidFill>
                <a:effectLst/>
                <a:latin typeface="Times New Roman" panose="02020603050405020304" pitchFamily="18" charset="0"/>
                <a:ea typeface="+mn-ea"/>
                <a:cs typeface="+mn-cs"/>
              </a:rPr>
              <a:t>gives a </a:t>
            </a:r>
            <a:r>
              <a:rPr lang="en-US" sz="1200" b="1" i="0" u="none" strike="noStrike" kern="1200" dirty="0" smtClean="0">
                <a:solidFill>
                  <a:schemeClr val="tx1"/>
                </a:solidFill>
                <a:effectLst/>
                <a:latin typeface="Times New Roman" panose="02020603050405020304" pitchFamily="18" charset="0"/>
                <a:ea typeface="+mn-ea"/>
                <a:cs typeface="+mn-cs"/>
              </a:rPr>
              <a:t>much clearer picture </a:t>
            </a:r>
            <a:r>
              <a:rPr lang="en-US" sz="1200" b="0" i="0" u="none" strike="noStrike" kern="1200" dirty="0" smtClean="0">
                <a:solidFill>
                  <a:schemeClr val="tx1"/>
                </a:solidFill>
                <a:effectLst/>
                <a:latin typeface="Times New Roman" panose="02020603050405020304" pitchFamily="18" charset="0"/>
                <a:ea typeface="+mn-ea"/>
                <a:cs typeface="+mn-cs"/>
              </a:rPr>
              <a:t>of </a:t>
            </a:r>
            <a:r>
              <a:rPr lang="en-US" sz="1200" b="1" i="0" u="none" strike="noStrike" kern="1200" dirty="0" smtClean="0">
                <a:solidFill>
                  <a:schemeClr val="tx1"/>
                </a:solidFill>
                <a:effectLst/>
                <a:latin typeface="Times New Roman" panose="02020603050405020304" pitchFamily="18" charset="0"/>
                <a:ea typeface="+mn-ea"/>
                <a:cs typeface="+mn-cs"/>
              </a:rPr>
              <a:t>clustering</a:t>
            </a:r>
            <a:r>
              <a:rPr lang="en-US" sz="1200" b="0" i="0" u="none" strike="noStrike" kern="1200" dirty="0" smtClean="0">
                <a:solidFill>
                  <a:schemeClr val="tx1"/>
                </a:solidFill>
                <a:effectLst/>
                <a:latin typeface="Times New Roman" panose="02020603050405020304" pitchFamily="18" charset="0"/>
                <a:ea typeface="+mn-ea"/>
                <a:cs typeface="+mn-cs"/>
              </a:rPr>
              <a:t> in this set of patients with GBM, illustrated by the tightness of connectivity within clusters and relatively few edges between clusters (d).</a:t>
            </a:r>
          </a:p>
          <a:p>
            <a:r>
              <a:rPr lang="en-US" sz="1200" b="0" i="0" u="none" strike="noStrike" kern="1200" dirty="0" smtClean="0">
                <a:solidFill>
                  <a:schemeClr val="tx1"/>
                </a:solidFill>
                <a:effectLst/>
                <a:latin typeface="Times New Roman" panose="02020603050405020304" pitchFamily="18" charset="0"/>
                <a:ea typeface="+mn-ea"/>
                <a:cs typeface="+mn-cs"/>
              </a:rPr>
              <a:t>The </a:t>
            </a:r>
            <a:r>
              <a:rPr lang="en-US" sz="1200" b="1" i="0" u="none" strike="noStrike" kern="1200" dirty="0" smtClean="0">
                <a:solidFill>
                  <a:schemeClr val="tx1"/>
                </a:solidFill>
                <a:effectLst/>
                <a:latin typeface="Times New Roman" panose="02020603050405020304" pitchFamily="18" charset="0"/>
                <a:ea typeface="+mn-ea"/>
                <a:cs typeface="+mn-cs"/>
              </a:rPr>
              <a:t>smallest cluster </a:t>
            </a:r>
            <a:r>
              <a:rPr lang="en-US" sz="1200" b="0" i="0" u="none" strike="noStrike" kern="1200" dirty="0" smtClean="0">
                <a:solidFill>
                  <a:schemeClr val="tx1"/>
                </a:solidFill>
                <a:effectLst/>
                <a:latin typeface="Times New Roman" panose="02020603050405020304" pitchFamily="18" charset="0"/>
                <a:ea typeface="+mn-ea"/>
                <a:cs typeface="+mn-cs"/>
              </a:rPr>
              <a:t>(subtype 3) corresponds to the previously identified </a:t>
            </a:r>
            <a:r>
              <a:rPr lang="en-US" sz="1200" b="1" i="0" u="none" strike="noStrike" kern="1200" dirty="0" smtClean="0">
                <a:solidFill>
                  <a:schemeClr val="tx1"/>
                </a:solidFill>
                <a:effectLst/>
                <a:latin typeface="Times New Roman" panose="02020603050405020304" pitchFamily="18" charset="0"/>
                <a:ea typeface="+mn-ea"/>
                <a:cs typeface="+mn-cs"/>
              </a:rPr>
              <a:t>IDH subtype </a:t>
            </a:r>
            <a:r>
              <a:rPr lang="en-US" sz="1200" b="0" i="0" u="none" strike="noStrike" kern="1200" dirty="0" smtClean="0">
                <a:solidFill>
                  <a:schemeClr val="tx1"/>
                </a:solidFill>
                <a:effectLst/>
                <a:latin typeface="Times New Roman" panose="02020603050405020304" pitchFamily="18" charset="0"/>
                <a:ea typeface="+mn-ea"/>
                <a:cs typeface="+mn-cs"/>
              </a:rPr>
              <a:t>consisting of younger patients with a substantially more favorable prognosis. All patients with an </a:t>
            </a:r>
            <a:r>
              <a:rPr lang="en-US" sz="1200" b="0" i="1" u="none" strike="noStrike" kern="1200" dirty="0" smtClean="0">
                <a:solidFill>
                  <a:schemeClr val="tx1"/>
                </a:solidFill>
                <a:effectLst/>
                <a:latin typeface="Times New Roman" panose="02020603050405020304" pitchFamily="18" charset="0"/>
                <a:ea typeface="+mn-ea"/>
                <a:cs typeface="+mn-cs"/>
              </a:rPr>
              <a:t>IDH1</a:t>
            </a:r>
            <a:r>
              <a:rPr lang="en-US" sz="1200" b="0" i="0" u="none" strike="noStrike" kern="1200" dirty="0" smtClean="0">
                <a:solidFill>
                  <a:schemeClr val="tx1"/>
                </a:solidFill>
                <a:effectLst/>
                <a:latin typeface="Times New Roman" panose="02020603050405020304" pitchFamily="18" charset="0"/>
                <a:ea typeface="+mn-ea"/>
                <a:cs typeface="+mn-cs"/>
              </a:rPr>
              <a:t> mutation for whom the information was available (</a:t>
            </a:r>
            <a:r>
              <a:rPr lang="en-US" sz="1200" b="0" i="1" u="none" strike="noStrike" kern="1200" dirty="0" smtClean="0">
                <a:solidFill>
                  <a:schemeClr val="tx1"/>
                </a:solidFill>
                <a:effectLst/>
                <a:latin typeface="Times New Roman" panose="02020603050405020304" pitchFamily="18" charset="0"/>
                <a:ea typeface="+mn-ea"/>
                <a:cs typeface="+mn-cs"/>
              </a:rPr>
              <a:t>n</a:t>
            </a:r>
            <a:r>
              <a:rPr lang="en-US" sz="1200" b="0" i="0" u="none" strike="noStrike" kern="1200" dirty="0" smtClean="0">
                <a:solidFill>
                  <a:schemeClr val="tx1"/>
                </a:solidFill>
                <a:effectLst/>
                <a:latin typeface="Times New Roman" panose="02020603050405020304" pitchFamily="18" charset="0"/>
                <a:ea typeface="+mn-ea"/>
                <a:cs typeface="+mn-cs"/>
              </a:rPr>
              <a:t> = 14 patients) belong to this cluster. Subtype 1 patients had a favorable response to </a:t>
            </a:r>
            <a:r>
              <a:rPr lang="en-US" sz="1200" b="0" i="0" u="none" strike="noStrike" kern="1200" dirty="0" err="1" smtClean="0">
                <a:solidFill>
                  <a:schemeClr val="tx1"/>
                </a:solidFill>
                <a:effectLst/>
                <a:latin typeface="Times New Roman" panose="02020603050405020304" pitchFamily="18" charset="0"/>
                <a:ea typeface="+mn-ea"/>
                <a:cs typeface="+mn-cs"/>
              </a:rPr>
              <a:t>temozolomide</a:t>
            </a:r>
            <a:r>
              <a:rPr lang="en-US" sz="1200" b="0" i="0" u="none" strike="noStrike" kern="1200" dirty="0" smtClean="0">
                <a:solidFill>
                  <a:schemeClr val="tx1"/>
                </a:solidFill>
                <a:effectLst/>
                <a:latin typeface="Times New Roman" panose="02020603050405020304" pitchFamily="18" charset="0"/>
                <a:ea typeface="+mn-ea"/>
                <a:cs typeface="+mn-cs"/>
              </a:rPr>
              <a:t> (TMZ), a drug commonly used to treat GBM. </a:t>
            </a:r>
          </a:p>
          <a:p>
            <a:r>
              <a:rPr lang="en-US" sz="1200" b="0" i="0" u="none" strike="noStrike" kern="1200" dirty="0" smtClean="0">
                <a:solidFill>
                  <a:schemeClr val="tx1"/>
                </a:solidFill>
                <a:effectLst/>
                <a:latin typeface="Times New Roman" panose="02020603050405020304" pitchFamily="18" charset="0"/>
                <a:ea typeface="+mn-ea"/>
                <a:cs typeface="+mn-cs"/>
              </a:rPr>
              <a:t>The network analysis goes beyond subtyping. Each edge in the fused network is colored by the data type(s) that contributed to the given similarity. A multicolor cluster means that no single data type or combination support patient similarity across GBM.</a:t>
            </a:r>
            <a:r>
              <a:rPr lang="en-US" sz="1200" b="0" i="0" u="none" strike="noStrike" kern="1200" baseline="0" dirty="0" smtClean="0">
                <a:solidFill>
                  <a:schemeClr val="tx1"/>
                </a:solidFill>
                <a:effectLst/>
                <a:latin typeface="Times New Roman" panose="02020603050405020304" pitchFamily="18" charset="0"/>
                <a:ea typeface="+mn-ea"/>
                <a:cs typeface="+mn-cs"/>
              </a:rPr>
              <a:t> M</a:t>
            </a:r>
            <a:r>
              <a:rPr lang="en-US" sz="1200" b="0" i="0" u="none" strike="noStrike" kern="1200" dirty="0" smtClean="0">
                <a:solidFill>
                  <a:schemeClr val="tx1"/>
                </a:solidFill>
                <a:effectLst/>
                <a:latin typeface="Times New Roman" panose="02020603050405020304" pitchFamily="18" charset="0"/>
                <a:ea typeface="+mn-ea"/>
                <a:cs typeface="+mn-cs"/>
              </a:rPr>
              <a:t>ost edges were supported by at least two data types: 49.5% of all patient similarities (edges) were due to two data types, 17.2% were supported by all three data types and the remaining 33.3% of the edges were supported by only one data type, with strong enough similarity that those edges remained prominent in the fused network. </a:t>
            </a:r>
          </a:p>
          <a:p>
            <a:r>
              <a:rPr lang="en-US" sz="1200" b="0" i="0" u="none" strike="noStrike" kern="1200" dirty="0" smtClean="0">
                <a:solidFill>
                  <a:schemeClr val="tx1"/>
                </a:solidFill>
                <a:effectLst/>
                <a:latin typeface="Times New Roman" panose="02020603050405020304" pitchFamily="18" charset="0"/>
                <a:ea typeface="+mn-ea"/>
                <a:cs typeface="+mn-cs"/>
              </a:rPr>
              <a:t>The GBM analysis highlights 3 important features of the network-based integrative approach: </a:t>
            </a:r>
          </a:p>
          <a:p>
            <a:pPr marL="285750" indent="-285750">
              <a:buAutoNum type="romanLcParenBoth"/>
            </a:pPr>
            <a:r>
              <a:rPr lang="en-US" sz="1200" b="0" i="0" u="none" strike="noStrike" kern="1200" dirty="0" smtClean="0">
                <a:solidFill>
                  <a:schemeClr val="tx1"/>
                </a:solidFill>
                <a:effectLst/>
                <a:latin typeface="Times New Roman" panose="02020603050405020304" pitchFamily="18" charset="0"/>
                <a:ea typeface="+mn-ea"/>
                <a:cs typeface="+mn-cs"/>
              </a:rPr>
              <a:t>the ability to detect common as well as complementary signals; </a:t>
            </a:r>
          </a:p>
          <a:p>
            <a:pPr marL="285750" indent="-285750">
              <a:buAutoNum type="romanLcParenBoth"/>
            </a:pPr>
            <a:r>
              <a:rPr lang="en-US" sz="1200" b="0" i="0" u="none" strike="noStrike" kern="1200" dirty="0" smtClean="0">
                <a:solidFill>
                  <a:schemeClr val="tx1"/>
                </a:solidFill>
                <a:effectLst/>
                <a:latin typeface="Times New Roman" panose="02020603050405020304" pitchFamily="18" charset="0"/>
                <a:ea typeface="+mn-ea"/>
                <a:cs typeface="+mn-cs"/>
              </a:rPr>
              <a:t>the ability to reduce noise by aggregating across multiple types of data; and </a:t>
            </a:r>
          </a:p>
          <a:p>
            <a:pPr marL="0" indent="0">
              <a:buNone/>
            </a:pPr>
            <a:r>
              <a:rPr lang="en-US" sz="1200" b="0" i="0" u="none" strike="noStrike" kern="1200" dirty="0" smtClean="0">
                <a:solidFill>
                  <a:schemeClr val="tx1"/>
                </a:solidFill>
                <a:effectLst/>
                <a:latin typeface="Times New Roman" panose="02020603050405020304" pitchFamily="18" charset="0"/>
                <a:ea typeface="+mn-ea"/>
                <a:cs typeface="+mn-cs"/>
              </a:rPr>
              <a:t>(iii) insight into the relative importance of each data source for determining patient similarity, thus refining our understanding of the heterogeneity within each subtype.</a:t>
            </a:r>
          </a:p>
          <a:p>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27</a:t>
            </a:fld>
            <a:endParaRPr lang="de-DE" altLang="de-DE"/>
          </a:p>
        </p:txBody>
      </p:sp>
    </p:spTree>
    <p:extLst>
      <p:ext uri="{BB962C8B-B14F-4D97-AF65-F5344CB8AC3E}">
        <p14:creationId xmlns:p14="http://schemas.microsoft.com/office/powerpoint/2010/main" val="200003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 </a:t>
            </a:r>
            <a:r>
              <a:rPr lang="de-DE" dirty="0" err="1" smtClean="0"/>
              <a:t>to</a:t>
            </a:r>
            <a:r>
              <a:rPr lang="de-DE" dirty="0" smtClean="0"/>
              <a:t> </a:t>
            </a:r>
            <a:r>
              <a:rPr lang="de-DE" dirty="0" err="1" smtClean="0"/>
              <a:t>this</a:t>
            </a:r>
            <a:r>
              <a:rPr lang="de-DE" dirty="0" smtClean="0"/>
              <a:t> </a:t>
            </a:r>
            <a:r>
              <a:rPr lang="de-DE" dirty="0" err="1" smtClean="0"/>
              <a:t>paper</a:t>
            </a:r>
            <a:r>
              <a:rPr lang="de-DE" dirty="0" smtClean="0"/>
              <a:t>: https://www.sciencedirect.com/science/article/pii/S1535610817302994</a:t>
            </a:r>
          </a:p>
          <a:p>
            <a:r>
              <a:rPr lang="de-DE" dirty="0" smtClean="0"/>
              <a:t>This </a:t>
            </a:r>
            <a:r>
              <a:rPr lang="de-DE" dirty="0" err="1" smtClean="0"/>
              <a:t>is</a:t>
            </a:r>
            <a:r>
              <a:rPr lang="de-DE" dirty="0" smtClean="0"/>
              <a:t> an </a:t>
            </a:r>
            <a:r>
              <a:rPr lang="de-DE" dirty="0" err="1" smtClean="0"/>
              <a:t>example</a:t>
            </a:r>
            <a:r>
              <a:rPr lang="de-DE" dirty="0" smtClean="0"/>
              <a:t> </a:t>
            </a:r>
            <a:r>
              <a:rPr lang="de-DE" dirty="0" err="1" smtClean="0"/>
              <a:t>where</a:t>
            </a:r>
            <a:r>
              <a:rPr lang="de-DE" dirty="0" smtClean="0"/>
              <a:t> a</a:t>
            </a:r>
            <a:r>
              <a:rPr lang="de-DE" baseline="0" dirty="0" smtClean="0"/>
              <a:t> different </a:t>
            </a:r>
            <a:r>
              <a:rPr lang="de-DE" baseline="0" dirty="0" err="1" smtClean="0"/>
              <a:t>group</a:t>
            </a:r>
            <a:r>
              <a:rPr lang="de-DE" baseline="0" dirty="0" smtClean="0"/>
              <a:t> (</a:t>
            </a:r>
            <a:r>
              <a:rPr lang="de-DE" baseline="0" dirty="0" err="1" smtClean="0"/>
              <a:t>here</a:t>
            </a:r>
            <a:r>
              <a:rPr lang="de-DE" baseline="0" dirty="0" smtClean="0"/>
              <a:t>, </a:t>
            </a:r>
            <a:r>
              <a:rPr lang="de-DE" baseline="0" dirty="0" err="1" smtClean="0"/>
              <a:t>the</a:t>
            </a:r>
            <a:r>
              <a:rPr lang="de-DE" baseline="0" dirty="0" smtClean="0"/>
              <a:t> TCGA </a:t>
            </a:r>
            <a:r>
              <a:rPr lang="de-DE" baseline="0" dirty="0" err="1" smtClean="0"/>
              <a:t>consortium</a:t>
            </a:r>
            <a:r>
              <a:rPr lang="de-DE" baseline="0" dirty="0" smtClean="0"/>
              <a:t>) </a:t>
            </a:r>
            <a:r>
              <a:rPr lang="de-DE" baseline="0" dirty="0" err="1" smtClean="0"/>
              <a:t>applied</a:t>
            </a:r>
            <a:r>
              <a:rPr lang="de-DE" baseline="0" dirty="0" smtClean="0"/>
              <a:t> </a:t>
            </a:r>
            <a:r>
              <a:rPr lang="de-DE" baseline="0" dirty="0" err="1" smtClean="0"/>
              <a:t>the</a:t>
            </a:r>
            <a:r>
              <a:rPr lang="de-DE" baseline="0" dirty="0" smtClean="0"/>
              <a:t> SNF </a:t>
            </a:r>
            <a:r>
              <a:rPr lang="de-DE" baseline="0" dirty="0" err="1" smtClean="0"/>
              <a:t>tool</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28</a:t>
            </a:fld>
            <a:endParaRPr lang="de-DE" altLang="de-DE"/>
          </a:p>
        </p:txBody>
      </p:sp>
    </p:spTree>
    <p:extLst>
      <p:ext uri="{BB962C8B-B14F-4D97-AF65-F5344CB8AC3E}">
        <p14:creationId xmlns:p14="http://schemas.microsoft.com/office/powerpoint/2010/main" val="880631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Whole-exome sequencing identified somatic DNA alterations, including single nucleotide variants (SNVs), small insertions and deletions (</a:t>
            </a:r>
            <a:r>
              <a:rPr lang="en-US" dirty="0" err="1" smtClean="0"/>
              <a:t>indels</a:t>
            </a:r>
            <a:r>
              <a:rPr lang="en-US" dirty="0" smtClean="0"/>
              <a:t>), and SCNAs. </a:t>
            </a:r>
          </a:p>
          <a:p>
            <a:r>
              <a:rPr lang="en-US" dirty="0" smtClean="0"/>
              <a:t>Significant recurrent mutations were identified in the genes KRAS, TP53, CDKN2A, SMAD4, RNF43, ARID1A, TGFβR2, GNAS, RREB1, and PBRM1. </a:t>
            </a:r>
          </a:p>
          <a:p>
            <a:r>
              <a:rPr lang="en-US" dirty="0" smtClean="0"/>
              <a:t>The</a:t>
            </a:r>
            <a:r>
              <a:rPr lang="en-US" baseline="0" dirty="0" smtClean="0"/>
              <a:t> authors</a:t>
            </a:r>
            <a:r>
              <a:rPr lang="en-US" dirty="0" smtClean="0"/>
              <a:t> also observed recurrent mutations in several genes at false discovery rates (FDRs) above a threshold of q = 0.1, including mutations in other known oncogenes, DNA damage repair genes, and chromatin modification genes. </a:t>
            </a:r>
          </a:p>
          <a:p>
            <a:endParaRPr lang="de-DE" dirty="0" smtClean="0"/>
          </a:p>
          <a:p>
            <a:r>
              <a:rPr lang="de-DE" dirty="0" err="1" smtClean="0"/>
              <a:t>About</a:t>
            </a:r>
            <a:r>
              <a:rPr lang="de-DE" dirty="0" smtClean="0"/>
              <a:t> </a:t>
            </a:r>
            <a:r>
              <a:rPr lang="de-DE" dirty="0" err="1" smtClean="0"/>
              <a:t>definition</a:t>
            </a:r>
            <a:r>
              <a:rPr lang="de-DE" dirty="0" smtClean="0"/>
              <a:t> </a:t>
            </a:r>
            <a:r>
              <a:rPr lang="de-DE" dirty="0" err="1" smtClean="0"/>
              <a:t>of</a:t>
            </a:r>
            <a:r>
              <a:rPr lang="de-DE" dirty="0" smtClean="0"/>
              <a:t> „</a:t>
            </a:r>
            <a:r>
              <a:rPr lang="de-DE" dirty="0" err="1" smtClean="0"/>
              <a:t>margin</a:t>
            </a:r>
            <a:r>
              <a:rPr lang="de-DE" dirty="0" smtClean="0"/>
              <a:t>“,</a:t>
            </a:r>
            <a:r>
              <a:rPr lang="de-DE" baseline="0" dirty="0" smtClean="0"/>
              <a:t> </a:t>
            </a:r>
            <a:r>
              <a:rPr lang="de-DE" baseline="0" dirty="0" err="1" smtClean="0"/>
              <a:t>see</a:t>
            </a:r>
            <a:r>
              <a:rPr lang="de-DE" baseline="0" dirty="0" smtClean="0"/>
              <a:t> </a:t>
            </a:r>
            <a:r>
              <a:rPr lang="en-US" dirty="0" smtClean="0"/>
              <a:t>https://www.cancer.gov/publications/dictionaries/cancer-terms/def/margin</a:t>
            </a:r>
          </a:p>
          <a:p>
            <a:r>
              <a:rPr lang="en-US" sz="1200" u="none" strike="noStrike" kern="1200" dirty="0" smtClean="0">
                <a:solidFill>
                  <a:schemeClr val="tx1"/>
                </a:solidFill>
                <a:effectLst/>
                <a:latin typeface="Times New Roman" panose="02020603050405020304" pitchFamily="18" charset="0"/>
                <a:ea typeface="+mn-ea"/>
                <a:cs typeface="+mn-cs"/>
              </a:rPr>
              <a:t>The edge or border of the tissue removed in cancer surgery. The margin is described as negative or clean when the pathologist finds no cancer cells at the edge of the tissue, suggesting that all of the cancer has been removed. The margin is described as positive or involved when the pathologist finds cancer cells at the edge of the tissue, suggesting that all of the cancer has not been removed.</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29</a:t>
            </a:fld>
            <a:endParaRPr lang="de-DE" altLang="de-DE"/>
          </a:p>
        </p:txBody>
      </p:sp>
    </p:spTree>
    <p:extLst>
      <p:ext uri="{BB962C8B-B14F-4D97-AF65-F5344CB8AC3E}">
        <p14:creationId xmlns:p14="http://schemas.microsoft.com/office/powerpoint/2010/main" val="409808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err="1" smtClean="0">
                <a:solidFill>
                  <a:schemeClr val="tx1"/>
                </a:solidFill>
                <a:effectLst/>
                <a:latin typeface="Times New Roman" panose="02020603050405020304" pitchFamily="18" charset="0"/>
                <a:ea typeface="+mn-ea"/>
                <a:cs typeface="+mn-cs"/>
              </a:rPr>
              <a:t>Shown</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here</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are</a:t>
            </a:r>
            <a:r>
              <a:rPr lang="de-DE" sz="1200" b="0" i="0" u="none" strike="noStrike" kern="1200" baseline="0" dirty="0" smtClean="0">
                <a:solidFill>
                  <a:schemeClr val="tx1"/>
                </a:solidFill>
                <a:effectLst/>
                <a:latin typeface="Times New Roman" panose="02020603050405020304" pitchFamily="18" charset="0"/>
                <a:ea typeface="+mn-ea"/>
                <a:cs typeface="+mn-cs"/>
              </a:rPr>
              <a:t> different </a:t>
            </a:r>
            <a:r>
              <a:rPr lang="de-DE" sz="1200" b="0" i="0" u="none" strike="noStrike" kern="1200" baseline="0" dirty="0" err="1" smtClean="0">
                <a:solidFill>
                  <a:schemeClr val="tx1"/>
                </a:solidFill>
                <a:effectLst/>
                <a:latin typeface="Times New Roman" panose="02020603050405020304" pitchFamily="18" charset="0"/>
                <a:ea typeface="+mn-ea"/>
                <a:cs typeface="+mn-cs"/>
              </a:rPr>
              <a:t>levels</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of</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molecular</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omics</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de-DE" sz="1200" b="0" i="0" u="none" strike="noStrike" kern="1200" baseline="0" dirty="0" err="1" smtClean="0">
                <a:solidFill>
                  <a:schemeClr val="tx1"/>
                </a:solidFill>
                <a:effectLst/>
                <a:latin typeface="Times New Roman" panose="02020603050405020304" pitchFamily="18" charset="0"/>
                <a:ea typeface="+mn-ea"/>
                <a:cs typeface="+mn-cs"/>
              </a:rPr>
              <a:t>data</a:t>
            </a:r>
            <a:r>
              <a:rPr lang="de-DE" sz="1200" b="0" i="0" u="none" strike="noStrike" kern="1200" baseline="0" dirty="0" smtClean="0">
                <a:solidFill>
                  <a:schemeClr val="tx1"/>
                </a:solidFill>
                <a:effectLst/>
                <a:latin typeface="Times New Roman" panose="02020603050405020304" pitchFamily="18" charset="0"/>
                <a:ea typeface="+mn-ea"/>
                <a:cs typeface="+mn-cs"/>
              </a:rPr>
              <a:t>: </a:t>
            </a:r>
            <a:r>
              <a:rPr lang="en-US" sz="1200" b="0" i="0" u="none" strike="noStrike" kern="1200" baseline="0" dirty="0" smtClean="0">
                <a:solidFill>
                  <a:schemeClr val="tx1"/>
                </a:solidFill>
                <a:effectLst/>
                <a:latin typeface="Times New Roman" panose="02020603050405020304" pitchFamily="18" charset="0"/>
                <a:ea typeface="+mn-ea"/>
                <a:cs typeface="+mn-cs"/>
              </a:rPr>
              <a:t>genome, </a:t>
            </a:r>
            <a:r>
              <a:rPr lang="en-US" sz="1200" b="0" i="0" u="none" strike="noStrike" kern="1200" baseline="0" dirty="0" err="1" smtClean="0">
                <a:solidFill>
                  <a:schemeClr val="tx1"/>
                </a:solidFill>
                <a:effectLst/>
                <a:latin typeface="Times New Roman" panose="02020603050405020304" pitchFamily="18" charset="0"/>
                <a:ea typeface="+mn-ea"/>
                <a:cs typeface="+mn-cs"/>
              </a:rPr>
              <a:t>epigenome</a:t>
            </a:r>
            <a:r>
              <a:rPr lang="en-US" sz="1200" b="0" i="0" u="none" strike="noStrike" kern="1200" baseline="0" dirty="0" smtClean="0">
                <a:solidFill>
                  <a:schemeClr val="tx1"/>
                </a:solidFill>
                <a:effectLst/>
                <a:latin typeface="Times New Roman" panose="02020603050405020304" pitchFamily="18" charset="0"/>
                <a:ea typeface="+mn-ea"/>
                <a:cs typeface="+mn-cs"/>
              </a:rPr>
              <a:t>, transcriptome, proteome and metabolome</a:t>
            </a:r>
            <a:endParaRPr lang="en-US" sz="1200" b="0" i="0" u="none" strike="noStrike" kern="1200" dirty="0" smtClean="0">
              <a:solidFill>
                <a:schemeClr val="tx1"/>
              </a:solidFill>
              <a:effectLst/>
              <a:latin typeface="Times New Roman" panose="02020603050405020304" pitchFamily="18" charset="0"/>
              <a:ea typeface="+mn-ea"/>
              <a:cs typeface="+mn-cs"/>
            </a:endParaRPr>
          </a:p>
          <a:p>
            <a:r>
              <a:rPr lang="en-US" sz="1200" b="0" i="0" u="none" strike="noStrike" kern="1200" dirty="0" smtClean="0">
                <a:solidFill>
                  <a:schemeClr val="tx1"/>
                </a:solidFill>
                <a:effectLst/>
                <a:latin typeface="Times New Roman" panose="02020603050405020304" pitchFamily="18" charset="0"/>
                <a:ea typeface="+mn-ea"/>
                <a:cs typeface="+mn-cs"/>
              </a:rPr>
              <a:t>Within each level</a:t>
            </a:r>
            <a:r>
              <a:rPr lang="en-US" sz="1200" b="0" i="0" u="none" strike="noStrike" kern="1200" baseline="0" dirty="0" smtClean="0">
                <a:solidFill>
                  <a:schemeClr val="tx1"/>
                </a:solidFill>
                <a:effectLst/>
                <a:latin typeface="Times New Roman" panose="02020603050405020304" pitchFamily="18" charset="0"/>
                <a:ea typeface="+mn-ea"/>
                <a:cs typeface="+mn-cs"/>
              </a:rPr>
              <a:t> </a:t>
            </a:r>
            <a:r>
              <a:rPr lang="en-US" sz="1200" b="0" i="0" u="none" strike="noStrike" kern="1200" dirty="0" smtClean="0">
                <a:solidFill>
                  <a:schemeClr val="tx1"/>
                </a:solidFill>
                <a:effectLst/>
                <a:latin typeface="Times New Roman" panose="02020603050405020304" pitchFamily="18" charset="0"/>
                <a:ea typeface="+mn-ea"/>
                <a:cs typeface="+mn-cs"/>
              </a:rPr>
              <a:t>and also between different levels</a:t>
            </a:r>
            <a:r>
              <a:rPr lang="en-US" sz="1200" b="0" i="0" u="none" strike="noStrike" kern="1200" baseline="0" dirty="0" smtClean="0">
                <a:solidFill>
                  <a:schemeClr val="tx1"/>
                </a:solidFill>
                <a:effectLst/>
                <a:latin typeface="Times New Roman" panose="02020603050405020304" pitchFamily="18" charset="0"/>
                <a:ea typeface="+mn-ea"/>
                <a:cs typeface="+mn-cs"/>
              </a:rPr>
              <a:t>, there exist heterogeneous data.</a:t>
            </a:r>
            <a:endParaRPr lang="de-DE" dirty="0" smtClean="0"/>
          </a:p>
          <a:p>
            <a:r>
              <a:rPr lang="en-US" sz="1200" b="0" i="0" u="none" strike="noStrike" kern="1200" dirty="0" smtClean="0">
                <a:solidFill>
                  <a:schemeClr val="tx1"/>
                </a:solidFill>
                <a:effectLst/>
                <a:latin typeface="Times New Roman" panose="02020603050405020304" pitchFamily="18" charset="0"/>
                <a:ea typeface="+mn-ea"/>
                <a:cs typeface="+mn-cs"/>
              </a:rPr>
              <a:t>Arrows indicate the flow of genetic information from the genome level to the metabolome level and, ultimately, to the phenome level. The red crosses indicate inactivation of transcription or translation. </a:t>
            </a:r>
          </a:p>
          <a:p>
            <a:r>
              <a:rPr lang="de-DE" sz="1200" b="0" i="0" u="none" strike="noStrike" kern="1200" dirty="0" err="1" smtClean="0">
                <a:solidFill>
                  <a:schemeClr val="tx1"/>
                </a:solidFill>
                <a:effectLst/>
                <a:latin typeface="Times New Roman" panose="02020603050405020304" pitchFamily="18" charset="0"/>
                <a:ea typeface="+mn-ea"/>
                <a:cs typeface="+mn-cs"/>
              </a:rPr>
              <a:t>Abbreviations</a:t>
            </a:r>
            <a:r>
              <a:rPr lang="de-DE" sz="1200" b="0" i="0" u="none" strike="noStrike" kern="1200" dirty="0" smtClean="0">
                <a:solidFill>
                  <a:schemeClr val="tx1"/>
                </a:solidFill>
                <a:effectLst/>
                <a:latin typeface="Times New Roman" panose="02020603050405020304" pitchFamily="18" charset="0"/>
                <a:ea typeface="+mn-ea"/>
                <a:cs typeface="+mn-cs"/>
              </a:rPr>
              <a:t>: </a:t>
            </a:r>
          </a:p>
          <a:p>
            <a:r>
              <a:rPr lang="de-DE" dirty="0" smtClean="0"/>
              <a:t>LOH </a:t>
            </a:r>
            <a:r>
              <a:rPr lang="de-DE" dirty="0" err="1" smtClean="0"/>
              <a:t>stands</a:t>
            </a:r>
            <a:r>
              <a:rPr lang="de-DE" dirty="0" smtClean="0"/>
              <a:t> </a:t>
            </a:r>
            <a:r>
              <a:rPr lang="de-DE" dirty="0" err="1" smtClean="0"/>
              <a:t>for</a:t>
            </a:r>
            <a:r>
              <a:rPr lang="de-DE" dirty="0" smtClean="0"/>
              <a:t> „</a:t>
            </a:r>
            <a:r>
              <a:rPr lang="de-DE" dirty="0" err="1" smtClean="0"/>
              <a:t>loss</a:t>
            </a:r>
            <a:r>
              <a:rPr lang="de-DE" dirty="0" smtClean="0"/>
              <a:t> </a:t>
            </a:r>
            <a:r>
              <a:rPr lang="de-DE" dirty="0" err="1" smtClean="0"/>
              <a:t>of</a:t>
            </a:r>
            <a:r>
              <a:rPr lang="de-DE" dirty="0" smtClean="0"/>
              <a:t> </a:t>
            </a:r>
            <a:r>
              <a:rPr lang="de-DE" dirty="0" err="1" smtClean="0"/>
              <a:t>heterozygosity</a:t>
            </a:r>
            <a:r>
              <a:rPr lang="de-DE" dirty="0" smtClean="0"/>
              <a:t>“ = </a:t>
            </a:r>
            <a:r>
              <a:rPr lang="de-DE" dirty="0" err="1" smtClean="0"/>
              <a:t>one</a:t>
            </a:r>
            <a:r>
              <a:rPr lang="de-DE" dirty="0" smtClean="0"/>
              <a:t> parental</a:t>
            </a:r>
            <a:r>
              <a:rPr lang="de-DE" baseline="0" dirty="0" smtClean="0"/>
              <a:t> </a:t>
            </a:r>
            <a:r>
              <a:rPr lang="de-DE" baseline="0" dirty="0" err="1" smtClean="0"/>
              <a:t>copy</a:t>
            </a:r>
            <a:r>
              <a:rPr lang="de-DE" baseline="0" dirty="0" smtClean="0"/>
              <a:t> </a:t>
            </a:r>
            <a:r>
              <a:rPr lang="de-DE" baseline="0" dirty="0" err="1" smtClean="0"/>
              <a:t>of</a:t>
            </a:r>
            <a:r>
              <a:rPr lang="de-DE" baseline="0" dirty="0" smtClean="0"/>
              <a:t> a </a:t>
            </a:r>
            <a:r>
              <a:rPr lang="de-DE" baseline="0" dirty="0" err="1" smtClean="0"/>
              <a:t>gene</a:t>
            </a:r>
            <a:r>
              <a:rPr lang="de-DE" baseline="0" dirty="0" smtClean="0"/>
              <a:t> </a:t>
            </a:r>
            <a:r>
              <a:rPr lang="de-DE" baseline="0" dirty="0" err="1" smtClean="0"/>
              <a:t>is</a:t>
            </a:r>
            <a:r>
              <a:rPr lang="de-DE" baseline="0" dirty="0" smtClean="0"/>
              <a:t> lost due </a:t>
            </a:r>
            <a:r>
              <a:rPr lang="de-DE" baseline="0" dirty="0" err="1" smtClean="0"/>
              <a:t>to</a:t>
            </a:r>
            <a:r>
              <a:rPr lang="de-DE" baseline="0" dirty="0" smtClean="0"/>
              <a:t> a </a:t>
            </a:r>
            <a:r>
              <a:rPr lang="de-DE" baseline="0" dirty="0" err="1" smtClean="0"/>
              <a:t>chromosomal</a:t>
            </a:r>
            <a:r>
              <a:rPr lang="de-DE" baseline="0" dirty="0" smtClean="0"/>
              <a:t> (</a:t>
            </a:r>
            <a:r>
              <a:rPr lang="de-DE" baseline="0" dirty="0" err="1" smtClean="0"/>
              <a:t>mutational</a:t>
            </a:r>
            <a:r>
              <a:rPr lang="de-DE" baseline="0" dirty="0" smtClean="0"/>
              <a:t>) </a:t>
            </a:r>
            <a:r>
              <a:rPr lang="de-DE" baseline="0" dirty="0" err="1" smtClean="0"/>
              <a:t>event</a:t>
            </a:r>
            <a:r>
              <a:rPr lang="de-DE" baseline="0" dirty="0" smtClean="0"/>
              <a:t>.</a:t>
            </a:r>
          </a:p>
          <a:p>
            <a:r>
              <a:rPr lang="de-DE" baseline="0" dirty="0" smtClean="0"/>
              <a:t>CNV </a:t>
            </a:r>
            <a:r>
              <a:rPr lang="de-DE" baseline="0" dirty="0" err="1" smtClean="0"/>
              <a:t>stands</a:t>
            </a:r>
            <a:r>
              <a:rPr lang="de-DE" baseline="0" dirty="0" smtClean="0"/>
              <a:t> </a:t>
            </a:r>
            <a:r>
              <a:rPr lang="de-DE" baseline="0" dirty="0" err="1" smtClean="0"/>
              <a:t>for</a:t>
            </a:r>
            <a:r>
              <a:rPr lang="de-DE" baseline="0" dirty="0" smtClean="0"/>
              <a:t> „</a:t>
            </a:r>
            <a:r>
              <a:rPr lang="de-DE" baseline="0" dirty="0" err="1" smtClean="0"/>
              <a:t>copy</a:t>
            </a:r>
            <a:r>
              <a:rPr lang="de-DE" baseline="0" dirty="0" smtClean="0"/>
              <a:t> </a:t>
            </a:r>
            <a:r>
              <a:rPr lang="de-DE" baseline="0" dirty="0" err="1" smtClean="0"/>
              <a:t>number</a:t>
            </a:r>
            <a:r>
              <a:rPr lang="de-DE" baseline="0" dirty="0" smtClean="0"/>
              <a:t> </a:t>
            </a:r>
            <a:r>
              <a:rPr lang="de-DE" baseline="0" dirty="0" err="1" smtClean="0"/>
              <a:t>variation</a:t>
            </a:r>
            <a:r>
              <a:rPr lang="de-DE" baseline="0" dirty="0" smtClean="0"/>
              <a:t>“ = </a:t>
            </a:r>
            <a:r>
              <a:rPr lang="en-US" baseline="0" dirty="0" smtClean="0"/>
              <a:t>a type of duplication or deletion event that affects a considerable number of base pairs (kb up to Mb).</a:t>
            </a:r>
          </a:p>
          <a:p>
            <a:r>
              <a:rPr lang="en-US" sz="1200" b="0" i="0" u="none" strike="noStrike" kern="1200" dirty="0" smtClean="0">
                <a:solidFill>
                  <a:schemeClr val="tx1"/>
                </a:solidFill>
                <a:effectLst/>
                <a:latin typeface="Times New Roman" panose="02020603050405020304" pitchFamily="18" charset="0"/>
                <a:ea typeface="+mn-ea"/>
                <a:cs typeface="+mn-cs"/>
              </a:rPr>
              <a:t>CSF, cerebrospinal fluid; </a:t>
            </a:r>
          </a:p>
          <a:p>
            <a:r>
              <a:rPr lang="en-US" sz="1200" b="0" i="0" u="none" strike="noStrike" kern="1200" dirty="0" smtClean="0">
                <a:solidFill>
                  <a:schemeClr val="tx1"/>
                </a:solidFill>
                <a:effectLst/>
                <a:latin typeface="Times New Roman" panose="02020603050405020304" pitchFamily="18" charset="0"/>
                <a:ea typeface="+mn-ea"/>
                <a:cs typeface="+mn-cs"/>
              </a:rPr>
              <a:t>Me, methylation; </a:t>
            </a:r>
          </a:p>
          <a:p>
            <a:r>
              <a:rPr lang="en-US" sz="1200" b="0" i="0" u="none" strike="noStrike" kern="1200" dirty="0" smtClean="0">
                <a:solidFill>
                  <a:schemeClr val="tx1"/>
                </a:solidFill>
                <a:effectLst/>
                <a:latin typeface="Times New Roman" panose="02020603050405020304" pitchFamily="18" charset="0"/>
                <a:ea typeface="+mn-ea"/>
                <a:cs typeface="+mn-cs"/>
              </a:rPr>
              <a:t>TFBS, transcription factor-binding site.</a:t>
            </a:r>
            <a:endParaRPr lang="en-US" baseline="0" dirty="0" smtClean="0"/>
          </a:p>
          <a:p>
            <a:endParaRPr lang="de-DE" baseline="0" dirty="0" smtClean="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a:t>
            </a:fld>
            <a:endParaRPr lang="de-DE" altLang="de-DE"/>
          </a:p>
        </p:txBody>
      </p:sp>
    </p:spTree>
    <p:extLst>
      <p:ext uri="{BB962C8B-B14F-4D97-AF65-F5344CB8AC3E}">
        <p14:creationId xmlns:p14="http://schemas.microsoft.com/office/powerpoint/2010/main" val="1872659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Unsupervised consensus clustering of protein expression measured on a 192-antibody array for 45 of the 76 high-purity samples identified four clusters (panel</a:t>
            </a:r>
            <a:r>
              <a:rPr lang="en-US" baseline="0" dirty="0" smtClean="0"/>
              <a:t> </a:t>
            </a:r>
            <a:r>
              <a:rPr lang="en-US" dirty="0" smtClean="0"/>
              <a:t>A) that exhibited significant differences in survival (panel</a:t>
            </a:r>
            <a:r>
              <a:rPr lang="en-US" baseline="0" dirty="0" smtClean="0"/>
              <a:t> </a:t>
            </a:r>
            <a:r>
              <a:rPr lang="en-US" dirty="0" smtClean="0"/>
              <a:t>B). </a:t>
            </a:r>
          </a:p>
          <a:p>
            <a:r>
              <a:rPr lang="de-DE" dirty="0" smtClean="0"/>
              <a:t>„RPPA“ </a:t>
            </a:r>
            <a:r>
              <a:rPr lang="de-DE" dirty="0" err="1" smtClean="0"/>
              <a:t>stands</a:t>
            </a:r>
            <a:r>
              <a:rPr lang="de-DE" baseline="0" dirty="0" smtClean="0"/>
              <a:t> </a:t>
            </a:r>
            <a:r>
              <a:rPr lang="de-DE" baseline="0" dirty="0" err="1" smtClean="0"/>
              <a:t>for</a:t>
            </a:r>
            <a:r>
              <a:rPr lang="de-DE" baseline="0" dirty="0" smtClean="0"/>
              <a:t> „</a:t>
            </a:r>
            <a:r>
              <a:rPr lang="de-DE" baseline="0" dirty="0" err="1" smtClean="0"/>
              <a:t>reverse</a:t>
            </a:r>
            <a:r>
              <a:rPr lang="de-DE" baseline="0" dirty="0" smtClean="0"/>
              <a:t> </a:t>
            </a:r>
            <a:r>
              <a:rPr lang="de-DE" baseline="0" dirty="0" err="1" smtClean="0"/>
              <a:t>phase</a:t>
            </a:r>
            <a:r>
              <a:rPr lang="de-DE" baseline="0" dirty="0" smtClean="0"/>
              <a:t> </a:t>
            </a:r>
            <a:r>
              <a:rPr lang="de-DE" baseline="0" dirty="0" err="1" smtClean="0"/>
              <a:t>protein</a:t>
            </a:r>
            <a:r>
              <a:rPr lang="de-DE" baseline="0" dirty="0" smtClean="0"/>
              <a:t> </a:t>
            </a:r>
            <a:r>
              <a:rPr lang="de-DE" baseline="0" dirty="0" err="1" smtClean="0"/>
              <a:t>array</a:t>
            </a:r>
            <a:r>
              <a:rPr lang="de-DE" baseline="0" dirty="0" smtClean="0"/>
              <a:t>“ </a:t>
            </a:r>
            <a:r>
              <a:rPr lang="de-DE" baseline="0" dirty="0" err="1" smtClean="0"/>
              <a:t>and</a:t>
            </a:r>
            <a:r>
              <a:rPr lang="de-DE" baseline="0" dirty="0" smtClean="0"/>
              <a:t> </a:t>
            </a:r>
            <a:r>
              <a:rPr lang="de-DE" baseline="0" dirty="0" err="1" smtClean="0"/>
              <a:t>measures</a:t>
            </a:r>
            <a:r>
              <a:rPr lang="de-DE" baseline="0" dirty="0" smtClean="0"/>
              <a:t> </a:t>
            </a:r>
            <a:r>
              <a:rPr lang="de-DE" baseline="0" dirty="0" err="1" smtClean="0"/>
              <a:t>protein</a:t>
            </a:r>
            <a:r>
              <a:rPr lang="de-DE" baseline="0" dirty="0" smtClean="0"/>
              <a:t> </a:t>
            </a:r>
            <a:r>
              <a:rPr lang="de-DE" baseline="0" dirty="0" err="1" smtClean="0"/>
              <a:t>concentrations</a:t>
            </a:r>
            <a:r>
              <a:rPr lang="de-DE" baseline="0" dirty="0" smtClean="0"/>
              <a:t>.</a:t>
            </a:r>
          </a:p>
          <a:p>
            <a:r>
              <a:rPr lang="de-DE" baseline="0" dirty="0" smtClean="0"/>
              <a:t>KRAS </a:t>
            </a:r>
            <a:r>
              <a:rPr lang="de-DE" baseline="0" dirty="0" err="1" smtClean="0"/>
              <a:t>is</a:t>
            </a:r>
            <a:r>
              <a:rPr lang="de-DE" baseline="0" dirty="0" smtClean="0"/>
              <a:t> a </a:t>
            </a:r>
            <a:r>
              <a:rPr lang="de-DE" baseline="0" dirty="0" err="1" smtClean="0"/>
              <a:t>member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RAS-</a:t>
            </a:r>
            <a:r>
              <a:rPr lang="de-DE" baseline="0" dirty="0" err="1" smtClean="0"/>
              <a:t>signaling</a:t>
            </a:r>
            <a:r>
              <a:rPr lang="de-DE" baseline="0" dirty="0" smtClean="0"/>
              <a:t> </a:t>
            </a:r>
            <a:r>
              <a:rPr lang="de-DE" baseline="0" dirty="0" err="1" smtClean="0"/>
              <a:t>cascade</a:t>
            </a:r>
            <a:r>
              <a:rPr lang="de-DE" baseline="0" dirty="0" smtClean="0"/>
              <a:t> </a:t>
            </a:r>
            <a:r>
              <a:rPr lang="de-DE" baseline="0" dirty="0" err="1" smtClean="0"/>
              <a:t>that</a:t>
            </a:r>
            <a:r>
              <a:rPr lang="de-DE" baseline="0" dirty="0" smtClean="0"/>
              <a:t> </a:t>
            </a:r>
            <a:r>
              <a:rPr lang="de-DE" baseline="0" dirty="0" err="1" smtClean="0"/>
              <a:t>transmits</a:t>
            </a:r>
            <a:r>
              <a:rPr lang="de-DE" baseline="0" dirty="0" smtClean="0"/>
              <a:t> </a:t>
            </a:r>
            <a:r>
              <a:rPr lang="de-DE" baseline="0" dirty="0" err="1" smtClean="0"/>
              <a:t>external</a:t>
            </a:r>
            <a:r>
              <a:rPr lang="de-DE" baseline="0" dirty="0" smtClean="0"/>
              <a:t> </a:t>
            </a:r>
            <a:r>
              <a:rPr lang="de-DE" baseline="0" dirty="0" err="1" smtClean="0"/>
              <a:t>growth</a:t>
            </a:r>
            <a:r>
              <a:rPr lang="de-DE" baseline="0" dirty="0" smtClean="0"/>
              <a:t> </a:t>
            </a:r>
            <a:r>
              <a:rPr lang="de-DE" baseline="0" dirty="0" err="1" smtClean="0"/>
              <a:t>signals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cell</a:t>
            </a:r>
            <a:r>
              <a:rPr lang="de-DE" baseline="0" dirty="0" smtClean="0"/>
              <a:t>. 93%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samples</a:t>
            </a:r>
            <a:r>
              <a:rPr lang="de-DE" baseline="0" dirty="0" smtClean="0"/>
              <a:t> carry KRAS </a:t>
            </a:r>
            <a:r>
              <a:rPr lang="de-DE" baseline="0" dirty="0" err="1" smtClean="0"/>
              <a:t>mutations</a:t>
            </a:r>
            <a:r>
              <a:rPr lang="de-DE" baseline="0" dirty="0" smtClean="0"/>
              <a:t>.</a:t>
            </a:r>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30</a:t>
            </a:fld>
            <a:endParaRPr lang="de-DE" altLang="de-DE"/>
          </a:p>
        </p:txBody>
      </p:sp>
    </p:spTree>
    <p:extLst>
      <p:ext uri="{BB962C8B-B14F-4D97-AF65-F5344CB8AC3E}">
        <p14:creationId xmlns:p14="http://schemas.microsoft.com/office/powerpoint/2010/main" val="326351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Analysis </a:t>
            </a:r>
            <a:r>
              <a:rPr lang="de-DE" baseline="0" dirty="0" err="1" smtClean="0"/>
              <a:t>of</a:t>
            </a:r>
            <a:r>
              <a:rPr lang="en-US" sz="1200" b="0" i="0" u="none" strike="noStrike" kern="1200" dirty="0" smtClean="0">
                <a:solidFill>
                  <a:schemeClr val="tx1"/>
                </a:solidFill>
                <a:effectLst/>
                <a:latin typeface="Times New Roman" panose="02020603050405020304" pitchFamily="18" charset="0"/>
                <a:ea typeface="+mn-ea"/>
                <a:cs typeface="+mn-cs"/>
              </a:rPr>
              <a:t> pathway activity between clusters</a:t>
            </a:r>
            <a:r>
              <a:rPr lang="en-US" sz="1200" b="0" i="0" u="none" strike="noStrike" kern="1200" baseline="0" dirty="0" smtClean="0">
                <a:solidFill>
                  <a:schemeClr val="tx1"/>
                </a:solidFill>
                <a:effectLst/>
                <a:latin typeface="Times New Roman" panose="02020603050405020304" pitchFamily="18" charset="0"/>
                <a:ea typeface="+mn-ea"/>
                <a:cs typeface="+mn-cs"/>
              </a:rPr>
              <a:t> </a:t>
            </a:r>
            <a:r>
              <a:rPr lang="en-US" sz="1200" b="0" i="0" u="none" strike="noStrike" kern="1200" dirty="0" smtClean="0">
                <a:solidFill>
                  <a:schemeClr val="tx1"/>
                </a:solidFill>
                <a:effectLst/>
                <a:latin typeface="Times New Roman" panose="02020603050405020304" pitchFamily="18" charset="0"/>
                <a:ea typeface="+mn-ea"/>
                <a:cs typeface="+mn-cs"/>
              </a:rPr>
              <a:t>identified significantly different scores for epithelial-to-mesenchymal transition (EMT), apoptosis, TSC/</a:t>
            </a:r>
            <a:r>
              <a:rPr lang="en-US" sz="1200" b="0" i="0" u="none" strike="noStrike" kern="1200" dirty="0" err="1" smtClean="0">
                <a:solidFill>
                  <a:schemeClr val="tx1"/>
                </a:solidFill>
                <a:effectLst/>
                <a:latin typeface="Times New Roman" panose="02020603050405020304" pitchFamily="18" charset="0"/>
                <a:ea typeface="+mn-ea"/>
                <a:cs typeface="+mn-cs"/>
              </a:rPr>
              <a:t>mTOR</a:t>
            </a:r>
            <a:r>
              <a:rPr lang="en-US" sz="1200" b="0" i="0" u="none" strike="noStrike" kern="1200" dirty="0" smtClean="0">
                <a:solidFill>
                  <a:schemeClr val="tx1"/>
                </a:solidFill>
                <a:effectLst/>
                <a:latin typeface="Times New Roman" panose="02020603050405020304" pitchFamily="18" charset="0"/>
                <a:ea typeface="+mn-ea"/>
                <a:cs typeface="+mn-cs"/>
              </a:rPr>
              <a:t>, </a:t>
            </a:r>
            <a:r>
              <a:rPr lang="en-US" sz="1200" b="0" i="0" u="none" strike="noStrike" kern="1200" dirty="0" err="1" smtClean="0">
                <a:solidFill>
                  <a:schemeClr val="tx1"/>
                </a:solidFill>
                <a:effectLst/>
                <a:latin typeface="Times New Roman" panose="02020603050405020304" pitchFamily="18" charset="0"/>
                <a:ea typeface="+mn-ea"/>
                <a:cs typeface="+mn-cs"/>
              </a:rPr>
              <a:t>cell_cycle</a:t>
            </a:r>
            <a:r>
              <a:rPr lang="en-US" sz="1200" b="0" i="0" u="none" strike="noStrike" kern="1200" dirty="0" smtClean="0">
                <a:solidFill>
                  <a:schemeClr val="tx1"/>
                </a:solidFill>
                <a:effectLst/>
                <a:latin typeface="Times New Roman" panose="02020603050405020304" pitchFamily="18" charset="0"/>
                <a:ea typeface="+mn-ea"/>
                <a:cs typeface="+mn-cs"/>
              </a:rPr>
              <a:t>, and receptor tyrosine kinase (RTK) pathways. </a:t>
            </a:r>
          </a:p>
          <a:p>
            <a:r>
              <a:rPr lang="en-US" sz="1200" b="0" i="0" u="none" strike="noStrike" kern="1200" dirty="0" smtClean="0">
                <a:solidFill>
                  <a:schemeClr val="tx1"/>
                </a:solidFill>
                <a:effectLst/>
                <a:latin typeface="Times New Roman" panose="02020603050405020304" pitchFamily="18" charset="0"/>
                <a:ea typeface="+mn-ea"/>
                <a:cs typeface="+mn-cs"/>
              </a:rPr>
              <a:t>Tumors from cluster 3 (light blue), which had better survival (see panel B), were characterized by low EMT and apoptosis pathway activity, but high TSC/</a:t>
            </a:r>
            <a:r>
              <a:rPr lang="en-US" sz="1200" b="0" i="0" u="none" strike="noStrike" kern="1200" dirty="0" err="1" smtClean="0">
                <a:solidFill>
                  <a:schemeClr val="tx1"/>
                </a:solidFill>
                <a:effectLst/>
                <a:latin typeface="Times New Roman" panose="02020603050405020304" pitchFamily="18" charset="0"/>
                <a:ea typeface="+mn-ea"/>
                <a:cs typeface="+mn-cs"/>
              </a:rPr>
              <a:t>mTOR</a:t>
            </a:r>
            <a:r>
              <a:rPr lang="en-US" sz="1200" b="0" i="0" u="none" strike="noStrike" kern="1200" dirty="0" smtClean="0">
                <a:solidFill>
                  <a:schemeClr val="tx1"/>
                </a:solidFill>
                <a:effectLst/>
                <a:latin typeface="Times New Roman" panose="02020603050405020304" pitchFamily="18" charset="0"/>
                <a:ea typeface="+mn-ea"/>
                <a:cs typeface="+mn-cs"/>
              </a:rPr>
              <a:t> and RTK activity.</a:t>
            </a:r>
            <a:endParaRPr lang="en-US" dirty="0" smtClean="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31</a:t>
            </a:fld>
            <a:endParaRPr lang="de-DE" altLang="de-DE"/>
          </a:p>
        </p:txBody>
      </p:sp>
    </p:spTree>
    <p:extLst>
      <p:ext uri="{BB962C8B-B14F-4D97-AF65-F5344CB8AC3E}">
        <p14:creationId xmlns:p14="http://schemas.microsoft.com/office/powerpoint/2010/main" val="1048486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 </a:t>
            </a:r>
            <a:r>
              <a:rPr lang="de-DE" dirty="0" err="1" smtClean="0"/>
              <a:t>to</a:t>
            </a:r>
            <a:r>
              <a:rPr lang="de-DE" dirty="0" smtClean="0"/>
              <a:t> </a:t>
            </a:r>
            <a:r>
              <a:rPr lang="de-DE" dirty="0" err="1" smtClean="0"/>
              <a:t>this</a:t>
            </a:r>
            <a:r>
              <a:rPr lang="de-DE" dirty="0" smtClean="0"/>
              <a:t> </a:t>
            </a:r>
            <a:r>
              <a:rPr lang="de-DE" dirty="0" err="1" smtClean="0"/>
              <a:t>paper</a:t>
            </a:r>
            <a:r>
              <a:rPr lang="de-DE" dirty="0" smtClean="0"/>
              <a:t>: https://www.sciencedirect.com/science/article/pii/S1535610817302994</a:t>
            </a:r>
          </a:p>
          <a:p>
            <a:r>
              <a:rPr lang="en-US" sz="1200" b="0" i="0" u="none" strike="noStrike" kern="1200" dirty="0" smtClean="0">
                <a:solidFill>
                  <a:schemeClr val="tx1"/>
                </a:solidFill>
                <a:effectLst/>
                <a:latin typeface="Times New Roman" panose="02020603050405020304" pitchFamily="18" charset="0"/>
                <a:ea typeface="+mn-ea"/>
                <a:cs typeface="+mn-cs"/>
              </a:rPr>
              <a:t>To integrate information from multiple platforms, the authors performed Similarity Network Fusion (SNF), which has been shown to produce homogeneous, clinically relevant subtypes in multiple TCGA studies. </a:t>
            </a:r>
          </a:p>
          <a:p>
            <a:r>
              <a:rPr lang="en-US" sz="1200" b="0" i="0" u="none" strike="noStrike" kern="1200" dirty="0" smtClean="0">
                <a:solidFill>
                  <a:schemeClr val="tx1"/>
                </a:solidFill>
                <a:effectLst/>
                <a:latin typeface="Times New Roman" panose="02020603050405020304" pitchFamily="18" charset="0"/>
                <a:ea typeface="+mn-ea"/>
                <a:cs typeface="+mn-cs"/>
              </a:rPr>
              <a:t>They applied SNF to the high-purity cohort using sample-to-sample similarities derived from mRNA, miRNA, and DNA methylation. They found a two-cluster solution that was independent (p = 0.79) of tumor purity and a three-cluster (plus one outlier) solution that was associated (p = 0.025) with tumor purity. </a:t>
            </a:r>
          </a:p>
          <a:p>
            <a:r>
              <a:rPr lang="en-US" sz="1200" b="0" i="0" u="none" strike="noStrike" kern="1200" dirty="0" smtClean="0">
                <a:solidFill>
                  <a:schemeClr val="tx1"/>
                </a:solidFill>
                <a:effectLst/>
                <a:latin typeface="Times New Roman" panose="02020603050405020304" pitchFamily="18" charset="0"/>
                <a:ea typeface="+mn-ea"/>
                <a:cs typeface="+mn-cs"/>
              </a:rPr>
              <a:t>The clusters defined by SNF were highly concordant with results obtained from miRNA, </a:t>
            </a:r>
            <a:r>
              <a:rPr lang="en-US" sz="1200" b="0" i="0" u="none" strike="noStrike" kern="1200" dirty="0" err="1" smtClean="0">
                <a:solidFill>
                  <a:schemeClr val="tx1"/>
                </a:solidFill>
                <a:effectLst/>
                <a:latin typeface="Times New Roman" panose="02020603050405020304" pitchFamily="18" charset="0"/>
                <a:ea typeface="+mn-ea"/>
                <a:cs typeface="+mn-cs"/>
              </a:rPr>
              <a:t>lncRNA</a:t>
            </a:r>
            <a:r>
              <a:rPr lang="en-US" sz="1200" b="0" i="0" u="none" strike="noStrike" kern="1200" dirty="0" smtClean="0">
                <a:solidFill>
                  <a:schemeClr val="tx1"/>
                </a:solidFill>
                <a:effectLst/>
                <a:latin typeface="Times New Roman" panose="02020603050405020304" pitchFamily="18" charset="0"/>
                <a:ea typeface="+mn-ea"/>
                <a:cs typeface="+mn-cs"/>
              </a:rPr>
              <a:t>, or mRNA alone.</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32</a:t>
            </a:fld>
            <a:endParaRPr lang="de-DE" altLang="de-DE"/>
          </a:p>
        </p:txBody>
      </p:sp>
    </p:spTree>
    <p:extLst>
      <p:ext uri="{BB962C8B-B14F-4D97-AF65-F5344CB8AC3E}">
        <p14:creationId xmlns:p14="http://schemas.microsoft.com/office/powerpoint/2010/main" val="1000918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 </a:t>
            </a:r>
            <a:r>
              <a:rPr lang="de-DE" dirty="0" err="1" smtClean="0"/>
              <a:t>short</a:t>
            </a:r>
            <a:r>
              <a:rPr lang="de-DE" dirty="0" smtClean="0"/>
              <a:t> </a:t>
            </a:r>
            <a:r>
              <a:rPr lang="de-DE" dirty="0" err="1" smtClean="0"/>
              <a:t>reflection</a:t>
            </a:r>
            <a:r>
              <a:rPr lang="de-DE" dirty="0" smtClean="0"/>
              <a:t> on </a:t>
            </a:r>
            <a:r>
              <a:rPr lang="de-DE" dirty="0" err="1" smtClean="0"/>
              <a:t>the</a:t>
            </a:r>
            <a:r>
              <a:rPr lang="de-DE" dirty="0" smtClean="0"/>
              <a:t> </a:t>
            </a:r>
            <a:r>
              <a:rPr lang="de-DE" dirty="0" err="1" smtClean="0"/>
              <a:t>whole</a:t>
            </a:r>
            <a:r>
              <a:rPr lang="de-DE" dirty="0" smtClean="0"/>
              <a:t> </a:t>
            </a:r>
            <a:r>
              <a:rPr lang="de-DE" dirty="0" err="1" smtClean="0"/>
              <a:t>course</a:t>
            </a:r>
            <a:r>
              <a:rPr lang="de-DE" dirty="0" smtClean="0"/>
              <a:t> „</a:t>
            </a:r>
            <a:r>
              <a:rPr lang="de-DE" dirty="0" err="1" smtClean="0"/>
              <a:t>processing</a:t>
            </a:r>
            <a:r>
              <a:rPr lang="de-DE" dirty="0" smtClean="0"/>
              <a:t> </a:t>
            </a:r>
            <a:r>
              <a:rPr lang="de-DE" dirty="0" err="1" smtClean="0"/>
              <a:t>of</a:t>
            </a:r>
            <a:r>
              <a:rPr lang="de-DE" dirty="0" smtClean="0"/>
              <a:t> </a:t>
            </a:r>
            <a:r>
              <a:rPr lang="de-DE" dirty="0" err="1" smtClean="0"/>
              <a:t>biological</a:t>
            </a:r>
            <a:r>
              <a:rPr lang="de-DE" dirty="0" smtClean="0"/>
              <a:t> </a:t>
            </a:r>
            <a:r>
              <a:rPr lang="de-DE" dirty="0" err="1" smtClean="0"/>
              <a:t>data</a:t>
            </a:r>
            <a:r>
              <a:rPr lang="de-DE" dirty="0" smtClean="0"/>
              <a:t>“.</a:t>
            </a:r>
          </a:p>
          <a:p>
            <a:r>
              <a:rPr lang="de-DE" dirty="0" smtClean="0"/>
              <a:t>In</a:t>
            </a:r>
            <a:r>
              <a:rPr lang="de-DE" baseline="0" dirty="0" smtClean="0"/>
              <a:t> </a:t>
            </a:r>
            <a:r>
              <a:rPr lang="de-DE" baseline="0" dirty="0" err="1" smtClean="0"/>
              <a:t>principle</a:t>
            </a:r>
            <a:r>
              <a:rPr lang="de-DE" baseline="0" dirty="0" smtClean="0"/>
              <a:t>, </a:t>
            </a:r>
            <a:r>
              <a:rPr lang="de-DE" baseline="0" dirty="0" err="1" smtClean="0"/>
              <a:t>this</a:t>
            </a:r>
            <a:r>
              <a:rPr lang="de-DE" baseline="0" dirty="0" smtClean="0"/>
              <a:t> </a:t>
            </a:r>
            <a:r>
              <a:rPr lang="de-DE" baseline="0" dirty="0" err="1" smtClean="0"/>
              <a:t>review</a:t>
            </a:r>
            <a:r>
              <a:rPr lang="de-DE" baseline="0" dirty="0" smtClean="0"/>
              <a:t> </a:t>
            </a:r>
            <a:r>
              <a:rPr lang="de-DE" baseline="0" dirty="0" err="1" smtClean="0"/>
              <a:t>should</a:t>
            </a:r>
            <a:r>
              <a:rPr lang="de-DE" baseline="0" dirty="0" smtClean="0"/>
              <a:t> </a:t>
            </a:r>
            <a:r>
              <a:rPr lang="de-DE" baseline="0" dirty="0" err="1" smtClean="0"/>
              <a:t>come</a:t>
            </a:r>
            <a:r>
              <a:rPr lang="de-DE" baseline="0" dirty="0" smtClean="0"/>
              <a:t> at </a:t>
            </a:r>
            <a:r>
              <a:rPr lang="de-DE" baseline="0" dirty="0" err="1" smtClean="0"/>
              <a:t>the</a:t>
            </a:r>
            <a:r>
              <a:rPr lang="de-DE" baseline="0" dirty="0" smtClean="0"/>
              <a:t> end </a:t>
            </a:r>
            <a:r>
              <a:rPr lang="de-DE" baseline="0" dirty="0" err="1" smtClean="0"/>
              <a:t>of</a:t>
            </a:r>
            <a:r>
              <a:rPr lang="de-DE" baseline="0" dirty="0" smtClean="0"/>
              <a:t> </a:t>
            </a:r>
            <a:r>
              <a:rPr lang="de-DE" baseline="0" dirty="0" err="1" smtClean="0"/>
              <a:t>the</a:t>
            </a:r>
            <a:r>
              <a:rPr lang="de-DE" baseline="0" dirty="0" smtClean="0"/>
              <a:t> last </a:t>
            </a:r>
            <a:r>
              <a:rPr lang="de-DE" baseline="0" dirty="0" err="1" smtClean="0"/>
              <a:t>lecture</a:t>
            </a:r>
            <a:r>
              <a:rPr lang="de-DE" baseline="0" dirty="0" smtClean="0"/>
              <a:t> </a:t>
            </a:r>
            <a:r>
              <a:rPr lang="de-DE" baseline="0" dirty="0" err="1" smtClean="0"/>
              <a:t>next</a:t>
            </a:r>
            <a:r>
              <a:rPr lang="de-DE" baseline="0" dirty="0" smtClean="0"/>
              <a:t> </a:t>
            </a:r>
            <a:r>
              <a:rPr lang="de-DE" baseline="0" dirty="0" err="1" smtClean="0"/>
              <a:t>week</a:t>
            </a:r>
            <a:r>
              <a:rPr lang="de-DE" baseline="0" dirty="0" smtClean="0"/>
              <a:t>, but </a:t>
            </a:r>
            <a:r>
              <a:rPr lang="de-DE" baseline="0" dirty="0" err="1" smtClean="0"/>
              <a:t>that</a:t>
            </a:r>
            <a:r>
              <a:rPr lang="de-DE" baseline="0" dirty="0" smtClean="0"/>
              <a:t> </a:t>
            </a:r>
            <a:r>
              <a:rPr lang="de-DE" baseline="0" dirty="0" err="1" smtClean="0"/>
              <a:t>lecture</a:t>
            </a:r>
            <a:r>
              <a:rPr lang="de-DE" baseline="0" dirty="0" smtClean="0"/>
              <a:t> will </a:t>
            </a:r>
            <a:r>
              <a:rPr lang="de-DE" baseline="0" dirty="0" err="1" smtClean="0"/>
              <a:t>probably</a:t>
            </a:r>
            <a:r>
              <a:rPr lang="de-DE" baseline="0" dirty="0" smtClean="0"/>
              <a:t> end </a:t>
            </a:r>
            <a:r>
              <a:rPr lang="de-DE" baseline="0" dirty="0" err="1" smtClean="0"/>
              <a:t>with</a:t>
            </a:r>
            <a:r>
              <a:rPr lang="de-DE" baseline="0" dirty="0" smtClean="0"/>
              <a:t> </a:t>
            </a:r>
            <a:r>
              <a:rPr lang="de-DE" baseline="0" dirty="0" err="1" smtClean="0"/>
              <a:t>some</a:t>
            </a:r>
            <a:r>
              <a:rPr lang="de-DE" baseline="0" dirty="0" smtClean="0"/>
              <a:t> </a:t>
            </a:r>
            <a:r>
              <a:rPr lang="de-DE" baseline="0" dirty="0" err="1" smtClean="0"/>
              <a:t>recommendations</a:t>
            </a:r>
            <a:r>
              <a:rPr lang="de-DE" baseline="0" dirty="0" smtClean="0"/>
              <a:t> </a:t>
            </a:r>
            <a:r>
              <a:rPr lang="de-DE" baseline="0" dirty="0" err="1" smtClean="0"/>
              <a:t>how</a:t>
            </a:r>
            <a:r>
              <a:rPr lang="de-DE" baseline="0" dirty="0" smtClean="0"/>
              <a:t> </a:t>
            </a:r>
            <a:r>
              <a:rPr lang="de-DE" baseline="0" dirty="0" err="1" smtClean="0"/>
              <a:t>to</a:t>
            </a:r>
            <a:r>
              <a:rPr lang="de-DE" baseline="0" dirty="0" smtClean="0"/>
              <a:t> </a:t>
            </a:r>
            <a:r>
              <a:rPr lang="de-DE" baseline="0" dirty="0" err="1" smtClean="0"/>
              <a:t>prepare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final oral </a:t>
            </a:r>
            <a:r>
              <a:rPr lang="de-DE" baseline="0" dirty="0" err="1" smtClean="0"/>
              <a:t>exam</a:t>
            </a:r>
            <a:r>
              <a:rPr lang="de-DE" baseline="0" dirty="0" smtClean="0"/>
              <a:t>. </a:t>
            </a:r>
            <a:r>
              <a:rPr lang="de-DE" baseline="0" dirty="0" err="1" smtClean="0"/>
              <a:t>Therefore</a:t>
            </a:r>
            <a:r>
              <a:rPr lang="de-DE" baseline="0" dirty="0" smtClean="0"/>
              <a:t> I </a:t>
            </a:r>
            <a:r>
              <a:rPr lang="de-DE" baseline="0" dirty="0" err="1" smtClean="0"/>
              <a:t>have</a:t>
            </a:r>
            <a:r>
              <a:rPr lang="de-DE" baseline="0" dirty="0" smtClean="0"/>
              <a:t> </a:t>
            </a:r>
            <a:r>
              <a:rPr lang="de-DE" baseline="0" dirty="0" err="1" smtClean="0"/>
              <a:t>moved</a:t>
            </a:r>
            <a:r>
              <a:rPr lang="de-DE" baseline="0" dirty="0" smtClean="0"/>
              <a:t> </a:t>
            </a:r>
            <a:r>
              <a:rPr lang="de-DE" baseline="0" dirty="0" err="1" smtClean="0"/>
              <a:t>these</a:t>
            </a:r>
            <a:r>
              <a:rPr lang="de-DE" baseline="0" dirty="0" smtClean="0"/>
              <a:t> </a:t>
            </a:r>
            <a:r>
              <a:rPr lang="de-DE" baseline="0" dirty="0" err="1" smtClean="0"/>
              <a:t>slides</a:t>
            </a:r>
            <a:r>
              <a:rPr lang="de-DE" baseline="0" dirty="0" smtClean="0"/>
              <a:t> </a:t>
            </a:r>
            <a:r>
              <a:rPr lang="de-DE" baseline="0" dirty="0" err="1" smtClean="0"/>
              <a:t>to</a:t>
            </a:r>
            <a:r>
              <a:rPr lang="de-DE" baseline="0" dirty="0" smtClean="0"/>
              <a:t> </a:t>
            </a:r>
            <a:r>
              <a:rPr lang="de-DE" baseline="0" dirty="0" err="1" smtClean="0"/>
              <a:t>the</a:t>
            </a:r>
            <a:r>
              <a:rPr lang="de-DE" baseline="0" dirty="0" smtClean="0"/>
              <a:t> end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lecture</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course</a:t>
            </a:r>
            <a:r>
              <a:rPr lang="de-DE" baseline="0" dirty="0" smtClean="0"/>
              <a:t>, </a:t>
            </a:r>
            <a:r>
              <a:rPr lang="de-DE" baseline="0" dirty="0" err="1" smtClean="0"/>
              <a:t>w</a:t>
            </a:r>
            <a:r>
              <a:rPr lang="de-DE" dirty="0" err="1" smtClean="0"/>
              <a:t>e</a:t>
            </a:r>
            <a:r>
              <a:rPr lang="de-DE" baseline="0" dirty="0" smtClean="0"/>
              <a:t> </a:t>
            </a:r>
            <a:r>
              <a:rPr lang="de-DE" baseline="0" dirty="0" err="1" smtClean="0"/>
              <a:t>have</a:t>
            </a:r>
            <a:r>
              <a:rPr lang="de-DE" baseline="0" dirty="0" smtClean="0"/>
              <a:t> </a:t>
            </a:r>
            <a:r>
              <a:rPr lang="de-DE" baseline="0" dirty="0" err="1" smtClean="0"/>
              <a:t>covered</a:t>
            </a:r>
            <a:r>
              <a:rPr lang="de-DE" baseline="0" dirty="0" smtClean="0"/>
              <a:t> a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techniques</a:t>
            </a:r>
            <a:r>
              <a:rPr lang="de-DE" baseline="0" dirty="0" smtClean="0"/>
              <a:t> </a:t>
            </a:r>
            <a:r>
              <a:rPr lang="de-DE" baseline="0" dirty="0" err="1" smtClean="0"/>
              <a:t>for</a:t>
            </a:r>
            <a:r>
              <a:rPr lang="de-DE" baseline="0" dirty="0" smtClean="0"/>
              <a:t> </a:t>
            </a:r>
            <a:r>
              <a:rPr lang="de-DE" baseline="0" dirty="0" err="1" smtClean="0"/>
              <a:t>preprocessing</a:t>
            </a:r>
            <a:r>
              <a:rPr lang="de-DE" baseline="0" dirty="0" smtClean="0"/>
              <a:t> </a:t>
            </a:r>
            <a:r>
              <a:rPr lang="de-DE" baseline="0" dirty="0" err="1" smtClean="0"/>
              <a:t>of</a:t>
            </a:r>
            <a:r>
              <a:rPr lang="de-DE" baseline="0" dirty="0" smtClean="0"/>
              <a:t> </a:t>
            </a:r>
            <a:r>
              <a:rPr lang="de-DE" baseline="0" dirty="0" err="1" smtClean="0"/>
              <a:t>data</a:t>
            </a:r>
            <a:r>
              <a:rPr lang="de-DE" baseline="0" dirty="0" smtClean="0"/>
              <a:t>. </a:t>
            </a:r>
            <a:r>
              <a:rPr lang="de-DE" baseline="0" dirty="0" err="1" smtClean="0"/>
              <a:t>Often</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decide</a:t>
            </a:r>
            <a:r>
              <a:rPr lang="de-DE" baseline="0" dirty="0" smtClean="0"/>
              <a:t> </a:t>
            </a:r>
            <a:r>
              <a:rPr lang="de-DE" baseline="0" dirty="0" err="1" smtClean="0"/>
              <a:t>before</a:t>
            </a:r>
            <a:r>
              <a:rPr lang="de-DE" baseline="0" dirty="0" smtClean="0"/>
              <a:t> </a:t>
            </a:r>
            <a:r>
              <a:rPr lang="de-DE" baseline="0" dirty="0" err="1" smtClean="0"/>
              <a:t>the</a:t>
            </a:r>
            <a:r>
              <a:rPr lang="de-DE" baseline="0" dirty="0" smtClean="0"/>
              <a:t> </a:t>
            </a:r>
            <a:r>
              <a:rPr lang="de-DE" baseline="0" dirty="0" err="1" smtClean="0"/>
              <a:t>analysis</a:t>
            </a:r>
            <a:r>
              <a:rPr lang="de-DE" baseline="0" dirty="0" smtClean="0"/>
              <a:t> </a:t>
            </a:r>
            <a:r>
              <a:rPr lang="de-DE" baseline="0" dirty="0" err="1" smtClean="0"/>
              <a:t>which</a:t>
            </a:r>
            <a:r>
              <a:rPr lang="de-DE" baseline="0" dirty="0" smtClean="0"/>
              <a:t> </a:t>
            </a:r>
            <a:r>
              <a:rPr lang="de-DE" baseline="0" dirty="0" err="1" smtClean="0"/>
              <a:t>samples</a:t>
            </a:r>
            <a:r>
              <a:rPr lang="de-DE" baseline="0" dirty="0" smtClean="0"/>
              <a:t> </a:t>
            </a:r>
            <a:r>
              <a:rPr lang="de-DE" baseline="0" dirty="0" err="1" smtClean="0"/>
              <a:t>to</a:t>
            </a:r>
            <a:r>
              <a:rPr lang="de-DE" baseline="0" dirty="0" smtClean="0"/>
              <a:t> </a:t>
            </a:r>
            <a:r>
              <a:rPr lang="de-DE" baseline="0" dirty="0" err="1" smtClean="0"/>
              <a:t>include</a:t>
            </a:r>
            <a:r>
              <a:rPr lang="de-DE" baseline="0" dirty="0" smtClean="0"/>
              <a:t> </a:t>
            </a:r>
            <a:r>
              <a:rPr lang="de-DE" baseline="0" dirty="0" err="1" smtClean="0"/>
              <a:t>and</a:t>
            </a:r>
            <a:r>
              <a:rPr lang="de-DE" baseline="0" dirty="0" smtClean="0"/>
              <a:t> </a:t>
            </a:r>
            <a:r>
              <a:rPr lang="de-DE" baseline="0" dirty="0" err="1" smtClean="0"/>
              <a:t>which</a:t>
            </a:r>
            <a:r>
              <a:rPr lang="de-DE" baseline="0" dirty="0" smtClean="0"/>
              <a:t> </a:t>
            </a:r>
            <a:r>
              <a:rPr lang="de-DE" baseline="0" dirty="0" err="1" smtClean="0"/>
              <a:t>samples</a:t>
            </a:r>
            <a:r>
              <a:rPr lang="de-DE" baseline="0" dirty="0" smtClean="0"/>
              <a:t> </a:t>
            </a:r>
            <a:r>
              <a:rPr lang="de-DE" baseline="0" dirty="0" err="1" smtClean="0"/>
              <a:t>to</a:t>
            </a:r>
            <a:r>
              <a:rPr lang="de-DE" baseline="0" dirty="0" smtClean="0"/>
              <a:t> </a:t>
            </a:r>
            <a:r>
              <a:rPr lang="de-DE" baseline="0" dirty="0" err="1" smtClean="0"/>
              <a:t>eliminate</a:t>
            </a:r>
            <a:r>
              <a:rPr lang="de-DE" baseline="0" dirty="0" smtClean="0"/>
              <a:t> </a:t>
            </a:r>
            <a:r>
              <a:rPr lang="de-DE" baseline="0" dirty="0" err="1" smtClean="0"/>
              <a:t>because</a:t>
            </a:r>
            <a:r>
              <a:rPr lang="de-DE" baseline="0" dirty="0" smtClean="0"/>
              <a:t> e.g. </a:t>
            </a:r>
            <a:r>
              <a:rPr lang="de-DE" baseline="0" dirty="0" err="1" smtClean="0"/>
              <a:t>too</a:t>
            </a:r>
            <a:r>
              <a:rPr lang="de-DE" baseline="0" dirty="0" smtClean="0"/>
              <a:t> </a:t>
            </a:r>
            <a:r>
              <a:rPr lang="de-DE" baseline="0" dirty="0" err="1" smtClean="0"/>
              <a:t>many</a:t>
            </a:r>
            <a:r>
              <a:rPr lang="de-DE" baseline="0" dirty="0" smtClean="0"/>
              <a:t>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are</a:t>
            </a:r>
            <a:r>
              <a:rPr lang="de-DE" baseline="0" dirty="0" smtClean="0"/>
              <a:t> </a:t>
            </a:r>
            <a:r>
              <a:rPr lang="de-DE" baseline="0" dirty="0" err="1" smtClean="0"/>
              <a:t>lacking</a:t>
            </a:r>
            <a:r>
              <a:rPr lang="de-DE" baseline="0" dirty="0" smtClean="0"/>
              <a:t>.</a:t>
            </a:r>
          </a:p>
          <a:p>
            <a:r>
              <a:rPr lang="de-DE" baseline="0" dirty="0" smtClean="0"/>
              <a:t>The </a:t>
            </a:r>
            <a:r>
              <a:rPr lang="de-DE" baseline="0" dirty="0" err="1" smtClean="0"/>
              <a:t>criteria</a:t>
            </a:r>
            <a:r>
              <a:rPr lang="de-DE" baseline="0" dirty="0" smtClean="0"/>
              <a:t> </a:t>
            </a:r>
            <a:r>
              <a:rPr lang="de-DE" baseline="0" dirty="0" err="1" smtClean="0"/>
              <a:t>for</a:t>
            </a:r>
            <a:r>
              <a:rPr lang="de-DE" baseline="0" dirty="0" smtClean="0"/>
              <a:t> </a:t>
            </a:r>
            <a:r>
              <a:rPr lang="de-DE" baseline="0" dirty="0" err="1" smtClean="0"/>
              <a:t>our</a:t>
            </a:r>
            <a:r>
              <a:rPr lang="de-DE" baseline="0" dirty="0" smtClean="0"/>
              <a:t> </a:t>
            </a:r>
            <a:r>
              <a:rPr lang="de-DE" baseline="0" dirty="0" err="1" smtClean="0"/>
              <a:t>decisions</a:t>
            </a:r>
            <a:r>
              <a:rPr lang="de-DE" baseline="0" dirty="0" smtClean="0"/>
              <a:t> will – on </a:t>
            </a:r>
            <a:r>
              <a:rPr lang="de-DE" baseline="0" dirty="0" err="1" smtClean="0"/>
              <a:t>the</a:t>
            </a:r>
            <a:r>
              <a:rPr lang="de-DE" baseline="0" dirty="0" smtClean="0"/>
              <a:t> </a:t>
            </a:r>
            <a:r>
              <a:rPr lang="de-DE" baseline="0" dirty="0" err="1" smtClean="0"/>
              <a:t>one</a:t>
            </a:r>
            <a:r>
              <a:rPr lang="de-DE" baseline="0" dirty="0" smtClean="0"/>
              <a:t> </a:t>
            </a:r>
            <a:r>
              <a:rPr lang="de-DE" baseline="0" dirty="0" err="1" smtClean="0"/>
              <a:t>hand</a:t>
            </a:r>
            <a:r>
              <a:rPr lang="de-DE" baseline="0" dirty="0" smtClean="0"/>
              <a:t> – </a:t>
            </a:r>
            <a:r>
              <a:rPr lang="de-DE" baseline="0" dirty="0" err="1" smtClean="0"/>
              <a:t>depend</a:t>
            </a:r>
            <a:r>
              <a:rPr lang="de-DE" baseline="0" dirty="0" smtClean="0"/>
              <a:t> on </a:t>
            </a:r>
            <a:r>
              <a:rPr lang="de-DE" baseline="0" dirty="0" err="1" smtClean="0"/>
              <a:t>how</a:t>
            </a:r>
            <a:r>
              <a:rPr lang="de-DE" baseline="0" dirty="0" smtClean="0"/>
              <a:t> </a:t>
            </a:r>
            <a:r>
              <a:rPr lang="de-DE" baseline="0" dirty="0" err="1" smtClean="0"/>
              <a:t>much</a:t>
            </a:r>
            <a:r>
              <a:rPr lang="de-DE" baseline="0" dirty="0" smtClean="0"/>
              <a:t> </a:t>
            </a:r>
            <a:r>
              <a:rPr lang="de-DE" baseline="0" dirty="0" err="1" smtClean="0"/>
              <a:t>data</a:t>
            </a:r>
            <a:r>
              <a:rPr lang="de-DE" baseline="0" dirty="0" smtClean="0"/>
              <a:t> </a:t>
            </a:r>
            <a:r>
              <a:rPr lang="de-DE" baseline="0" dirty="0" err="1" smtClean="0"/>
              <a:t>is</a:t>
            </a:r>
            <a:r>
              <a:rPr lang="de-DE" baseline="0" dirty="0" smtClean="0"/>
              <a:t> </a:t>
            </a:r>
            <a:r>
              <a:rPr lang="de-DE" baseline="0" dirty="0" err="1" smtClean="0"/>
              <a:t>available</a:t>
            </a:r>
            <a:r>
              <a:rPr lang="de-DE" baseline="0" dirty="0" smtClean="0"/>
              <a:t>. </a:t>
            </a:r>
            <a:r>
              <a:rPr lang="de-DE" baseline="0" dirty="0" err="1" smtClean="0"/>
              <a:t>We</a:t>
            </a:r>
            <a:r>
              <a:rPr lang="de-DE" baseline="0" dirty="0" smtClean="0"/>
              <a:t> will </a:t>
            </a:r>
            <a:r>
              <a:rPr lang="de-DE" baseline="0" dirty="0" err="1" smtClean="0"/>
              <a:t>address</a:t>
            </a:r>
            <a:r>
              <a:rPr lang="de-DE" baseline="0" dirty="0" smtClean="0"/>
              <a:t> </a:t>
            </a:r>
            <a:r>
              <a:rPr lang="de-DE" baseline="0" dirty="0" err="1" smtClean="0"/>
              <a:t>this</a:t>
            </a:r>
            <a:r>
              <a:rPr lang="de-DE" baseline="0" dirty="0" smtClean="0"/>
              <a:t> on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a:t>
            </a:r>
            <a:r>
              <a:rPr lang="de-DE" baseline="0" dirty="0" smtClean="0"/>
              <a:t>.</a:t>
            </a:r>
          </a:p>
          <a:p>
            <a:r>
              <a:rPr lang="de-DE" baseline="0" dirty="0" smtClean="0"/>
              <a:t>Also, </a:t>
            </a:r>
            <a:r>
              <a:rPr lang="de-DE" baseline="0" dirty="0" err="1" smtClean="0"/>
              <a:t>the</a:t>
            </a:r>
            <a:r>
              <a:rPr lang="de-DE" baseline="0" dirty="0" smtClean="0"/>
              <a:t> </a:t>
            </a:r>
            <a:r>
              <a:rPr lang="de-DE" baseline="0" dirty="0" err="1" smtClean="0"/>
              <a:t>criteria</a:t>
            </a:r>
            <a:r>
              <a:rPr lang="de-DE" baseline="0" dirty="0" smtClean="0"/>
              <a:t> will </a:t>
            </a:r>
            <a:r>
              <a:rPr lang="de-DE" baseline="0" dirty="0" err="1" smtClean="0"/>
              <a:t>depend</a:t>
            </a:r>
            <a:r>
              <a:rPr lang="de-DE" baseline="0" dirty="0" smtClean="0"/>
              <a:t> on </a:t>
            </a:r>
            <a:r>
              <a:rPr lang="de-DE" baseline="0" dirty="0" err="1" smtClean="0"/>
              <a:t>the</a:t>
            </a:r>
            <a:r>
              <a:rPr lang="de-DE" baseline="0" dirty="0" smtClean="0"/>
              <a:t> </a:t>
            </a:r>
            <a:r>
              <a:rPr lang="de-DE" baseline="0" dirty="0" err="1" smtClean="0"/>
              <a:t>research</a:t>
            </a:r>
            <a:r>
              <a:rPr lang="de-DE" baseline="0" dirty="0" smtClean="0"/>
              <a:t> </a:t>
            </a:r>
            <a:r>
              <a:rPr lang="de-DE" baseline="0" dirty="0" err="1" smtClean="0"/>
              <a:t>question</a:t>
            </a:r>
            <a:r>
              <a:rPr lang="de-DE" baseline="0" dirty="0" smtClean="0"/>
              <a:t> </a:t>
            </a:r>
            <a:r>
              <a:rPr lang="de-DE" baseline="0" dirty="0" err="1" smtClean="0"/>
              <a:t>we</a:t>
            </a:r>
            <a:r>
              <a:rPr lang="de-DE" baseline="0" dirty="0" smtClean="0"/>
              <a:t> </a:t>
            </a:r>
            <a:r>
              <a:rPr lang="de-DE" baseline="0" dirty="0" err="1" smtClean="0"/>
              <a:t>ask</a:t>
            </a:r>
            <a:r>
              <a:rPr lang="de-DE" baseline="0" dirty="0" smtClean="0"/>
              <a:t>. </a:t>
            </a:r>
          </a:p>
          <a:p>
            <a:r>
              <a:rPr lang="de-DE" baseline="0" dirty="0" smtClean="0"/>
              <a:t>Do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analyze</a:t>
            </a:r>
            <a:r>
              <a:rPr lang="de-DE" baseline="0" dirty="0" smtClean="0"/>
              <a:t> a </a:t>
            </a:r>
            <a:r>
              <a:rPr lang="de-DE" baseline="0" dirty="0" err="1" smtClean="0"/>
              <a:t>general</a:t>
            </a:r>
            <a:r>
              <a:rPr lang="de-DE" baseline="0" dirty="0" smtClean="0"/>
              <a:t> </a:t>
            </a:r>
            <a:r>
              <a:rPr lang="de-DE" baseline="0" dirty="0" err="1" smtClean="0"/>
              <a:t>phenomenon</a:t>
            </a:r>
            <a:r>
              <a:rPr lang="de-DE" baseline="0" dirty="0" smtClean="0"/>
              <a:t>? </a:t>
            </a:r>
            <a:r>
              <a:rPr lang="de-DE" baseline="0" dirty="0" err="1" smtClean="0"/>
              <a:t>Or</a:t>
            </a:r>
            <a:r>
              <a:rPr lang="de-DE" baseline="0" dirty="0" smtClean="0"/>
              <a:t> do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help</a:t>
            </a:r>
            <a:r>
              <a:rPr lang="de-DE" baseline="0" dirty="0" smtClean="0"/>
              <a:t> an individual </a:t>
            </a:r>
            <a:r>
              <a:rPr lang="de-DE" baseline="0" dirty="0" err="1" smtClean="0"/>
              <a:t>patient</a:t>
            </a:r>
            <a:r>
              <a:rPr lang="de-DE" baseline="0" dirty="0" smtClean="0"/>
              <a:t>?</a:t>
            </a:r>
          </a:p>
          <a:p>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33</a:t>
            </a:fld>
            <a:endParaRPr lang="de-DE" altLang="de-DE"/>
          </a:p>
        </p:txBody>
      </p:sp>
    </p:spTree>
    <p:extLst>
      <p:ext uri="{BB962C8B-B14F-4D97-AF65-F5344CB8AC3E}">
        <p14:creationId xmlns:p14="http://schemas.microsoft.com/office/powerpoint/2010/main" val="2624897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recommendation</a:t>
            </a:r>
            <a:r>
              <a:rPr lang="de-DE" dirty="0" smtClean="0"/>
              <a:t> </a:t>
            </a:r>
            <a:r>
              <a:rPr lang="de-DE" dirty="0" err="1" smtClean="0"/>
              <a:t>formulated</a:t>
            </a:r>
            <a:r>
              <a:rPr lang="de-DE" dirty="0" smtClean="0"/>
              <a:t> </a:t>
            </a:r>
            <a:r>
              <a:rPr lang="de-DE" dirty="0" err="1" smtClean="0"/>
              <a:t>here</a:t>
            </a:r>
            <a:r>
              <a:rPr lang="de-DE" dirty="0" smtClean="0"/>
              <a:t> </a:t>
            </a:r>
            <a:r>
              <a:rPr lang="de-DE" dirty="0" err="1" smtClean="0"/>
              <a:t>only</a:t>
            </a:r>
            <a:r>
              <a:rPr lang="de-DE" dirty="0" smtClean="0"/>
              <a:t> </a:t>
            </a:r>
            <a:r>
              <a:rPr lang="de-DE" dirty="0" err="1" smtClean="0"/>
              <a:t>apply</a:t>
            </a:r>
            <a:r>
              <a:rPr lang="de-DE" dirty="0" smtClean="0"/>
              <a:t> in </a:t>
            </a:r>
            <a:r>
              <a:rPr lang="de-DE" dirty="0" err="1" smtClean="0"/>
              <a:t>the</a:t>
            </a:r>
            <a:r>
              <a:rPr lang="de-DE" dirty="0" smtClean="0"/>
              <a:t> </a:t>
            </a:r>
            <a:r>
              <a:rPr lang="de-DE" dirty="0" err="1" smtClean="0"/>
              <a:t>case</a:t>
            </a:r>
            <a:r>
              <a:rPr lang="de-DE" dirty="0" smtClean="0"/>
              <a:t> </a:t>
            </a:r>
            <a:r>
              <a:rPr lang="de-DE" dirty="0" err="1" smtClean="0"/>
              <a:t>when</a:t>
            </a:r>
            <a:r>
              <a:rPr lang="de-DE" dirty="0" smtClean="0"/>
              <a:t> </a:t>
            </a:r>
            <a:r>
              <a:rPr lang="de-DE" dirty="0" err="1" smtClean="0"/>
              <a:t>we</a:t>
            </a:r>
            <a:r>
              <a:rPr lang="de-DE" dirty="0" smtClean="0"/>
              <a:t> </a:t>
            </a:r>
            <a:r>
              <a:rPr lang="de-DE" dirty="0" err="1" smtClean="0"/>
              <a:t>have</a:t>
            </a:r>
            <a:r>
              <a:rPr lang="de-DE" dirty="0" smtClean="0"/>
              <a:t> „</a:t>
            </a:r>
            <a:r>
              <a:rPr lang="de-DE" dirty="0" err="1" smtClean="0"/>
              <a:t>enough</a:t>
            </a:r>
            <a:r>
              <a:rPr lang="de-DE" baseline="0" dirty="0" smtClean="0"/>
              <a:t>“ </a:t>
            </a:r>
            <a:r>
              <a:rPr lang="de-DE" baseline="0" dirty="0" err="1" smtClean="0"/>
              <a:t>data</a:t>
            </a:r>
            <a:r>
              <a:rPr lang="de-DE" baseline="0" dirty="0" smtClean="0"/>
              <a:t>. </a:t>
            </a:r>
          </a:p>
          <a:p>
            <a:r>
              <a:rPr lang="de-DE" baseline="0" dirty="0" smtClean="0"/>
              <a:t>E.g. in </a:t>
            </a:r>
            <a:r>
              <a:rPr lang="de-DE" baseline="0" dirty="0" err="1" smtClean="0"/>
              <a:t>machine</a:t>
            </a:r>
            <a:r>
              <a:rPr lang="de-DE" baseline="0" dirty="0" smtClean="0"/>
              <a:t> </a:t>
            </a:r>
            <a:r>
              <a:rPr lang="de-DE" baseline="0" dirty="0" err="1" smtClean="0"/>
              <a:t>learning</a:t>
            </a:r>
            <a:r>
              <a:rPr lang="de-DE" baseline="0" dirty="0" smtClean="0"/>
              <a:t>, a </a:t>
            </a:r>
            <a:r>
              <a:rPr lang="de-DE" baseline="0" dirty="0" err="1" smtClean="0"/>
              <a:t>role</a:t>
            </a:r>
            <a:r>
              <a:rPr lang="de-DE" baseline="0" dirty="0" smtClean="0"/>
              <a:t> </a:t>
            </a:r>
            <a:r>
              <a:rPr lang="de-DE" baseline="0" dirty="0" err="1" smtClean="0"/>
              <a:t>of</a:t>
            </a:r>
            <a:r>
              <a:rPr lang="de-DE" baseline="0" dirty="0" smtClean="0"/>
              <a:t> </a:t>
            </a:r>
            <a:r>
              <a:rPr lang="de-DE" baseline="0" dirty="0" err="1" smtClean="0"/>
              <a:t>thumb</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should</a:t>
            </a:r>
            <a:r>
              <a:rPr lang="de-DE" baseline="0" dirty="0" smtClean="0"/>
              <a:t> </a:t>
            </a:r>
            <a:r>
              <a:rPr lang="de-DE" baseline="0" dirty="0" err="1" smtClean="0"/>
              <a:t>have</a:t>
            </a:r>
            <a:r>
              <a:rPr lang="de-DE" baseline="0" dirty="0" smtClean="0"/>
              <a:t> at least 5 </a:t>
            </a:r>
            <a:r>
              <a:rPr lang="de-DE" baseline="0" dirty="0" err="1" smtClean="0"/>
              <a:t>data</a:t>
            </a:r>
            <a:r>
              <a:rPr lang="de-DE" baseline="0" dirty="0" smtClean="0"/>
              <a:t> </a:t>
            </a:r>
            <a:r>
              <a:rPr lang="de-DE" baseline="0" dirty="0" err="1" smtClean="0"/>
              <a:t>points</a:t>
            </a:r>
            <a:r>
              <a:rPr lang="de-DE" baseline="0" dirty="0" smtClean="0"/>
              <a:t> </a:t>
            </a:r>
            <a:r>
              <a:rPr lang="de-DE" baseline="0" dirty="0" err="1" smtClean="0"/>
              <a:t>for</a:t>
            </a:r>
            <a:r>
              <a:rPr lang="de-DE" baseline="0" dirty="0" smtClean="0"/>
              <a:t> </a:t>
            </a:r>
            <a:r>
              <a:rPr lang="de-DE" baseline="0" dirty="0" err="1" smtClean="0"/>
              <a:t>every</a:t>
            </a:r>
            <a:r>
              <a:rPr lang="de-DE" baseline="0" dirty="0" smtClean="0"/>
              <a:t> </a:t>
            </a:r>
            <a:r>
              <a:rPr lang="de-DE" baseline="0" dirty="0" err="1" smtClean="0"/>
              <a:t>feature</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use</a:t>
            </a:r>
            <a:r>
              <a:rPr lang="de-DE" baseline="0" dirty="0" smtClean="0"/>
              <a:t> in a </a:t>
            </a:r>
            <a:r>
              <a:rPr lang="de-DE" baseline="0" dirty="0" err="1" smtClean="0"/>
              <a:t>regression</a:t>
            </a:r>
            <a:r>
              <a:rPr lang="de-DE" baseline="0" dirty="0" smtClean="0"/>
              <a:t> </a:t>
            </a:r>
            <a:r>
              <a:rPr lang="de-DE" baseline="0" dirty="0" err="1" smtClean="0"/>
              <a:t>model</a:t>
            </a:r>
            <a:r>
              <a:rPr lang="de-DE" baseline="0" dirty="0" smtClean="0"/>
              <a:t>/ML </a:t>
            </a:r>
            <a:r>
              <a:rPr lang="de-DE" baseline="0" dirty="0" err="1" smtClean="0"/>
              <a:t>model</a:t>
            </a:r>
            <a:r>
              <a:rPr lang="de-DE" baseline="0" dirty="0" smtClean="0"/>
              <a:t>. </a:t>
            </a:r>
            <a:r>
              <a:rPr lang="de-DE" baseline="0" dirty="0" err="1" smtClean="0"/>
              <a:t>If</a:t>
            </a:r>
            <a:r>
              <a:rPr lang="de-DE" baseline="0" dirty="0" smtClean="0"/>
              <a:t> </a:t>
            </a:r>
            <a:r>
              <a:rPr lang="de-DE" baseline="0" dirty="0" err="1" smtClean="0"/>
              <a:t>we</a:t>
            </a:r>
            <a:r>
              <a:rPr lang="de-DE" baseline="0" dirty="0" smtClean="0"/>
              <a:t> </a:t>
            </a:r>
            <a:r>
              <a:rPr lang="de-DE" baseline="0" dirty="0" err="1" smtClean="0"/>
              <a:t>use</a:t>
            </a:r>
            <a:r>
              <a:rPr lang="de-DE" baseline="0" dirty="0" smtClean="0"/>
              <a:t> n </a:t>
            </a:r>
            <a:r>
              <a:rPr lang="de-DE" baseline="0" dirty="0" err="1" smtClean="0"/>
              <a:t>features</a:t>
            </a:r>
            <a:r>
              <a:rPr lang="de-DE" baseline="0" dirty="0" smtClean="0"/>
              <a:t>, </a:t>
            </a:r>
            <a:r>
              <a:rPr lang="de-DE" baseline="0" dirty="0" err="1" smtClean="0"/>
              <a:t>we</a:t>
            </a:r>
            <a:r>
              <a:rPr lang="de-DE" baseline="0" dirty="0" smtClean="0"/>
              <a:t> </a:t>
            </a:r>
            <a:r>
              <a:rPr lang="de-DE" baseline="0" dirty="0" err="1" smtClean="0"/>
              <a:t>should</a:t>
            </a:r>
            <a:r>
              <a:rPr lang="de-DE" baseline="0" dirty="0" smtClean="0"/>
              <a:t> </a:t>
            </a:r>
            <a:r>
              <a:rPr lang="de-DE" baseline="0" dirty="0" err="1" smtClean="0"/>
              <a:t>have</a:t>
            </a:r>
            <a:r>
              <a:rPr lang="de-DE" baseline="0" dirty="0" smtClean="0"/>
              <a:t> &gt; 5^n </a:t>
            </a:r>
            <a:r>
              <a:rPr lang="de-DE" baseline="0" dirty="0" err="1" smtClean="0"/>
              <a:t>data</a:t>
            </a:r>
            <a:r>
              <a:rPr lang="de-DE" baseline="0" dirty="0" smtClean="0"/>
              <a:t> </a:t>
            </a:r>
            <a:r>
              <a:rPr lang="de-DE" baseline="0" dirty="0" err="1" smtClean="0"/>
              <a:t>points</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34</a:t>
            </a:fld>
            <a:endParaRPr lang="de-DE" altLang="de-DE"/>
          </a:p>
        </p:txBody>
      </p:sp>
    </p:spTree>
    <p:extLst>
      <p:ext uri="{BB962C8B-B14F-4D97-AF65-F5344CB8AC3E}">
        <p14:creationId xmlns:p14="http://schemas.microsoft.com/office/powerpoint/2010/main" val="708671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For</a:t>
            </a:r>
            <a:r>
              <a:rPr lang="de-DE" dirty="0" smtClean="0"/>
              <a:t> a </a:t>
            </a:r>
            <a:r>
              <a:rPr lang="de-DE" dirty="0" err="1" smtClean="0"/>
              <a:t>single</a:t>
            </a:r>
            <a:r>
              <a:rPr lang="de-DE" dirty="0" smtClean="0"/>
              <a:t> </a:t>
            </a:r>
            <a:r>
              <a:rPr lang="de-DE" dirty="0" err="1" smtClean="0"/>
              <a:t>patient</a:t>
            </a:r>
            <a:r>
              <a:rPr lang="de-DE" dirty="0" smtClean="0"/>
              <a:t>, </a:t>
            </a:r>
            <a:r>
              <a:rPr lang="de-DE" dirty="0" err="1" smtClean="0"/>
              <a:t>we</a:t>
            </a:r>
            <a:r>
              <a:rPr lang="de-DE" dirty="0" smtClean="0"/>
              <a:t> will </a:t>
            </a:r>
            <a:r>
              <a:rPr lang="de-DE" dirty="0" err="1" smtClean="0"/>
              <a:t>typically</a:t>
            </a:r>
            <a:r>
              <a:rPr lang="de-DE" dirty="0" smtClean="0"/>
              <a:t> </a:t>
            </a:r>
            <a:r>
              <a:rPr lang="de-DE" dirty="0" err="1" smtClean="0"/>
              <a:t>only</a:t>
            </a:r>
            <a:r>
              <a:rPr lang="de-DE" dirty="0" smtClean="0"/>
              <a:t> </a:t>
            </a:r>
            <a:r>
              <a:rPr lang="de-DE" dirty="0" err="1" smtClean="0"/>
              <a:t>get</a:t>
            </a:r>
            <a:r>
              <a:rPr lang="de-DE" dirty="0" smtClean="0"/>
              <a:t> 1-3</a:t>
            </a:r>
            <a:r>
              <a:rPr lang="de-DE" baseline="0" dirty="0" smtClean="0"/>
              <a:t> </a:t>
            </a:r>
            <a:r>
              <a:rPr lang="de-DE" baseline="0" dirty="0" err="1" smtClean="0"/>
              <a:t>technical</a:t>
            </a:r>
            <a:r>
              <a:rPr lang="de-DE" baseline="0" dirty="0" smtClean="0"/>
              <a:t> </a:t>
            </a:r>
            <a:r>
              <a:rPr lang="de-DE" baseline="0" dirty="0" err="1" smtClean="0"/>
              <a:t>replicates</a:t>
            </a:r>
            <a:r>
              <a:rPr lang="de-DE" baseline="0" dirty="0" smtClean="0"/>
              <a:t>. This </a:t>
            </a:r>
            <a:r>
              <a:rPr lang="de-DE" baseline="0" dirty="0" err="1" smtClean="0"/>
              <a:t>is</a:t>
            </a:r>
            <a:r>
              <a:rPr lang="de-DE" baseline="0" dirty="0" smtClean="0"/>
              <a:t> it.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live </a:t>
            </a:r>
            <a:r>
              <a:rPr lang="de-DE" baseline="0" dirty="0" err="1" smtClean="0"/>
              <a:t>with</a:t>
            </a:r>
            <a:r>
              <a:rPr lang="de-DE" baseline="0" dirty="0" smtClean="0"/>
              <a:t> </a:t>
            </a:r>
            <a:r>
              <a:rPr lang="de-DE" baseline="0" dirty="0" err="1" smtClean="0"/>
              <a:t>this</a:t>
            </a:r>
            <a:r>
              <a:rPr lang="de-DE" baseline="0" dirty="0" smtClean="0"/>
              <a:t> </a:t>
            </a:r>
            <a:r>
              <a:rPr lang="de-DE" baseline="0" dirty="0" err="1" smtClean="0"/>
              <a:t>data</a:t>
            </a:r>
            <a:r>
              <a:rPr lang="de-DE" baseline="0" dirty="0" smtClean="0"/>
              <a:t> </a:t>
            </a:r>
            <a:r>
              <a:rPr lang="de-DE" baseline="0" dirty="0" err="1" smtClean="0"/>
              <a:t>and</a:t>
            </a:r>
            <a:r>
              <a:rPr lang="de-DE" baseline="0" dirty="0" smtClean="0"/>
              <a:t> do „</a:t>
            </a:r>
            <a:r>
              <a:rPr lang="de-DE" baseline="0" dirty="0" err="1" smtClean="0"/>
              <a:t>the</a:t>
            </a:r>
            <a:r>
              <a:rPr lang="de-DE" baseline="0" dirty="0" smtClean="0"/>
              <a:t> </a:t>
            </a:r>
            <a:r>
              <a:rPr lang="de-DE" baseline="0" dirty="0" err="1" smtClean="0"/>
              <a:t>best</a:t>
            </a:r>
            <a:r>
              <a:rPr lang="de-DE" baseline="0" dirty="0" smtClean="0"/>
              <a:t> </a:t>
            </a:r>
            <a:r>
              <a:rPr lang="de-DE" baseline="0" dirty="0" err="1" smtClean="0"/>
              <a:t>we</a:t>
            </a:r>
            <a:r>
              <a:rPr lang="de-DE" baseline="0" dirty="0" smtClean="0"/>
              <a:t> </a:t>
            </a:r>
            <a:r>
              <a:rPr lang="de-DE" baseline="0" dirty="0" err="1" smtClean="0"/>
              <a:t>can</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35</a:t>
            </a:fld>
            <a:endParaRPr lang="de-DE" altLang="de-DE"/>
          </a:p>
        </p:txBody>
      </p:sp>
    </p:spTree>
    <p:extLst>
      <p:ext uri="{BB962C8B-B14F-4D97-AF65-F5344CB8AC3E}">
        <p14:creationId xmlns:p14="http://schemas.microsoft.com/office/powerpoint/2010/main" val="1126425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After</a:t>
            </a:r>
            <a:r>
              <a:rPr lang="de-DE" baseline="0" dirty="0" smtClean="0"/>
              <a:t> </a:t>
            </a:r>
            <a:r>
              <a:rPr lang="de-DE" baseline="0" dirty="0" err="1" smtClean="0"/>
              <a:t>completing</a:t>
            </a:r>
            <a:r>
              <a:rPr lang="de-DE" baseline="0" dirty="0" smtClean="0"/>
              <a:t> </a:t>
            </a:r>
            <a:r>
              <a:rPr lang="de-DE" baseline="0" dirty="0" err="1" smtClean="0"/>
              <a:t>the</a:t>
            </a:r>
            <a:r>
              <a:rPr lang="de-DE" baseline="0" dirty="0" smtClean="0"/>
              <a:t> </a:t>
            </a:r>
            <a:r>
              <a:rPr lang="de-DE" baseline="0" dirty="0" err="1" smtClean="0"/>
              <a:t>analysis</a:t>
            </a:r>
            <a:r>
              <a:rPr lang="de-DE" baseline="0" dirty="0" smtClean="0"/>
              <a:t> </a:t>
            </a:r>
            <a:r>
              <a:rPr lang="de-DE" baseline="0" dirty="0" err="1" smtClean="0"/>
              <a:t>of</a:t>
            </a:r>
            <a:r>
              <a:rPr lang="de-DE" baseline="0" dirty="0" smtClean="0"/>
              <a:t> a </a:t>
            </a:r>
            <a:r>
              <a:rPr lang="de-DE" baseline="0" dirty="0" err="1" smtClean="0"/>
              <a:t>data</a:t>
            </a:r>
            <a:r>
              <a:rPr lang="de-DE" baseline="0" dirty="0" smtClean="0"/>
              <a:t> </a:t>
            </a:r>
            <a:r>
              <a:rPr lang="de-DE" baseline="0" dirty="0" err="1" smtClean="0"/>
              <a:t>set</a:t>
            </a:r>
            <a:r>
              <a:rPr lang="de-DE" baseline="0" dirty="0" smtClean="0"/>
              <a:t>, </a:t>
            </a:r>
            <a:r>
              <a:rPr lang="de-DE" baseline="0" dirty="0" err="1" smtClean="0"/>
              <a:t>we</a:t>
            </a:r>
            <a:r>
              <a:rPr lang="de-DE" baseline="0" dirty="0" smtClean="0"/>
              <a:t> will (</a:t>
            </a:r>
            <a:r>
              <a:rPr lang="de-DE" baseline="0" dirty="0" err="1" smtClean="0"/>
              <a:t>hopefully</a:t>
            </a:r>
            <a:r>
              <a:rPr lang="de-DE" baseline="0" dirty="0" smtClean="0"/>
              <a:t>) </a:t>
            </a:r>
            <a:r>
              <a:rPr lang="de-DE" baseline="0" dirty="0" err="1" smtClean="0"/>
              <a:t>arrive</a:t>
            </a:r>
            <a:r>
              <a:rPr lang="de-DE" baseline="0" dirty="0" smtClean="0"/>
              <a:t> at </a:t>
            </a:r>
            <a:r>
              <a:rPr lang="de-DE" baseline="0" dirty="0" err="1" smtClean="0"/>
              <a:t>some</a:t>
            </a:r>
            <a:r>
              <a:rPr lang="de-DE" baseline="0" dirty="0" smtClean="0"/>
              <a:t> </a:t>
            </a:r>
            <a:r>
              <a:rPr lang="de-DE" baseline="0" dirty="0" err="1" smtClean="0"/>
              <a:t>statistically</a:t>
            </a:r>
            <a:r>
              <a:rPr lang="de-DE" baseline="0" dirty="0" smtClean="0"/>
              <a:t> </a:t>
            </a:r>
            <a:r>
              <a:rPr lang="de-DE" baseline="0" dirty="0" err="1" smtClean="0"/>
              <a:t>significant</a:t>
            </a:r>
            <a:r>
              <a:rPr lang="de-DE" baseline="0" dirty="0" smtClean="0"/>
              <a:t> </a:t>
            </a:r>
            <a:r>
              <a:rPr lang="de-DE" baseline="0" dirty="0" err="1" smtClean="0"/>
              <a:t>conclusions</a:t>
            </a:r>
            <a:r>
              <a:rPr lang="de-DE" baseline="0" dirty="0" smtClean="0"/>
              <a:t>. </a:t>
            </a:r>
            <a:r>
              <a:rPr lang="de-DE" baseline="0" dirty="0" err="1" smtClean="0"/>
              <a:t>Does</a:t>
            </a:r>
            <a:r>
              <a:rPr lang="de-DE" baseline="0" dirty="0" smtClean="0"/>
              <a:t> </a:t>
            </a:r>
            <a:r>
              <a:rPr lang="de-DE" baseline="0" dirty="0" err="1" smtClean="0"/>
              <a:t>this</a:t>
            </a:r>
            <a:r>
              <a:rPr lang="de-DE" baseline="0" dirty="0" smtClean="0"/>
              <a:t> </a:t>
            </a:r>
            <a:r>
              <a:rPr lang="de-DE" baseline="0" dirty="0" err="1" smtClean="0"/>
              <a:t>mean</a:t>
            </a:r>
            <a:r>
              <a:rPr lang="de-DE" baseline="0" dirty="0" smtClean="0"/>
              <a:t> </a:t>
            </a:r>
            <a:r>
              <a:rPr lang="de-DE" baseline="0" dirty="0" err="1" smtClean="0"/>
              <a:t>that</a:t>
            </a:r>
            <a:r>
              <a:rPr lang="de-DE" baseline="0" dirty="0" smtClean="0"/>
              <a:t> </a:t>
            </a:r>
            <a:r>
              <a:rPr lang="de-DE" baseline="0" dirty="0" err="1" smtClean="0"/>
              <a:t>these</a:t>
            </a:r>
            <a:r>
              <a:rPr lang="de-DE" baseline="0" dirty="0" smtClean="0"/>
              <a:t> </a:t>
            </a:r>
            <a:r>
              <a:rPr lang="de-DE" baseline="0" dirty="0" err="1" smtClean="0"/>
              <a:t>conclusions</a:t>
            </a:r>
            <a:r>
              <a:rPr lang="de-DE" baseline="0" dirty="0" smtClean="0"/>
              <a:t> </a:t>
            </a:r>
            <a:r>
              <a:rPr lang="de-DE" baseline="0" dirty="0" err="1" smtClean="0"/>
              <a:t>are</a:t>
            </a:r>
            <a:r>
              <a:rPr lang="de-DE" baseline="0" dirty="0" smtClean="0"/>
              <a:t> „</a:t>
            </a:r>
            <a:r>
              <a:rPr lang="de-DE" baseline="0" dirty="0" err="1" smtClean="0"/>
              <a:t>true</a:t>
            </a:r>
            <a:r>
              <a:rPr lang="de-DE" baseline="0" dirty="0" smtClean="0"/>
              <a:t>“?</a:t>
            </a:r>
          </a:p>
          <a:p>
            <a:r>
              <a:rPr lang="de-DE" baseline="0" dirty="0" smtClean="0"/>
              <a:t>Yes,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true</a:t>
            </a:r>
            <a:r>
              <a:rPr lang="de-DE" baseline="0" dirty="0" smtClean="0"/>
              <a:t> </a:t>
            </a:r>
            <a:r>
              <a:rPr lang="de-DE" baseline="0" dirty="0" err="1" smtClean="0"/>
              <a:t>given</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we</a:t>
            </a:r>
            <a:r>
              <a:rPr lang="de-DE" baseline="0" dirty="0" smtClean="0"/>
              <a:t> </a:t>
            </a:r>
            <a:r>
              <a:rPr lang="de-DE" baseline="0" dirty="0" err="1" smtClean="0"/>
              <a:t>analyzed</a:t>
            </a:r>
            <a:r>
              <a:rPr lang="de-DE" baseline="0" dirty="0" smtClean="0"/>
              <a:t>. But </a:t>
            </a:r>
            <a:r>
              <a:rPr lang="de-DE" baseline="0" dirty="0" err="1" smtClean="0"/>
              <a:t>this</a:t>
            </a:r>
            <a:r>
              <a:rPr lang="de-DE" baseline="0" dirty="0" smtClean="0"/>
              <a:t> </a:t>
            </a:r>
            <a:r>
              <a:rPr lang="de-DE" baseline="0" dirty="0" err="1" smtClean="0"/>
              <a:t>may</a:t>
            </a:r>
            <a:r>
              <a:rPr lang="de-DE" baseline="0" dirty="0" smtClean="0"/>
              <a:t> not </a:t>
            </a:r>
            <a:r>
              <a:rPr lang="de-DE" baseline="0" dirty="0" err="1" smtClean="0"/>
              <a:t>necessarily</a:t>
            </a:r>
            <a:r>
              <a:rPr lang="de-DE" baseline="0" dirty="0" smtClean="0"/>
              <a:t> </a:t>
            </a:r>
            <a:r>
              <a:rPr lang="de-DE" baseline="0" dirty="0" err="1" smtClean="0"/>
              <a:t>mean</a:t>
            </a:r>
            <a:r>
              <a:rPr lang="de-DE" baseline="0" dirty="0" smtClean="0"/>
              <a: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true</a:t>
            </a:r>
            <a:r>
              <a:rPr lang="de-DE" baseline="0" dirty="0" smtClean="0"/>
              <a:t> in a </a:t>
            </a:r>
            <a:r>
              <a:rPr lang="de-DE" baseline="0" dirty="0" err="1" smtClean="0"/>
              <a:t>biological</a:t>
            </a:r>
            <a:r>
              <a:rPr lang="de-DE" baseline="0" dirty="0" smtClean="0"/>
              <a:t> / </a:t>
            </a:r>
            <a:r>
              <a:rPr lang="de-DE" baseline="0" dirty="0" err="1" smtClean="0"/>
              <a:t>medical</a:t>
            </a:r>
            <a:r>
              <a:rPr lang="de-DE" baseline="0" dirty="0" smtClean="0"/>
              <a:t> sense.</a:t>
            </a:r>
          </a:p>
          <a:p>
            <a:r>
              <a:rPr lang="de-DE" baseline="0" dirty="0" smtClean="0"/>
              <a:t>The </a:t>
            </a:r>
            <a:r>
              <a:rPr lang="de-DE" baseline="0" dirty="0" err="1" smtClean="0"/>
              <a:t>reason</a:t>
            </a:r>
            <a:r>
              <a:rPr lang="de-DE" baseline="0" dirty="0" smtClean="0"/>
              <a:t> </a:t>
            </a:r>
            <a:r>
              <a:rPr lang="de-DE" baseline="0" dirty="0" err="1" smtClean="0"/>
              <a:t>is</a:t>
            </a:r>
            <a:r>
              <a:rPr lang="de-DE" baseline="0" dirty="0" smtClean="0"/>
              <a:t> </a:t>
            </a:r>
            <a:r>
              <a:rPr lang="de-DE" baseline="0" dirty="0" err="1" smtClean="0"/>
              <a:t>that</a:t>
            </a:r>
            <a:r>
              <a:rPr lang="de-DE" baseline="0" dirty="0" smtClean="0"/>
              <a:t> – </a:t>
            </a:r>
            <a:r>
              <a:rPr lang="de-DE" baseline="0" dirty="0" err="1" smtClean="0"/>
              <a:t>sometimes</a:t>
            </a:r>
            <a:r>
              <a:rPr lang="de-DE" baseline="0" dirty="0" smtClean="0"/>
              <a:t> – </a:t>
            </a:r>
            <a:r>
              <a:rPr lang="de-DE" baseline="0" dirty="0" err="1" smtClean="0"/>
              <a:t>the</a:t>
            </a:r>
            <a:r>
              <a:rPr lang="de-DE" baseline="0" dirty="0" smtClean="0"/>
              <a:t> </a:t>
            </a:r>
            <a:r>
              <a:rPr lang="de-DE" baseline="0" dirty="0" err="1" smtClean="0"/>
              <a:t>derived</a:t>
            </a:r>
            <a:r>
              <a:rPr lang="de-DE" baseline="0" dirty="0" smtClean="0"/>
              <a:t> </a:t>
            </a:r>
            <a:r>
              <a:rPr lang="de-DE" baseline="0" dirty="0" err="1" smtClean="0"/>
              <a:t>conclusions</a:t>
            </a:r>
            <a:r>
              <a:rPr lang="de-DE" baseline="0" dirty="0" smtClean="0"/>
              <a:t> </a:t>
            </a:r>
            <a:r>
              <a:rPr lang="de-DE" baseline="0" dirty="0" err="1" smtClean="0"/>
              <a:t>are</a:t>
            </a:r>
            <a:r>
              <a:rPr lang="de-DE" baseline="0" dirty="0" smtClean="0"/>
              <a:t> </a:t>
            </a:r>
            <a:r>
              <a:rPr lang="de-DE" baseline="0" dirty="0" err="1" smtClean="0"/>
              <a:t>affected</a:t>
            </a:r>
            <a:r>
              <a:rPr lang="de-DE" baseline="0" dirty="0" smtClean="0"/>
              <a:t> </a:t>
            </a:r>
            <a:r>
              <a:rPr lang="de-DE" baseline="0" dirty="0" err="1" smtClean="0"/>
              <a:t>by</a:t>
            </a:r>
            <a:r>
              <a:rPr lang="de-DE" baseline="0" dirty="0" smtClean="0"/>
              <a:t> additional </a:t>
            </a:r>
            <a:r>
              <a:rPr lang="de-DE" b="1" baseline="0" dirty="0" err="1" smtClean="0"/>
              <a:t>confounding</a:t>
            </a:r>
            <a:r>
              <a:rPr lang="de-DE" b="1" baseline="0" dirty="0" smtClean="0"/>
              <a:t> </a:t>
            </a:r>
            <a:r>
              <a:rPr lang="de-DE" b="1" baseline="0" dirty="0" err="1" smtClean="0"/>
              <a:t>factors</a:t>
            </a:r>
            <a:r>
              <a:rPr lang="de-DE" baseline="0" dirty="0" smtClean="0"/>
              <a:t>. A well-</a:t>
            </a:r>
            <a:r>
              <a:rPr lang="de-DE" baseline="0" dirty="0" err="1" smtClean="0"/>
              <a:t>known</a:t>
            </a:r>
            <a:r>
              <a:rPr lang="de-DE" baseline="0" dirty="0" smtClean="0"/>
              <a:t> </a:t>
            </a:r>
            <a:r>
              <a:rPr lang="de-DE" baseline="0" dirty="0" err="1" smtClean="0"/>
              <a:t>example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question</a:t>
            </a:r>
            <a:r>
              <a:rPr lang="de-DE" baseline="0" dirty="0" smtClean="0"/>
              <a:t> </a:t>
            </a:r>
            <a:r>
              <a:rPr lang="de-DE" baseline="0" dirty="0" err="1" smtClean="0"/>
              <a:t>whether</a:t>
            </a:r>
            <a:r>
              <a:rPr lang="de-DE" baseline="0" dirty="0" smtClean="0"/>
              <a:t> </a:t>
            </a:r>
            <a:r>
              <a:rPr lang="de-DE" baseline="0" dirty="0" err="1" smtClean="0"/>
              <a:t>drinking</a:t>
            </a:r>
            <a:r>
              <a:rPr lang="de-DE" baseline="0" dirty="0" smtClean="0"/>
              <a:t> </a:t>
            </a:r>
            <a:r>
              <a:rPr lang="de-DE" baseline="0" dirty="0" err="1" smtClean="0"/>
              <a:t>coffee</a:t>
            </a:r>
            <a:r>
              <a:rPr lang="de-DE" baseline="0" dirty="0" smtClean="0"/>
              <a:t> </a:t>
            </a:r>
            <a:r>
              <a:rPr lang="de-DE" baseline="0" dirty="0" err="1" smtClean="0"/>
              <a:t>increases</a:t>
            </a:r>
            <a:r>
              <a:rPr lang="de-DE" baseline="0" dirty="0" smtClean="0"/>
              <a:t> </a:t>
            </a:r>
            <a:r>
              <a:rPr lang="de-DE" baseline="0" dirty="0" err="1" smtClean="0"/>
              <a:t>your</a:t>
            </a:r>
            <a:r>
              <a:rPr lang="de-DE" baseline="0" dirty="0" smtClean="0"/>
              <a:t> </a:t>
            </a:r>
            <a:r>
              <a:rPr lang="de-DE" baseline="0" dirty="0" err="1" smtClean="0"/>
              <a:t>risk</a:t>
            </a:r>
            <a:r>
              <a:rPr lang="de-DE" baseline="0" dirty="0" smtClean="0"/>
              <a:t> </a:t>
            </a:r>
            <a:r>
              <a:rPr lang="de-DE" baseline="0" dirty="0" err="1" smtClean="0"/>
              <a:t>of</a:t>
            </a:r>
            <a:r>
              <a:rPr lang="de-DE" baseline="0" dirty="0" smtClean="0"/>
              <a:t> </a:t>
            </a:r>
            <a:r>
              <a:rPr lang="de-DE" baseline="0" dirty="0" err="1" smtClean="0"/>
              <a:t>cancer</a:t>
            </a:r>
            <a:r>
              <a:rPr lang="de-DE" baseline="0" dirty="0" smtClean="0"/>
              <a:t>. See</a:t>
            </a:r>
          </a:p>
          <a:p>
            <a:r>
              <a:rPr lang="en-US" dirty="0" smtClean="0"/>
              <a:t>https://cebp.aacrjournals.org/content/25/6/951.long</a:t>
            </a:r>
          </a:p>
          <a:p>
            <a:r>
              <a:rPr lang="de-DE" dirty="0" err="1" smtClean="0"/>
              <a:t>for</a:t>
            </a:r>
            <a:r>
              <a:rPr lang="de-DE" dirty="0" smtClean="0"/>
              <a:t> </a:t>
            </a:r>
            <a:r>
              <a:rPr lang="de-DE" dirty="0" err="1" smtClean="0"/>
              <a:t>the</a:t>
            </a:r>
            <a:r>
              <a:rPr lang="de-DE" baseline="0" dirty="0" smtClean="0"/>
              <a:t> </a:t>
            </a:r>
            <a:r>
              <a:rPr lang="de-DE" baseline="0" dirty="0" err="1" smtClean="0"/>
              <a:t>latest</a:t>
            </a:r>
            <a:r>
              <a:rPr lang="de-DE" baseline="0" dirty="0" smtClean="0"/>
              <a:t> update on </a:t>
            </a:r>
            <a:r>
              <a:rPr lang="de-DE" baseline="0" dirty="0" err="1" smtClean="0"/>
              <a:t>this</a:t>
            </a:r>
            <a:r>
              <a:rPr lang="de-DE" baseline="0" dirty="0" smtClean="0"/>
              <a:t> </a:t>
            </a:r>
            <a:r>
              <a:rPr lang="de-DE" baseline="0" dirty="0" err="1" smtClean="0"/>
              <a:t>issue</a:t>
            </a:r>
            <a:r>
              <a:rPr lang="de-DE" baseline="0" dirty="0" smtClean="0"/>
              <a:t>. </a:t>
            </a:r>
          </a:p>
          <a:p>
            <a:r>
              <a:rPr lang="en-US" sz="1200" b="0" u="none" strike="noStrike" kern="1200" dirty="0" smtClean="0">
                <a:solidFill>
                  <a:schemeClr val="tx1"/>
                </a:solidFill>
                <a:effectLst/>
                <a:latin typeface="Times New Roman" panose="02020603050405020304" pitchFamily="18" charset="0"/>
                <a:ea typeface="+mn-ea"/>
                <a:cs typeface="+mn-cs"/>
              </a:rPr>
              <a:t>Previous epidemiologic studies had evaluated the potential association between coffee consumption and risk of lung cancer, but the results were not</a:t>
            </a:r>
            <a:r>
              <a:rPr lang="en-US" sz="1200" b="0" u="none" strike="noStrike" kern="1200" baseline="0" dirty="0" smtClean="0">
                <a:solidFill>
                  <a:schemeClr val="tx1"/>
                </a:solidFill>
                <a:effectLst/>
                <a:latin typeface="Times New Roman" panose="02020603050405020304" pitchFamily="18" charset="0"/>
                <a:ea typeface="+mn-ea"/>
                <a:cs typeface="+mn-cs"/>
              </a:rPr>
              <a:t> </a:t>
            </a:r>
            <a:r>
              <a:rPr lang="en-US" sz="1200" b="0" u="none" strike="noStrike" kern="1200" dirty="0" smtClean="0">
                <a:solidFill>
                  <a:schemeClr val="tx1"/>
                </a:solidFill>
                <a:effectLst/>
                <a:latin typeface="Times New Roman" panose="02020603050405020304" pitchFamily="18" charset="0"/>
                <a:ea typeface="+mn-ea"/>
                <a:cs typeface="+mn-cs"/>
              </a:rPr>
              <a:t>consistent. An important aspect to consider is the potential confounding effect from </a:t>
            </a:r>
            <a:r>
              <a:rPr lang="en-US" sz="1200" b="1" u="none" strike="noStrike" kern="1200" dirty="0" smtClean="0">
                <a:solidFill>
                  <a:schemeClr val="tx1"/>
                </a:solidFill>
                <a:effectLst/>
                <a:latin typeface="Times New Roman" panose="02020603050405020304" pitchFamily="18" charset="0"/>
                <a:ea typeface="+mn-ea"/>
                <a:cs typeface="+mn-cs"/>
              </a:rPr>
              <a:t>tobacco smoking</a:t>
            </a:r>
            <a:r>
              <a:rPr lang="en-US" sz="1200" b="0" u="none" strike="noStrike" kern="1200" dirty="0" smtClean="0">
                <a:solidFill>
                  <a:schemeClr val="tx1"/>
                </a:solidFill>
                <a:effectLst/>
                <a:latin typeface="Times New Roman" panose="02020603050405020304" pitchFamily="18" charset="0"/>
                <a:ea typeface="+mn-ea"/>
                <a:cs typeface="+mn-cs"/>
              </a:rPr>
              <a:t>, a known cause of lung cancer, which in many populations is associated with coffee drinking. An positive association between coffee drinking and lung cancer risk is justified by the fact that coffee contains agents which may cause cancer under experimental conditions, such as acrylamide, which is formed at very low levels during the roasting of coffee beans. In contrast, other agents present in coffee have been reported to exert an </a:t>
            </a:r>
            <a:r>
              <a:rPr lang="en-US" sz="1200" b="0" u="none" strike="noStrike" kern="1200" dirty="0" err="1" smtClean="0">
                <a:solidFill>
                  <a:schemeClr val="tx1"/>
                </a:solidFill>
                <a:effectLst/>
                <a:latin typeface="Times New Roman" panose="02020603050405020304" pitchFamily="18" charset="0"/>
                <a:ea typeface="+mn-ea"/>
                <a:cs typeface="+mn-cs"/>
              </a:rPr>
              <a:t>anticarcinogenic</a:t>
            </a:r>
            <a:r>
              <a:rPr lang="en-US" sz="1200" b="0" u="none" strike="noStrike" kern="1200" dirty="0" smtClean="0">
                <a:solidFill>
                  <a:schemeClr val="tx1"/>
                </a:solidFill>
                <a:effectLst/>
                <a:latin typeface="Times New Roman" panose="02020603050405020304" pitchFamily="18" charset="0"/>
                <a:ea typeface="+mn-ea"/>
                <a:cs typeface="+mn-cs"/>
              </a:rPr>
              <a:t> effect, including the </a:t>
            </a:r>
            <a:r>
              <a:rPr lang="en-US" sz="1200" b="0" u="none" strike="noStrike" kern="1200" dirty="0" err="1" smtClean="0">
                <a:solidFill>
                  <a:schemeClr val="tx1"/>
                </a:solidFill>
                <a:effectLst/>
                <a:latin typeface="Times New Roman" panose="02020603050405020304" pitchFamily="18" charset="0"/>
                <a:ea typeface="+mn-ea"/>
                <a:cs typeface="+mn-cs"/>
              </a:rPr>
              <a:t>diterpenes</a:t>
            </a:r>
            <a:r>
              <a:rPr lang="en-US" sz="1200" b="0" u="none" strike="noStrike" kern="1200" dirty="0" smtClean="0">
                <a:solidFill>
                  <a:schemeClr val="tx1"/>
                </a:solidFill>
                <a:effectLst/>
                <a:latin typeface="Times New Roman" panose="02020603050405020304" pitchFamily="18" charset="0"/>
                <a:ea typeface="+mn-ea"/>
                <a:cs typeface="+mn-cs"/>
              </a:rPr>
              <a:t> </a:t>
            </a:r>
            <a:r>
              <a:rPr lang="en-US" sz="1200" b="0" u="none" strike="noStrike" kern="1200" dirty="0" err="1" smtClean="0">
                <a:solidFill>
                  <a:schemeClr val="tx1"/>
                </a:solidFill>
                <a:effectLst/>
                <a:latin typeface="Times New Roman" panose="02020603050405020304" pitchFamily="18" charset="0"/>
                <a:ea typeface="+mn-ea"/>
                <a:cs typeface="+mn-cs"/>
              </a:rPr>
              <a:t>cafestol</a:t>
            </a:r>
            <a:r>
              <a:rPr lang="en-US" sz="1200" b="0" u="none" strike="noStrike" kern="1200" dirty="0" smtClean="0">
                <a:solidFill>
                  <a:schemeClr val="tx1"/>
                </a:solidFill>
                <a:effectLst/>
                <a:latin typeface="Times New Roman" panose="02020603050405020304" pitchFamily="18" charset="0"/>
                <a:ea typeface="+mn-ea"/>
                <a:cs typeface="+mn-cs"/>
              </a:rPr>
              <a:t> and </a:t>
            </a:r>
            <a:r>
              <a:rPr lang="en-US" sz="1200" b="0" u="none" strike="noStrike" kern="1200" dirty="0" err="1" smtClean="0">
                <a:solidFill>
                  <a:schemeClr val="tx1"/>
                </a:solidFill>
                <a:effectLst/>
                <a:latin typeface="Times New Roman" panose="02020603050405020304" pitchFamily="18" charset="0"/>
                <a:ea typeface="+mn-ea"/>
                <a:cs typeface="+mn-cs"/>
              </a:rPr>
              <a:t>kahweol</a:t>
            </a:r>
            <a:r>
              <a:rPr lang="en-US" sz="1200" b="0" u="none" strike="noStrike" kern="1200" dirty="0" smtClean="0">
                <a:solidFill>
                  <a:schemeClr val="tx1"/>
                </a:solidFill>
                <a:effectLst/>
                <a:latin typeface="Times New Roman" panose="02020603050405020304" pitchFamily="18" charset="0"/>
                <a:ea typeface="+mn-ea"/>
                <a:cs typeface="+mn-cs"/>
              </a:rPr>
              <a:t>.</a:t>
            </a:r>
          </a:p>
          <a:p>
            <a:r>
              <a:rPr lang="de-DE" sz="1200" b="0" u="none" strike="noStrike" kern="1200" dirty="0" err="1" smtClean="0">
                <a:solidFill>
                  <a:schemeClr val="tx1"/>
                </a:solidFill>
                <a:effectLst/>
                <a:latin typeface="Times New Roman" panose="02020603050405020304" pitchFamily="18" charset="0"/>
                <a:ea typeface="+mn-ea"/>
                <a:cs typeface="+mn-cs"/>
              </a:rPr>
              <a:t>Anyhow</a:t>
            </a:r>
            <a:r>
              <a:rPr lang="de-DE" sz="1200" b="0" u="none" strike="noStrike" kern="1200" dirty="0" smtClean="0">
                <a:solidFill>
                  <a:schemeClr val="tx1"/>
                </a:solidFill>
                <a:effectLst/>
                <a:latin typeface="Times New Roman" panose="02020603050405020304" pitchFamily="18" charset="0"/>
                <a:ea typeface="+mn-ea"/>
                <a:cs typeface="+mn-cs"/>
              </a:rPr>
              <a:t>,</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this</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study</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concluded</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with</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good</a:t>
            </a:r>
            <a:r>
              <a:rPr lang="de-DE" sz="1200" b="0" u="none" strike="noStrike" kern="1200" baseline="0" dirty="0" smtClean="0">
                <a:solidFill>
                  <a:schemeClr val="tx1"/>
                </a:solidFill>
                <a:effectLst/>
                <a:latin typeface="Times New Roman" panose="02020603050405020304" pitchFamily="18" charset="0"/>
                <a:ea typeface="+mn-ea"/>
                <a:cs typeface="+mn-cs"/>
              </a:rPr>
              <a:t> news: „</a:t>
            </a:r>
            <a:r>
              <a:rPr lang="en-US" sz="1200" b="1" u="none" strike="noStrike" kern="1200" dirty="0" smtClean="0">
                <a:solidFill>
                  <a:schemeClr val="tx1"/>
                </a:solidFill>
                <a:effectLst/>
                <a:latin typeface="Times New Roman" panose="02020603050405020304" pitchFamily="18" charset="0"/>
                <a:ea typeface="+mn-ea"/>
                <a:cs typeface="+mn-cs"/>
              </a:rPr>
              <a:t>when the potential confounding effect from smoking is controlled for, coffee drinking does not appear to be a lung cancer risk factor. </a:t>
            </a:r>
            <a:r>
              <a:rPr lang="de-DE" sz="1200" b="0" u="none" strike="noStrike" kern="1200" baseline="0" dirty="0" smtClean="0">
                <a:solidFill>
                  <a:schemeClr val="tx1"/>
                </a:solidFill>
                <a:effectLst/>
                <a:latin typeface="Times New Roman" panose="02020603050405020304" pitchFamily="18" charset="0"/>
                <a:ea typeface="+mn-ea"/>
                <a:cs typeface="+mn-cs"/>
              </a:rPr>
              <a:t>“</a:t>
            </a:r>
          </a:p>
          <a:p>
            <a:r>
              <a:rPr lang="de-DE" sz="1200" b="0" u="none" strike="noStrike" kern="1200" baseline="0" dirty="0" err="1" smtClean="0">
                <a:solidFill>
                  <a:schemeClr val="tx1"/>
                </a:solidFill>
                <a:effectLst/>
                <a:latin typeface="Times New Roman" panose="02020603050405020304" pitchFamily="18" charset="0"/>
                <a:ea typeface="+mn-ea"/>
                <a:cs typeface="+mn-cs"/>
              </a:rPr>
              <a:t>We</a:t>
            </a:r>
            <a:r>
              <a:rPr lang="de-DE" sz="1200" b="0" u="none" strike="noStrike" kern="1200" baseline="0" dirty="0" smtClean="0">
                <a:solidFill>
                  <a:schemeClr val="tx1"/>
                </a:solidFill>
                <a:effectLst/>
                <a:latin typeface="Times New Roman" panose="02020603050405020304" pitchFamily="18" charset="0"/>
                <a:ea typeface="+mn-ea"/>
                <a:cs typeface="+mn-cs"/>
              </a:rPr>
              <a:t> will turn </a:t>
            </a:r>
            <a:r>
              <a:rPr lang="de-DE" sz="1200" b="0" u="none" strike="noStrike" kern="1200" baseline="0" dirty="0" err="1" smtClean="0">
                <a:solidFill>
                  <a:schemeClr val="tx1"/>
                </a:solidFill>
                <a:effectLst/>
                <a:latin typeface="Times New Roman" panose="02020603050405020304" pitchFamily="18" charset="0"/>
                <a:ea typeface="+mn-ea"/>
                <a:cs typeface="+mn-cs"/>
              </a:rPr>
              <a:t>to</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this</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issue</a:t>
            </a:r>
            <a:r>
              <a:rPr lang="de-DE" sz="1200" b="0" u="none" strike="noStrike" kern="1200" baseline="0" dirty="0" smtClean="0">
                <a:solidFill>
                  <a:schemeClr val="tx1"/>
                </a:solidFill>
                <a:effectLst/>
                <a:latin typeface="Times New Roman" panose="02020603050405020304" pitchFamily="18" charset="0"/>
                <a:ea typeface="+mn-ea"/>
                <a:cs typeface="+mn-cs"/>
              </a:rPr>
              <a:t> – </a:t>
            </a:r>
            <a:r>
              <a:rPr lang="de-DE" sz="1200" b="0" u="none" strike="noStrike" kern="1200" baseline="0" dirty="0" err="1" smtClean="0">
                <a:solidFill>
                  <a:schemeClr val="tx1"/>
                </a:solidFill>
                <a:effectLst/>
                <a:latin typeface="Times New Roman" panose="02020603050405020304" pitchFamily="18" charset="0"/>
                <a:ea typeface="+mn-ea"/>
                <a:cs typeface="+mn-cs"/>
              </a:rPr>
              <a:t>the</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analysis</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of</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confounding</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factors</a:t>
            </a:r>
            <a:r>
              <a:rPr lang="de-DE" sz="1200" b="0" u="none" strike="noStrike" kern="1200" baseline="0" dirty="0" smtClean="0">
                <a:solidFill>
                  <a:schemeClr val="tx1"/>
                </a:solidFill>
                <a:effectLst/>
                <a:latin typeface="Times New Roman" panose="02020603050405020304" pitchFamily="18" charset="0"/>
                <a:ea typeface="+mn-ea"/>
                <a:cs typeface="+mn-cs"/>
              </a:rPr>
              <a:t> – in </a:t>
            </a:r>
            <a:r>
              <a:rPr lang="de-DE" sz="1200" b="0" u="none" strike="noStrike" kern="1200" baseline="0" dirty="0" err="1" smtClean="0">
                <a:solidFill>
                  <a:schemeClr val="tx1"/>
                </a:solidFill>
                <a:effectLst/>
                <a:latin typeface="Times New Roman" panose="02020603050405020304" pitchFamily="18" charset="0"/>
                <a:ea typeface="+mn-ea"/>
                <a:cs typeface="+mn-cs"/>
              </a:rPr>
              <a:t>our</a:t>
            </a:r>
            <a:r>
              <a:rPr lang="de-DE" sz="1200" b="0" u="none" strike="noStrike" kern="1200" baseline="0" dirty="0" smtClean="0">
                <a:solidFill>
                  <a:schemeClr val="tx1"/>
                </a:solidFill>
                <a:effectLst/>
                <a:latin typeface="Times New Roman" panose="02020603050405020304" pitchFamily="18" charset="0"/>
                <a:ea typeface="+mn-ea"/>
                <a:cs typeface="+mn-cs"/>
              </a:rPr>
              <a:t> last </a:t>
            </a:r>
            <a:r>
              <a:rPr lang="de-DE" sz="1200" b="0" u="none" strike="noStrike" kern="1200" baseline="0" dirty="0" err="1" smtClean="0">
                <a:solidFill>
                  <a:schemeClr val="tx1"/>
                </a:solidFill>
                <a:effectLst/>
                <a:latin typeface="Times New Roman" panose="02020603050405020304" pitchFamily="18" charset="0"/>
                <a:ea typeface="+mn-ea"/>
                <a:cs typeface="+mn-cs"/>
              </a:rPr>
              <a:t>lecture</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next</a:t>
            </a:r>
            <a:r>
              <a:rPr lang="de-DE" sz="1200" b="0" u="none" strike="noStrike" kern="1200" baseline="0" dirty="0" smtClean="0">
                <a:solidFill>
                  <a:schemeClr val="tx1"/>
                </a:solidFill>
                <a:effectLst/>
                <a:latin typeface="Times New Roman" panose="02020603050405020304" pitchFamily="18" charset="0"/>
                <a:ea typeface="+mn-ea"/>
                <a:cs typeface="+mn-cs"/>
              </a:rPr>
              <a:t> </a:t>
            </a:r>
            <a:r>
              <a:rPr lang="de-DE" sz="1200" b="0" u="none" strike="noStrike" kern="1200" baseline="0" dirty="0" err="1" smtClean="0">
                <a:solidFill>
                  <a:schemeClr val="tx1"/>
                </a:solidFill>
                <a:effectLst/>
                <a:latin typeface="Times New Roman" panose="02020603050405020304" pitchFamily="18" charset="0"/>
                <a:ea typeface="+mn-ea"/>
                <a:cs typeface="+mn-cs"/>
              </a:rPr>
              <a:t>week</a:t>
            </a:r>
            <a:r>
              <a:rPr lang="de-DE" sz="1200" b="0" u="none" strike="noStrike" kern="1200" baseline="0" dirty="0" smtClean="0">
                <a:solidFill>
                  <a:schemeClr val="tx1"/>
                </a:solidFill>
                <a:effectLst/>
                <a:latin typeface="Times New Roman" panose="02020603050405020304" pitchFamily="18" charset="0"/>
                <a:ea typeface="+mn-ea"/>
                <a:cs typeface="+mn-cs"/>
              </a:rPr>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36</a:t>
            </a:fld>
            <a:endParaRPr lang="de-DE" altLang="de-DE"/>
          </a:p>
        </p:txBody>
      </p:sp>
    </p:spTree>
    <p:extLst>
      <p:ext uri="{BB962C8B-B14F-4D97-AF65-F5344CB8AC3E}">
        <p14:creationId xmlns:p14="http://schemas.microsoft.com/office/powerpoint/2010/main" val="48515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anose="02020603050405020304" pitchFamily="18" charset="0"/>
                <a:ea typeface="+mn-ea"/>
                <a:cs typeface="+mn-cs"/>
              </a:rPr>
              <a:t>In</a:t>
            </a:r>
            <a:r>
              <a:rPr lang="en-US" sz="1200" b="1" i="0" u="none" strike="noStrike" kern="1200" baseline="0" dirty="0" smtClean="0">
                <a:solidFill>
                  <a:schemeClr val="tx1"/>
                </a:solidFill>
                <a:effectLst/>
                <a:latin typeface="Times New Roman" panose="02020603050405020304" pitchFamily="18" charset="0"/>
                <a:ea typeface="+mn-ea"/>
                <a:cs typeface="+mn-cs"/>
              </a:rPr>
              <a:t> this</a:t>
            </a:r>
            <a:r>
              <a:rPr lang="en-US" sz="1200" b="1" i="0" u="none" strike="noStrike" kern="1200" dirty="0" smtClean="0">
                <a:solidFill>
                  <a:schemeClr val="tx1"/>
                </a:solidFill>
                <a:effectLst/>
                <a:latin typeface="Times New Roman" panose="02020603050405020304" pitchFamily="18" charset="0"/>
                <a:ea typeface="+mn-ea"/>
                <a:cs typeface="+mn-cs"/>
              </a:rPr>
              <a:t> purely hypothetical example taken from Ritchie et</a:t>
            </a:r>
            <a:r>
              <a:rPr lang="en-US" sz="1200" b="1" i="0" u="none" strike="noStrike" kern="1200" baseline="0" dirty="0" smtClean="0">
                <a:solidFill>
                  <a:schemeClr val="tx1"/>
                </a:solidFill>
                <a:effectLst/>
                <a:latin typeface="Times New Roman" panose="02020603050405020304" pitchFamily="18" charset="0"/>
                <a:ea typeface="+mn-ea"/>
                <a:cs typeface="+mn-cs"/>
              </a:rPr>
              <a:t> al.</a:t>
            </a:r>
            <a:r>
              <a:rPr lang="en-US" sz="1200" b="1" i="0" u="none" strike="noStrike" kern="1200" dirty="0" smtClean="0">
                <a:solidFill>
                  <a:schemeClr val="tx1"/>
                </a:solidFill>
                <a:effectLst/>
                <a:latin typeface="Times New Roman" panose="02020603050405020304" pitchFamily="18" charset="0"/>
                <a:ea typeface="+mn-ea"/>
                <a:cs typeface="+mn-cs"/>
              </a:rPr>
              <a:t>,</a:t>
            </a:r>
            <a:r>
              <a:rPr lang="en-US" sz="1200" b="1" i="0" u="none" strike="noStrike" kern="1200" baseline="0" dirty="0" smtClean="0">
                <a:solidFill>
                  <a:schemeClr val="tx1"/>
                </a:solidFill>
                <a:effectLst/>
                <a:latin typeface="Times New Roman" panose="02020603050405020304" pitchFamily="18" charset="0"/>
                <a:ea typeface="+mn-ea"/>
                <a:cs typeface="+mn-cs"/>
              </a:rPr>
              <a:t> we </a:t>
            </a:r>
            <a:r>
              <a:rPr lang="en-US" sz="1200" b="1" i="0" u="none" strike="noStrike" kern="1200" dirty="0" smtClean="0">
                <a:solidFill>
                  <a:schemeClr val="tx1"/>
                </a:solidFill>
                <a:effectLst/>
                <a:latin typeface="Times New Roman" panose="02020603050405020304" pitchFamily="18" charset="0"/>
                <a:ea typeface="+mn-ea"/>
                <a:cs typeface="+mn-cs"/>
              </a:rPr>
              <a:t>illustrate that an analysis that assesses variation of only a single </a:t>
            </a:r>
            <a:r>
              <a:rPr lang="en-US" sz="1200" b="1" i="0" u="none" strike="noStrike" kern="1200" dirty="0" err="1" smtClean="0">
                <a:solidFill>
                  <a:schemeClr val="tx1"/>
                </a:solidFill>
                <a:effectLst/>
                <a:latin typeface="Times New Roman" panose="02020603050405020304" pitchFamily="18" charset="0"/>
                <a:ea typeface="+mn-ea"/>
                <a:cs typeface="+mn-cs"/>
              </a:rPr>
              <a:t>omic</a:t>
            </a:r>
            <a:r>
              <a:rPr lang="en-US" sz="1200" b="1" i="0" u="none" strike="noStrike" kern="1200" dirty="0" smtClean="0">
                <a:solidFill>
                  <a:schemeClr val="tx1"/>
                </a:solidFill>
                <a:effectLst/>
                <a:latin typeface="Times New Roman" panose="02020603050405020304" pitchFamily="18" charset="0"/>
                <a:ea typeface="+mn-ea"/>
                <a:cs typeface="+mn-cs"/>
              </a:rPr>
              <a:t> data type can miss complex models that require variation across multiple levels of biological regulation. </a:t>
            </a:r>
            <a:endParaRPr lang="en-US" b="1" dirty="0" smtClean="0"/>
          </a:p>
          <a:p>
            <a:r>
              <a:rPr lang="en-US" sz="1200" b="0" i="0" u="none" strike="noStrike" kern="1200" dirty="0" smtClean="0">
                <a:solidFill>
                  <a:schemeClr val="tx1"/>
                </a:solidFill>
                <a:effectLst/>
                <a:latin typeface="Times New Roman" panose="02020603050405020304" pitchFamily="18" charset="0"/>
                <a:ea typeface="+mn-ea"/>
                <a:cs typeface="+mn-cs"/>
              </a:rPr>
              <a:t>It is now established that </a:t>
            </a:r>
            <a:r>
              <a:rPr lang="en-US" sz="1200" b="0" i="0" u="none" strike="noStrike" kern="1200" dirty="0" err="1" smtClean="0">
                <a:solidFill>
                  <a:schemeClr val="tx1"/>
                </a:solidFill>
                <a:effectLst/>
                <a:latin typeface="Times New Roman" panose="02020603050405020304" pitchFamily="18" charset="0"/>
                <a:ea typeface="+mn-ea"/>
                <a:cs typeface="+mn-cs"/>
              </a:rPr>
              <a:t>oestrogen</a:t>
            </a:r>
            <a:r>
              <a:rPr lang="en-US" sz="1200" b="0" i="0" u="none" strike="noStrike" kern="1200" dirty="0" smtClean="0">
                <a:solidFill>
                  <a:schemeClr val="tx1"/>
                </a:solidFill>
                <a:effectLst/>
                <a:latin typeface="Times New Roman" panose="02020603050405020304" pitchFamily="18" charset="0"/>
                <a:ea typeface="+mn-ea"/>
                <a:cs typeface="+mn-cs"/>
              </a:rPr>
              <a:t> can cause DNA damage if it is not properly metabolized. Two genes, cytochrome P450 1A1 (</a:t>
            </a:r>
            <a:r>
              <a:rPr lang="en-US" sz="1200" b="0" i="1" u="none" strike="noStrike" kern="1200" dirty="0" smtClean="0">
                <a:solidFill>
                  <a:schemeClr val="tx1"/>
                </a:solidFill>
                <a:effectLst/>
                <a:latin typeface="Times New Roman" panose="02020603050405020304" pitchFamily="18" charset="0"/>
                <a:ea typeface="+mn-ea"/>
                <a:cs typeface="+mn-cs"/>
              </a:rPr>
              <a:t>CYP1A1)</a:t>
            </a:r>
            <a:r>
              <a:rPr lang="en-US" sz="1200" b="0" i="0" u="none" strike="noStrike" kern="1200" dirty="0" smtClean="0">
                <a:solidFill>
                  <a:schemeClr val="tx1"/>
                </a:solidFill>
                <a:effectLst/>
                <a:latin typeface="Times New Roman" panose="02020603050405020304" pitchFamily="18" charset="0"/>
                <a:ea typeface="+mn-ea"/>
                <a:cs typeface="+mn-cs"/>
              </a:rPr>
              <a:t> and </a:t>
            </a:r>
            <a:r>
              <a:rPr lang="en-US" sz="1200" b="0" i="1" u="none" strike="noStrike" kern="1200" dirty="0" smtClean="0">
                <a:solidFill>
                  <a:schemeClr val="tx1"/>
                </a:solidFill>
                <a:effectLst/>
                <a:latin typeface="Times New Roman" panose="02020603050405020304" pitchFamily="18" charset="0"/>
                <a:ea typeface="+mn-ea"/>
                <a:cs typeface="+mn-cs"/>
              </a:rPr>
              <a:t>CYP1B1</a:t>
            </a:r>
            <a:r>
              <a:rPr lang="en-US" sz="1200" b="0" i="0" u="none" strike="noStrike" kern="1200" dirty="0" smtClean="0">
                <a:solidFill>
                  <a:schemeClr val="tx1"/>
                </a:solidFill>
                <a:effectLst/>
                <a:latin typeface="Times New Roman" panose="02020603050405020304" pitchFamily="18" charset="0"/>
                <a:ea typeface="+mn-ea"/>
                <a:cs typeface="+mn-cs"/>
              </a:rPr>
              <a:t>, participate in the first step of </a:t>
            </a:r>
            <a:r>
              <a:rPr lang="en-US" sz="1200" b="0" i="0" u="none" strike="noStrike" kern="1200" dirty="0" err="1" smtClean="0">
                <a:solidFill>
                  <a:schemeClr val="tx1"/>
                </a:solidFill>
                <a:effectLst/>
                <a:latin typeface="Times New Roman" panose="02020603050405020304" pitchFamily="18" charset="0"/>
                <a:ea typeface="+mn-ea"/>
                <a:cs typeface="+mn-cs"/>
              </a:rPr>
              <a:t>oestrogen</a:t>
            </a:r>
            <a:r>
              <a:rPr lang="en-US" sz="1200" b="0" i="0" u="none" strike="noStrike" kern="1200" dirty="0" smtClean="0">
                <a:solidFill>
                  <a:schemeClr val="tx1"/>
                </a:solidFill>
                <a:effectLst/>
                <a:latin typeface="Times New Roman" panose="02020603050405020304" pitchFamily="18" charset="0"/>
                <a:ea typeface="+mn-ea"/>
                <a:cs typeface="+mn-cs"/>
              </a:rPr>
              <a:t> breakdown. The metabolite created by CYP1B1 (4-OHE</a:t>
            </a:r>
            <a:r>
              <a:rPr lang="en-US" sz="1200" b="0" i="0" u="none" strike="noStrike" kern="1200" baseline="-25000" dirty="0" smtClean="0">
                <a:solidFill>
                  <a:schemeClr val="tx1"/>
                </a:solidFill>
                <a:effectLst/>
                <a:latin typeface="Times New Roman" panose="02020603050405020304" pitchFamily="18" charset="0"/>
                <a:ea typeface="+mn-ea"/>
                <a:cs typeface="+mn-cs"/>
              </a:rPr>
              <a:t>2</a:t>
            </a:r>
            <a:r>
              <a:rPr lang="en-US" sz="1200" b="0" i="0" u="none" strike="noStrike" kern="1200" dirty="0" smtClean="0">
                <a:solidFill>
                  <a:schemeClr val="tx1"/>
                </a:solidFill>
                <a:effectLst/>
                <a:latin typeface="Times New Roman" panose="02020603050405020304" pitchFamily="18" charset="0"/>
                <a:ea typeface="+mn-ea"/>
                <a:cs typeface="+mn-cs"/>
              </a:rPr>
              <a:t> catechol </a:t>
            </a:r>
            <a:r>
              <a:rPr lang="en-US" sz="1200" b="0" i="0" u="none" strike="noStrike" kern="1200" dirty="0" err="1" smtClean="0">
                <a:solidFill>
                  <a:schemeClr val="tx1"/>
                </a:solidFill>
                <a:effectLst/>
                <a:latin typeface="Times New Roman" panose="02020603050405020304" pitchFamily="18" charset="0"/>
                <a:ea typeface="+mn-ea"/>
                <a:cs typeface="+mn-cs"/>
              </a:rPr>
              <a:t>oestrogen</a:t>
            </a:r>
            <a:r>
              <a:rPr lang="en-US" sz="1200" b="0" i="0" u="none" strike="noStrike" kern="1200" dirty="0" smtClean="0">
                <a:solidFill>
                  <a:schemeClr val="tx1"/>
                </a:solidFill>
                <a:effectLst/>
                <a:latin typeface="Times New Roman" panose="02020603050405020304" pitchFamily="18" charset="0"/>
                <a:ea typeface="+mn-ea"/>
                <a:cs typeface="+mn-cs"/>
              </a:rPr>
              <a:t>) creates a more carcinogenic form of </a:t>
            </a:r>
            <a:r>
              <a:rPr lang="en-US" sz="1200" b="0" i="0" u="none" strike="noStrike" kern="1200" dirty="0" err="1" smtClean="0">
                <a:solidFill>
                  <a:schemeClr val="tx1"/>
                </a:solidFill>
                <a:effectLst/>
                <a:latin typeface="Times New Roman" panose="02020603050405020304" pitchFamily="18" charset="0"/>
                <a:ea typeface="+mn-ea"/>
                <a:cs typeface="+mn-cs"/>
              </a:rPr>
              <a:t>oestrogen</a:t>
            </a:r>
            <a:r>
              <a:rPr lang="en-US" sz="1200" b="0" i="0" u="none" strike="noStrike" kern="1200" dirty="0" smtClean="0">
                <a:solidFill>
                  <a:schemeClr val="tx1"/>
                </a:solidFill>
                <a:effectLst/>
                <a:latin typeface="Times New Roman" panose="02020603050405020304" pitchFamily="18" charset="0"/>
                <a:ea typeface="+mn-ea"/>
                <a:cs typeface="+mn-cs"/>
              </a:rPr>
              <a:t> by-product than that metabolized by CYP1A1. </a:t>
            </a:r>
          </a:p>
          <a:p>
            <a:r>
              <a:rPr lang="en-US" sz="1200" b="0" i="0" u="none" strike="noStrike" kern="1200" dirty="0" smtClean="0">
                <a:solidFill>
                  <a:schemeClr val="tx1"/>
                </a:solidFill>
                <a:effectLst/>
                <a:latin typeface="Times New Roman" panose="02020603050405020304" pitchFamily="18" charset="0"/>
                <a:ea typeface="+mn-ea"/>
                <a:cs typeface="+mn-cs"/>
              </a:rPr>
              <a:t>In this</a:t>
            </a:r>
            <a:r>
              <a:rPr lang="en-US" sz="1200" b="0" i="0" u="none" strike="noStrike" kern="1200" baseline="0" dirty="0" smtClean="0">
                <a:solidFill>
                  <a:schemeClr val="tx1"/>
                </a:solidFill>
                <a:effectLst/>
                <a:latin typeface="Times New Roman" panose="02020603050405020304" pitchFamily="18" charset="0"/>
                <a:ea typeface="+mn-ea"/>
                <a:cs typeface="+mn-cs"/>
              </a:rPr>
              <a:t> hypothetical scenario</a:t>
            </a:r>
            <a:r>
              <a:rPr lang="en-US" sz="1200" b="0" i="0" u="none" strike="noStrike" kern="1200" dirty="0" smtClean="0">
                <a:solidFill>
                  <a:schemeClr val="tx1"/>
                </a:solidFill>
                <a:effectLst/>
                <a:latin typeface="Times New Roman" panose="02020603050405020304" pitchFamily="18" charset="0"/>
                <a:ea typeface="+mn-ea"/>
                <a:cs typeface="+mn-cs"/>
              </a:rPr>
              <a:t>, a copy number variation (CNV) in </a:t>
            </a:r>
            <a:r>
              <a:rPr lang="en-US" sz="1200" b="0" i="1" u="none" strike="noStrike" kern="1200" dirty="0" smtClean="0">
                <a:solidFill>
                  <a:schemeClr val="tx1"/>
                </a:solidFill>
                <a:effectLst/>
                <a:latin typeface="Times New Roman" panose="02020603050405020304" pitchFamily="18" charset="0"/>
                <a:ea typeface="+mn-ea"/>
                <a:cs typeface="+mn-cs"/>
              </a:rPr>
              <a:t>CYP1A1</a:t>
            </a:r>
            <a:r>
              <a:rPr lang="en-US" sz="1200" b="0" i="0" u="none" strike="noStrike" kern="1200" dirty="0" smtClean="0">
                <a:solidFill>
                  <a:schemeClr val="tx1"/>
                </a:solidFill>
                <a:effectLst/>
                <a:latin typeface="Times New Roman" panose="02020603050405020304" pitchFamily="18" charset="0"/>
                <a:ea typeface="+mn-ea"/>
                <a:cs typeface="+mn-cs"/>
              </a:rPr>
              <a:t> (label 1 in the left figure) reduces activity, and single-nucleotide polymorphisms (SNPs) in </a:t>
            </a:r>
            <a:r>
              <a:rPr lang="en-US" sz="1200" b="0" i="1" u="none" strike="noStrike" kern="1200" dirty="0" smtClean="0">
                <a:solidFill>
                  <a:schemeClr val="tx1"/>
                </a:solidFill>
                <a:effectLst/>
                <a:latin typeface="Times New Roman" panose="02020603050405020304" pitchFamily="18" charset="0"/>
                <a:ea typeface="+mn-ea"/>
                <a:cs typeface="+mn-cs"/>
              </a:rPr>
              <a:t>CYP1B1</a:t>
            </a:r>
            <a:r>
              <a:rPr lang="en-US" sz="1200" b="0" i="0" u="none" strike="noStrike" kern="1200" dirty="0" smtClean="0">
                <a:solidFill>
                  <a:schemeClr val="tx1"/>
                </a:solidFill>
                <a:effectLst/>
                <a:latin typeface="Times New Roman" panose="02020603050405020304" pitchFamily="18" charset="0"/>
                <a:ea typeface="+mn-ea"/>
                <a:cs typeface="+mn-cs"/>
              </a:rPr>
              <a:t> (label 2) increase activity, resulting in higher levels of carcinogenic by-products. Additionally, multiple rare variants in the gene coding for the enzymes </a:t>
            </a:r>
            <a:r>
              <a:rPr lang="en-US" sz="1200" b="0" i="0" u="none" strike="noStrike" kern="1200" dirty="0" err="1" smtClean="0">
                <a:solidFill>
                  <a:schemeClr val="tx1"/>
                </a:solidFill>
                <a:effectLst/>
                <a:latin typeface="Times New Roman" panose="02020603050405020304" pitchFamily="18" charset="0"/>
                <a:ea typeface="+mn-ea"/>
                <a:cs typeface="+mn-cs"/>
              </a:rPr>
              <a:t>caffeic</a:t>
            </a:r>
            <a:r>
              <a:rPr lang="en-US" sz="1200" b="0" i="0" u="none" strike="noStrike" kern="1200" dirty="0" smtClean="0">
                <a:solidFill>
                  <a:schemeClr val="tx1"/>
                </a:solidFill>
                <a:effectLst/>
                <a:latin typeface="Times New Roman" panose="02020603050405020304" pitchFamily="18" charset="0"/>
                <a:ea typeface="+mn-ea"/>
                <a:cs typeface="+mn-cs"/>
              </a:rPr>
              <a:t> acid 3-</a:t>
            </a:r>
            <a:r>
              <a:rPr lang="en-US" sz="1200" b="0" i="1" u="none" strike="noStrike" kern="1200" dirty="0" smtClean="0">
                <a:solidFill>
                  <a:schemeClr val="tx1"/>
                </a:solidFill>
                <a:effectLst/>
                <a:latin typeface="Times New Roman" panose="02020603050405020304" pitchFamily="18" charset="0"/>
                <a:ea typeface="+mn-ea"/>
                <a:cs typeface="+mn-cs"/>
              </a:rPr>
              <a:t>O</a:t>
            </a:r>
            <a:r>
              <a:rPr lang="en-US" sz="1200" b="0" i="0" u="none" strike="noStrike" kern="1200" dirty="0" smtClean="0">
                <a:solidFill>
                  <a:schemeClr val="tx1"/>
                </a:solidFill>
                <a:effectLst/>
                <a:latin typeface="Times New Roman" panose="02020603050405020304" pitchFamily="18" charset="0"/>
                <a:ea typeface="+mn-ea"/>
                <a:cs typeface="+mn-cs"/>
              </a:rPr>
              <a:t>-methyltransferase (</a:t>
            </a:r>
            <a:r>
              <a:rPr lang="en-US" sz="1200" b="0" i="1" u="none" strike="noStrike" kern="1200" dirty="0" smtClean="0">
                <a:solidFill>
                  <a:schemeClr val="tx1"/>
                </a:solidFill>
                <a:effectLst/>
                <a:latin typeface="Times New Roman" panose="02020603050405020304" pitchFamily="18" charset="0"/>
                <a:ea typeface="+mn-ea"/>
                <a:cs typeface="+mn-cs"/>
              </a:rPr>
              <a:t>COMT</a:t>
            </a:r>
            <a:r>
              <a:rPr lang="en-US" sz="1200" b="0" i="0" u="none" strike="noStrike" kern="1200" dirty="0" smtClean="0">
                <a:solidFill>
                  <a:schemeClr val="tx1"/>
                </a:solidFill>
                <a:effectLst/>
                <a:latin typeface="Times New Roman" panose="02020603050405020304" pitchFamily="18" charset="0"/>
                <a:ea typeface="+mn-ea"/>
                <a:cs typeface="+mn-cs"/>
              </a:rPr>
              <a:t>; label 3), glutathione </a:t>
            </a:r>
            <a:r>
              <a:rPr lang="en-US" sz="1200" b="0" i="1" u="none" strike="noStrike" kern="1200" dirty="0" smtClean="0">
                <a:solidFill>
                  <a:schemeClr val="tx1"/>
                </a:solidFill>
                <a:effectLst/>
                <a:latin typeface="Times New Roman" panose="02020603050405020304" pitchFamily="18" charset="0"/>
                <a:ea typeface="+mn-ea"/>
                <a:cs typeface="+mn-cs"/>
              </a:rPr>
              <a:t>S</a:t>
            </a:r>
            <a:r>
              <a:rPr lang="en-US" sz="1200" b="0" i="0" u="none" strike="noStrike" kern="1200" dirty="0" smtClean="0">
                <a:solidFill>
                  <a:schemeClr val="tx1"/>
                </a:solidFill>
                <a:effectLst/>
                <a:latin typeface="Times New Roman" panose="02020603050405020304" pitchFamily="18" charset="0"/>
                <a:ea typeface="+mn-ea"/>
                <a:cs typeface="+mn-cs"/>
              </a:rPr>
              <a:t>-transferase μ1 (</a:t>
            </a:r>
            <a:r>
              <a:rPr lang="en-US" sz="1200" b="0" i="1" u="none" strike="noStrike" kern="1200" dirty="0" smtClean="0">
                <a:solidFill>
                  <a:schemeClr val="tx1"/>
                </a:solidFill>
                <a:effectLst/>
                <a:latin typeface="Times New Roman" panose="02020603050405020304" pitchFamily="18" charset="0"/>
                <a:ea typeface="+mn-ea"/>
                <a:cs typeface="+mn-cs"/>
              </a:rPr>
              <a:t>GSTM1</a:t>
            </a:r>
            <a:r>
              <a:rPr lang="en-US" sz="1200" b="0" i="0" u="none" strike="noStrike" kern="1200" dirty="0" smtClean="0">
                <a:solidFill>
                  <a:schemeClr val="tx1"/>
                </a:solidFill>
                <a:effectLst/>
                <a:latin typeface="Times New Roman" panose="02020603050405020304" pitchFamily="18" charset="0"/>
                <a:ea typeface="+mn-ea"/>
                <a:cs typeface="+mn-cs"/>
              </a:rPr>
              <a:t>) and glutathione </a:t>
            </a:r>
            <a:r>
              <a:rPr lang="en-US" sz="1200" b="0" i="1" u="none" strike="noStrike" kern="1200" dirty="0" smtClean="0">
                <a:solidFill>
                  <a:schemeClr val="tx1"/>
                </a:solidFill>
                <a:effectLst/>
                <a:latin typeface="Times New Roman" panose="02020603050405020304" pitchFamily="18" charset="0"/>
                <a:ea typeface="+mn-ea"/>
                <a:cs typeface="+mn-cs"/>
              </a:rPr>
              <a:t>S</a:t>
            </a:r>
            <a:r>
              <a:rPr lang="en-US" sz="1200" b="0" i="0" u="none" strike="noStrike" kern="1200" dirty="0" smtClean="0">
                <a:solidFill>
                  <a:schemeClr val="tx1"/>
                </a:solidFill>
                <a:effectLst/>
                <a:latin typeface="Times New Roman" panose="02020603050405020304" pitchFamily="18" charset="0"/>
                <a:ea typeface="+mn-ea"/>
                <a:cs typeface="+mn-cs"/>
              </a:rPr>
              <a:t>-transferase θ1 (</a:t>
            </a:r>
            <a:r>
              <a:rPr lang="en-US" sz="1200" b="0" i="1" u="none" strike="noStrike" kern="1200" dirty="0" smtClean="0">
                <a:solidFill>
                  <a:schemeClr val="tx1"/>
                </a:solidFill>
                <a:effectLst/>
                <a:latin typeface="Times New Roman" panose="02020603050405020304" pitchFamily="18" charset="0"/>
                <a:ea typeface="+mn-ea"/>
                <a:cs typeface="+mn-cs"/>
              </a:rPr>
              <a:t>GSTT1</a:t>
            </a:r>
            <a:r>
              <a:rPr lang="en-US" sz="1200" b="0" i="0" u="none" strike="noStrike" kern="1200" dirty="0" smtClean="0">
                <a:solidFill>
                  <a:schemeClr val="tx1"/>
                </a:solidFill>
                <a:effectLst/>
                <a:latin typeface="Times New Roman" panose="02020603050405020304" pitchFamily="18" charset="0"/>
                <a:ea typeface="+mn-ea"/>
                <a:cs typeface="+mn-cs"/>
              </a:rPr>
              <a:t>; label 4) reduce the metabolism (i.e. degradation) of carcinogenic by-products, resulting in a higher level of DNA damage. Even so, these variations may not increase the risk of cancer if the DNA damage repair pathway can offset the increase in carcinogenic metabolites. However, </a:t>
            </a:r>
            <a:r>
              <a:rPr lang="en-US" sz="1200" b="0" i="0" u="none" strike="noStrike" kern="1200" dirty="0" err="1" smtClean="0">
                <a:solidFill>
                  <a:schemeClr val="tx1"/>
                </a:solidFill>
                <a:effectLst/>
                <a:latin typeface="Times New Roman" panose="02020603050405020304" pitchFamily="18" charset="0"/>
                <a:ea typeface="+mn-ea"/>
                <a:cs typeface="+mn-cs"/>
              </a:rPr>
              <a:t>hypermethylation</a:t>
            </a:r>
            <a:r>
              <a:rPr lang="en-US" sz="1200" b="0" i="0" u="none" strike="noStrike" kern="1200" dirty="0" smtClean="0">
                <a:solidFill>
                  <a:schemeClr val="tx1"/>
                </a:solidFill>
                <a:effectLst/>
                <a:latin typeface="Times New Roman" panose="02020603050405020304" pitchFamily="18" charset="0"/>
                <a:ea typeface="+mn-ea"/>
                <a:cs typeface="+mn-cs"/>
              </a:rPr>
              <a:t> of X-ray repair cross-complementing 1 (</a:t>
            </a:r>
            <a:r>
              <a:rPr lang="en-US" sz="1200" b="0" i="1" u="none" strike="noStrike" kern="1200" dirty="0" smtClean="0">
                <a:solidFill>
                  <a:schemeClr val="tx1"/>
                </a:solidFill>
                <a:effectLst/>
                <a:latin typeface="Times New Roman" panose="02020603050405020304" pitchFamily="18" charset="0"/>
                <a:ea typeface="+mn-ea"/>
                <a:cs typeface="+mn-cs"/>
              </a:rPr>
              <a:t>XRCC1</a:t>
            </a:r>
            <a:r>
              <a:rPr lang="en-US" sz="1200" b="0" i="0" u="none" strike="noStrike" kern="1200" dirty="0" smtClean="0">
                <a:solidFill>
                  <a:schemeClr val="tx1"/>
                </a:solidFill>
                <a:effectLst/>
                <a:latin typeface="Times New Roman" panose="02020603050405020304" pitchFamily="18" charset="0"/>
                <a:ea typeface="+mn-ea"/>
                <a:cs typeface="+mn-cs"/>
              </a:rPr>
              <a:t>; label 5) and variation in the gene expression of </a:t>
            </a:r>
            <a:r>
              <a:rPr lang="en-US" sz="1200" b="0" i="1" u="none" strike="noStrike" kern="1200" dirty="0" smtClean="0">
                <a:solidFill>
                  <a:schemeClr val="tx1"/>
                </a:solidFill>
                <a:effectLst/>
                <a:latin typeface="Times New Roman" panose="02020603050405020304" pitchFamily="18" charset="0"/>
                <a:ea typeface="+mn-ea"/>
                <a:cs typeface="+mn-cs"/>
              </a:rPr>
              <a:t>XRCC3</a:t>
            </a:r>
            <a:r>
              <a:rPr lang="en-US" sz="1200" b="0" i="0" u="none" strike="noStrike" kern="1200" dirty="0" smtClean="0">
                <a:solidFill>
                  <a:schemeClr val="tx1"/>
                </a:solidFill>
                <a:effectLst/>
                <a:latin typeface="Times New Roman" panose="02020603050405020304" pitchFamily="18" charset="0"/>
                <a:ea typeface="+mn-ea"/>
                <a:cs typeface="+mn-cs"/>
              </a:rPr>
              <a:t> (label 6) result in reduced transcription levels, and this repair pathway may no longer be able to adequately keep DNA repair at necessary levels (see</a:t>
            </a:r>
            <a:r>
              <a:rPr lang="en-US" sz="1200" b="0" i="0" u="none" strike="noStrike" kern="1200" baseline="0" dirty="0" smtClean="0">
                <a:solidFill>
                  <a:schemeClr val="tx1"/>
                </a:solidFill>
                <a:effectLst/>
                <a:latin typeface="Times New Roman" panose="02020603050405020304" pitchFamily="18" charset="0"/>
                <a:ea typeface="+mn-ea"/>
                <a:cs typeface="+mn-cs"/>
              </a:rPr>
              <a:t> right</a:t>
            </a:r>
            <a:r>
              <a:rPr lang="en-US" sz="1200" b="0" i="0" u="none" strike="noStrike" kern="1200" dirty="0" smtClean="0">
                <a:solidFill>
                  <a:schemeClr val="tx1"/>
                </a:solidFill>
                <a:effectLst/>
                <a:latin typeface="Times New Roman" panose="02020603050405020304" pitchFamily="18" charset="0"/>
                <a:ea typeface="+mn-ea"/>
                <a:cs typeface="+mn-cs"/>
              </a:rPr>
              <a:t> figure). Finally, dysregulated protein expression of genes in the cell cycle pathway — for example, in cyclin-dependent kinase 1 (CDK1; label 7) — may result in a rate of cell replication that is higher than average and therefore DNA damage (right figure). The end result can lead to an abundance of damaged cells (that is, breast cancer cells). In this hypothetical model, all of the variation mentioned above is required to pass the threshold into cancer development. Therefore, only an analytical approach that integrates data from the genome, transcriptome and proteome would identify the full model.</a:t>
            </a:r>
          </a:p>
          <a:p>
            <a:endParaRPr lang="de-DE" sz="1200" b="0" i="0" u="none" strike="noStrike" kern="1200" dirty="0" smtClean="0">
              <a:solidFill>
                <a:schemeClr val="tx1"/>
              </a:solidFill>
              <a:effectLst/>
              <a:latin typeface="Times New Roman" panose="02020603050405020304" pitchFamily="18" charset="0"/>
              <a:ea typeface="+mn-ea"/>
              <a:cs typeface="+mn-cs"/>
            </a:endParaRPr>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4</a:t>
            </a:fld>
            <a:endParaRPr lang="de-DE" altLang="de-DE"/>
          </a:p>
        </p:txBody>
      </p:sp>
    </p:spTree>
    <p:extLst>
      <p:ext uri="{BB962C8B-B14F-4D97-AF65-F5344CB8AC3E}">
        <p14:creationId xmlns:p14="http://schemas.microsoft.com/office/powerpoint/2010/main" val="361324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Multi-</a:t>
            </a:r>
            <a:r>
              <a:rPr lang="de-DE" dirty="0" err="1" smtClean="0"/>
              <a:t>staged</a:t>
            </a:r>
            <a:r>
              <a:rPr lang="de-DE" baseline="0" dirty="0" smtClean="0"/>
              <a:t> </a:t>
            </a:r>
            <a:r>
              <a:rPr lang="de-DE" baseline="0" dirty="0" err="1" smtClean="0"/>
              <a:t>analysis</a:t>
            </a:r>
            <a:r>
              <a:rPr lang="de-DE" baseline="0" dirty="0" smtClean="0"/>
              <a:t> </a:t>
            </a:r>
            <a:r>
              <a:rPr lang="de-DE" baseline="0" dirty="0" err="1" smtClean="0"/>
              <a:t>is</a:t>
            </a:r>
            <a:r>
              <a:rPr lang="de-DE" baseline="0" dirty="0" smtClean="0"/>
              <a:t> </a:t>
            </a:r>
            <a:r>
              <a:rPr lang="de-DE" baseline="0" dirty="0" err="1" smtClean="0"/>
              <a:t>conceptually</a:t>
            </a:r>
            <a:r>
              <a:rPr lang="de-DE" baseline="0" dirty="0" smtClean="0"/>
              <a:t> </a:t>
            </a:r>
            <a:r>
              <a:rPr lang="de-DE" baseline="0" dirty="0" err="1" smtClean="0"/>
              <a:t>much</a:t>
            </a:r>
            <a:r>
              <a:rPr lang="de-DE" baseline="0" dirty="0" smtClean="0"/>
              <a:t> simpler </a:t>
            </a:r>
            <a:r>
              <a:rPr lang="de-DE" baseline="0" dirty="0" err="1" smtClean="0"/>
              <a:t>than</a:t>
            </a:r>
            <a:r>
              <a:rPr lang="de-DE" baseline="0" dirty="0" smtClean="0"/>
              <a:t> meta-dimensional </a:t>
            </a:r>
            <a:r>
              <a:rPr lang="de-DE" baseline="0" dirty="0" err="1" smtClean="0"/>
              <a:t>analysis</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5</a:t>
            </a:fld>
            <a:endParaRPr lang="de-DE" altLang="de-DE"/>
          </a:p>
        </p:txBody>
      </p:sp>
    </p:spTree>
    <p:extLst>
      <p:ext uri="{BB962C8B-B14F-4D97-AF65-F5344CB8AC3E}">
        <p14:creationId xmlns:p14="http://schemas.microsoft.com/office/powerpoint/2010/main" val="241676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Times New Roman" panose="02020603050405020304" pitchFamily="18" charset="0"/>
                <a:ea typeface="+mn-ea"/>
                <a:cs typeface="+mn-cs"/>
              </a:rPr>
              <a:t>The idea of this stepwise</a:t>
            </a:r>
            <a:r>
              <a:rPr lang="en-US" sz="1200" b="0" i="0" u="none" strike="noStrike" kern="1200" baseline="0" dirty="0" smtClean="0">
                <a:solidFill>
                  <a:schemeClr val="tx1"/>
                </a:solidFill>
                <a:effectLst/>
                <a:latin typeface="Times New Roman" panose="02020603050405020304" pitchFamily="18" charset="0"/>
                <a:ea typeface="+mn-ea"/>
                <a:cs typeface="+mn-cs"/>
              </a:rPr>
              <a:t> approach is to not only identify a biomarker-SNP, but also understand how the SNP leads to the phenotypic change.</a:t>
            </a:r>
          </a:p>
          <a:p>
            <a:r>
              <a:rPr lang="en-US" sz="1200" b="0" i="0" u="none" strike="noStrike" kern="1200" baseline="0" dirty="0" smtClean="0">
                <a:solidFill>
                  <a:schemeClr val="tx1"/>
                </a:solidFill>
                <a:effectLst/>
                <a:latin typeface="Times New Roman" panose="02020603050405020304" pitchFamily="18" charset="0"/>
                <a:ea typeface="+mn-ea"/>
                <a:cs typeface="+mn-cs"/>
              </a:rPr>
              <a:t>For example, analysis of e</a:t>
            </a:r>
            <a:r>
              <a:rPr lang="en-US" sz="1200" b="0" i="0" u="none" strike="noStrike" kern="1200" dirty="0" smtClean="0">
                <a:solidFill>
                  <a:schemeClr val="tx1"/>
                </a:solidFill>
                <a:effectLst/>
                <a:latin typeface="Times New Roman" panose="02020603050405020304" pitchFamily="18" charset="0"/>
                <a:ea typeface="+mn-ea"/>
                <a:cs typeface="+mn-cs"/>
              </a:rPr>
              <a:t>xpression quantitative trait loci (</a:t>
            </a:r>
            <a:r>
              <a:rPr lang="en-US" sz="1200" b="0" i="0" u="none" strike="noStrike" kern="1200" dirty="0" err="1" smtClean="0">
                <a:solidFill>
                  <a:schemeClr val="tx1"/>
                </a:solidFill>
                <a:effectLst/>
                <a:latin typeface="Times New Roman" panose="02020603050405020304" pitchFamily="18" charset="0"/>
                <a:ea typeface="+mn-ea"/>
                <a:cs typeface="+mn-cs"/>
              </a:rPr>
              <a:t>eQTLs</a:t>
            </a:r>
            <a:r>
              <a:rPr lang="en-US" sz="1200" b="0" i="0" u="none" strike="noStrike" kern="1200" dirty="0" smtClean="0">
                <a:solidFill>
                  <a:schemeClr val="tx1"/>
                </a:solidFill>
                <a:effectLst/>
                <a:latin typeface="Times New Roman" panose="02020603050405020304" pitchFamily="18" charset="0"/>
                <a:ea typeface="+mn-ea"/>
                <a:cs typeface="+mn-cs"/>
              </a:rPr>
              <a:t>) tries</a:t>
            </a:r>
            <a:r>
              <a:rPr lang="en-US" sz="1200" b="0" i="0" u="none" strike="noStrike" kern="1200" baseline="0" dirty="0" smtClean="0">
                <a:solidFill>
                  <a:schemeClr val="tx1"/>
                </a:solidFill>
                <a:effectLst/>
                <a:latin typeface="Times New Roman" panose="02020603050405020304" pitchFamily="18" charset="0"/>
                <a:ea typeface="+mn-ea"/>
                <a:cs typeface="+mn-cs"/>
              </a:rPr>
              <a:t> to</a:t>
            </a:r>
            <a:r>
              <a:rPr lang="en-US" sz="1200" b="0" i="0" u="none" strike="noStrike" kern="1200" dirty="0" smtClean="0">
                <a:solidFill>
                  <a:schemeClr val="tx1"/>
                </a:solidFill>
                <a:effectLst/>
                <a:latin typeface="Times New Roman" panose="02020603050405020304" pitchFamily="18" charset="0"/>
                <a:ea typeface="+mn-ea"/>
                <a:cs typeface="+mn-cs"/>
              </a:rPr>
              <a:t> identify</a:t>
            </a:r>
            <a:r>
              <a:rPr lang="en-US" sz="1200" b="0" i="0" u="none" strike="noStrike" kern="1200" baseline="0" dirty="0" smtClean="0">
                <a:solidFill>
                  <a:schemeClr val="tx1"/>
                </a:solidFill>
                <a:effectLst/>
                <a:latin typeface="Times New Roman" panose="02020603050405020304" pitchFamily="18" charset="0"/>
                <a:ea typeface="+mn-ea"/>
                <a:cs typeface="+mn-cs"/>
              </a:rPr>
              <a:t> elements of</a:t>
            </a:r>
            <a:r>
              <a:rPr lang="en-US" sz="1200" b="0" i="0" u="none" strike="noStrike" kern="1200" dirty="0" smtClean="0">
                <a:solidFill>
                  <a:schemeClr val="tx1"/>
                </a:solidFill>
                <a:effectLst/>
                <a:latin typeface="Times New Roman" panose="02020603050405020304" pitchFamily="18" charset="0"/>
                <a:ea typeface="+mn-ea"/>
                <a:cs typeface="+mn-cs"/>
              </a:rPr>
              <a:t> genetic variation associated with measures of quantitative gene expression.</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6</a:t>
            </a:fld>
            <a:endParaRPr lang="de-DE" altLang="de-DE"/>
          </a:p>
        </p:txBody>
      </p:sp>
    </p:spTree>
    <p:extLst>
      <p:ext uri="{BB962C8B-B14F-4D97-AF65-F5344CB8AC3E}">
        <p14:creationId xmlns:p14="http://schemas.microsoft.com/office/powerpoint/2010/main" val="363084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is</a:t>
            </a:r>
            <a:r>
              <a:rPr lang="de-DE" dirty="0" smtClean="0"/>
              <a:t> </a:t>
            </a:r>
            <a:r>
              <a:rPr lang="de-DE" dirty="0" err="1" smtClean="0"/>
              <a:t>another</a:t>
            </a:r>
            <a:r>
              <a:rPr lang="de-DE" dirty="0" smtClean="0"/>
              <a:t> </a:t>
            </a:r>
            <a:r>
              <a:rPr lang="de-DE" dirty="0" err="1" smtClean="0"/>
              <a:t>example</a:t>
            </a:r>
            <a:r>
              <a:rPr lang="de-DE" dirty="0" smtClean="0"/>
              <a:t> </a:t>
            </a:r>
            <a:r>
              <a:rPr lang="de-DE" dirty="0" err="1" smtClean="0"/>
              <a:t>of</a:t>
            </a:r>
            <a:r>
              <a:rPr lang="de-DE" dirty="0" smtClean="0"/>
              <a:t> a multi-</a:t>
            </a:r>
            <a:r>
              <a:rPr lang="de-DE" dirty="0" err="1" smtClean="0"/>
              <a:t>staged</a:t>
            </a:r>
            <a:r>
              <a:rPr lang="de-DE" baseline="0" dirty="0" smtClean="0"/>
              <a:t> </a:t>
            </a:r>
            <a:r>
              <a:rPr lang="de-DE" baseline="0" dirty="0" err="1" smtClean="0"/>
              <a:t>analysis</a:t>
            </a:r>
            <a:r>
              <a:rPr lang="de-DE" baseline="0" dirty="0" smtClean="0"/>
              <a:t>.</a:t>
            </a:r>
            <a:endParaRPr lang="de-DE" dirty="0" smtClean="0"/>
          </a:p>
          <a:p>
            <a:r>
              <a:rPr lang="de-DE" dirty="0" smtClean="0"/>
              <a:t>In </a:t>
            </a:r>
            <a:r>
              <a:rPr lang="de-DE" dirty="0" err="1" smtClean="0"/>
              <a:t>the</a:t>
            </a:r>
            <a:r>
              <a:rPr lang="de-DE" baseline="0" dirty="0" smtClean="0"/>
              <a:t> top </a:t>
            </a:r>
            <a:r>
              <a:rPr lang="de-DE" baseline="0" dirty="0" err="1" smtClean="0"/>
              <a:t>figure</a:t>
            </a:r>
            <a:r>
              <a:rPr lang="de-DE" dirty="0" smtClean="0"/>
              <a:t>, </a:t>
            </a:r>
            <a:r>
              <a:rPr lang="de-DE" dirty="0" err="1" smtClean="0"/>
              <a:t>the</a:t>
            </a:r>
            <a:r>
              <a:rPr lang="de-DE" dirty="0" smtClean="0"/>
              <a:t> </a:t>
            </a:r>
            <a:r>
              <a:rPr lang="de-DE" dirty="0" err="1" smtClean="0"/>
              <a:t>black</a:t>
            </a:r>
            <a:r>
              <a:rPr lang="de-DE" dirty="0" smtClean="0"/>
              <a:t> </a:t>
            </a:r>
            <a:r>
              <a:rPr lang="de-DE" dirty="0" err="1" smtClean="0"/>
              <a:t>and</a:t>
            </a:r>
            <a:r>
              <a:rPr lang="de-DE" dirty="0" smtClean="0"/>
              <a:t> orange </a:t>
            </a:r>
            <a:r>
              <a:rPr lang="de-DE" dirty="0" err="1" smtClean="0"/>
              <a:t>lines</a:t>
            </a:r>
            <a:r>
              <a:rPr lang="de-DE" dirty="0" smtClean="0"/>
              <a:t> </a:t>
            </a:r>
            <a:r>
              <a:rPr lang="de-DE" dirty="0" err="1" smtClean="0"/>
              <a:t>symbolize</a:t>
            </a:r>
            <a:r>
              <a:rPr lang="de-DE" dirty="0" smtClean="0"/>
              <a:t> </a:t>
            </a:r>
            <a:r>
              <a:rPr lang="de-DE" dirty="0" err="1" smtClean="0"/>
              <a:t>the</a:t>
            </a:r>
            <a:r>
              <a:rPr lang="de-DE" dirty="0" smtClean="0"/>
              <a:t> </a:t>
            </a:r>
            <a:r>
              <a:rPr lang="de-DE" dirty="0" err="1" smtClean="0"/>
              <a:t>two</a:t>
            </a:r>
            <a:r>
              <a:rPr lang="de-DE" dirty="0" smtClean="0"/>
              <a:t> </a:t>
            </a:r>
            <a:r>
              <a:rPr lang="de-DE" dirty="0" err="1" smtClean="0"/>
              <a:t>copies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chromosome</a:t>
            </a:r>
            <a:r>
              <a:rPr lang="de-DE" baseline="0" dirty="0" smtClean="0"/>
              <a:t> </a:t>
            </a:r>
            <a:r>
              <a:rPr lang="de-DE" baseline="0" dirty="0" err="1" smtClean="0"/>
              <a:t>inherited</a:t>
            </a:r>
            <a:r>
              <a:rPr lang="de-DE" baseline="0" dirty="0" smtClean="0"/>
              <a:t> </a:t>
            </a:r>
            <a:r>
              <a:rPr lang="de-DE" baseline="0" dirty="0" err="1" smtClean="0"/>
              <a:t>from</a:t>
            </a:r>
            <a:r>
              <a:rPr lang="de-DE" baseline="0" dirty="0" smtClean="0"/>
              <a:t> </a:t>
            </a:r>
            <a:r>
              <a:rPr lang="de-DE" baseline="0" dirty="0" err="1" smtClean="0"/>
              <a:t>father</a:t>
            </a:r>
            <a:r>
              <a:rPr lang="de-DE" baseline="0" dirty="0" smtClean="0"/>
              <a:t> </a:t>
            </a:r>
            <a:r>
              <a:rPr lang="de-DE" baseline="0" dirty="0" err="1" smtClean="0"/>
              <a:t>and</a:t>
            </a:r>
            <a:r>
              <a:rPr lang="de-DE" baseline="0" dirty="0" smtClean="0"/>
              <a:t> </a:t>
            </a:r>
            <a:r>
              <a:rPr lang="de-DE" baseline="0" dirty="0" err="1" smtClean="0"/>
              <a:t>mother</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example</a:t>
            </a:r>
            <a:r>
              <a:rPr lang="de-DE" baseline="0" dirty="0" smtClean="0"/>
              <a:t>, </a:t>
            </a:r>
            <a:r>
              <a:rPr lang="de-DE" baseline="0" dirty="0" err="1" smtClean="0"/>
              <a:t>the</a:t>
            </a:r>
            <a:r>
              <a:rPr lang="de-DE" baseline="0" dirty="0" smtClean="0"/>
              <a:t> RNA </a:t>
            </a:r>
            <a:r>
              <a:rPr lang="de-DE" baseline="0" dirty="0" err="1" smtClean="0"/>
              <a:t>polymerase</a:t>
            </a:r>
            <a:r>
              <a:rPr lang="de-DE" baseline="0" dirty="0" smtClean="0"/>
              <a:t> </a:t>
            </a:r>
            <a:r>
              <a:rPr lang="de-DE" baseline="0" dirty="0" err="1" smtClean="0"/>
              <a:t>would</a:t>
            </a:r>
            <a:r>
              <a:rPr lang="de-DE" baseline="0" dirty="0" smtClean="0"/>
              <a:t> </a:t>
            </a:r>
            <a:r>
              <a:rPr lang="de-DE" baseline="0" dirty="0" err="1" smtClean="0"/>
              <a:t>preferentially</a:t>
            </a:r>
            <a:r>
              <a:rPr lang="de-DE" baseline="0" dirty="0" smtClean="0"/>
              <a:t> bind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promoter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paternal</a:t>
            </a:r>
            <a:r>
              <a:rPr lang="de-DE" baseline="0" dirty="0" smtClean="0"/>
              <a:t> </a:t>
            </a:r>
            <a:r>
              <a:rPr lang="de-DE" baseline="0" dirty="0" err="1" smtClean="0"/>
              <a:t>copy</a:t>
            </a:r>
            <a:r>
              <a:rPr lang="de-DE" baseline="0" dirty="0" smtClean="0"/>
              <a:t> </a:t>
            </a:r>
            <a:r>
              <a:rPr lang="de-DE" baseline="0" dirty="0" err="1" smtClean="0"/>
              <a:t>of</a:t>
            </a:r>
            <a:r>
              <a:rPr lang="de-DE" baseline="0" dirty="0" smtClean="0"/>
              <a:t> a </a:t>
            </a:r>
            <a:r>
              <a:rPr lang="de-DE" baseline="0" dirty="0" err="1" smtClean="0"/>
              <a:t>gene</a:t>
            </a:r>
            <a:r>
              <a:rPr lang="de-DE" baseline="0" dirty="0" smtClean="0"/>
              <a:t> (</a:t>
            </a:r>
            <a:r>
              <a:rPr lang="de-DE" baseline="0" dirty="0" err="1" smtClean="0"/>
              <a:t>yellow</a:t>
            </a:r>
            <a:r>
              <a:rPr lang="de-DE" baseline="0" dirty="0" smtClean="0"/>
              <a:t>) </a:t>
            </a:r>
            <a:r>
              <a:rPr lang="de-DE" baseline="0" dirty="0" err="1" smtClean="0"/>
              <a:t>and</a:t>
            </a:r>
            <a:r>
              <a:rPr lang="de-DE" baseline="0" dirty="0" smtClean="0"/>
              <a:t> </a:t>
            </a:r>
            <a:r>
              <a:rPr lang="de-DE" baseline="0" dirty="0" err="1" smtClean="0"/>
              <a:t>hence</a:t>
            </a:r>
            <a:r>
              <a:rPr lang="de-DE" baseline="0" dirty="0" smtClean="0"/>
              <a:t> </a:t>
            </a:r>
            <a:r>
              <a:rPr lang="de-DE" baseline="0" dirty="0" err="1" smtClean="0"/>
              <a:t>produce</a:t>
            </a:r>
            <a:r>
              <a:rPr lang="de-DE" baseline="0" dirty="0" smtClean="0"/>
              <a:t> </a:t>
            </a:r>
            <a:r>
              <a:rPr lang="de-DE" baseline="0" dirty="0" err="1" smtClean="0"/>
              <a:t>more</a:t>
            </a:r>
            <a:r>
              <a:rPr lang="de-DE" baseline="0" dirty="0" smtClean="0"/>
              <a:t> </a:t>
            </a:r>
            <a:r>
              <a:rPr lang="de-DE" baseline="0" dirty="0" err="1" smtClean="0"/>
              <a:t>mRNA</a:t>
            </a:r>
            <a:r>
              <a:rPr lang="de-DE" baseline="0" dirty="0" smtClean="0"/>
              <a:t> </a:t>
            </a:r>
            <a:r>
              <a:rPr lang="de-DE" baseline="0" dirty="0" err="1" smtClean="0"/>
              <a:t>transcripts</a:t>
            </a:r>
            <a:r>
              <a:rPr lang="de-DE" baseline="0" dirty="0" smtClean="0"/>
              <a:t> </a:t>
            </a:r>
            <a:r>
              <a:rPr lang="de-DE" baseline="0" dirty="0" err="1" smtClean="0"/>
              <a:t>from</a:t>
            </a:r>
            <a:r>
              <a:rPr lang="de-DE" baseline="0" dirty="0" smtClean="0"/>
              <a:t> </a:t>
            </a:r>
            <a:r>
              <a:rPr lang="de-DE" baseline="0" dirty="0" err="1" smtClean="0"/>
              <a:t>it</a:t>
            </a:r>
            <a:r>
              <a:rPr lang="de-DE" baseline="0" dirty="0" smtClean="0"/>
              <a:t> (</a:t>
            </a:r>
            <a:r>
              <a:rPr lang="de-DE" baseline="0" dirty="0" err="1" smtClean="0"/>
              <a:t>short</a:t>
            </a:r>
            <a:r>
              <a:rPr lang="de-DE" baseline="0" dirty="0" smtClean="0"/>
              <a:t> </a:t>
            </a:r>
            <a:r>
              <a:rPr lang="de-DE" baseline="0" dirty="0" err="1" smtClean="0"/>
              <a:t>black</a:t>
            </a:r>
            <a:r>
              <a:rPr lang="de-DE" baseline="0" dirty="0" smtClean="0"/>
              <a:t> </a:t>
            </a:r>
            <a:r>
              <a:rPr lang="de-DE" baseline="0" dirty="0" err="1" smtClean="0"/>
              <a:t>lines</a:t>
            </a:r>
            <a:r>
              <a:rPr lang="de-DE" baseline="0" dirty="0" smtClean="0"/>
              <a:t>, </a:t>
            </a:r>
            <a:r>
              <a:rPr lang="de-DE" baseline="0" dirty="0" err="1" smtClean="0"/>
              <a:t>middle</a:t>
            </a:r>
            <a:r>
              <a:rPr lang="de-DE" baseline="0" dirty="0" smtClean="0"/>
              <a:t>) </a:t>
            </a:r>
            <a:r>
              <a:rPr lang="de-DE" baseline="0" dirty="0" err="1" smtClean="0"/>
              <a:t>than</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orange allele.</a:t>
            </a:r>
          </a:p>
          <a:p>
            <a:r>
              <a:rPr lang="de-DE" baseline="0" dirty="0" smtClean="0"/>
              <a:t>In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step</a:t>
            </a:r>
            <a:r>
              <a:rPr lang="de-DE" baseline="0" dirty="0" smtClean="0"/>
              <a:t> </a:t>
            </a:r>
            <a:r>
              <a:rPr lang="de-DE" baseline="0" dirty="0" err="1" smtClean="0"/>
              <a:t>of</a:t>
            </a:r>
            <a:r>
              <a:rPr lang="de-DE" baseline="0" dirty="0" smtClean="0"/>
              <a:t> </a:t>
            </a:r>
            <a:r>
              <a:rPr lang="de-DE" baseline="0" dirty="0" err="1" smtClean="0"/>
              <a:t>this</a:t>
            </a:r>
            <a:r>
              <a:rPr lang="de-DE" baseline="0" dirty="0" smtClean="0"/>
              <a:t> multi-stage </a:t>
            </a:r>
            <a:r>
              <a:rPr lang="de-DE" baseline="0" dirty="0" err="1" smtClean="0"/>
              <a:t>analysis</a:t>
            </a:r>
            <a:r>
              <a:rPr lang="de-DE" baseline="0" dirty="0" smtClean="0"/>
              <a:t>, </a:t>
            </a:r>
            <a:r>
              <a:rPr lang="de-DE" baseline="0" dirty="0" err="1" smtClean="0"/>
              <a:t>one</a:t>
            </a:r>
            <a:r>
              <a:rPr lang="de-DE" baseline="0" dirty="0" smtClean="0"/>
              <a:t> </a:t>
            </a:r>
            <a:r>
              <a:rPr lang="de-DE" baseline="0" dirty="0" err="1" smtClean="0"/>
              <a:t>checks</a:t>
            </a:r>
            <a:r>
              <a:rPr lang="de-DE" baseline="0" dirty="0" smtClean="0"/>
              <a:t> </a:t>
            </a:r>
            <a:r>
              <a:rPr lang="de-DE" baseline="0" dirty="0" err="1" smtClean="0"/>
              <a:t>for</a:t>
            </a:r>
            <a:r>
              <a:rPr lang="de-DE" baseline="0" dirty="0" smtClean="0"/>
              <a:t> allele </a:t>
            </a:r>
            <a:r>
              <a:rPr lang="de-DE" baseline="0" dirty="0" err="1" smtClean="0"/>
              <a:t>specific</a:t>
            </a:r>
            <a:r>
              <a:rPr lang="de-DE" baseline="0" dirty="0" smtClean="0"/>
              <a:t> </a:t>
            </a:r>
            <a:r>
              <a:rPr lang="de-DE" baseline="0" dirty="0" err="1" smtClean="0"/>
              <a:t>expression</a:t>
            </a:r>
            <a:r>
              <a:rPr lang="de-DE" baseline="0" dirty="0" smtClean="0"/>
              <a:t>.</a:t>
            </a:r>
          </a:p>
          <a:p>
            <a:r>
              <a:rPr lang="de-DE" baseline="0" dirty="0" smtClean="0"/>
              <a:t>In </a:t>
            </a:r>
            <a:r>
              <a:rPr lang="de-DE" baseline="0" dirty="0" err="1" smtClean="0"/>
              <a:t>the</a:t>
            </a:r>
            <a:r>
              <a:rPr lang="de-DE" baseline="0" dirty="0" smtClean="0"/>
              <a:t> </a:t>
            </a:r>
            <a:r>
              <a:rPr lang="de-DE" baseline="0" dirty="0" err="1" smtClean="0"/>
              <a:t>second</a:t>
            </a:r>
            <a:r>
              <a:rPr lang="de-DE" baseline="0" dirty="0" smtClean="0"/>
              <a:t> </a:t>
            </a:r>
            <a:r>
              <a:rPr lang="de-DE" baseline="0" dirty="0" err="1" smtClean="0"/>
              <a:t>step</a:t>
            </a:r>
            <a:r>
              <a:rPr lang="de-DE" baseline="0" dirty="0" smtClean="0"/>
              <a:t>, </a:t>
            </a:r>
            <a:r>
              <a:rPr lang="de-DE" baseline="0" dirty="0" err="1" smtClean="0"/>
              <a:t>one</a:t>
            </a:r>
            <a:r>
              <a:rPr lang="de-DE" baseline="0" dirty="0" smtClean="0"/>
              <a:t> </a:t>
            </a:r>
            <a:r>
              <a:rPr lang="de-DE" baseline="0" dirty="0" err="1" smtClean="0"/>
              <a:t>tries</a:t>
            </a:r>
            <a:r>
              <a:rPr lang="de-DE" baseline="0" dirty="0" smtClean="0"/>
              <a:t> </a:t>
            </a:r>
            <a:r>
              <a:rPr lang="de-DE" baseline="0" dirty="0" err="1" smtClean="0"/>
              <a:t>to</a:t>
            </a:r>
            <a:r>
              <a:rPr lang="de-DE" baseline="0" dirty="0" smtClean="0"/>
              <a:t> link </a:t>
            </a:r>
            <a:r>
              <a:rPr lang="de-DE" baseline="0" dirty="0" err="1" smtClean="0"/>
              <a:t>the</a:t>
            </a:r>
            <a:r>
              <a:rPr lang="de-DE" baseline="0" dirty="0" smtClean="0"/>
              <a:t> </a:t>
            </a:r>
            <a:r>
              <a:rPr lang="de-DE" baseline="0" dirty="0" err="1" smtClean="0"/>
              <a:t>obtained</a:t>
            </a:r>
            <a:r>
              <a:rPr lang="de-DE" baseline="0" dirty="0" smtClean="0"/>
              <a:t> </a:t>
            </a:r>
            <a:r>
              <a:rPr lang="de-DE" baseline="0" dirty="0" err="1" smtClean="0"/>
              <a:t>results</a:t>
            </a:r>
            <a:r>
              <a:rPr lang="de-DE" baseline="0" dirty="0" smtClean="0"/>
              <a:t> (</a:t>
            </a:r>
            <a:r>
              <a:rPr lang="de-DE" baseline="0" dirty="0" err="1" smtClean="0"/>
              <a:t>which</a:t>
            </a:r>
            <a:r>
              <a:rPr lang="de-DE" baseline="0" dirty="0" smtClean="0"/>
              <a:t> genes </a:t>
            </a:r>
            <a:r>
              <a:rPr lang="de-DE" baseline="0" dirty="0" err="1" smtClean="0"/>
              <a:t>show</a:t>
            </a:r>
            <a:r>
              <a:rPr lang="de-DE" baseline="0" dirty="0" smtClean="0"/>
              <a:t> allele </a:t>
            </a:r>
            <a:r>
              <a:rPr lang="de-DE" baseline="0" dirty="0" err="1" smtClean="0"/>
              <a:t>specific</a:t>
            </a:r>
            <a:r>
              <a:rPr lang="de-DE" baseline="0" dirty="0" smtClean="0"/>
              <a:t> </a:t>
            </a:r>
            <a:r>
              <a:rPr lang="de-DE" baseline="0" dirty="0" err="1" smtClean="0"/>
              <a:t>expression</a:t>
            </a:r>
            <a:r>
              <a:rPr lang="de-DE" baseline="0" dirty="0" smtClean="0"/>
              <a:t>?) </a:t>
            </a:r>
            <a:r>
              <a:rPr lang="de-DE" baseline="0" dirty="0" err="1" smtClean="0"/>
              <a:t>to</a:t>
            </a:r>
            <a:r>
              <a:rPr lang="de-DE" baseline="0" dirty="0" smtClean="0"/>
              <a:t> </a:t>
            </a:r>
            <a:r>
              <a:rPr lang="de-DE" baseline="0" dirty="0" err="1" smtClean="0"/>
              <a:t>variations</a:t>
            </a:r>
            <a:r>
              <a:rPr lang="de-DE" baseline="0" dirty="0" smtClean="0"/>
              <a:t> in </a:t>
            </a:r>
            <a:r>
              <a:rPr lang="de-DE" baseline="0" dirty="0" err="1" smtClean="0"/>
              <a:t>promoter</a:t>
            </a:r>
            <a:r>
              <a:rPr lang="de-DE" baseline="0" dirty="0" smtClean="0"/>
              <a:t>/</a:t>
            </a:r>
            <a:r>
              <a:rPr lang="de-DE" baseline="0" dirty="0" err="1" smtClean="0"/>
              <a:t>enhancer</a:t>
            </a:r>
            <a:r>
              <a:rPr lang="de-DE" baseline="0" dirty="0" smtClean="0"/>
              <a:t> </a:t>
            </a:r>
            <a:r>
              <a:rPr lang="de-DE" baseline="0" dirty="0" err="1" smtClean="0"/>
              <a:t>elements</a:t>
            </a:r>
            <a:r>
              <a:rPr lang="de-DE" baseline="0" dirty="0" smtClean="0"/>
              <a:t>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epigenetic</a:t>
            </a:r>
            <a:r>
              <a:rPr lang="de-DE" baseline="0" dirty="0" smtClean="0"/>
              <a:t> </a:t>
            </a:r>
            <a:r>
              <a:rPr lang="de-DE" baseline="0" dirty="0" err="1" smtClean="0"/>
              <a:t>variations</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7</a:t>
            </a:fld>
            <a:endParaRPr lang="de-DE" altLang="de-DE"/>
          </a:p>
        </p:txBody>
      </p:sp>
    </p:spTree>
    <p:extLst>
      <p:ext uri="{BB962C8B-B14F-4D97-AF65-F5344CB8AC3E}">
        <p14:creationId xmlns:p14="http://schemas.microsoft.com/office/powerpoint/2010/main" val="250472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Now</a:t>
            </a:r>
            <a:r>
              <a:rPr lang="de-DE" dirty="0" smtClean="0"/>
              <a:t>, </a:t>
            </a:r>
            <a:r>
              <a:rPr lang="de-DE" dirty="0" err="1" smtClean="0"/>
              <a:t>we</a:t>
            </a:r>
            <a:r>
              <a:rPr lang="de-DE" dirty="0" smtClean="0"/>
              <a:t> turn </a:t>
            </a:r>
            <a:r>
              <a:rPr lang="de-DE" dirty="0" err="1" smtClean="0"/>
              <a:t>to</a:t>
            </a:r>
            <a:r>
              <a:rPr lang="de-DE" dirty="0" smtClean="0"/>
              <a:t> </a:t>
            </a:r>
            <a:r>
              <a:rPr lang="de-DE" dirty="0" err="1" smtClean="0"/>
              <a:t>the</a:t>
            </a:r>
            <a:r>
              <a:rPr lang="de-DE" dirty="0" smtClean="0"/>
              <a:t> </a:t>
            </a:r>
            <a:r>
              <a:rPr lang="de-DE" dirty="0" err="1" smtClean="0"/>
              <a:t>case</a:t>
            </a:r>
            <a:r>
              <a:rPr lang="de-DE" dirty="0" smtClean="0"/>
              <a:t> </a:t>
            </a:r>
            <a:r>
              <a:rPr lang="de-DE" dirty="0" err="1" smtClean="0"/>
              <a:t>when</a:t>
            </a:r>
            <a:r>
              <a:rPr lang="de-DE" dirty="0" smtClean="0"/>
              <a:t> multiple </a:t>
            </a:r>
            <a:r>
              <a:rPr lang="de-DE" dirty="0" err="1" smtClean="0"/>
              <a:t>data</a:t>
            </a:r>
            <a:r>
              <a:rPr lang="de-DE" baseline="0" dirty="0" smtClean="0"/>
              <a:t> </a:t>
            </a:r>
            <a:r>
              <a:rPr lang="de-DE" baseline="0" dirty="0" err="1" smtClean="0"/>
              <a:t>types</a:t>
            </a:r>
            <a:r>
              <a:rPr lang="de-DE" baseline="0" dirty="0" smtClean="0"/>
              <a:t> </a:t>
            </a:r>
            <a:r>
              <a:rPr lang="de-DE" baseline="0" dirty="0" err="1" smtClean="0"/>
              <a:t>are</a:t>
            </a:r>
            <a:r>
              <a:rPr lang="de-DE" baseline="0" dirty="0" smtClean="0"/>
              <a:t> </a:t>
            </a:r>
            <a:r>
              <a:rPr lang="de-DE" baseline="0" dirty="0" err="1" smtClean="0"/>
              <a:t>analyzed</a:t>
            </a:r>
            <a:r>
              <a:rPr lang="de-DE" baseline="0" dirty="0" smtClean="0"/>
              <a:t> at </a:t>
            </a:r>
            <a:r>
              <a:rPr lang="de-DE" baseline="0" dirty="0" err="1" smtClean="0"/>
              <a:t>once</a:t>
            </a:r>
            <a:r>
              <a:rPr lang="de-DE" baseline="0" dirty="0" smtClean="0"/>
              <a:t>. This </a:t>
            </a:r>
            <a:r>
              <a:rPr lang="de-DE" baseline="0" dirty="0" err="1" smtClean="0"/>
              <a:t>is</a:t>
            </a:r>
            <a:r>
              <a:rPr lang="de-DE" baseline="0" dirty="0" smtClean="0"/>
              <a:t> </a:t>
            </a:r>
            <a:r>
              <a:rPr lang="de-DE" baseline="0" dirty="0" err="1" smtClean="0"/>
              <a:t>called</a:t>
            </a:r>
            <a:r>
              <a:rPr lang="de-DE" baseline="0" dirty="0" smtClean="0"/>
              <a:t> </a:t>
            </a:r>
            <a:r>
              <a:rPr lang="de-DE" b="1" baseline="0" dirty="0" smtClean="0"/>
              <a:t>meta-dimensional </a:t>
            </a:r>
            <a:r>
              <a:rPr lang="de-DE" b="1" baseline="0" dirty="0" err="1" smtClean="0"/>
              <a:t>analysis</a:t>
            </a:r>
            <a:r>
              <a:rPr lang="de-DE" baseline="0" dirty="0" smtClean="0"/>
              <a:t>.</a:t>
            </a:r>
          </a:p>
          <a:p>
            <a:r>
              <a:rPr lang="de-DE" baseline="0" dirty="0" smtClean="0"/>
              <a:t>In </a:t>
            </a:r>
            <a:r>
              <a:rPr lang="de-DE" baseline="0" dirty="0" err="1" smtClean="0"/>
              <a:t>this</a:t>
            </a:r>
            <a:r>
              <a:rPr lang="de-DE" baseline="0" dirty="0" smtClean="0"/>
              <a:t> </a:t>
            </a:r>
            <a:r>
              <a:rPr lang="de-DE" baseline="0" dirty="0" err="1" smtClean="0"/>
              <a:t>area</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distinguish</a:t>
            </a:r>
            <a:r>
              <a:rPr lang="de-DE" baseline="0" dirty="0" smtClean="0"/>
              <a:t> 3 </a:t>
            </a:r>
            <a:r>
              <a:rPr lang="de-DE" baseline="0" dirty="0" err="1" smtClean="0"/>
              <a:t>types</a:t>
            </a:r>
            <a:r>
              <a:rPr lang="de-DE" baseline="0" dirty="0" smtClean="0"/>
              <a:t> </a:t>
            </a:r>
            <a:r>
              <a:rPr lang="de-DE" baseline="0" dirty="0" err="1" smtClean="0"/>
              <a:t>of</a:t>
            </a:r>
            <a:r>
              <a:rPr lang="de-DE" baseline="0" dirty="0" smtClean="0"/>
              <a:t> </a:t>
            </a:r>
            <a:r>
              <a:rPr lang="de-DE" baseline="0" dirty="0" err="1" smtClean="0"/>
              <a:t>approaches</a:t>
            </a:r>
            <a:r>
              <a:rPr lang="de-DE" baseline="0" dirty="0" smtClean="0"/>
              <a:t>: </a:t>
            </a:r>
            <a:r>
              <a:rPr lang="de-DE" baseline="0" dirty="0" err="1" smtClean="0"/>
              <a:t>concatenation-based</a:t>
            </a:r>
            <a:r>
              <a:rPr lang="de-DE" baseline="0" dirty="0" smtClean="0"/>
              <a:t> </a:t>
            </a:r>
            <a:r>
              <a:rPr lang="de-DE" baseline="0" dirty="0" err="1" smtClean="0"/>
              <a:t>integration</a:t>
            </a:r>
            <a:r>
              <a:rPr lang="de-DE" baseline="0" dirty="0" smtClean="0"/>
              <a:t>, </a:t>
            </a:r>
            <a:r>
              <a:rPr lang="de-DE" baseline="0" dirty="0" err="1" smtClean="0"/>
              <a:t>transformation-based</a:t>
            </a:r>
            <a:r>
              <a:rPr lang="de-DE" baseline="0" dirty="0" smtClean="0"/>
              <a:t> </a:t>
            </a:r>
            <a:r>
              <a:rPr lang="de-DE" baseline="0" dirty="0" err="1" smtClean="0"/>
              <a:t>integration</a:t>
            </a:r>
            <a:r>
              <a:rPr lang="de-DE" baseline="0" dirty="0" smtClean="0"/>
              <a:t>, </a:t>
            </a:r>
            <a:r>
              <a:rPr lang="de-DE" baseline="0" dirty="0" err="1" smtClean="0"/>
              <a:t>and</a:t>
            </a:r>
            <a:r>
              <a:rPr lang="de-DE" baseline="0" dirty="0" smtClean="0"/>
              <a:t> model-</a:t>
            </a:r>
            <a:r>
              <a:rPr lang="de-DE" baseline="0" dirty="0" err="1" smtClean="0"/>
              <a:t>based</a:t>
            </a:r>
            <a:r>
              <a:rPr lang="de-DE" baseline="0" dirty="0" smtClean="0"/>
              <a:t> </a:t>
            </a:r>
            <a:r>
              <a:rPr lang="de-DE" baseline="0" dirty="0" err="1" smtClean="0"/>
              <a:t>integration</a:t>
            </a:r>
            <a:r>
              <a:rPr lang="de-DE" baseline="0" dirty="0" smtClean="0"/>
              <a:t>.</a:t>
            </a:r>
          </a:p>
          <a:p>
            <a:r>
              <a:rPr lang="de-DE" baseline="0" dirty="0" err="1" smtClean="0"/>
              <a:t>We</a:t>
            </a:r>
            <a:r>
              <a:rPr lang="de-DE" baseline="0" dirty="0" smtClean="0"/>
              <a:t> will </a:t>
            </a:r>
            <a:r>
              <a:rPr lang="de-DE" baseline="0" dirty="0" err="1" smtClean="0"/>
              <a:t>start</a:t>
            </a:r>
            <a:r>
              <a:rPr lang="de-DE" baseline="0" dirty="0" smtClean="0"/>
              <a:t> </a:t>
            </a:r>
            <a:r>
              <a:rPr lang="de-DE" baseline="0" dirty="0" err="1" smtClean="0"/>
              <a:t>with</a:t>
            </a:r>
            <a:r>
              <a:rPr lang="de-DE" baseline="0" dirty="0" smtClean="0"/>
              <a:t> </a:t>
            </a:r>
            <a:r>
              <a:rPr lang="de-DE" baseline="0" dirty="0" err="1" smtClean="0"/>
              <a:t>data</a:t>
            </a:r>
            <a:r>
              <a:rPr lang="de-DE" baseline="0" dirty="0" smtClean="0"/>
              <a:t> </a:t>
            </a:r>
            <a:r>
              <a:rPr lang="de-DE" baseline="0" dirty="0" err="1" smtClean="0"/>
              <a:t>concatenation</a:t>
            </a:r>
            <a:r>
              <a:rPr lang="de-DE" baseline="0" dirty="0" smtClean="0"/>
              <a:t> </a:t>
            </a:r>
            <a:r>
              <a:rPr lang="de-DE" baseline="0" dirty="0" err="1" smtClean="0"/>
              <a:t>where</a:t>
            </a:r>
            <a:r>
              <a:rPr lang="de-DE" baseline="0" dirty="0" smtClean="0"/>
              <a:t> multiple </a:t>
            </a:r>
            <a:r>
              <a:rPr lang="de-DE" baseline="0" dirty="0" err="1" smtClean="0"/>
              <a:t>data</a:t>
            </a:r>
            <a:r>
              <a:rPr lang="de-DE" baseline="0" dirty="0" smtClean="0"/>
              <a:t> </a:t>
            </a:r>
            <a:r>
              <a:rPr lang="de-DE" baseline="0" dirty="0" err="1" smtClean="0"/>
              <a:t>types</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in individual </a:t>
            </a:r>
            <a:r>
              <a:rPr lang="de-DE" baseline="0" dirty="0" err="1" smtClean="0"/>
              <a:t>data</a:t>
            </a:r>
            <a:r>
              <a:rPr lang="de-DE" baseline="0" dirty="0" smtClean="0"/>
              <a:t> </a:t>
            </a:r>
            <a:r>
              <a:rPr lang="de-DE" baseline="0" dirty="0" err="1" smtClean="0"/>
              <a:t>matrices</a:t>
            </a:r>
            <a:r>
              <a:rPr lang="de-DE" baseline="0" dirty="0" smtClean="0"/>
              <a:t>.</a:t>
            </a:r>
          </a:p>
          <a:p>
            <a:r>
              <a:rPr lang="de-DE" baseline="0" dirty="0" smtClean="0"/>
              <a:t>This </a:t>
            </a:r>
            <a:r>
              <a:rPr lang="de-DE" baseline="0" dirty="0" err="1" smtClean="0"/>
              <a:t>is</a:t>
            </a:r>
            <a:r>
              <a:rPr lang="de-DE" baseline="0" dirty="0" smtClean="0"/>
              <a:t> </a:t>
            </a:r>
            <a:r>
              <a:rPr lang="de-DE" baseline="0" dirty="0" err="1" smtClean="0"/>
              <a:t>illustrated</a:t>
            </a:r>
            <a:r>
              <a:rPr lang="de-DE" baseline="0" dirty="0" smtClean="0"/>
              <a:t> in </a:t>
            </a:r>
            <a:r>
              <a:rPr lang="de-DE" baseline="0" dirty="0" err="1" smtClean="0"/>
              <a:t>the</a:t>
            </a:r>
            <a:r>
              <a:rPr lang="de-DE" baseline="0" dirty="0" smtClean="0"/>
              <a:t> top </a:t>
            </a:r>
            <a:r>
              <a:rPr lang="de-DE" baseline="0" dirty="0" err="1" smtClean="0"/>
              <a:t>line</a:t>
            </a:r>
            <a:r>
              <a:rPr lang="de-DE" baseline="0" dirty="0" smtClean="0"/>
              <a:t>. The </a:t>
            </a:r>
            <a:r>
              <a:rPr lang="de-DE" baseline="0" dirty="0" err="1" smtClean="0"/>
              <a:t>blue</a:t>
            </a:r>
            <a:r>
              <a:rPr lang="de-DE" baseline="0" dirty="0" smtClean="0"/>
              <a:t> </a:t>
            </a:r>
            <a:r>
              <a:rPr lang="de-DE" baseline="0" dirty="0" err="1" smtClean="0"/>
              <a:t>square</a:t>
            </a:r>
            <a:r>
              <a:rPr lang="de-DE" baseline="0" dirty="0" smtClean="0"/>
              <a:t> </a:t>
            </a:r>
            <a:r>
              <a:rPr lang="de-DE" baseline="0" dirty="0" err="1" smtClean="0"/>
              <a:t>contains</a:t>
            </a:r>
            <a:r>
              <a:rPr lang="de-DE" baseline="0" dirty="0" smtClean="0"/>
              <a:t> SNP </a:t>
            </a:r>
            <a:r>
              <a:rPr lang="de-DE" baseline="0" dirty="0" err="1" smtClean="0"/>
              <a:t>data</a:t>
            </a:r>
            <a:r>
              <a:rPr lang="de-DE" baseline="0" dirty="0" smtClean="0"/>
              <a:t> – </a:t>
            </a:r>
            <a:r>
              <a:rPr lang="de-DE" baseline="0" dirty="0" err="1" smtClean="0"/>
              <a:t>what</a:t>
            </a:r>
            <a:r>
              <a:rPr lang="de-DE" baseline="0" dirty="0" smtClean="0"/>
              <a:t> </a:t>
            </a:r>
            <a:r>
              <a:rPr lang="de-DE" baseline="0" dirty="0" err="1" smtClean="0"/>
              <a:t>nucleotide</a:t>
            </a:r>
            <a:r>
              <a:rPr lang="de-DE" baseline="0" dirty="0" smtClean="0"/>
              <a:t> </a:t>
            </a:r>
            <a:r>
              <a:rPr lang="de-DE" baseline="0" dirty="0" err="1" smtClean="0"/>
              <a:t>does</a:t>
            </a:r>
            <a:r>
              <a:rPr lang="de-DE" baseline="0" dirty="0" smtClean="0"/>
              <a:t> </a:t>
            </a:r>
            <a:r>
              <a:rPr lang="de-DE" baseline="0" dirty="0" err="1" smtClean="0"/>
              <a:t>each</a:t>
            </a:r>
            <a:r>
              <a:rPr lang="de-DE" baseline="0" dirty="0" smtClean="0"/>
              <a:t> </a:t>
            </a:r>
            <a:r>
              <a:rPr lang="de-DE" baseline="0" dirty="0" err="1" smtClean="0"/>
              <a:t>patient</a:t>
            </a:r>
            <a:r>
              <a:rPr lang="de-DE" baseline="0" dirty="0" smtClean="0"/>
              <a:t> </a:t>
            </a:r>
            <a:r>
              <a:rPr lang="de-DE" baseline="0" dirty="0" err="1" smtClean="0"/>
              <a:t>have</a:t>
            </a:r>
            <a:r>
              <a:rPr lang="de-DE" baseline="0" dirty="0" smtClean="0"/>
              <a:t> at </a:t>
            </a:r>
            <a:r>
              <a:rPr lang="de-DE" baseline="0" dirty="0" err="1" smtClean="0"/>
              <a:t>each</a:t>
            </a:r>
            <a:r>
              <a:rPr lang="de-DE" baseline="0" dirty="0" smtClean="0"/>
              <a:t> SNP </a:t>
            </a:r>
            <a:r>
              <a:rPr lang="de-DE" baseline="0" dirty="0" err="1" smtClean="0"/>
              <a:t>position</a:t>
            </a:r>
            <a:r>
              <a:rPr lang="de-DE" baseline="0" dirty="0" smtClean="0"/>
              <a:t>?</a:t>
            </a:r>
          </a:p>
          <a:p>
            <a:r>
              <a:rPr lang="de-DE" baseline="0" dirty="0" smtClean="0"/>
              <a:t>The </a:t>
            </a:r>
            <a:r>
              <a:rPr lang="de-DE" baseline="0" dirty="0" err="1" smtClean="0"/>
              <a:t>red</a:t>
            </a:r>
            <a:r>
              <a:rPr lang="de-DE" baseline="0" dirty="0" smtClean="0"/>
              <a:t> </a:t>
            </a:r>
            <a:r>
              <a:rPr lang="de-DE" baseline="0" dirty="0" err="1" smtClean="0"/>
              <a:t>square</a:t>
            </a:r>
            <a:r>
              <a:rPr lang="de-DE" baseline="0" dirty="0" smtClean="0"/>
              <a:t> </a:t>
            </a:r>
            <a:r>
              <a:rPr lang="de-DE" baseline="0" dirty="0" err="1" smtClean="0"/>
              <a:t>contains</a:t>
            </a:r>
            <a:r>
              <a:rPr lang="de-DE" baseline="0" dirty="0" smtClean="0"/>
              <a:t> </a:t>
            </a:r>
            <a:r>
              <a:rPr lang="de-DE" baseline="0" dirty="0" err="1" smtClean="0"/>
              <a:t>transcriptomics</a:t>
            </a:r>
            <a:r>
              <a:rPr lang="de-DE" baseline="0" dirty="0" smtClean="0"/>
              <a:t> </a:t>
            </a:r>
            <a:r>
              <a:rPr lang="de-DE" baseline="0" dirty="0" err="1" smtClean="0"/>
              <a:t>data</a:t>
            </a:r>
            <a:r>
              <a:rPr lang="de-DE" baseline="0" dirty="0" smtClean="0"/>
              <a:t> –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levels</a:t>
            </a:r>
            <a:r>
              <a:rPr lang="de-DE" baseline="0" dirty="0" smtClean="0"/>
              <a:t> </a:t>
            </a:r>
            <a:r>
              <a:rPr lang="de-DE" baseline="0" dirty="0" err="1" smtClean="0"/>
              <a:t>of</a:t>
            </a:r>
            <a:r>
              <a:rPr lang="de-DE" baseline="0" dirty="0" smtClean="0"/>
              <a:t> all genes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patient</a:t>
            </a:r>
            <a:r>
              <a:rPr lang="de-DE" baseline="0" dirty="0" smtClean="0"/>
              <a:t>?</a:t>
            </a:r>
          </a:p>
          <a:p>
            <a:r>
              <a:rPr lang="de-DE" baseline="0" dirty="0" smtClean="0"/>
              <a:t>The </a:t>
            </a:r>
            <a:r>
              <a:rPr lang="de-DE" baseline="0" dirty="0" err="1" smtClean="0"/>
              <a:t>purple</a:t>
            </a:r>
            <a:r>
              <a:rPr lang="de-DE" baseline="0" dirty="0" smtClean="0"/>
              <a:t> </a:t>
            </a:r>
            <a:r>
              <a:rPr lang="de-DE" baseline="0" dirty="0" err="1" smtClean="0"/>
              <a:t>square</a:t>
            </a:r>
            <a:r>
              <a:rPr lang="de-DE" baseline="0" dirty="0" smtClean="0"/>
              <a:t> </a:t>
            </a:r>
            <a:r>
              <a:rPr lang="de-DE" baseline="0" dirty="0" err="1" smtClean="0"/>
              <a:t>contains</a:t>
            </a:r>
            <a:r>
              <a:rPr lang="de-DE" baseline="0" dirty="0" smtClean="0"/>
              <a:t> </a:t>
            </a:r>
            <a:r>
              <a:rPr lang="de-DE" baseline="0" dirty="0" err="1" smtClean="0"/>
              <a:t>miRNA</a:t>
            </a:r>
            <a:r>
              <a:rPr lang="de-DE" baseline="0" dirty="0" smtClean="0"/>
              <a:t> </a:t>
            </a:r>
            <a:r>
              <a:rPr lang="de-DE" baseline="0" dirty="0" err="1" smtClean="0"/>
              <a:t>data</a:t>
            </a:r>
            <a:r>
              <a:rPr lang="de-DE" baseline="0" dirty="0" smtClean="0"/>
              <a:t>  – e.g. </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expression</a:t>
            </a:r>
            <a:r>
              <a:rPr lang="de-DE" baseline="0" dirty="0" smtClean="0"/>
              <a:t> </a:t>
            </a:r>
            <a:r>
              <a:rPr lang="de-DE" baseline="0" dirty="0" err="1" smtClean="0"/>
              <a:t>level</a:t>
            </a:r>
            <a:r>
              <a:rPr lang="de-DE" baseline="0" dirty="0" smtClean="0"/>
              <a:t> </a:t>
            </a:r>
            <a:r>
              <a:rPr lang="de-DE" baseline="0" dirty="0" err="1" smtClean="0"/>
              <a:t>of</a:t>
            </a:r>
            <a:r>
              <a:rPr lang="de-DE" baseline="0" dirty="0" smtClean="0"/>
              <a:t> all </a:t>
            </a:r>
            <a:r>
              <a:rPr lang="de-DE" baseline="0" dirty="0" err="1" smtClean="0"/>
              <a:t>miRNAs</a:t>
            </a:r>
            <a:r>
              <a:rPr lang="de-DE" baseline="0" dirty="0" smtClean="0"/>
              <a:t>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patient</a:t>
            </a:r>
            <a:r>
              <a:rPr lang="de-DE" baseline="0" dirty="0" smtClean="0"/>
              <a:t>?</a:t>
            </a:r>
          </a:p>
          <a:p>
            <a:r>
              <a:rPr lang="de-DE" baseline="0" dirty="0" err="1" smtClean="0"/>
              <a:t>If</a:t>
            </a:r>
            <a:r>
              <a:rPr lang="de-DE" baseline="0" dirty="0" smtClean="0"/>
              <a:t> </a:t>
            </a:r>
            <a:r>
              <a:rPr lang="de-DE" baseline="0" dirty="0" err="1" smtClean="0"/>
              <a:t>one</a:t>
            </a:r>
            <a:r>
              <a:rPr lang="de-DE" baseline="0" dirty="0" smtClean="0"/>
              <a:t> </a:t>
            </a:r>
            <a:r>
              <a:rPr lang="de-DE" baseline="0" dirty="0" err="1" smtClean="0"/>
              <a:t>concatentates</a:t>
            </a:r>
            <a:r>
              <a:rPr lang="de-DE" baseline="0" dirty="0" smtClean="0"/>
              <a:t> all </a:t>
            </a:r>
            <a:r>
              <a:rPr lang="de-DE" baseline="0" dirty="0" err="1" smtClean="0"/>
              <a:t>this</a:t>
            </a:r>
            <a:r>
              <a:rPr lang="de-DE" baseline="0" dirty="0" smtClean="0"/>
              <a:t> </a:t>
            </a:r>
            <a:r>
              <a:rPr lang="de-DE" baseline="0" dirty="0" err="1" smtClean="0"/>
              <a:t>data</a:t>
            </a:r>
            <a:r>
              <a:rPr lang="de-DE" baseline="0" dirty="0" smtClean="0"/>
              <a:t> </a:t>
            </a:r>
            <a:r>
              <a:rPr lang="de-DE" baseline="0" dirty="0" err="1" smtClean="0"/>
              <a:t>into</a:t>
            </a:r>
            <a:r>
              <a:rPr lang="de-DE" baseline="0" dirty="0" smtClean="0"/>
              <a:t> </a:t>
            </a:r>
            <a:r>
              <a:rPr lang="de-DE" baseline="0" dirty="0" err="1" smtClean="0"/>
              <a:t>one</a:t>
            </a:r>
            <a:r>
              <a:rPr lang="de-DE" baseline="0" dirty="0" smtClean="0"/>
              <a:t> </a:t>
            </a:r>
            <a:r>
              <a:rPr lang="de-DE" baseline="0" dirty="0" err="1" smtClean="0"/>
              <a:t>matrix</a:t>
            </a:r>
            <a:r>
              <a:rPr lang="de-DE" baseline="0" dirty="0" smtClean="0"/>
              <a:t>, </a:t>
            </a:r>
            <a:r>
              <a:rPr lang="de-DE" baseline="0" dirty="0" err="1" smtClean="0"/>
              <a:t>this</a:t>
            </a:r>
            <a:r>
              <a:rPr lang="de-DE" baseline="0" dirty="0" smtClean="0"/>
              <a:t> </a:t>
            </a:r>
            <a:r>
              <a:rPr lang="de-DE" baseline="0" dirty="0" err="1" smtClean="0"/>
              <a:t>matrix</a:t>
            </a:r>
            <a:r>
              <a:rPr lang="de-DE" baseline="0" dirty="0" smtClean="0"/>
              <a:t> </a:t>
            </a:r>
            <a:r>
              <a:rPr lang="de-DE" baseline="0" dirty="0" err="1" smtClean="0"/>
              <a:t>may</a:t>
            </a:r>
            <a:r>
              <a:rPr lang="de-DE" baseline="0" dirty="0" smtClean="0"/>
              <a:t> </a:t>
            </a:r>
            <a:r>
              <a:rPr lang="de-DE" baseline="0" dirty="0" err="1" smtClean="0"/>
              <a:t>become</a:t>
            </a:r>
            <a:r>
              <a:rPr lang="de-DE" baseline="0" dirty="0" smtClean="0"/>
              <a:t> </a:t>
            </a:r>
            <a:r>
              <a:rPr lang="de-DE" baseline="0" dirty="0" err="1" smtClean="0"/>
              <a:t>pretty</a:t>
            </a:r>
            <a:r>
              <a:rPr lang="de-DE" baseline="0" dirty="0" smtClean="0"/>
              <a:t> large. Also, </a:t>
            </a:r>
            <a:r>
              <a:rPr lang="de-DE" baseline="0" dirty="0" err="1" smtClean="0"/>
              <a:t>the</a:t>
            </a:r>
            <a:r>
              <a:rPr lang="de-DE" baseline="0" dirty="0" smtClean="0"/>
              <a:t> </a:t>
            </a:r>
            <a:r>
              <a:rPr lang="de-DE" baseline="0" dirty="0" err="1" smtClean="0"/>
              <a:t>solution</a:t>
            </a:r>
            <a:r>
              <a:rPr lang="de-DE" baseline="0" dirty="0" smtClean="0"/>
              <a:t> </a:t>
            </a:r>
            <a:r>
              <a:rPr lang="de-DE" baseline="0" dirty="0" err="1" smtClean="0"/>
              <a:t>space</a:t>
            </a:r>
            <a:r>
              <a:rPr lang="de-DE" baseline="0" dirty="0" smtClean="0"/>
              <a:t> </a:t>
            </a:r>
            <a:r>
              <a:rPr lang="de-DE" baseline="0" dirty="0" err="1" smtClean="0"/>
              <a:t>may</a:t>
            </a:r>
            <a:r>
              <a:rPr lang="de-DE" baseline="0" dirty="0" smtClean="0"/>
              <a:t> </a:t>
            </a:r>
            <a:r>
              <a:rPr lang="de-DE" baseline="0" dirty="0" err="1" smtClean="0"/>
              <a:t>become</a:t>
            </a:r>
            <a:r>
              <a:rPr lang="de-DE" baseline="0" dirty="0" smtClean="0"/>
              <a:t> </a:t>
            </a:r>
            <a:r>
              <a:rPr lang="de-DE" baseline="0" dirty="0" err="1" smtClean="0"/>
              <a:t>severly</a:t>
            </a:r>
            <a:r>
              <a:rPr lang="de-DE" baseline="0" dirty="0" smtClean="0"/>
              <a:t> </a:t>
            </a:r>
            <a:r>
              <a:rPr lang="de-DE" baseline="0" dirty="0" err="1" smtClean="0"/>
              <a:t>underdetermined</a:t>
            </a:r>
            <a:r>
              <a:rPr lang="de-DE" baseline="0" dirty="0" smtClean="0"/>
              <a:t> </a:t>
            </a:r>
            <a:r>
              <a:rPr lang="de-DE" baseline="0" dirty="0" err="1" smtClean="0"/>
              <a:t>because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typically</a:t>
            </a:r>
            <a:r>
              <a:rPr lang="de-DE" baseline="0" dirty="0" smtClean="0"/>
              <a:t> </a:t>
            </a:r>
            <a:r>
              <a:rPr lang="de-DE" baseline="0" dirty="0" err="1" smtClean="0"/>
              <a:t>many</a:t>
            </a:r>
            <a:r>
              <a:rPr lang="de-DE" baseline="0" dirty="0" smtClean="0"/>
              <a:t> </a:t>
            </a:r>
            <a:r>
              <a:rPr lang="de-DE" baseline="0" dirty="0" err="1" smtClean="0"/>
              <a:t>more</a:t>
            </a:r>
            <a:r>
              <a:rPr lang="de-DE" baseline="0" dirty="0" smtClean="0"/>
              <a:t> variables </a:t>
            </a:r>
            <a:r>
              <a:rPr lang="de-DE" baseline="0" dirty="0" err="1" smtClean="0"/>
              <a:t>than</a:t>
            </a:r>
            <a:r>
              <a:rPr lang="de-DE" baseline="0" dirty="0" smtClean="0"/>
              <a:t> </a:t>
            </a:r>
            <a:r>
              <a:rPr lang="de-DE" baseline="0" dirty="0" err="1" smtClean="0"/>
              <a:t>samples</a:t>
            </a:r>
            <a:r>
              <a:rPr lang="de-DE" baseline="0" dirty="0" smtClean="0"/>
              <a:t> (</a:t>
            </a:r>
            <a:r>
              <a:rPr lang="de-DE" baseline="0" dirty="0" err="1" smtClean="0"/>
              <a:t>patients</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8</a:t>
            </a:fld>
            <a:endParaRPr lang="de-DE" altLang="de-DE"/>
          </a:p>
        </p:txBody>
      </p:sp>
    </p:spTree>
    <p:extLst>
      <p:ext uri="{BB962C8B-B14F-4D97-AF65-F5344CB8AC3E}">
        <p14:creationId xmlns:p14="http://schemas.microsoft.com/office/powerpoint/2010/main" val="274382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second</a:t>
            </a:r>
            <a:r>
              <a:rPr lang="de-DE" dirty="0" smtClean="0"/>
              <a:t> type</a:t>
            </a:r>
            <a:r>
              <a:rPr lang="de-DE" baseline="0" dirty="0" smtClean="0"/>
              <a:t> </a:t>
            </a:r>
            <a:r>
              <a:rPr lang="de-DE" baseline="0" dirty="0" err="1" smtClean="0"/>
              <a:t>of</a:t>
            </a:r>
            <a:r>
              <a:rPr lang="de-DE" baseline="0" dirty="0" smtClean="0"/>
              <a:t> </a:t>
            </a:r>
            <a:r>
              <a:rPr lang="de-DE" baseline="0" dirty="0" err="1" smtClean="0"/>
              <a:t>approaches</a:t>
            </a:r>
            <a:r>
              <a:rPr lang="de-DE" baseline="0" dirty="0" smtClean="0"/>
              <a:t> </a:t>
            </a:r>
            <a:r>
              <a:rPr lang="de-DE" baseline="0" dirty="0" err="1" smtClean="0"/>
              <a:t>involves</a:t>
            </a:r>
            <a:r>
              <a:rPr lang="de-DE" baseline="0" dirty="0" smtClean="0"/>
              <a:t> </a:t>
            </a:r>
            <a:r>
              <a:rPr lang="de-DE" baseline="0" dirty="0" err="1" smtClean="0"/>
              <a:t>independent</a:t>
            </a:r>
            <a:r>
              <a:rPr lang="de-DE" baseline="0" dirty="0" smtClean="0"/>
              <a:t> </a:t>
            </a:r>
            <a:r>
              <a:rPr lang="de-DE" baseline="0" dirty="0" err="1" smtClean="0"/>
              <a:t>mapping</a:t>
            </a:r>
            <a:r>
              <a:rPr lang="de-DE" baseline="0" dirty="0" smtClean="0"/>
              <a:t> </a:t>
            </a:r>
            <a:r>
              <a:rPr lang="de-DE" baseline="0" dirty="0" err="1" smtClean="0"/>
              <a:t>or</a:t>
            </a:r>
            <a:r>
              <a:rPr lang="de-DE" baseline="0" dirty="0" smtClean="0"/>
              <a:t> </a:t>
            </a:r>
            <a:r>
              <a:rPr lang="de-DE" baseline="0" dirty="0" err="1" smtClean="0"/>
              <a:t>data</a:t>
            </a:r>
            <a:r>
              <a:rPr lang="de-DE" baseline="0" dirty="0" smtClean="0"/>
              <a:t> </a:t>
            </a:r>
            <a:r>
              <a:rPr lang="de-DE" baseline="0" dirty="0" err="1" smtClean="0"/>
              <a:t>transformation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separate </a:t>
            </a:r>
            <a:r>
              <a:rPr lang="de-DE" baseline="0" dirty="0" err="1" smtClean="0"/>
              <a:t>data</a:t>
            </a:r>
            <a:r>
              <a:rPr lang="de-DE" baseline="0" dirty="0" smtClean="0"/>
              <a:t> </a:t>
            </a:r>
            <a:r>
              <a:rPr lang="de-DE" baseline="0" dirty="0" err="1" smtClean="0"/>
              <a:t>types</a:t>
            </a:r>
            <a:r>
              <a:rPr lang="de-DE" baseline="0" dirty="0" smtClean="0"/>
              <a:t> </a:t>
            </a:r>
            <a:r>
              <a:rPr lang="de-DE" baseline="0" dirty="0" err="1" smtClean="0"/>
              <a:t>prior</a:t>
            </a:r>
            <a:r>
              <a:rPr lang="de-DE" baseline="0" dirty="0" smtClean="0"/>
              <a:t> </a:t>
            </a:r>
            <a:r>
              <a:rPr lang="de-DE" baseline="0" dirty="0" err="1" smtClean="0"/>
              <a:t>to</a:t>
            </a:r>
            <a:r>
              <a:rPr lang="de-DE" baseline="0" dirty="0" smtClean="0"/>
              <a:t> </a:t>
            </a:r>
            <a:r>
              <a:rPr lang="de-DE" baseline="0" dirty="0" err="1" smtClean="0"/>
              <a:t>integrating</a:t>
            </a:r>
            <a:r>
              <a:rPr lang="de-DE" baseline="0" dirty="0" smtClean="0"/>
              <a:t> </a:t>
            </a:r>
            <a:r>
              <a:rPr lang="de-DE" baseline="0" dirty="0" err="1" smtClean="0"/>
              <a:t>them</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6118249C-63BB-4EDA-8AC3-8FBB407A5ECC}" type="slidenum">
              <a:rPr lang="de-DE" altLang="de-DE" smtClean="0"/>
              <a:pPr/>
              <a:t>9</a:t>
            </a:fld>
            <a:endParaRPr lang="de-DE" altLang="de-DE"/>
          </a:p>
        </p:txBody>
      </p:sp>
    </p:spTree>
    <p:extLst>
      <p:ext uri="{BB962C8B-B14F-4D97-AF65-F5344CB8AC3E}">
        <p14:creationId xmlns:p14="http://schemas.microsoft.com/office/powerpoint/2010/main" val="17704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ltLang="de-DE" smtClean="0"/>
              <a:t>V10</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6" name="Foliennummernplatzhalter 5"/>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21595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ltLang="de-DE" smtClean="0"/>
              <a:t>V10</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6" name="Foliennummernplatzhalter 5"/>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102998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15125" y="152400"/>
            <a:ext cx="2162175" cy="6019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28600" y="152400"/>
            <a:ext cx="6334125" cy="60198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ltLang="de-DE" smtClean="0"/>
              <a:t>V10</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6" name="Foliennummernplatzhalter 5"/>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145939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ltLang="de-DE" smtClean="0"/>
              <a:t>V10</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6" name="Foliennummernplatzhalter 5"/>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99751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en-US" altLang="de-DE" smtClean="0"/>
              <a:t>V10</a:t>
            </a:r>
            <a:endParaRPr lang="de-DE" altLang="de-DE"/>
          </a:p>
        </p:txBody>
      </p:sp>
      <p:sp>
        <p:nvSpPr>
          <p:cNvPr id="5" name="Fußzeilenplatzhalter 4"/>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6" name="Foliennummernplatzhalter 5"/>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152460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28600" y="685800"/>
            <a:ext cx="4229100" cy="54864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0100" y="685800"/>
            <a:ext cx="4229100" cy="54864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ltLang="de-DE" smtClean="0"/>
              <a:t>V10</a:t>
            </a:r>
            <a:endParaRPr lang="de-DE" altLang="de-DE"/>
          </a:p>
        </p:txBody>
      </p:sp>
      <p:sp>
        <p:nvSpPr>
          <p:cNvPr id="6" name="Fußzeilenplatzhalter 5"/>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7" name="Foliennummernplatzhalter 6"/>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397030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ltLang="de-DE" smtClean="0"/>
              <a:t>V10</a:t>
            </a:r>
            <a:endParaRPr lang="de-DE" altLang="de-DE"/>
          </a:p>
        </p:txBody>
      </p:sp>
      <p:sp>
        <p:nvSpPr>
          <p:cNvPr id="8" name="Fußzeilenplatzhalter 7"/>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9" name="Foliennummernplatzhalter 8"/>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83505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ltLang="de-DE" smtClean="0"/>
              <a:t>V10</a:t>
            </a:r>
            <a:endParaRPr lang="de-DE" altLang="de-DE"/>
          </a:p>
        </p:txBody>
      </p:sp>
      <p:sp>
        <p:nvSpPr>
          <p:cNvPr id="4" name="Fußzeilenplatzhalter 3"/>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5" name="Foliennummernplatzhalter 4"/>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358618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de-DE" smtClean="0"/>
              <a:t>V10</a:t>
            </a:r>
            <a:endParaRPr lang="de-DE" altLang="de-DE"/>
          </a:p>
        </p:txBody>
      </p:sp>
      <p:sp>
        <p:nvSpPr>
          <p:cNvPr id="3" name="Fußzeilenplatzhalter 2"/>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4" name="Foliennummernplatzhalter 3"/>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204750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smtClean="0"/>
              <a:t>V10</a:t>
            </a:r>
            <a:endParaRPr lang="de-DE" altLang="de-DE"/>
          </a:p>
        </p:txBody>
      </p:sp>
      <p:sp>
        <p:nvSpPr>
          <p:cNvPr id="6" name="Fußzeilenplatzhalter 5"/>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7" name="Foliennummernplatzhalter 6"/>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123586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smtClean="0"/>
              <a:t>V10</a:t>
            </a:r>
            <a:endParaRPr lang="de-DE" altLang="de-DE"/>
          </a:p>
        </p:txBody>
      </p:sp>
      <p:sp>
        <p:nvSpPr>
          <p:cNvPr id="6" name="Fußzeilenplatzhalter 5"/>
          <p:cNvSpPr>
            <a:spLocks noGrp="1"/>
          </p:cNvSpPr>
          <p:nvPr>
            <p:ph type="ftr" sz="quarter" idx="11"/>
          </p:nvPr>
        </p:nvSpPr>
        <p:spPr/>
        <p:txBody>
          <a:bodyPr/>
          <a:lstStyle>
            <a:lvl1pPr>
              <a:defRPr/>
            </a:lvl1pPr>
          </a:lstStyle>
          <a:p>
            <a:r>
              <a:rPr lang="en-US" altLang="de-DE" smtClean="0"/>
              <a:t>Processing of Biological Data WS 2021/22</a:t>
            </a:r>
            <a:endParaRPr lang="de-DE" altLang="de-DE"/>
          </a:p>
        </p:txBody>
      </p:sp>
      <p:sp>
        <p:nvSpPr>
          <p:cNvPr id="7" name="Foliennummernplatzhalter 6"/>
          <p:cNvSpPr>
            <a:spLocks noGrp="1"/>
          </p:cNvSpPr>
          <p:nvPr>
            <p:ph type="sldNum" sz="quarter" idx="12"/>
          </p:nvPr>
        </p:nvSpPr>
        <p:spPr/>
        <p:txBody>
          <a:bodyPr/>
          <a:lstStyle>
            <a:lvl1pPr>
              <a:defRPr/>
            </a:lvl1pPr>
          </a:lstStyle>
          <a:p>
            <a:endParaRPr lang="de-DE" altLang="de-DE"/>
          </a:p>
        </p:txBody>
      </p:sp>
    </p:spTree>
    <p:extLst>
      <p:ext uri="{BB962C8B-B14F-4D97-AF65-F5344CB8AC3E}">
        <p14:creationId xmlns:p14="http://schemas.microsoft.com/office/powerpoint/2010/main" val="5322967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 y="152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Computational Chemistry</a:t>
            </a:r>
          </a:p>
        </p:txBody>
      </p:sp>
      <p:sp>
        <p:nvSpPr>
          <p:cNvPr id="1027" name="Rectangle 3"/>
          <p:cNvSpPr>
            <a:spLocks noGrp="1" noChangeArrowheads="1"/>
          </p:cNvSpPr>
          <p:nvPr>
            <p:ph type="body" idx="1"/>
          </p:nvPr>
        </p:nvSpPr>
        <p:spPr bwMode="auto">
          <a:xfrm>
            <a:off x="228600" y="68580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1" name="Rectangle 7"/>
          <p:cNvSpPr>
            <a:spLocks noChangeArrowheads="1"/>
          </p:cNvSpPr>
          <p:nvPr userDrawn="1"/>
        </p:nvSpPr>
        <p:spPr bwMode="auto">
          <a:xfrm>
            <a:off x="72390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de-DE" altLang="de-DE" sz="1000">
              <a:latin typeface="Arial" panose="020B0604020202020204" pitchFamily="34" charset="0"/>
            </a:endParaRPr>
          </a:p>
          <a:p>
            <a:pPr algn="r"/>
            <a:fld id="{03C4E611-ED3D-40B9-85DB-9B678A8C57BC}" type="slidenum">
              <a:rPr lang="de-DE" altLang="de-DE" sz="1000">
                <a:latin typeface="Arial" panose="020B0604020202020204" pitchFamily="34" charset="0"/>
              </a:rPr>
              <a:pPr algn="r"/>
              <a:t>‹Nr.›</a:t>
            </a:fld>
            <a:endParaRPr lang="de-DE" altLang="de-DE" sz="1000">
              <a:latin typeface="Arial" panose="020B0604020202020204" pitchFamily="34" charset="0"/>
            </a:endParaRPr>
          </a:p>
        </p:txBody>
      </p:sp>
      <p:sp>
        <p:nvSpPr>
          <p:cNvPr id="1032" name="Rectangle 8"/>
          <p:cNvSpPr>
            <a:spLocks noGrp="1" noChangeArrowheads="1"/>
          </p:cNvSpPr>
          <p:nvPr>
            <p:ph type="dt" sz="half" idx="2"/>
          </p:nvPr>
        </p:nvSpPr>
        <p:spPr bwMode="auto">
          <a:xfrm>
            <a:off x="381000" y="6248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r>
              <a:rPr lang="en-US" altLang="de-DE" smtClean="0"/>
              <a:t>V10</a:t>
            </a:r>
            <a:endParaRPr lang="de-DE" altLang="de-DE"/>
          </a:p>
        </p:txBody>
      </p:sp>
      <p:sp>
        <p:nvSpPr>
          <p:cNvPr id="1033" name="Rectangle 9"/>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en-US" altLang="de-DE" smtClean="0"/>
              <a:t>Processing of Biological Data WS 2021/22</a:t>
            </a:r>
            <a:endParaRPr lang="de-DE" altLang="de-DE"/>
          </a:p>
        </p:txBody>
      </p:sp>
      <p:sp>
        <p:nvSpPr>
          <p:cNvPr id="1034" name="Rectangle 10"/>
          <p:cNvSpPr>
            <a:spLocks noGrp="1" noChangeArrowheads="1"/>
          </p:cNvSpPr>
          <p:nvPr>
            <p:ph type="sldNum" sz="quarter" idx="4"/>
          </p:nvPr>
        </p:nvSpPr>
        <p:spPr bwMode="auto">
          <a:xfrm>
            <a:off x="73914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fontAlgn="base">
        <a:spcBef>
          <a:spcPct val="0"/>
        </a:spcBef>
        <a:spcAft>
          <a:spcPct val="0"/>
        </a:spcAft>
        <a:defRPr sz="2400" b="1" kern="1200">
          <a:solidFill>
            <a:srgbClr val="FF0000"/>
          </a:solidFill>
          <a:latin typeface="+mj-lt"/>
          <a:ea typeface="+mj-ea"/>
          <a:cs typeface="+mj-cs"/>
        </a:defRPr>
      </a:lvl1pPr>
      <a:lvl2pPr algn="ctr" rtl="0" fontAlgn="base">
        <a:spcBef>
          <a:spcPct val="0"/>
        </a:spcBef>
        <a:spcAft>
          <a:spcPct val="0"/>
        </a:spcAft>
        <a:defRPr sz="2400" b="1">
          <a:solidFill>
            <a:srgbClr val="FF0000"/>
          </a:solidFill>
          <a:latin typeface="Arial" panose="020B0604020202020204" pitchFamily="34" charset="0"/>
        </a:defRPr>
      </a:lvl2pPr>
      <a:lvl3pPr algn="ctr" rtl="0" fontAlgn="base">
        <a:spcBef>
          <a:spcPct val="0"/>
        </a:spcBef>
        <a:spcAft>
          <a:spcPct val="0"/>
        </a:spcAft>
        <a:defRPr sz="2400" b="1">
          <a:solidFill>
            <a:srgbClr val="FF0000"/>
          </a:solidFill>
          <a:latin typeface="Arial" panose="020B0604020202020204" pitchFamily="34" charset="0"/>
        </a:defRPr>
      </a:lvl3pPr>
      <a:lvl4pPr algn="ctr" rtl="0" fontAlgn="base">
        <a:spcBef>
          <a:spcPct val="0"/>
        </a:spcBef>
        <a:spcAft>
          <a:spcPct val="0"/>
        </a:spcAft>
        <a:defRPr sz="2400" b="1">
          <a:solidFill>
            <a:srgbClr val="FF0000"/>
          </a:solidFill>
          <a:latin typeface="Arial" panose="020B0604020202020204" pitchFamily="34" charset="0"/>
        </a:defRPr>
      </a:lvl4pPr>
      <a:lvl5pPr algn="ctr" rtl="0" fontAlgn="base">
        <a:spcBef>
          <a:spcPct val="0"/>
        </a:spcBef>
        <a:spcAft>
          <a:spcPct val="0"/>
        </a:spcAft>
        <a:defRPr sz="2400" b="1">
          <a:solidFill>
            <a:srgbClr val="FF0000"/>
          </a:solidFill>
          <a:latin typeface="Arial" panose="020B0604020202020204" pitchFamily="34" charset="0"/>
        </a:defRPr>
      </a:lvl5pPr>
      <a:lvl6pPr marL="457200" algn="ctr" rtl="0" fontAlgn="base">
        <a:spcBef>
          <a:spcPct val="0"/>
        </a:spcBef>
        <a:spcAft>
          <a:spcPct val="0"/>
        </a:spcAft>
        <a:defRPr sz="2400" b="1">
          <a:solidFill>
            <a:srgbClr val="FF0000"/>
          </a:solidFill>
          <a:latin typeface="Arial" panose="020B0604020202020204" pitchFamily="34" charset="0"/>
        </a:defRPr>
      </a:lvl6pPr>
      <a:lvl7pPr marL="914400" algn="ctr" rtl="0" fontAlgn="base">
        <a:spcBef>
          <a:spcPct val="0"/>
        </a:spcBef>
        <a:spcAft>
          <a:spcPct val="0"/>
        </a:spcAft>
        <a:defRPr sz="2400" b="1">
          <a:solidFill>
            <a:srgbClr val="FF0000"/>
          </a:solidFill>
          <a:latin typeface="Arial" panose="020B0604020202020204" pitchFamily="34" charset="0"/>
        </a:defRPr>
      </a:lvl7pPr>
      <a:lvl8pPr marL="1371600" algn="ctr" rtl="0" fontAlgn="base">
        <a:spcBef>
          <a:spcPct val="0"/>
        </a:spcBef>
        <a:spcAft>
          <a:spcPct val="0"/>
        </a:spcAft>
        <a:defRPr sz="2400" b="1">
          <a:solidFill>
            <a:srgbClr val="FF0000"/>
          </a:solidFill>
          <a:latin typeface="Arial" panose="020B0604020202020204" pitchFamily="34" charset="0"/>
        </a:defRPr>
      </a:lvl8pPr>
      <a:lvl9pPr marL="1828800" algn="ctr" rtl="0" fontAlgn="base">
        <a:spcBef>
          <a:spcPct val="0"/>
        </a:spcBef>
        <a:spcAft>
          <a:spcPct val="0"/>
        </a:spcAft>
        <a:defRPr sz="2400" b="1">
          <a:solidFill>
            <a:srgbClr val="FF0000"/>
          </a:solidFill>
          <a:latin typeface="Arial" panose="020B0604020202020204" pitchFamily="34" charset="0"/>
        </a:defRPr>
      </a:lvl9pPr>
    </p:titleStyle>
    <p:body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oup.silverchair-cdn.com/oup/backfile/Content_public/Journal/bioinformatics/25/22/10.1093_bioinformatics_btp543/2/btp543m4.gif?Expires=1595381084&amp;Signature=2ch6aN79Jfa~3veI64k3AMvOFAk573m4dyWAs3FrARWLR2xloGbARjY2VvnmUP5GaqdXoMgpsivHLHrGUrLqZXz5xSWofke56pHNiCOa-WGq-7HCrkB1KbCyYLjHmNO0DFi0PKBDSSqOriCEpZPOpqpgFVagHi5MY2~VjRVuL3ml80R97PxNED7BpFd9dCMXODXaUIN9IK0DmgDFb95jrdoF4kWlsCDD6X0Nct~VciTHkeqbUxYmwsuRmkTcf6sOpV-nN29GdqOO1bQBAIbD4fNkTKvytFdDRyNg95aahmued0GIHR1xM4tHVnLGB906EF~0IdD73P2rmozEBoxi7g__&amp;Key-Pair-Id=APKAIE5G5CRDK6RD3PG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https://oup.silverchair-cdn.com/oup/backfile/Content_public/Journal/bioinformatics/25/22/10.1093_bioinformatics_btp543/2/btp543m6.gif?Expires=1595381084&amp;Signature=U9LiYzUyYlensGFLtI3Eojlz10bQ0THBHMmDqjaXpthbOOZRSFKdqO~AsfL7ggQSuubipzSUnf~wMe9vF1D7kDbxwwHlZf31fXwjM6AZGR9-2jxARLrWKtbVZDNbHeGiTftwKTO9jisUidFhc1EbzV~rHldr-y0OjimL3UvBDRmpIuoXzkqFQJhtJWb-zxYTieijNx-SBQiHKBt-p7C2ZostDN9iQz6M8en0d~trhRYfpsdCHwvLRkcJKYFABJJdMqtUT1vkTx~KH894m879HLGhkV0KoPFmUm5VOySdvbqHCXmAmKq9WjqAeOWuxSxLjxCoiXezqCvqsC1IrHjL0A__&amp;Key-Pair-Id=APKAIE5G5CRDK6RD3PGA" TargetMode="Externa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228600" y="152400"/>
            <a:ext cx="8610600" cy="457200"/>
          </a:xfrm>
        </p:spPr>
        <p:txBody>
          <a:bodyPr/>
          <a:lstStyle/>
          <a:p>
            <a:r>
              <a:rPr lang="de-DE" altLang="de-DE" dirty="0" smtClean="0"/>
              <a:t>V10 Multi-</a:t>
            </a:r>
            <a:r>
              <a:rPr lang="de-DE" altLang="de-DE" dirty="0" err="1" smtClean="0"/>
              <a:t>omics</a:t>
            </a:r>
            <a:r>
              <a:rPr lang="de-DE" altLang="de-DE" dirty="0" smtClean="0"/>
              <a:t> </a:t>
            </a:r>
            <a:r>
              <a:rPr lang="de-DE" altLang="de-DE" dirty="0" err="1" smtClean="0"/>
              <a:t>data</a:t>
            </a:r>
            <a:r>
              <a:rPr lang="de-DE" altLang="de-DE" dirty="0" smtClean="0"/>
              <a:t> </a:t>
            </a:r>
            <a:r>
              <a:rPr lang="de-DE" altLang="de-DE" dirty="0" err="1" smtClean="0"/>
              <a:t>integration</a:t>
            </a:r>
            <a:endParaRPr lang="de-DE" altLang="de-DE" dirty="0"/>
          </a:p>
        </p:txBody>
      </p:sp>
      <p:sp>
        <p:nvSpPr>
          <p:cNvPr id="2052" name="Text Box 4"/>
          <p:cNvSpPr txBox="1">
            <a:spLocks noChangeArrowheads="1"/>
          </p:cNvSpPr>
          <p:nvPr/>
        </p:nvSpPr>
        <p:spPr bwMode="auto">
          <a:xfrm>
            <a:off x="228600" y="620688"/>
            <a:ext cx="86106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lnSpc>
                <a:spcPct val="120000"/>
              </a:lnSpc>
            </a:pP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Program for today:</a:t>
            </a:r>
          </a:p>
          <a:p>
            <a:pPr algn="just">
              <a:lnSpc>
                <a:spcPct val="120000"/>
              </a:lnSpc>
            </a:pPr>
            <a:endParaRPr lang="en-US" altLang="de-DE" sz="1800" dirty="0">
              <a:latin typeface="Arial" panose="020B0604020202020204" pitchFamily="34" charset="0"/>
              <a:cs typeface="Times New Roman" panose="02020603050405020304" pitchFamily="18" charset="0"/>
              <a:sym typeface="Symbol" panose="05050102010706020507" pitchFamily="18" charset="2"/>
            </a:endParaRPr>
          </a:p>
          <a:p>
            <a:pPr algn="just">
              <a:lnSpc>
                <a:spcPct val="120000"/>
              </a:lnSpc>
              <a:buFontTx/>
              <a:buChar char="-"/>
            </a:pP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Data integration methods</a:t>
            </a:r>
          </a:p>
          <a:p>
            <a:pPr marL="0" indent="0" algn="just">
              <a:lnSpc>
                <a:spcPct val="120000"/>
              </a:lnSpc>
            </a:pPr>
            <a:endParaRPr lang="en-US" altLang="de-DE" sz="1800" dirty="0">
              <a:latin typeface="Arial" panose="020B0604020202020204" pitchFamily="34" charset="0"/>
              <a:cs typeface="Times New Roman" panose="02020603050405020304" pitchFamily="18" charset="0"/>
              <a:sym typeface="Symbol" panose="05050102010706020507" pitchFamily="18" charset="2"/>
            </a:endParaRPr>
          </a:p>
          <a:p>
            <a:pPr marL="0" indent="0" algn="just">
              <a:lnSpc>
                <a:spcPct val="120000"/>
              </a:lnSpc>
            </a:pP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	- multi-staged approaches</a:t>
            </a:r>
          </a:p>
          <a:p>
            <a:pPr marL="0" indent="0" algn="just">
              <a:lnSpc>
                <a:spcPct val="120000"/>
              </a:lnSpc>
            </a:pPr>
            <a:endParaRPr lang="en-US" altLang="de-DE" sz="1800" dirty="0">
              <a:latin typeface="Arial" panose="020B0604020202020204" pitchFamily="34" charset="0"/>
              <a:cs typeface="Times New Roman" panose="02020603050405020304" pitchFamily="18" charset="0"/>
              <a:sym typeface="Symbol" panose="05050102010706020507" pitchFamily="18" charset="2"/>
            </a:endParaRPr>
          </a:p>
          <a:p>
            <a:pPr marL="0" indent="0" algn="just">
              <a:lnSpc>
                <a:spcPct val="120000"/>
              </a:lnSpc>
            </a:pP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	- meta-dimensional analysis</a:t>
            </a:r>
          </a:p>
          <a:p>
            <a:pPr marL="0" indent="0" algn="just">
              <a:lnSpc>
                <a:spcPct val="120000"/>
              </a:lnSpc>
            </a:pPr>
            <a:endParaRPr lang="en-US" altLang="de-DE" sz="1800" dirty="0" smtClean="0">
              <a:latin typeface="Arial" panose="020B0604020202020204" pitchFamily="34" charset="0"/>
              <a:cs typeface="Times New Roman" panose="02020603050405020304" pitchFamily="18" charset="0"/>
              <a:sym typeface="Symbol" panose="05050102010706020507" pitchFamily="18" charset="2"/>
            </a:endParaRPr>
          </a:p>
          <a:p>
            <a:pPr algn="just">
              <a:lnSpc>
                <a:spcPct val="120000"/>
              </a:lnSpc>
              <a:buFontTx/>
              <a:buChar char="-"/>
            </a:pPr>
            <a:r>
              <a:rPr lang="en-US" altLang="de-DE" sz="1800" dirty="0" err="1" smtClean="0">
                <a:latin typeface="Arial" panose="020B0604020202020204" pitchFamily="34" charset="0"/>
                <a:cs typeface="Times New Roman" panose="02020603050405020304" pitchFamily="18" charset="0"/>
                <a:sym typeface="Symbol" panose="05050102010706020507" pitchFamily="18" charset="2"/>
              </a:rPr>
              <a:t>Multiomics</a:t>
            </a: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 factor analysis (MOFA) + example</a:t>
            </a:r>
          </a:p>
          <a:p>
            <a:pPr algn="just">
              <a:lnSpc>
                <a:spcPct val="120000"/>
              </a:lnSpc>
              <a:buFontTx/>
              <a:buChar char="-"/>
            </a:pPr>
            <a:endParaRPr lang="de-DE" altLang="de-DE" sz="1800" dirty="0">
              <a:latin typeface="Arial" panose="020B0604020202020204" pitchFamily="34" charset="0"/>
              <a:cs typeface="Times New Roman" panose="02020603050405020304" pitchFamily="18" charset="0"/>
              <a:sym typeface="Symbol" panose="05050102010706020507" pitchFamily="18" charset="2"/>
            </a:endParaRPr>
          </a:p>
          <a:p>
            <a:pPr algn="just">
              <a:lnSpc>
                <a:spcPct val="120000"/>
              </a:lnSpc>
              <a:buFontTx/>
              <a:buChar char="-"/>
            </a:pPr>
            <a:r>
              <a:rPr lang="en-US" altLang="de-DE" sz="1800" dirty="0">
                <a:latin typeface="Arial" panose="020B0604020202020204" pitchFamily="34" charset="0"/>
                <a:cs typeface="Times New Roman" panose="02020603050405020304" pitchFamily="18" charset="0"/>
                <a:sym typeface="Symbol" panose="05050102010706020507" pitchFamily="18" charset="2"/>
              </a:rPr>
              <a:t>Similarity network fusion (SNF) + </a:t>
            </a: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example</a:t>
            </a:r>
          </a:p>
          <a:p>
            <a:pPr algn="just">
              <a:lnSpc>
                <a:spcPct val="120000"/>
              </a:lnSpc>
              <a:buFontTx/>
              <a:buChar char="-"/>
            </a:pPr>
            <a:endParaRPr lang="en-US" altLang="de-DE" sz="1800" dirty="0" smtClean="0">
              <a:latin typeface="Arial" panose="020B0604020202020204" pitchFamily="34" charset="0"/>
              <a:cs typeface="Times New Roman" panose="02020603050405020304" pitchFamily="18" charset="0"/>
              <a:sym typeface="Symbol" panose="05050102010706020507" pitchFamily="18" charset="2"/>
            </a:endParaRPr>
          </a:p>
          <a:p>
            <a:pPr algn="just">
              <a:lnSpc>
                <a:spcPct val="120000"/>
              </a:lnSpc>
              <a:buFontTx/>
              <a:buChar char="-"/>
            </a:pPr>
            <a:r>
              <a:rPr lang="en-US" altLang="de-DE" sz="1800" dirty="0" smtClean="0">
                <a:latin typeface="Arial" panose="020B0604020202020204" pitchFamily="34" charset="0"/>
                <a:cs typeface="Times New Roman" panose="02020603050405020304" pitchFamily="18" charset="0"/>
                <a:sym typeface="Symbol" panose="05050102010706020507" pitchFamily="18" charset="2"/>
              </a:rPr>
              <a:t>Outlook: rethink data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a:t>Meta-dimensional </a:t>
            </a:r>
            <a:r>
              <a:rPr lang="de-DE" altLang="de-DE" dirty="0" err="1"/>
              <a:t>analysis</a:t>
            </a:r>
            <a:r>
              <a:rPr lang="de-DE" altLang="de-DE" dirty="0"/>
              <a:t>: </a:t>
            </a:r>
            <a:r>
              <a:rPr lang="de-DE" altLang="de-DE" dirty="0" err="1" smtClean="0"/>
              <a:t>transformation-based</a:t>
            </a:r>
            <a:r>
              <a:rPr lang="de-DE" altLang="de-DE" dirty="0" smtClean="0"/>
              <a:t> </a:t>
            </a:r>
            <a:r>
              <a:rPr lang="de-DE" altLang="de-DE" dirty="0" err="1"/>
              <a:t>integration</a:t>
            </a:r>
            <a:endParaRPr lang="de-DE" altLang="de-DE" dirty="0"/>
          </a:p>
        </p:txBody>
      </p:sp>
      <p:sp>
        <p:nvSpPr>
          <p:cNvPr id="9" name="Text Box 4"/>
          <p:cNvSpPr txBox="1">
            <a:spLocks noChangeArrowheads="1"/>
          </p:cNvSpPr>
          <p:nvPr/>
        </p:nvSpPr>
        <p:spPr bwMode="auto">
          <a:xfrm>
            <a:off x="1063942" y="5986790"/>
            <a:ext cx="302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r>
              <a:rPr lang="de-DE" sz="1400" dirty="0" err="1" smtClean="0">
                <a:latin typeface="+mn-lt"/>
              </a:rPr>
              <a:t>Chaudhary</a:t>
            </a:r>
            <a:r>
              <a:rPr lang="de-DE" sz="1400" dirty="0" smtClean="0">
                <a:latin typeface="+mn-lt"/>
              </a:rPr>
              <a:t> </a:t>
            </a:r>
            <a:r>
              <a:rPr lang="de-DE" sz="1400" dirty="0">
                <a:latin typeface="+mn-lt"/>
              </a:rPr>
              <a:t>et al. </a:t>
            </a:r>
            <a:r>
              <a:rPr lang="en-US" sz="1400" dirty="0" err="1" smtClean="0">
                <a:latin typeface="+mn-lt"/>
              </a:rPr>
              <a:t>Clin</a:t>
            </a:r>
            <a:r>
              <a:rPr lang="en-US" sz="1400" dirty="0" smtClean="0">
                <a:latin typeface="+mn-lt"/>
              </a:rPr>
              <a:t> </a:t>
            </a:r>
            <a:r>
              <a:rPr lang="en-US" sz="1400" dirty="0">
                <a:latin typeface="+mn-lt"/>
              </a:rPr>
              <a:t>Cancer Res</a:t>
            </a:r>
            <a:r>
              <a:rPr lang="en-US" sz="1400" dirty="0" smtClean="0">
                <a:latin typeface="+mn-lt"/>
              </a:rPr>
              <a:t>. 24: 1248–1259</a:t>
            </a:r>
            <a:r>
              <a:rPr lang="en-US" sz="1400" dirty="0">
                <a:latin typeface="+mn-lt"/>
              </a:rPr>
              <a:t> </a:t>
            </a:r>
            <a:r>
              <a:rPr lang="en-US" sz="1400" dirty="0" smtClean="0">
                <a:latin typeface="+mn-lt"/>
              </a:rPr>
              <a:t>(2018)</a:t>
            </a:r>
            <a:endParaRPr lang="en-US" altLang="de-DE" sz="1400" dirty="0">
              <a:latin typeface="+mn-lt"/>
              <a:sym typeface="Symbol" panose="05050102010706020507" pitchFamily="18" charset="2"/>
            </a:endParaRPr>
          </a:p>
        </p:txBody>
      </p:sp>
      <p:sp>
        <p:nvSpPr>
          <p:cNvPr id="3" name="Textfeld 2"/>
          <p:cNvSpPr txBox="1"/>
          <p:nvPr/>
        </p:nvSpPr>
        <p:spPr>
          <a:xfrm flipH="1">
            <a:off x="256562" y="609600"/>
            <a:ext cx="3523350" cy="1026563"/>
          </a:xfrm>
          <a:prstGeom prst="rect">
            <a:avLst/>
          </a:prstGeom>
          <a:noFill/>
        </p:spPr>
        <p:txBody>
          <a:bodyPr wrap="square" rtlCol="0">
            <a:spAutoFit/>
          </a:bodyPr>
          <a:lstStyle/>
          <a:p>
            <a:pPr>
              <a:lnSpc>
                <a:spcPts val="2500"/>
              </a:lnSpc>
            </a:pPr>
            <a:r>
              <a:rPr lang="de-DE" sz="1800" dirty="0" err="1" smtClean="0">
                <a:latin typeface="+mn-lt"/>
              </a:rPr>
              <a:t>Typical</a:t>
            </a:r>
            <a:r>
              <a:rPr lang="de-DE" sz="1800" dirty="0" smtClean="0">
                <a:latin typeface="+mn-lt"/>
              </a:rPr>
              <a:t> </a:t>
            </a:r>
            <a:r>
              <a:rPr lang="de-DE" sz="1800" dirty="0" err="1" smtClean="0">
                <a:latin typeface="+mn-lt"/>
              </a:rPr>
              <a:t>examples</a:t>
            </a:r>
            <a:r>
              <a:rPr lang="de-DE" sz="1800" dirty="0" smtClean="0">
                <a:latin typeface="+mn-lt"/>
              </a:rPr>
              <a:t> </a:t>
            </a:r>
            <a:r>
              <a:rPr lang="de-DE" sz="1800" dirty="0" err="1" smtClean="0">
                <a:latin typeface="+mn-lt"/>
              </a:rPr>
              <a:t>of</a:t>
            </a:r>
            <a:r>
              <a:rPr lang="de-DE" sz="1800" dirty="0" smtClean="0">
                <a:latin typeface="+mn-lt"/>
              </a:rPr>
              <a:t> </a:t>
            </a:r>
            <a:r>
              <a:rPr lang="de-DE" sz="1800" dirty="0" err="1" smtClean="0">
                <a:latin typeface="+mn-lt"/>
              </a:rPr>
              <a:t>transformation-based</a:t>
            </a:r>
            <a:r>
              <a:rPr lang="de-DE" sz="1800" dirty="0" smtClean="0">
                <a:latin typeface="+mn-lt"/>
              </a:rPr>
              <a:t> </a:t>
            </a:r>
            <a:r>
              <a:rPr lang="de-DE" sz="1800" dirty="0" err="1" smtClean="0">
                <a:latin typeface="+mn-lt"/>
              </a:rPr>
              <a:t>integration</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deep</a:t>
            </a:r>
            <a:r>
              <a:rPr lang="de-DE" sz="1800" dirty="0" smtClean="0">
                <a:latin typeface="+mn-lt"/>
              </a:rPr>
              <a:t> </a:t>
            </a:r>
            <a:r>
              <a:rPr lang="de-DE" sz="1800" dirty="0" err="1" smtClean="0">
                <a:latin typeface="+mn-lt"/>
              </a:rPr>
              <a:t>learning</a:t>
            </a:r>
            <a:r>
              <a:rPr lang="de-DE" sz="1800" dirty="0" smtClean="0">
                <a:latin typeface="+mn-lt"/>
              </a:rPr>
              <a:t> </a:t>
            </a:r>
            <a:r>
              <a:rPr lang="de-DE" sz="1800" dirty="0" err="1" smtClean="0">
                <a:latin typeface="+mn-lt"/>
              </a:rPr>
              <a:t>studies</a:t>
            </a:r>
            <a:r>
              <a:rPr lang="de-DE" sz="1800" dirty="0" smtClean="0">
                <a:latin typeface="+mn-lt"/>
              </a:rPr>
              <a:t>.</a:t>
            </a:r>
            <a:endParaRPr lang="de-DE" sz="1800" dirty="0">
              <a:latin typeface="+mn-lt"/>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7093" r="51846" b="15012"/>
          <a:stretch/>
        </p:blipFill>
        <p:spPr>
          <a:xfrm>
            <a:off x="256562" y="1889881"/>
            <a:ext cx="3827418" cy="4096909"/>
          </a:xfrm>
          <a:prstGeom prst="rect">
            <a:avLst/>
          </a:prstGeom>
        </p:spPr>
      </p:pic>
      <p:sp>
        <p:nvSpPr>
          <p:cNvPr id="10" name="Textfeld 9"/>
          <p:cNvSpPr txBox="1"/>
          <p:nvPr/>
        </p:nvSpPr>
        <p:spPr>
          <a:xfrm flipH="1">
            <a:off x="4323644" y="599535"/>
            <a:ext cx="4952515" cy="1695336"/>
          </a:xfrm>
          <a:prstGeom prst="rect">
            <a:avLst/>
          </a:prstGeom>
          <a:noFill/>
        </p:spPr>
        <p:txBody>
          <a:bodyPr wrap="square" rtlCol="0">
            <a:spAutoFit/>
          </a:bodyPr>
          <a:lstStyle/>
          <a:p>
            <a:pPr>
              <a:lnSpc>
                <a:spcPts val="2500"/>
              </a:lnSpc>
            </a:pPr>
            <a:r>
              <a:rPr lang="de-DE" sz="1800" dirty="0" err="1" smtClean="0">
                <a:latin typeface="+mn-lt"/>
              </a:rPr>
              <a:t>Here</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authors</a:t>
            </a:r>
            <a:r>
              <a:rPr lang="de-DE" sz="1800" dirty="0" smtClean="0">
                <a:latin typeface="+mn-lt"/>
              </a:rPr>
              <a:t> </a:t>
            </a:r>
            <a:r>
              <a:rPr lang="de-DE" sz="1800" dirty="0" err="1" smtClean="0">
                <a:latin typeface="+mn-lt"/>
              </a:rPr>
              <a:t>combined</a:t>
            </a:r>
            <a:r>
              <a:rPr lang="de-DE" sz="1800" dirty="0" smtClean="0">
                <a:latin typeface="+mn-lt"/>
              </a:rPr>
              <a:t> </a:t>
            </a:r>
            <a:r>
              <a:rPr lang="en-US" sz="1800" dirty="0">
                <a:latin typeface="+mn-lt"/>
              </a:rPr>
              <a:t>RNA-</a:t>
            </a:r>
            <a:r>
              <a:rPr lang="en-US" sz="1800" dirty="0" err="1">
                <a:latin typeface="+mn-lt"/>
              </a:rPr>
              <a:t>seq</a:t>
            </a:r>
            <a:r>
              <a:rPr lang="en-US" sz="1800" dirty="0">
                <a:latin typeface="+mn-lt"/>
              </a:rPr>
              <a:t> </a:t>
            </a:r>
            <a:r>
              <a:rPr lang="en-US" sz="1800" dirty="0" smtClean="0">
                <a:latin typeface="+mn-lt"/>
              </a:rPr>
              <a:t>data, miRNA-</a:t>
            </a:r>
            <a:r>
              <a:rPr lang="en-US" sz="1800" dirty="0" err="1" smtClean="0">
                <a:latin typeface="+mn-lt"/>
              </a:rPr>
              <a:t>seq</a:t>
            </a:r>
            <a:r>
              <a:rPr lang="en-US" sz="1800" dirty="0" smtClean="0">
                <a:latin typeface="+mn-lt"/>
              </a:rPr>
              <a:t> data, and </a:t>
            </a:r>
            <a:r>
              <a:rPr lang="en-US" sz="1800" dirty="0">
                <a:latin typeface="+mn-lt"/>
              </a:rPr>
              <a:t>DNA methylation </a:t>
            </a:r>
            <a:r>
              <a:rPr lang="en-US" sz="1800" dirty="0" smtClean="0">
                <a:latin typeface="+mn-lt"/>
              </a:rPr>
              <a:t>data for HCC patients from TCGA.</a:t>
            </a:r>
          </a:p>
          <a:p>
            <a:pPr>
              <a:lnSpc>
                <a:spcPts val="2500"/>
              </a:lnSpc>
            </a:pPr>
            <a:endParaRPr lang="de-DE" sz="1800" dirty="0">
              <a:latin typeface="+mn-lt"/>
            </a:endParaRPr>
          </a:p>
          <a:p>
            <a:pPr>
              <a:lnSpc>
                <a:spcPts val="2500"/>
              </a:lnSpc>
            </a:pPr>
            <a:r>
              <a:rPr lang="de-DE" sz="1800" dirty="0" smtClean="0">
                <a:latin typeface="+mn-lt"/>
              </a:rPr>
              <a:t>All </a:t>
            </a:r>
            <a:r>
              <a:rPr lang="de-DE" sz="1800" dirty="0" err="1" smtClean="0">
                <a:latin typeface="+mn-lt"/>
              </a:rPr>
              <a:t>data</a:t>
            </a:r>
            <a:r>
              <a:rPr lang="de-DE" sz="1800" dirty="0" smtClean="0">
                <a:latin typeface="+mn-lt"/>
              </a:rPr>
              <a:t> </a:t>
            </a:r>
            <a:r>
              <a:rPr lang="de-DE" sz="1800" dirty="0" err="1" smtClean="0">
                <a:latin typeface="+mn-lt"/>
              </a:rPr>
              <a:t>were</a:t>
            </a:r>
            <a:r>
              <a:rPr lang="de-DE" sz="1800" dirty="0" smtClean="0">
                <a:latin typeface="+mn-lt"/>
              </a:rPr>
              <a:t> </a:t>
            </a:r>
            <a:r>
              <a:rPr lang="de-DE" sz="1800" dirty="0" err="1" smtClean="0">
                <a:latin typeface="+mn-lt"/>
              </a:rPr>
              <a:t>preprocessed</a:t>
            </a:r>
            <a:r>
              <a:rPr lang="de-DE" sz="1800" dirty="0" smtClean="0">
                <a:latin typeface="+mn-lt"/>
              </a:rPr>
              <a:t> </a:t>
            </a:r>
            <a:r>
              <a:rPr lang="de-DE" sz="1800" dirty="0" err="1" smtClean="0">
                <a:latin typeface="+mn-lt"/>
              </a:rPr>
              <a:t>appropriately</a:t>
            </a:r>
            <a:r>
              <a:rPr lang="de-DE" sz="1800" dirty="0" smtClean="0">
                <a:latin typeface="+mn-lt"/>
              </a:rPr>
              <a:t>.</a:t>
            </a:r>
            <a:endParaRPr lang="de-DE" sz="1800" dirty="0">
              <a:latin typeface="+mn-lt"/>
            </a:endParaRPr>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r="66924" b="53995"/>
          <a:stretch/>
        </p:blipFill>
        <p:spPr>
          <a:xfrm>
            <a:off x="4724400" y="2294871"/>
            <a:ext cx="3540786" cy="3855238"/>
          </a:xfrm>
          <a:prstGeom prst="rect">
            <a:avLst/>
          </a:prstGeom>
        </p:spPr>
      </p:pic>
    </p:spTree>
    <p:extLst>
      <p:ext uri="{BB962C8B-B14F-4D97-AF65-F5344CB8AC3E}">
        <p14:creationId xmlns:p14="http://schemas.microsoft.com/office/powerpoint/2010/main" val="135034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a:t>Meta-dimensional </a:t>
            </a:r>
            <a:r>
              <a:rPr lang="de-DE" altLang="de-DE" dirty="0" err="1"/>
              <a:t>analysis</a:t>
            </a:r>
            <a:r>
              <a:rPr lang="de-DE" altLang="de-DE" dirty="0"/>
              <a:t>: </a:t>
            </a:r>
            <a:r>
              <a:rPr lang="de-DE" altLang="de-DE" dirty="0" smtClean="0"/>
              <a:t>model-</a:t>
            </a:r>
            <a:r>
              <a:rPr lang="de-DE" altLang="de-DE" dirty="0" err="1" smtClean="0"/>
              <a:t>based</a:t>
            </a:r>
            <a:r>
              <a:rPr lang="de-DE" altLang="de-DE" dirty="0" smtClean="0"/>
              <a:t> </a:t>
            </a:r>
            <a:r>
              <a:rPr lang="de-DE" altLang="de-DE" dirty="0" err="1"/>
              <a:t>integration</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
        <p:nvSpPr>
          <p:cNvPr id="3" name="Textfeld 2"/>
          <p:cNvSpPr txBox="1"/>
          <p:nvPr/>
        </p:nvSpPr>
        <p:spPr>
          <a:xfrm flipH="1">
            <a:off x="3466335" y="609600"/>
            <a:ext cx="5282129" cy="2308965"/>
          </a:xfrm>
          <a:prstGeom prst="rect">
            <a:avLst/>
          </a:prstGeom>
          <a:noFill/>
        </p:spPr>
        <p:txBody>
          <a:bodyPr wrap="square" rtlCol="0">
            <a:spAutoFit/>
          </a:bodyPr>
          <a:lstStyle/>
          <a:p>
            <a:pPr>
              <a:lnSpc>
                <a:spcPts val="2500"/>
              </a:lnSpc>
            </a:pPr>
            <a:r>
              <a:rPr lang="en-US" sz="1800" b="1" dirty="0">
                <a:latin typeface="+mn-lt"/>
              </a:rPr>
              <a:t>c</a:t>
            </a:r>
            <a:r>
              <a:rPr lang="en-US" sz="1800" dirty="0">
                <a:latin typeface="+mn-lt"/>
              </a:rPr>
              <a:t> | Model-based integration is the process of performing analysis on each data type </a:t>
            </a:r>
            <a:r>
              <a:rPr lang="en-US" sz="1800" dirty="0" smtClean="0">
                <a:latin typeface="+mn-lt"/>
              </a:rPr>
              <a:t>independently.</a:t>
            </a:r>
          </a:p>
          <a:p>
            <a:pPr>
              <a:lnSpc>
                <a:spcPts val="2500"/>
              </a:lnSpc>
            </a:pPr>
            <a:endParaRPr lang="en-US" sz="1800" dirty="0">
              <a:latin typeface="+mn-lt"/>
            </a:endParaRPr>
          </a:p>
          <a:p>
            <a:pPr>
              <a:lnSpc>
                <a:spcPts val="2500"/>
              </a:lnSpc>
            </a:pPr>
            <a:r>
              <a:rPr lang="en-US" sz="1800" dirty="0" smtClean="0">
                <a:latin typeface="+mn-lt"/>
              </a:rPr>
              <a:t>This is </a:t>
            </a:r>
            <a:r>
              <a:rPr lang="en-US" sz="1800" dirty="0">
                <a:latin typeface="+mn-lt"/>
              </a:rPr>
              <a:t>followed by integration of the resultant models to generate knowledge about the trait of interest. </a:t>
            </a:r>
            <a:endParaRPr lang="de-DE" sz="1800" dirty="0">
              <a:latin typeface="+mn-lt"/>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7675" r="-977" b="37751"/>
          <a:stretch/>
        </p:blipFill>
        <p:spPr>
          <a:xfrm>
            <a:off x="78787" y="694541"/>
            <a:ext cx="3456384" cy="4568973"/>
          </a:xfrm>
          <a:prstGeom prst="rect">
            <a:avLst/>
          </a:prstGeom>
        </p:spPr>
      </p:pic>
    </p:spTree>
    <p:extLst>
      <p:ext uri="{BB962C8B-B14F-4D97-AF65-F5344CB8AC3E}">
        <p14:creationId xmlns:p14="http://schemas.microsoft.com/office/powerpoint/2010/main" val="317789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Example</a:t>
            </a:r>
            <a:r>
              <a:rPr lang="de-DE" altLang="de-DE" dirty="0" smtClean="0"/>
              <a:t> </a:t>
            </a:r>
            <a:r>
              <a:rPr lang="de-DE" altLang="de-DE" dirty="0" err="1" smtClean="0"/>
              <a:t>of</a:t>
            </a:r>
            <a:r>
              <a:rPr lang="de-DE" altLang="de-DE" dirty="0" smtClean="0"/>
              <a:t> model-</a:t>
            </a:r>
            <a:r>
              <a:rPr lang="de-DE" altLang="de-DE" dirty="0" err="1" smtClean="0"/>
              <a:t>based</a:t>
            </a:r>
            <a:r>
              <a:rPr lang="de-DE" altLang="de-DE" dirty="0" smtClean="0"/>
              <a:t> </a:t>
            </a:r>
            <a:r>
              <a:rPr lang="de-DE" altLang="de-DE" dirty="0" err="1" smtClean="0"/>
              <a:t>integration</a:t>
            </a:r>
            <a:r>
              <a:rPr lang="de-DE" altLang="de-DE" dirty="0" smtClean="0"/>
              <a:t>: </a:t>
            </a:r>
            <a:r>
              <a:rPr lang="de-DE" altLang="de-DE" dirty="0" err="1" smtClean="0"/>
              <a:t>icluster</a:t>
            </a:r>
            <a:endParaRPr lang="de-DE" altLang="de-DE" dirty="0"/>
          </a:p>
        </p:txBody>
      </p:sp>
      <p:sp>
        <p:nvSpPr>
          <p:cNvPr id="9" name="Text Box 4"/>
          <p:cNvSpPr txBox="1">
            <a:spLocks noChangeArrowheads="1"/>
          </p:cNvSpPr>
          <p:nvPr/>
        </p:nvSpPr>
        <p:spPr bwMode="auto">
          <a:xfrm>
            <a:off x="381000" y="5918879"/>
            <a:ext cx="35283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r>
              <a:rPr lang="de-DE" sz="1400" dirty="0" err="1">
                <a:latin typeface="+mn-lt"/>
              </a:rPr>
              <a:t>Shen</a:t>
            </a:r>
            <a:r>
              <a:rPr lang="de-DE" sz="1400" dirty="0">
                <a:latin typeface="+mn-lt"/>
              </a:rPr>
              <a:t> et al. </a:t>
            </a:r>
            <a:r>
              <a:rPr lang="de-DE" sz="1400" dirty="0" err="1">
                <a:latin typeface="+mn-lt"/>
              </a:rPr>
              <a:t>Bioinformatics</a:t>
            </a:r>
            <a:r>
              <a:rPr lang="de-DE" sz="1400" dirty="0">
                <a:latin typeface="+mn-lt"/>
              </a:rPr>
              <a:t> 25: 2906 (2009)</a:t>
            </a:r>
            <a:endParaRPr lang="en-US" sz="1400" dirty="0">
              <a:latin typeface="+mn-lt"/>
              <a:sym typeface="Symbol" panose="05050102010706020507" pitchFamily="18" charset="2"/>
            </a:endParaRPr>
          </a:p>
        </p:txBody>
      </p:sp>
      <p:sp>
        <p:nvSpPr>
          <p:cNvPr id="2" name="Rectangle 1"/>
          <p:cNvSpPr>
            <a:spLocks noChangeArrowheads="1"/>
          </p:cNvSpPr>
          <p:nvPr/>
        </p:nvSpPr>
        <p:spPr bwMode="auto">
          <a:xfrm rot="10800000" flipV="1">
            <a:off x="107504" y="692696"/>
            <a:ext cx="9080500" cy="512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ts val="2500"/>
              </a:lnSpc>
            </a:pPr>
            <a:r>
              <a:rPr lang="en-US" sz="1800" dirty="0">
                <a:solidFill>
                  <a:srgbClr val="2A2A2A"/>
                </a:solidFill>
                <a:latin typeface="inherit"/>
              </a:rPr>
              <a:t>The main idea behind </a:t>
            </a:r>
            <a:r>
              <a:rPr lang="en-US" sz="1800" dirty="0" err="1">
                <a:solidFill>
                  <a:srgbClr val="2A2A2A"/>
                </a:solidFill>
                <a:latin typeface="inherit"/>
              </a:rPr>
              <a:t>iCluster</a:t>
            </a:r>
            <a:r>
              <a:rPr lang="en-US" sz="1800" dirty="0">
                <a:solidFill>
                  <a:srgbClr val="2A2A2A"/>
                </a:solidFill>
                <a:latin typeface="inherit"/>
              </a:rPr>
              <a:t> is that </a:t>
            </a:r>
            <a:r>
              <a:rPr lang="en-US" sz="1800" b="1" dirty="0">
                <a:solidFill>
                  <a:srgbClr val="2A2A2A"/>
                </a:solidFill>
                <a:latin typeface="inherit"/>
              </a:rPr>
              <a:t>tumor subtypes </a:t>
            </a:r>
            <a:r>
              <a:rPr lang="en-US" sz="1800" dirty="0">
                <a:solidFill>
                  <a:srgbClr val="2A2A2A"/>
                </a:solidFill>
                <a:latin typeface="inherit"/>
              </a:rPr>
              <a:t>can be modeled as unobserved (latent) variables that can be simultaneously estimated from copy number data, mRNA expression data and other available data types.</a:t>
            </a:r>
            <a:endParaRPr lang="de-DE" altLang="en-US" sz="1800" dirty="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endParaRPr kumimoji="0" lang="en-US" altLang="en-US" sz="1800" b="0" i="0" u="none" strike="noStrike" cap="none" normalizeH="0" baseline="0" dirty="0" smtClean="0">
              <a:ln>
                <a:noFill/>
              </a:ln>
              <a:solidFill>
                <a:srgbClr val="2A2A2A"/>
              </a:solidFill>
              <a:effectLst/>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de-DE" altLang="en-US" sz="1800" dirty="0" err="1" smtClean="0">
                <a:solidFill>
                  <a:srgbClr val="2A2A2A"/>
                </a:solidFill>
                <a:latin typeface="inherit"/>
              </a:rPr>
              <a:t>Let‘s</a:t>
            </a:r>
            <a:r>
              <a:rPr lang="de-DE" altLang="en-US" sz="1800" dirty="0" smtClean="0">
                <a:solidFill>
                  <a:srgbClr val="2A2A2A"/>
                </a:solidFill>
                <a:latin typeface="inherit"/>
              </a:rPr>
              <a:t> </a:t>
            </a:r>
            <a:r>
              <a:rPr lang="de-DE" altLang="en-US" sz="1800" dirty="0" err="1" smtClean="0">
                <a:solidFill>
                  <a:srgbClr val="2A2A2A"/>
                </a:solidFill>
                <a:latin typeface="inherit"/>
              </a:rPr>
              <a:t>assume</a:t>
            </a:r>
            <a:r>
              <a:rPr lang="de-DE" altLang="en-US" sz="1800" dirty="0" smtClean="0">
                <a:solidFill>
                  <a:srgbClr val="2A2A2A"/>
                </a:solidFill>
                <a:latin typeface="inherit"/>
              </a:rPr>
              <a:t> </a:t>
            </a:r>
            <a:r>
              <a:rPr lang="de-DE" altLang="en-US" sz="1800" dirty="0" err="1" smtClean="0">
                <a:solidFill>
                  <a:srgbClr val="2A2A2A"/>
                </a:solidFill>
                <a:latin typeface="inherit"/>
              </a:rPr>
              <a:t>we</a:t>
            </a:r>
            <a:r>
              <a:rPr lang="de-DE" altLang="en-US" sz="1800" dirty="0" smtClean="0">
                <a:solidFill>
                  <a:srgbClr val="2A2A2A"/>
                </a:solidFill>
                <a:latin typeface="inherit"/>
              </a:rPr>
              <a:t> </a:t>
            </a:r>
            <a:r>
              <a:rPr lang="de-DE" altLang="en-US" sz="1800" dirty="0" err="1" smtClean="0">
                <a:solidFill>
                  <a:srgbClr val="2A2A2A"/>
                </a:solidFill>
                <a:latin typeface="inherit"/>
              </a:rPr>
              <a:t>have</a:t>
            </a:r>
            <a:r>
              <a:rPr lang="de-DE" altLang="en-US" sz="1800" dirty="0" smtClean="0">
                <a:solidFill>
                  <a:srgbClr val="2A2A2A"/>
                </a:solidFill>
                <a:latin typeface="inherit"/>
              </a:rPr>
              <a:t> </a:t>
            </a:r>
            <a:r>
              <a:rPr lang="de-DE" altLang="en-US" sz="1800" dirty="0" err="1" smtClean="0">
                <a:solidFill>
                  <a:srgbClr val="2A2A2A"/>
                </a:solidFill>
                <a:latin typeface="inherit"/>
              </a:rPr>
              <a:t>one</a:t>
            </a:r>
            <a:r>
              <a:rPr lang="de-DE" altLang="en-US" sz="1800" dirty="0" smtClean="0">
                <a:solidFill>
                  <a:srgbClr val="2A2A2A"/>
                </a:solidFill>
                <a:latin typeface="inherit"/>
              </a:rPr>
              <a:t> </a:t>
            </a:r>
            <a:r>
              <a:rPr lang="de-DE" altLang="en-US" sz="1800" dirty="0" err="1" smtClean="0">
                <a:solidFill>
                  <a:srgbClr val="2A2A2A"/>
                </a:solidFill>
                <a:latin typeface="inherit"/>
              </a:rPr>
              <a:t>only</a:t>
            </a:r>
            <a:r>
              <a:rPr lang="de-DE" altLang="en-US" sz="1800" dirty="0" smtClean="0">
                <a:solidFill>
                  <a:srgbClr val="2A2A2A"/>
                </a:solidFill>
                <a:latin typeface="inherit"/>
              </a:rPr>
              <a:t> </a:t>
            </a:r>
            <a:r>
              <a:rPr lang="de-DE" altLang="en-US" sz="1800" dirty="0" err="1" smtClean="0">
                <a:solidFill>
                  <a:srgbClr val="2A2A2A"/>
                </a:solidFill>
                <a:latin typeface="inherit"/>
              </a:rPr>
              <a:t>data</a:t>
            </a:r>
            <a:r>
              <a:rPr lang="de-DE" altLang="en-US" sz="1800" dirty="0" smtClean="0">
                <a:solidFill>
                  <a:srgbClr val="2A2A2A"/>
                </a:solidFill>
                <a:latin typeface="inherit"/>
              </a:rPr>
              <a:t> type (</a:t>
            </a:r>
            <a:r>
              <a:rPr lang="de-DE" altLang="en-US" sz="1800" dirty="0" err="1" smtClean="0">
                <a:solidFill>
                  <a:srgbClr val="2A2A2A"/>
                </a:solidFill>
                <a:latin typeface="inherit"/>
              </a:rPr>
              <a:t>expression</a:t>
            </a:r>
            <a:r>
              <a:rPr lang="de-DE" altLang="en-US" sz="1800" dirty="0" smtClean="0">
                <a:solidFill>
                  <a:srgbClr val="2A2A2A"/>
                </a:solidFill>
                <a:latin typeface="inherit"/>
              </a:rPr>
              <a:t> </a:t>
            </a:r>
            <a:r>
              <a:rPr lang="de-DE" altLang="en-US" sz="1800" dirty="0" err="1" smtClean="0">
                <a:solidFill>
                  <a:srgbClr val="2A2A2A"/>
                </a:solidFill>
                <a:latin typeface="inherit"/>
              </a:rPr>
              <a:t>data</a:t>
            </a:r>
            <a:r>
              <a:rPr lang="de-DE" altLang="en-US" sz="1800" dirty="0" smtClean="0">
                <a:solidFill>
                  <a:srgbClr val="2A2A2A"/>
                </a:solidFill>
                <a:latin typeface="inherit"/>
              </a:rPr>
              <a:t>) </a:t>
            </a:r>
            <a:r>
              <a:rPr lang="de-DE" altLang="en-US" sz="1800" dirty="0" err="1" smtClean="0">
                <a:solidFill>
                  <a:srgbClr val="2A2A2A"/>
                </a:solidFill>
                <a:latin typeface="inherit"/>
              </a:rPr>
              <a:t>available</a:t>
            </a:r>
            <a:r>
              <a:rPr lang="de-DE" altLang="en-US" sz="1800" dirty="0">
                <a:solidFill>
                  <a:srgbClr val="2A2A2A"/>
                </a:solidFill>
                <a:latin typeface="inherit"/>
              </a:rPr>
              <a:t> </a:t>
            </a:r>
            <a:r>
              <a:rPr lang="de-DE" altLang="en-US" sz="1800" dirty="0" err="1" smtClean="0">
                <a:solidFill>
                  <a:srgbClr val="2A2A2A"/>
                </a:solidFill>
                <a:latin typeface="inherit"/>
              </a:rPr>
              <a:t>and</a:t>
            </a:r>
            <a:r>
              <a:rPr lang="de-DE" altLang="en-US" sz="1800" dirty="0" smtClean="0">
                <a:solidFill>
                  <a:srgbClr val="2A2A2A"/>
                </a:solidFill>
                <a:latin typeface="inherit"/>
              </a:rPr>
              <a:t> </a:t>
            </a:r>
            <a:r>
              <a:rPr lang="de-DE" altLang="en-US" sz="1800" dirty="0" err="1" smtClean="0">
                <a:solidFill>
                  <a:srgbClr val="2A2A2A"/>
                </a:solidFill>
                <a:latin typeface="inherit"/>
              </a:rPr>
              <a:t>the</a:t>
            </a:r>
            <a:r>
              <a:rPr lang="de-DE" altLang="en-US" sz="1800" dirty="0" smtClean="0">
                <a:solidFill>
                  <a:srgbClr val="2A2A2A"/>
                </a:solidFill>
                <a:latin typeface="inherit"/>
              </a:rPr>
              <a:t> </a:t>
            </a:r>
            <a:r>
              <a:rPr lang="de-DE" altLang="en-US" sz="1800" dirty="0" err="1" smtClean="0">
                <a:solidFill>
                  <a:srgbClr val="2A2A2A"/>
                </a:solidFill>
                <a:latin typeface="inherit"/>
              </a:rPr>
              <a:t>input</a:t>
            </a:r>
            <a:r>
              <a:rPr lang="de-DE" altLang="en-US" sz="1800" dirty="0" smtClean="0">
                <a:solidFill>
                  <a:srgbClr val="2A2A2A"/>
                </a:solidFill>
                <a:latin typeface="inherit"/>
              </a:rPr>
              <a:t> </a:t>
            </a:r>
            <a:r>
              <a:rPr lang="de-DE" altLang="en-US" sz="1800" dirty="0" err="1" smtClean="0">
                <a:solidFill>
                  <a:srgbClr val="2A2A2A"/>
                </a:solidFill>
                <a:latin typeface="inherit"/>
              </a:rPr>
              <a:t>data</a:t>
            </a:r>
            <a:r>
              <a:rPr lang="de-DE" altLang="en-US" sz="1800" dirty="0" smtClean="0">
                <a:solidFill>
                  <a:srgbClr val="2A2A2A"/>
                </a:solidFill>
                <a:latin typeface="inherit"/>
              </a:rPr>
              <a:t> </a:t>
            </a:r>
            <a:r>
              <a:rPr lang="de-DE" altLang="en-US" sz="1800" dirty="0" err="1" smtClean="0">
                <a:solidFill>
                  <a:srgbClr val="2A2A2A"/>
                </a:solidFill>
                <a:latin typeface="inherit"/>
              </a:rPr>
              <a:t>is</a:t>
            </a:r>
            <a:r>
              <a:rPr lang="de-DE" altLang="en-US" sz="1800" dirty="0" smtClean="0">
                <a:solidFill>
                  <a:srgbClr val="2A2A2A"/>
                </a:solidFill>
                <a:latin typeface="inherit"/>
              </a:rPr>
              <a:t> </a:t>
            </a:r>
            <a:r>
              <a:rPr lang="de-DE" altLang="en-US" sz="1800" dirty="0" err="1" smtClean="0">
                <a:solidFill>
                  <a:srgbClr val="2A2A2A"/>
                </a:solidFill>
                <a:latin typeface="inherit"/>
              </a:rPr>
              <a:t>already</a:t>
            </a:r>
            <a:r>
              <a:rPr lang="de-DE" altLang="en-US" sz="1800" dirty="0" smtClean="0">
                <a:solidFill>
                  <a:srgbClr val="2A2A2A"/>
                </a:solidFill>
                <a:latin typeface="inherit"/>
              </a:rPr>
              <a:t> </a:t>
            </a:r>
            <a:r>
              <a:rPr lang="de-DE" altLang="en-US" sz="1800" dirty="0" err="1" smtClean="0">
                <a:solidFill>
                  <a:srgbClr val="2A2A2A"/>
                </a:solidFill>
                <a:latin typeface="inherit"/>
              </a:rPr>
              <a:t>correctly</a:t>
            </a:r>
            <a:r>
              <a:rPr lang="de-DE" altLang="en-US" sz="1800" dirty="0" smtClean="0">
                <a:solidFill>
                  <a:srgbClr val="2A2A2A"/>
                </a:solidFill>
                <a:latin typeface="inherit"/>
              </a:rPr>
              <a:t> </a:t>
            </a:r>
            <a:r>
              <a:rPr lang="de-DE" altLang="en-US" sz="1800" dirty="0" err="1" smtClean="0">
                <a:solidFill>
                  <a:srgbClr val="2A2A2A"/>
                </a:solidFill>
                <a:latin typeface="inherit"/>
              </a:rPr>
              <a:t>clustered</a:t>
            </a:r>
            <a:r>
              <a:rPr lang="de-DE" altLang="en-US" sz="1800" dirty="0" smtClean="0">
                <a:solidFill>
                  <a:srgbClr val="2A2A2A"/>
                </a:solidFill>
                <a:latin typeface="inherit"/>
              </a:rPr>
              <a:t> </a:t>
            </a:r>
            <a:r>
              <a:rPr lang="de-DE" altLang="en-US" sz="1800" dirty="0" err="1" smtClean="0">
                <a:solidFill>
                  <a:srgbClr val="2A2A2A"/>
                </a:solidFill>
                <a:latin typeface="inherit"/>
              </a:rPr>
              <a:t>into</a:t>
            </a:r>
            <a:r>
              <a:rPr lang="de-DE" altLang="en-US" sz="1800" dirty="0" smtClean="0">
                <a:solidFill>
                  <a:srgbClr val="2A2A2A"/>
                </a:solidFill>
                <a:latin typeface="inherit"/>
              </a:rPr>
              <a:t> K </a:t>
            </a:r>
            <a:r>
              <a:rPr lang="de-DE" altLang="en-US" sz="1800" dirty="0" err="1" smtClean="0">
                <a:solidFill>
                  <a:srgbClr val="2A2A2A"/>
                </a:solidFill>
                <a:latin typeface="inherit"/>
              </a:rPr>
              <a:t>clusters</a:t>
            </a:r>
            <a:r>
              <a:rPr lang="de-DE" altLang="en-US" sz="1800" dirty="0" smtClean="0">
                <a:solidFill>
                  <a:srgbClr val="2A2A2A"/>
                </a:solidFill>
                <a:latin typeface="inherit"/>
              </a:rPr>
              <a:t> (</a:t>
            </a:r>
            <a:r>
              <a:rPr lang="de-DE" altLang="en-US" sz="1800" dirty="0" err="1" smtClean="0">
                <a:solidFill>
                  <a:srgbClr val="2A2A2A"/>
                </a:solidFill>
                <a:latin typeface="inherit"/>
              </a:rPr>
              <a:t>or</a:t>
            </a:r>
            <a:r>
              <a:rPr lang="de-DE" altLang="en-US" sz="1800" dirty="0" smtClean="0">
                <a:solidFill>
                  <a:srgbClr val="2A2A2A"/>
                </a:solidFill>
                <a:latin typeface="inherit"/>
              </a:rPr>
              <a:t> </a:t>
            </a:r>
            <a:r>
              <a:rPr lang="de-DE" altLang="en-US" sz="1800" dirty="0" err="1" smtClean="0">
                <a:solidFill>
                  <a:srgbClr val="2A2A2A"/>
                </a:solidFill>
                <a:latin typeface="inherit"/>
              </a:rPr>
              <a:t>appropriately</a:t>
            </a:r>
            <a:r>
              <a:rPr lang="de-DE" altLang="en-US" sz="1800" dirty="0" smtClean="0">
                <a:solidFill>
                  <a:srgbClr val="2A2A2A"/>
                </a:solidFill>
                <a:latin typeface="inherit"/>
              </a:rPr>
              <a:t> </a:t>
            </a:r>
            <a:r>
              <a:rPr lang="de-DE" altLang="en-US" sz="1800" dirty="0" err="1" smtClean="0">
                <a:solidFill>
                  <a:srgbClr val="2A2A2A"/>
                </a:solidFill>
                <a:latin typeface="inherit"/>
              </a:rPr>
              <a:t>labeled</a:t>
            </a:r>
            <a:r>
              <a:rPr lang="de-DE" altLang="en-US" sz="1800" dirty="0" smtClean="0">
                <a:solidFill>
                  <a:srgbClr val="2A2A2A"/>
                </a:solidFill>
                <a:latin typeface="inherit"/>
              </a:rPr>
              <a:t> e.g. </a:t>
            </a:r>
            <a:r>
              <a:rPr lang="de-DE" altLang="en-US" sz="1800" dirty="0" err="1" smtClean="0">
                <a:solidFill>
                  <a:srgbClr val="2A2A2A"/>
                </a:solidFill>
                <a:latin typeface="inherit"/>
              </a:rPr>
              <a:t>by</a:t>
            </a:r>
            <a:r>
              <a:rPr lang="de-DE" altLang="en-US" sz="1800" dirty="0" smtClean="0">
                <a:solidFill>
                  <a:srgbClr val="2A2A2A"/>
                </a:solidFill>
                <a:latin typeface="inherit"/>
              </a:rPr>
              <a:t> </a:t>
            </a:r>
            <a:r>
              <a:rPr lang="de-DE" altLang="en-US" sz="1800" dirty="0" err="1" smtClean="0">
                <a:solidFill>
                  <a:srgbClr val="2A2A2A"/>
                </a:solidFill>
                <a:latin typeface="inherit"/>
              </a:rPr>
              <a:t>tumor</a:t>
            </a:r>
            <a:r>
              <a:rPr lang="de-DE" altLang="en-US" sz="1800" dirty="0" smtClean="0">
                <a:solidFill>
                  <a:srgbClr val="2A2A2A"/>
                </a:solidFill>
                <a:latin typeface="inherit"/>
              </a:rPr>
              <a:t> </a:t>
            </a:r>
            <a:r>
              <a:rPr lang="de-DE" altLang="en-US" sz="1800" dirty="0" err="1" smtClean="0">
                <a:solidFill>
                  <a:srgbClr val="2A2A2A"/>
                </a:solidFill>
                <a:latin typeface="inherit"/>
              </a:rPr>
              <a:t>subtype</a:t>
            </a:r>
            <a:r>
              <a:rPr lang="de-DE" altLang="en-US" sz="1800" dirty="0" smtClean="0">
                <a:solidFill>
                  <a:srgbClr val="2A2A2A"/>
                </a:solidFill>
                <a:latin typeface="inherit"/>
              </a:rPr>
              <a:t>)..</a:t>
            </a:r>
            <a:endParaRPr lang="en-US" altLang="en-US" sz="1800" dirty="0" smtClean="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endParaRPr lang="de-DE" altLang="en-US" sz="1800" dirty="0" smtClean="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de-DE" altLang="en-US" sz="1800" dirty="0" err="1" smtClean="0">
                <a:solidFill>
                  <a:srgbClr val="2A2A2A"/>
                </a:solidFill>
                <a:latin typeface="inherit"/>
              </a:rPr>
              <a:t>Then</a:t>
            </a:r>
            <a:r>
              <a:rPr lang="de-DE" altLang="en-US" sz="1800" dirty="0" smtClean="0">
                <a:solidFill>
                  <a:srgbClr val="2A2A2A"/>
                </a:solidFill>
                <a:latin typeface="inherit"/>
              </a:rPr>
              <a:t>, </a:t>
            </a:r>
            <a:r>
              <a:rPr lang="de-DE" altLang="en-US" sz="1800" dirty="0" err="1" smtClean="0">
                <a:solidFill>
                  <a:srgbClr val="2A2A2A"/>
                </a:solidFill>
                <a:latin typeface="inherit"/>
              </a:rPr>
              <a:t>we</a:t>
            </a:r>
            <a:r>
              <a:rPr lang="de-DE" altLang="en-US" sz="1800" dirty="0" smtClean="0">
                <a:solidFill>
                  <a:srgbClr val="2A2A2A"/>
                </a:solidFill>
                <a:latin typeface="inherit"/>
              </a:rPr>
              <a:t> </a:t>
            </a:r>
            <a:r>
              <a:rPr lang="de-DE" altLang="en-US" sz="1800" dirty="0" err="1" smtClean="0">
                <a:solidFill>
                  <a:srgbClr val="2A2A2A"/>
                </a:solidFill>
                <a:latin typeface="inherit"/>
              </a:rPr>
              <a:t>can</a:t>
            </a:r>
            <a:r>
              <a:rPr lang="de-DE" altLang="en-US" sz="1800" dirty="0" smtClean="0">
                <a:solidFill>
                  <a:srgbClr val="2A2A2A"/>
                </a:solidFill>
                <a:latin typeface="inherit"/>
              </a:rPr>
              <a:t> </a:t>
            </a:r>
            <a:r>
              <a:rPr lang="de-DE" altLang="en-US" sz="1800" dirty="0" err="1" smtClean="0">
                <a:solidFill>
                  <a:srgbClr val="2A2A2A"/>
                </a:solidFill>
                <a:latin typeface="inherit"/>
              </a:rPr>
              <a:t>formulate</a:t>
            </a:r>
            <a:r>
              <a:rPr lang="de-DE" altLang="en-US" sz="1800" dirty="0" smtClean="0">
                <a:solidFill>
                  <a:srgbClr val="2A2A2A"/>
                </a:solidFill>
                <a:latin typeface="inherit"/>
              </a:rPr>
              <a:t> </a:t>
            </a:r>
            <a:r>
              <a:rPr kumimoji="0" lang="en-US" altLang="en-US" sz="1800" b="0" i="0" u="none" strike="noStrike" cap="none" normalizeH="0" baseline="0" dirty="0" smtClean="0">
                <a:ln>
                  <a:noFill/>
                </a:ln>
                <a:solidFill>
                  <a:srgbClr val="2A2A2A"/>
                </a:solidFill>
                <a:effectLst/>
                <a:latin typeface="inherit"/>
              </a:rPr>
              <a:t>a Gaussian latent variable model: </a:t>
            </a:r>
            <a:r>
              <a:rPr kumimoji="0" lang="en-US" altLang="en-US" sz="1800" b="0" i="0" u="none" strike="noStrike" cap="none" normalizeH="0" baseline="0" dirty="0" smtClean="0">
                <a:ln>
                  <a:noFill/>
                </a:ln>
                <a:solidFill>
                  <a:srgbClr val="006FB7"/>
                </a:solidFill>
                <a:effectLst/>
                <a:latin typeface="inherit"/>
              </a:rPr>
              <a:t> </a:t>
            </a: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en-US" sz="1800" b="0" i="0" u="none" strike="noStrike" cap="none" normalizeH="0" baseline="0" dirty="0" smtClean="0">
                <a:ln>
                  <a:noFill/>
                </a:ln>
                <a:solidFill>
                  <a:srgbClr val="006FB7"/>
                </a:solidFill>
                <a:effectLst/>
                <a:latin typeface="inherit"/>
                <a:hlinkClick r:id="rId3"/>
              </a:rPr>
              <a:t>  </a:t>
            </a:r>
            <a:endParaRPr lang="en-US" altLang="en-US" sz="1800" dirty="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de-DE" altLang="en-US" sz="1800" b="1" dirty="0" smtClean="0">
                <a:solidFill>
                  <a:srgbClr val="2A2A2A"/>
                </a:solidFill>
                <a:latin typeface="inherit"/>
              </a:rPr>
              <a:t>X</a:t>
            </a:r>
            <a:r>
              <a:rPr lang="de-DE" altLang="en-US" sz="1800" dirty="0" smtClean="0">
                <a:solidFill>
                  <a:srgbClr val="2A2A2A"/>
                </a:solidFill>
                <a:latin typeface="inherit"/>
              </a:rPr>
              <a:t> = </a:t>
            </a:r>
            <a:r>
              <a:rPr lang="de-DE" altLang="en-US" sz="1800" b="1" dirty="0" smtClean="0">
                <a:solidFill>
                  <a:srgbClr val="2A2A2A"/>
                </a:solidFill>
                <a:latin typeface="inherit"/>
              </a:rPr>
              <a:t>W Z</a:t>
            </a:r>
            <a:r>
              <a:rPr lang="de-DE" altLang="en-US" sz="1800" dirty="0" smtClean="0">
                <a:solidFill>
                  <a:srgbClr val="2A2A2A"/>
                </a:solidFill>
                <a:latin typeface="inherit"/>
              </a:rPr>
              <a:t> + </a:t>
            </a:r>
            <a:r>
              <a:rPr lang="de-DE" altLang="en-US" sz="1800" b="1" dirty="0" smtClean="0">
                <a:solidFill>
                  <a:srgbClr val="2A2A2A"/>
                </a:solidFill>
                <a:latin typeface="inherit"/>
                <a:sym typeface="Symbol" panose="05050102010706020507" pitchFamily="18" charset="2"/>
              </a:rPr>
              <a:t></a:t>
            </a:r>
          </a:p>
          <a:p>
            <a:pPr marL="0" marR="0" lvl="0" indent="0" algn="l" defTabSz="914400" rtl="0" eaLnBrk="0" fontAlgn="base" latinLnBrk="0" hangingPunct="0">
              <a:lnSpc>
                <a:spcPts val="2500"/>
              </a:lnSpc>
              <a:spcBef>
                <a:spcPct val="0"/>
              </a:spcBef>
              <a:spcAft>
                <a:spcPct val="0"/>
              </a:spcAft>
              <a:buClrTx/>
              <a:buSzTx/>
              <a:buFontTx/>
              <a:buNone/>
              <a:tabLst/>
            </a:pPr>
            <a:endParaRPr lang="en-US" altLang="en-US" sz="1800" dirty="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en-US" altLang="en-US" sz="1800" dirty="0">
                <a:solidFill>
                  <a:srgbClr val="2A2A2A"/>
                </a:solidFill>
                <a:latin typeface="inherit"/>
              </a:rPr>
              <a:t>where </a:t>
            </a:r>
            <a:r>
              <a:rPr lang="en-US" altLang="en-US" sz="1800" b="1" dirty="0">
                <a:solidFill>
                  <a:srgbClr val="2A2A2A"/>
                </a:solidFill>
                <a:latin typeface="inherit"/>
              </a:rPr>
              <a:t>X</a:t>
            </a:r>
            <a:r>
              <a:rPr lang="en-US" altLang="en-US" sz="1800" dirty="0">
                <a:solidFill>
                  <a:srgbClr val="2A2A2A"/>
                </a:solidFill>
                <a:latin typeface="inherit"/>
              </a:rPr>
              <a:t> is the mean-centered expression matrix of dimension p × n (no intercept), </a:t>
            </a:r>
            <a:endParaRPr lang="en-US" altLang="en-US" sz="1800" dirty="0" smtClean="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en-US" altLang="en-US" sz="1800" b="1" dirty="0" smtClean="0">
                <a:solidFill>
                  <a:srgbClr val="2A2A2A"/>
                </a:solidFill>
                <a:latin typeface="inherit"/>
              </a:rPr>
              <a:t>Z</a:t>
            </a:r>
            <a:r>
              <a:rPr lang="en-US" altLang="en-US" sz="1800" dirty="0" smtClean="0">
                <a:solidFill>
                  <a:srgbClr val="2A2A2A"/>
                </a:solidFill>
                <a:latin typeface="inherit"/>
              </a:rPr>
              <a:t> = (</a:t>
            </a:r>
            <a:r>
              <a:rPr lang="en-US" altLang="en-US" sz="1800" dirty="0">
                <a:solidFill>
                  <a:srgbClr val="2A2A2A"/>
                </a:solidFill>
                <a:latin typeface="inherit"/>
              </a:rPr>
              <a:t>z</a:t>
            </a:r>
            <a:r>
              <a:rPr lang="en-US" altLang="en-US" sz="1800" baseline="-25000" dirty="0">
                <a:solidFill>
                  <a:srgbClr val="2A2A2A"/>
                </a:solidFill>
                <a:latin typeface="inherit"/>
              </a:rPr>
              <a:t>1</a:t>
            </a:r>
            <a:r>
              <a:rPr lang="en-US" altLang="en-US" sz="1800" dirty="0">
                <a:solidFill>
                  <a:srgbClr val="2A2A2A"/>
                </a:solidFill>
                <a:latin typeface="inherit"/>
              </a:rPr>
              <a:t>,…, </a:t>
            </a:r>
            <a:r>
              <a:rPr lang="en-US" altLang="en-US" sz="1800" dirty="0" smtClean="0">
                <a:solidFill>
                  <a:srgbClr val="2A2A2A"/>
                </a:solidFill>
                <a:latin typeface="inherit"/>
              </a:rPr>
              <a:t>z</a:t>
            </a:r>
            <a:r>
              <a:rPr lang="en-US" altLang="en-US" sz="1800" baseline="-25000" dirty="0" smtClean="0">
                <a:solidFill>
                  <a:srgbClr val="2A2A2A"/>
                </a:solidFill>
                <a:latin typeface="inherit"/>
              </a:rPr>
              <a:t>K</a:t>
            </a:r>
            <a:r>
              <a:rPr lang="en-US" altLang="en-US" sz="1800" baseline="-25000" dirty="0">
                <a:solidFill>
                  <a:srgbClr val="2A2A2A"/>
                </a:solidFill>
                <a:latin typeface="inherit"/>
              </a:rPr>
              <a:t>−1</a:t>
            </a:r>
            <a:r>
              <a:rPr lang="en-US" altLang="en-US" sz="1800" dirty="0">
                <a:solidFill>
                  <a:srgbClr val="2A2A2A"/>
                </a:solidFill>
                <a:latin typeface="inherit"/>
              </a:rPr>
              <a:t>)′ is the cluster indicator matrix of dimension (K−1)×n </a:t>
            </a:r>
            <a:r>
              <a:rPr lang="en-US" altLang="en-US" sz="1800" dirty="0" smtClean="0">
                <a:solidFill>
                  <a:srgbClr val="2A2A2A"/>
                </a:solidFill>
                <a:latin typeface="inherit"/>
              </a:rPr>
              <a:t>, </a:t>
            </a:r>
          </a:p>
          <a:p>
            <a:pPr marL="0" marR="0" lvl="0" indent="0" algn="l" defTabSz="914400" rtl="0" eaLnBrk="0" fontAlgn="base" latinLnBrk="0" hangingPunct="0">
              <a:lnSpc>
                <a:spcPts val="2500"/>
              </a:lnSpc>
              <a:spcBef>
                <a:spcPct val="0"/>
              </a:spcBef>
              <a:spcAft>
                <a:spcPct val="0"/>
              </a:spcAft>
              <a:buClrTx/>
              <a:buSzTx/>
              <a:buFontTx/>
              <a:buNone/>
              <a:tabLst/>
            </a:pPr>
            <a:r>
              <a:rPr lang="en-US" altLang="en-US" sz="1800" b="1" dirty="0" smtClean="0">
                <a:solidFill>
                  <a:srgbClr val="2A2A2A"/>
                </a:solidFill>
                <a:latin typeface="inherit"/>
              </a:rPr>
              <a:t>W</a:t>
            </a:r>
            <a:r>
              <a:rPr lang="en-US" altLang="en-US" sz="1800" dirty="0" smtClean="0">
                <a:solidFill>
                  <a:srgbClr val="2A2A2A"/>
                </a:solidFill>
                <a:latin typeface="inherit"/>
              </a:rPr>
              <a:t> </a:t>
            </a:r>
            <a:r>
              <a:rPr lang="en-US" altLang="en-US" sz="1800" dirty="0">
                <a:solidFill>
                  <a:srgbClr val="2A2A2A"/>
                </a:solidFill>
                <a:latin typeface="inherit"/>
              </a:rPr>
              <a:t>is the coefficient matrix of dimension p × (K−1), and </a:t>
            </a:r>
            <a:endParaRPr lang="en-US" altLang="en-US" sz="1800" dirty="0" smtClean="0">
              <a:solidFill>
                <a:srgbClr val="2A2A2A"/>
              </a:solidFill>
              <a:latin typeface="inherit"/>
            </a:endParaRPr>
          </a:p>
          <a:p>
            <a:pPr marL="0" marR="0" lvl="0" indent="0" algn="l" defTabSz="914400" rtl="0" eaLnBrk="0" fontAlgn="base" latinLnBrk="0" hangingPunct="0">
              <a:lnSpc>
                <a:spcPts val="2500"/>
              </a:lnSpc>
              <a:spcBef>
                <a:spcPct val="0"/>
              </a:spcBef>
              <a:spcAft>
                <a:spcPct val="0"/>
              </a:spcAft>
              <a:buClrTx/>
              <a:buSzTx/>
              <a:buFontTx/>
              <a:buNone/>
              <a:tabLst/>
            </a:pPr>
            <a:r>
              <a:rPr lang="en-US" altLang="en-US" sz="1800" b="1" dirty="0" smtClean="0">
                <a:solidFill>
                  <a:srgbClr val="2A2A2A"/>
                </a:solidFill>
                <a:latin typeface="inherit"/>
              </a:rPr>
              <a:t>ε </a:t>
            </a:r>
            <a:r>
              <a:rPr lang="en-US" altLang="en-US" sz="1800" dirty="0" smtClean="0">
                <a:solidFill>
                  <a:srgbClr val="2A2A2A"/>
                </a:solidFill>
                <a:latin typeface="inherit"/>
              </a:rPr>
              <a:t>= (</a:t>
            </a:r>
            <a:r>
              <a:rPr lang="en-US" altLang="en-US" sz="1800" dirty="0">
                <a:solidFill>
                  <a:srgbClr val="2A2A2A"/>
                </a:solidFill>
                <a:latin typeface="inherit"/>
              </a:rPr>
              <a:t>ε</a:t>
            </a:r>
            <a:r>
              <a:rPr lang="en-US" altLang="en-US" sz="1800" baseline="-25000" dirty="0">
                <a:solidFill>
                  <a:srgbClr val="2A2A2A"/>
                </a:solidFill>
                <a:latin typeface="inherit"/>
              </a:rPr>
              <a:t>1</a:t>
            </a:r>
            <a:r>
              <a:rPr lang="en-US" altLang="en-US" sz="1800" dirty="0">
                <a:solidFill>
                  <a:srgbClr val="2A2A2A"/>
                </a:solidFill>
                <a:latin typeface="inherit"/>
              </a:rPr>
              <a:t>,…, </a:t>
            </a:r>
            <a:r>
              <a:rPr lang="en-US" altLang="en-US" sz="1800" dirty="0" err="1">
                <a:solidFill>
                  <a:srgbClr val="2A2A2A"/>
                </a:solidFill>
                <a:latin typeface="inherit"/>
              </a:rPr>
              <a:t>ε</a:t>
            </a:r>
            <a:r>
              <a:rPr lang="en-US" altLang="en-US" sz="1800" baseline="-25000" dirty="0" err="1">
                <a:solidFill>
                  <a:srgbClr val="2A2A2A"/>
                </a:solidFill>
                <a:latin typeface="inherit"/>
              </a:rPr>
              <a:t>p</a:t>
            </a:r>
            <a:r>
              <a:rPr lang="en-US" altLang="en-US" sz="1800" dirty="0">
                <a:solidFill>
                  <a:srgbClr val="2A2A2A"/>
                </a:solidFill>
                <a:latin typeface="inherit"/>
              </a:rPr>
              <a:t>)′ is a set of independent error terms with zero </a:t>
            </a:r>
            <a:r>
              <a:rPr lang="en-US" altLang="en-US" sz="1800" dirty="0" smtClean="0">
                <a:solidFill>
                  <a:srgbClr val="2A2A2A"/>
                </a:solidFill>
                <a:latin typeface="inherit"/>
              </a:rPr>
              <a:t>mean. </a:t>
            </a:r>
            <a:endParaRPr lang="en-US" altLang="en-US" sz="1800" dirty="0">
              <a:solidFill>
                <a:srgbClr val="2A2A2A"/>
              </a:solidFill>
              <a:latin typeface="inherit"/>
            </a:endParaRPr>
          </a:p>
        </p:txBody>
      </p:sp>
    </p:spTree>
    <p:extLst>
      <p:ext uri="{BB962C8B-B14F-4D97-AF65-F5344CB8AC3E}">
        <p14:creationId xmlns:p14="http://schemas.microsoft.com/office/powerpoint/2010/main" val="339007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stretch>
            <a:fillRect/>
          </a:stretch>
        </p:blipFill>
        <p:spPr>
          <a:xfrm>
            <a:off x="2997071" y="1916832"/>
            <a:ext cx="6146929" cy="2019727"/>
          </a:xfrm>
          <a:prstGeom prst="rect">
            <a:avLst/>
          </a:prstGeom>
        </p:spPr>
      </p:pic>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Example</a:t>
            </a:r>
            <a:r>
              <a:rPr lang="de-DE" altLang="de-DE" dirty="0" smtClean="0"/>
              <a:t> </a:t>
            </a:r>
            <a:r>
              <a:rPr lang="de-DE" altLang="de-DE" dirty="0" err="1" smtClean="0"/>
              <a:t>of</a:t>
            </a:r>
            <a:r>
              <a:rPr lang="de-DE" altLang="de-DE" dirty="0" smtClean="0"/>
              <a:t> model-</a:t>
            </a:r>
            <a:r>
              <a:rPr lang="de-DE" altLang="de-DE" dirty="0" err="1" smtClean="0"/>
              <a:t>based</a:t>
            </a:r>
            <a:r>
              <a:rPr lang="de-DE" altLang="de-DE" dirty="0" smtClean="0"/>
              <a:t> </a:t>
            </a:r>
            <a:r>
              <a:rPr lang="de-DE" altLang="de-DE" dirty="0" err="1" smtClean="0"/>
              <a:t>integration</a:t>
            </a:r>
            <a:r>
              <a:rPr lang="de-DE" altLang="de-DE" dirty="0" smtClean="0"/>
              <a:t>: icluster</a:t>
            </a:r>
            <a:r>
              <a:rPr lang="de-DE" altLang="de-DE" dirty="0"/>
              <a:t>2</a:t>
            </a:r>
          </a:p>
        </p:txBody>
      </p:sp>
      <p:sp>
        <p:nvSpPr>
          <p:cNvPr id="9" name="Text Box 4"/>
          <p:cNvSpPr txBox="1">
            <a:spLocks noChangeArrowheads="1"/>
          </p:cNvSpPr>
          <p:nvPr/>
        </p:nvSpPr>
        <p:spPr bwMode="auto">
          <a:xfrm>
            <a:off x="611560" y="6477000"/>
            <a:ext cx="4320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r>
              <a:rPr lang="de-DE" sz="1400" dirty="0" err="1" smtClean="0">
                <a:latin typeface="+mn-lt"/>
              </a:rPr>
              <a:t>Shen</a:t>
            </a:r>
            <a:r>
              <a:rPr lang="de-DE" sz="1400" dirty="0" smtClean="0">
                <a:latin typeface="+mn-lt"/>
              </a:rPr>
              <a:t> et al</a:t>
            </a:r>
            <a:r>
              <a:rPr lang="de-DE" sz="1400" dirty="0">
                <a:latin typeface="+mn-lt"/>
              </a:rPr>
              <a:t>. </a:t>
            </a:r>
            <a:r>
              <a:rPr lang="de-DE" sz="1400" dirty="0" err="1" smtClean="0">
                <a:latin typeface="+mn-lt"/>
              </a:rPr>
              <a:t>Bioinformatics</a:t>
            </a:r>
            <a:r>
              <a:rPr lang="de-DE" sz="1400" dirty="0" smtClean="0">
                <a:latin typeface="+mn-lt"/>
              </a:rPr>
              <a:t> 25: 2906 (2009)</a:t>
            </a:r>
            <a:endParaRPr lang="en-US" sz="1400" dirty="0">
              <a:latin typeface="+mn-lt"/>
              <a:cs typeface="Times New Roman" panose="02020603050405020304" pitchFamily="18" charset="0"/>
              <a:sym typeface="Symbol" panose="05050102010706020507" pitchFamily="18" charset="2"/>
            </a:endParaRPr>
          </a:p>
        </p:txBody>
      </p:sp>
      <p:sp>
        <p:nvSpPr>
          <p:cNvPr id="3" name="Rectangle 1"/>
          <p:cNvSpPr>
            <a:spLocks noChangeArrowheads="1"/>
          </p:cNvSpPr>
          <p:nvPr/>
        </p:nvSpPr>
        <p:spPr bwMode="auto">
          <a:xfrm>
            <a:off x="281471" y="616089"/>
            <a:ext cx="868856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2500"/>
              </a:lnSpc>
            </a:pPr>
            <a:r>
              <a:rPr lang="en-US" altLang="en-US" sz="1800" dirty="0">
                <a:solidFill>
                  <a:srgbClr val="2A2A2A"/>
                </a:solidFill>
                <a:latin typeface="+mn-lt"/>
              </a:rPr>
              <a:t>The basic concept of </a:t>
            </a:r>
            <a:r>
              <a:rPr lang="en-US" altLang="en-US" sz="1800" dirty="0" err="1">
                <a:solidFill>
                  <a:srgbClr val="2A2A2A"/>
                </a:solidFill>
                <a:latin typeface="+mn-lt"/>
              </a:rPr>
              <a:t>iCluster</a:t>
            </a:r>
            <a:r>
              <a:rPr lang="en-US" altLang="en-US" sz="1800" dirty="0">
                <a:solidFill>
                  <a:srgbClr val="2A2A2A"/>
                </a:solidFill>
                <a:latin typeface="+mn-lt"/>
              </a:rPr>
              <a:t> is to jointly estimate </a:t>
            </a:r>
            <a:r>
              <a:rPr lang="en-US" altLang="en-US" sz="1800" dirty="0" smtClean="0">
                <a:solidFill>
                  <a:srgbClr val="2A2A2A"/>
                </a:solidFill>
                <a:latin typeface="+mn-lt"/>
              </a:rPr>
              <a:t>Z = (</a:t>
            </a:r>
            <a:r>
              <a:rPr lang="en-US" altLang="en-US" sz="1800" dirty="0">
                <a:solidFill>
                  <a:srgbClr val="2A2A2A"/>
                </a:solidFill>
                <a:latin typeface="+mn-lt"/>
              </a:rPr>
              <a:t>z</a:t>
            </a:r>
            <a:r>
              <a:rPr lang="en-US" altLang="en-US" sz="1800" baseline="-25000" dirty="0">
                <a:solidFill>
                  <a:srgbClr val="2A2A2A"/>
                </a:solidFill>
                <a:latin typeface="+mn-lt"/>
              </a:rPr>
              <a:t>1</a:t>
            </a:r>
            <a:r>
              <a:rPr lang="en-US" altLang="en-US" sz="1800" dirty="0">
                <a:solidFill>
                  <a:srgbClr val="2A2A2A"/>
                </a:solidFill>
                <a:latin typeface="+mn-lt"/>
              </a:rPr>
              <a:t>,…, z</a:t>
            </a:r>
            <a:r>
              <a:rPr lang="en-US" altLang="en-US" sz="1800" baseline="-25000" dirty="0">
                <a:solidFill>
                  <a:srgbClr val="2A2A2A"/>
                </a:solidFill>
                <a:latin typeface="+mn-lt"/>
              </a:rPr>
              <a:t>K−1</a:t>
            </a:r>
            <a:r>
              <a:rPr lang="en-US" altLang="en-US" sz="1800" dirty="0">
                <a:solidFill>
                  <a:srgbClr val="2A2A2A"/>
                </a:solidFill>
                <a:latin typeface="+mn-lt"/>
              </a:rPr>
              <a:t>)′, the latent tumor subtypes, from, say, DNA copy number data (denoted by X</a:t>
            </a:r>
            <a:r>
              <a:rPr lang="en-US" altLang="en-US" sz="1800" baseline="-25000" dirty="0">
                <a:solidFill>
                  <a:srgbClr val="2A2A2A"/>
                </a:solidFill>
                <a:latin typeface="+mn-lt"/>
              </a:rPr>
              <a:t>1</a:t>
            </a:r>
            <a:r>
              <a:rPr lang="en-US" altLang="en-US" sz="1800" dirty="0">
                <a:solidFill>
                  <a:srgbClr val="2A2A2A"/>
                </a:solidFill>
                <a:latin typeface="+mn-lt"/>
              </a:rPr>
              <a:t>, a matrix of dimension p</a:t>
            </a:r>
            <a:r>
              <a:rPr lang="en-US" altLang="en-US" sz="1800" baseline="-25000" dirty="0">
                <a:solidFill>
                  <a:srgbClr val="2A2A2A"/>
                </a:solidFill>
                <a:latin typeface="+mn-lt"/>
              </a:rPr>
              <a:t>1</a:t>
            </a:r>
            <a:r>
              <a:rPr lang="en-US" altLang="en-US" sz="1800" dirty="0">
                <a:solidFill>
                  <a:srgbClr val="2A2A2A"/>
                </a:solidFill>
                <a:latin typeface="+mn-lt"/>
              </a:rPr>
              <a:t> × n), DNA methylation data (denoted by X</a:t>
            </a:r>
            <a:r>
              <a:rPr lang="en-US" altLang="en-US" sz="1800" baseline="-25000" dirty="0">
                <a:solidFill>
                  <a:srgbClr val="2A2A2A"/>
                </a:solidFill>
                <a:latin typeface="+mn-lt"/>
              </a:rPr>
              <a:t>2</a:t>
            </a:r>
            <a:r>
              <a:rPr lang="en-US" altLang="en-US" sz="1800" dirty="0">
                <a:solidFill>
                  <a:srgbClr val="2A2A2A"/>
                </a:solidFill>
                <a:latin typeface="+mn-lt"/>
              </a:rPr>
              <a:t>, a matrix of dimension p</a:t>
            </a:r>
            <a:r>
              <a:rPr lang="en-US" altLang="en-US" sz="1800" baseline="-25000" dirty="0">
                <a:solidFill>
                  <a:srgbClr val="2A2A2A"/>
                </a:solidFill>
                <a:latin typeface="+mn-lt"/>
              </a:rPr>
              <a:t>2</a:t>
            </a:r>
            <a:r>
              <a:rPr lang="en-US" altLang="en-US" sz="1800" dirty="0">
                <a:solidFill>
                  <a:srgbClr val="2A2A2A"/>
                </a:solidFill>
                <a:latin typeface="+mn-lt"/>
              </a:rPr>
              <a:t> × n), mRNA expression data (denoted by X</a:t>
            </a:r>
            <a:r>
              <a:rPr lang="en-US" altLang="en-US" sz="1800" baseline="-25000" dirty="0">
                <a:solidFill>
                  <a:srgbClr val="2A2A2A"/>
                </a:solidFill>
                <a:latin typeface="+mn-lt"/>
              </a:rPr>
              <a:t>3</a:t>
            </a:r>
            <a:r>
              <a:rPr lang="en-US" altLang="en-US" sz="1800" dirty="0">
                <a:solidFill>
                  <a:srgbClr val="2A2A2A"/>
                </a:solidFill>
                <a:latin typeface="+mn-lt"/>
              </a:rPr>
              <a:t>, a matrix of dimension p</a:t>
            </a:r>
            <a:r>
              <a:rPr lang="en-US" altLang="en-US" sz="1800" baseline="-25000" dirty="0">
                <a:solidFill>
                  <a:srgbClr val="2A2A2A"/>
                </a:solidFill>
                <a:latin typeface="+mn-lt"/>
              </a:rPr>
              <a:t>3</a:t>
            </a:r>
            <a:r>
              <a:rPr lang="en-US" altLang="en-US" sz="1800" dirty="0">
                <a:solidFill>
                  <a:srgbClr val="2A2A2A"/>
                </a:solidFill>
                <a:latin typeface="+mn-lt"/>
              </a:rPr>
              <a:t> × n) and so </a:t>
            </a:r>
            <a:r>
              <a:rPr lang="en-US" altLang="en-US" sz="1800" dirty="0" smtClean="0">
                <a:solidFill>
                  <a:srgbClr val="2A2A2A"/>
                </a:solidFill>
                <a:latin typeface="+mn-lt"/>
              </a:rPr>
              <a:t>forth. </a:t>
            </a:r>
          </a:p>
          <a:p>
            <a:endParaRPr lang="en-US" altLang="en-US" sz="1800" dirty="0">
              <a:solidFill>
                <a:srgbClr val="2A2A2A"/>
              </a:solidFill>
              <a:latin typeface="+mn-lt"/>
            </a:endParaRPr>
          </a:p>
          <a:p>
            <a:endParaRPr lang="de-DE" altLang="en-US" sz="1800" dirty="0">
              <a:solidFill>
                <a:srgbClr val="2A2A2A"/>
              </a:solidFill>
              <a:latin typeface="+mn-lt"/>
            </a:endParaRPr>
          </a:p>
          <a:p>
            <a:endParaRPr lang="de-DE" altLang="en-US" sz="1800" dirty="0" smtClean="0">
              <a:solidFill>
                <a:srgbClr val="2A2A2A"/>
              </a:solidFill>
              <a:latin typeface="+mn-lt"/>
            </a:endParaRPr>
          </a:p>
          <a:p>
            <a:endParaRPr lang="de-DE" altLang="en-US" sz="1800" dirty="0">
              <a:solidFill>
                <a:srgbClr val="2A2A2A"/>
              </a:solidFill>
              <a:latin typeface="+mn-lt"/>
            </a:endParaRPr>
          </a:p>
          <a:p>
            <a:endParaRPr lang="en-US" altLang="en-US" sz="1800" dirty="0" smtClean="0">
              <a:solidFill>
                <a:srgbClr val="2A2A2A"/>
              </a:solidFill>
              <a:latin typeface="+mn-lt"/>
            </a:endParaRPr>
          </a:p>
          <a:p>
            <a:pPr>
              <a:lnSpc>
                <a:spcPts val="2500"/>
              </a:lnSpc>
            </a:pPr>
            <a:r>
              <a:rPr lang="en-US" altLang="en-US" sz="1800" dirty="0" smtClean="0">
                <a:solidFill>
                  <a:srgbClr val="2A2A2A"/>
                </a:solidFill>
                <a:latin typeface="+mn-lt"/>
              </a:rPr>
              <a:t>The </a:t>
            </a:r>
            <a:r>
              <a:rPr lang="en-US" altLang="en-US" sz="1800" dirty="0">
                <a:solidFill>
                  <a:srgbClr val="2A2A2A"/>
                </a:solidFill>
                <a:latin typeface="+mn-lt"/>
              </a:rPr>
              <a:t>mathematical form </a:t>
            </a:r>
            <a:endParaRPr lang="en-US" altLang="en-US" sz="1800" u="sng" dirty="0" smtClean="0">
              <a:solidFill>
                <a:srgbClr val="2A2A2A"/>
              </a:solidFill>
              <a:latin typeface="+mn-lt"/>
            </a:endParaRPr>
          </a:p>
          <a:p>
            <a:pPr>
              <a:lnSpc>
                <a:spcPts val="2500"/>
              </a:lnSpc>
            </a:pPr>
            <a:r>
              <a:rPr lang="en-US" altLang="en-US" sz="1800" dirty="0" smtClean="0">
                <a:solidFill>
                  <a:srgbClr val="2A2A2A"/>
                </a:solidFill>
                <a:latin typeface="+mn-lt"/>
              </a:rPr>
              <a:t>of </a:t>
            </a:r>
            <a:r>
              <a:rPr lang="en-US" altLang="en-US" sz="1800" dirty="0">
                <a:solidFill>
                  <a:srgbClr val="2A2A2A"/>
                </a:solidFill>
                <a:latin typeface="+mn-lt"/>
              </a:rPr>
              <a:t>the integrative model is  </a:t>
            </a:r>
          </a:p>
          <a:p>
            <a:r>
              <a:rPr lang="en-US" altLang="en-US" sz="1800" dirty="0">
                <a:solidFill>
                  <a:srgbClr val="2A2A2A"/>
                </a:solidFill>
                <a:latin typeface="+mn-lt"/>
                <a:hlinkClick r:id="rId4"/>
              </a:rPr>
              <a:t>  </a:t>
            </a:r>
            <a:endParaRPr lang="en-US" altLang="en-US" sz="1800" dirty="0">
              <a:solidFill>
                <a:srgbClr val="2A2A2A"/>
              </a:solidFill>
              <a:latin typeface="+mn-lt"/>
            </a:endParaRPr>
          </a:p>
          <a:p>
            <a:pPr lvl="0"/>
            <a:r>
              <a:rPr lang="de-DE" altLang="en-US" sz="1800" dirty="0" smtClean="0">
                <a:solidFill>
                  <a:srgbClr val="2A2A2A"/>
                </a:solidFill>
                <a:latin typeface="inherit"/>
              </a:rPr>
              <a:t>	X</a:t>
            </a:r>
            <a:r>
              <a:rPr lang="de-DE" altLang="en-US" sz="1800" baseline="-25000" dirty="0" smtClean="0">
                <a:solidFill>
                  <a:srgbClr val="2A2A2A"/>
                </a:solidFill>
                <a:latin typeface="inherit"/>
              </a:rPr>
              <a:t>1</a:t>
            </a:r>
            <a:r>
              <a:rPr lang="de-DE" altLang="en-US" sz="1800" dirty="0" smtClean="0">
                <a:solidFill>
                  <a:srgbClr val="2A2A2A"/>
                </a:solidFill>
                <a:latin typeface="inherit"/>
              </a:rPr>
              <a:t> </a:t>
            </a:r>
            <a:r>
              <a:rPr lang="de-DE" altLang="en-US" sz="1800" dirty="0">
                <a:solidFill>
                  <a:srgbClr val="2A2A2A"/>
                </a:solidFill>
                <a:latin typeface="inherit"/>
              </a:rPr>
              <a:t>= </a:t>
            </a:r>
            <a:r>
              <a:rPr lang="de-DE" altLang="en-US" sz="1800" dirty="0" smtClean="0">
                <a:solidFill>
                  <a:srgbClr val="2A2A2A"/>
                </a:solidFill>
                <a:latin typeface="inherit"/>
              </a:rPr>
              <a:t>W</a:t>
            </a:r>
            <a:r>
              <a:rPr lang="de-DE" altLang="en-US" sz="1800" baseline="-25000" dirty="0">
                <a:solidFill>
                  <a:srgbClr val="2A2A2A"/>
                </a:solidFill>
                <a:latin typeface="inherit"/>
              </a:rPr>
              <a:t>1</a:t>
            </a:r>
            <a:r>
              <a:rPr lang="de-DE" altLang="en-US" sz="1800" dirty="0" smtClean="0">
                <a:solidFill>
                  <a:srgbClr val="2A2A2A"/>
                </a:solidFill>
                <a:latin typeface="inherit"/>
              </a:rPr>
              <a:t> </a:t>
            </a:r>
            <a:r>
              <a:rPr lang="de-DE" altLang="en-US" sz="1800" dirty="0">
                <a:solidFill>
                  <a:srgbClr val="2A2A2A"/>
                </a:solidFill>
                <a:latin typeface="inherit"/>
              </a:rPr>
              <a:t>Z + </a:t>
            </a:r>
            <a:r>
              <a:rPr lang="de-DE" altLang="en-US" sz="1800" dirty="0" smtClean="0">
                <a:solidFill>
                  <a:srgbClr val="2A2A2A"/>
                </a:solidFill>
                <a:latin typeface="inherit"/>
                <a:sym typeface="Symbol" panose="05050102010706020507" pitchFamily="18" charset="2"/>
              </a:rPr>
              <a:t></a:t>
            </a:r>
            <a:r>
              <a:rPr lang="de-DE" altLang="en-US" sz="1800" baseline="-25000" dirty="0">
                <a:solidFill>
                  <a:srgbClr val="2A2A2A"/>
                </a:solidFill>
                <a:latin typeface="inherit"/>
              </a:rPr>
              <a:t>1</a:t>
            </a:r>
            <a:endParaRPr lang="de-DE" altLang="en-US" sz="1800" dirty="0">
              <a:solidFill>
                <a:srgbClr val="2A2A2A"/>
              </a:solidFill>
              <a:latin typeface="inherit"/>
              <a:sym typeface="Symbol" panose="05050102010706020507" pitchFamily="18" charset="2"/>
            </a:endParaRPr>
          </a:p>
          <a:p>
            <a:pPr lvl="0"/>
            <a:r>
              <a:rPr lang="de-DE" altLang="en-US" sz="1800" dirty="0" smtClean="0">
                <a:solidFill>
                  <a:srgbClr val="2A2A2A"/>
                </a:solidFill>
                <a:latin typeface="inherit"/>
              </a:rPr>
              <a:t>	X</a:t>
            </a:r>
            <a:r>
              <a:rPr lang="de-DE" altLang="en-US" sz="1800" baseline="-25000" dirty="0" smtClean="0">
                <a:solidFill>
                  <a:srgbClr val="2A2A2A"/>
                </a:solidFill>
                <a:latin typeface="inherit"/>
              </a:rPr>
              <a:t>2</a:t>
            </a:r>
            <a:r>
              <a:rPr lang="de-DE" altLang="en-US" sz="1800" dirty="0" smtClean="0">
                <a:solidFill>
                  <a:srgbClr val="2A2A2A"/>
                </a:solidFill>
                <a:latin typeface="inherit"/>
              </a:rPr>
              <a:t> </a:t>
            </a:r>
            <a:r>
              <a:rPr lang="de-DE" altLang="en-US" sz="1800" dirty="0">
                <a:solidFill>
                  <a:srgbClr val="2A2A2A"/>
                </a:solidFill>
                <a:latin typeface="inherit"/>
              </a:rPr>
              <a:t>= </a:t>
            </a:r>
            <a:r>
              <a:rPr lang="de-DE" altLang="en-US" sz="1800" dirty="0" smtClean="0">
                <a:solidFill>
                  <a:srgbClr val="2A2A2A"/>
                </a:solidFill>
                <a:latin typeface="inherit"/>
              </a:rPr>
              <a:t>W</a:t>
            </a:r>
            <a:r>
              <a:rPr lang="de-DE" altLang="en-US" sz="1800" baseline="-25000" dirty="0" smtClean="0">
                <a:solidFill>
                  <a:srgbClr val="2A2A2A"/>
                </a:solidFill>
                <a:latin typeface="inherit"/>
              </a:rPr>
              <a:t>2</a:t>
            </a:r>
            <a:r>
              <a:rPr lang="de-DE" altLang="en-US" sz="1800" dirty="0" smtClean="0">
                <a:solidFill>
                  <a:srgbClr val="2A2A2A"/>
                </a:solidFill>
                <a:latin typeface="inherit"/>
              </a:rPr>
              <a:t> </a:t>
            </a:r>
            <a:r>
              <a:rPr lang="de-DE" altLang="en-US" sz="1800" dirty="0">
                <a:solidFill>
                  <a:srgbClr val="2A2A2A"/>
                </a:solidFill>
                <a:latin typeface="inherit"/>
              </a:rPr>
              <a:t>Z + </a:t>
            </a:r>
            <a:r>
              <a:rPr lang="de-DE" altLang="en-US" sz="1800" dirty="0" smtClean="0">
                <a:solidFill>
                  <a:srgbClr val="2A2A2A"/>
                </a:solidFill>
                <a:latin typeface="inherit"/>
                <a:sym typeface="Symbol" panose="05050102010706020507" pitchFamily="18" charset="2"/>
              </a:rPr>
              <a:t></a:t>
            </a:r>
            <a:r>
              <a:rPr lang="de-DE" altLang="en-US" sz="1800" baseline="-25000" dirty="0" smtClean="0">
                <a:solidFill>
                  <a:srgbClr val="2A2A2A"/>
                </a:solidFill>
                <a:latin typeface="inherit"/>
                <a:sym typeface="Symbol" panose="05050102010706020507" pitchFamily="18" charset="2"/>
              </a:rPr>
              <a:t>2</a:t>
            </a:r>
            <a:endParaRPr lang="de-DE" altLang="en-US" sz="1800" dirty="0">
              <a:solidFill>
                <a:srgbClr val="2A2A2A"/>
              </a:solidFill>
              <a:latin typeface="inherit"/>
              <a:sym typeface="Symbol" panose="05050102010706020507" pitchFamily="18" charset="2"/>
            </a:endParaRPr>
          </a:p>
          <a:p>
            <a:r>
              <a:rPr lang="de-DE" altLang="en-US" sz="1800" dirty="0" smtClean="0">
                <a:solidFill>
                  <a:srgbClr val="2A2A2A"/>
                </a:solidFill>
                <a:latin typeface="+mn-lt"/>
              </a:rPr>
              <a:t>	…</a:t>
            </a:r>
          </a:p>
          <a:p>
            <a:pPr lvl="0"/>
            <a:r>
              <a:rPr lang="de-DE" altLang="en-US" sz="1800" dirty="0" smtClean="0">
                <a:solidFill>
                  <a:srgbClr val="2A2A2A"/>
                </a:solidFill>
                <a:latin typeface="inherit"/>
              </a:rPr>
              <a:t>	</a:t>
            </a:r>
            <a:r>
              <a:rPr lang="de-DE" altLang="en-US" sz="1800" dirty="0" err="1" smtClean="0">
                <a:solidFill>
                  <a:srgbClr val="2A2A2A"/>
                </a:solidFill>
                <a:latin typeface="inherit"/>
              </a:rPr>
              <a:t>X</a:t>
            </a:r>
            <a:r>
              <a:rPr lang="de-DE" altLang="en-US" sz="1800" baseline="-25000" dirty="0" err="1" smtClean="0">
                <a:solidFill>
                  <a:srgbClr val="2A2A2A"/>
                </a:solidFill>
                <a:latin typeface="inherit"/>
              </a:rPr>
              <a:t>m</a:t>
            </a:r>
            <a:r>
              <a:rPr lang="de-DE" altLang="en-US" sz="1800" dirty="0" smtClean="0">
                <a:solidFill>
                  <a:srgbClr val="2A2A2A"/>
                </a:solidFill>
                <a:latin typeface="inherit"/>
              </a:rPr>
              <a:t> </a:t>
            </a:r>
            <a:r>
              <a:rPr lang="de-DE" altLang="en-US" sz="1800" dirty="0">
                <a:solidFill>
                  <a:srgbClr val="2A2A2A"/>
                </a:solidFill>
                <a:latin typeface="inherit"/>
              </a:rPr>
              <a:t>= </a:t>
            </a:r>
            <a:r>
              <a:rPr lang="de-DE" altLang="en-US" sz="1800" dirty="0" err="1" smtClean="0">
                <a:solidFill>
                  <a:srgbClr val="2A2A2A"/>
                </a:solidFill>
                <a:latin typeface="inherit"/>
              </a:rPr>
              <a:t>W</a:t>
            </a:r>
            <a:r>
              <a:rPr lang="de-DE" altLang="en-US" sz="1800" baseline="-25000" dirty="0" err="1" smtClean="0">
                <a:solidFill>
                  <a:srgbClr val="2A2A2A"/>
                </a:solidFill>
                <a:latin typeface="inherit"/>
              </a:rPr>
              <a:t>m</a:t>
            </a:r>
            <a:r>
              <a:rPr lang="de-DE" altLang="en-US" sz="1800" dirty="0" smtClean="0">
                <a:solidFill>
                  <a:srgbClr val="2A2A2A"/>
                </a:solidFill>
                <a:latin typeface="inherit"/>
              </a:rPr>
              <a:t> </a:t>
            </a:r>
            <a:r>
              <a:rPr lang="de-DE" altLang="en-US" sz="1800" dirty="0">
                <a:solidFill>
                  <a:srgbClr val="2A2A2A"/>
                </a:solidFill>
                <a:latin typeface="inherit"/>
              </a:rPr>
              <a:t>Z + </a:t>
            </a:r>
            <a:r>
              <a:rPr lang="de-DE" altLang="en-US" sz="1800" dirty="0" smtClean="0">
                <a:solidFill>
                  <a:srgbClr val="2A2A2A"/>
                </a:solidFill>
                <a:latin typeface="inherit"/>
                <a:sym typeface="Symbol" panose="05050102010706020507" pitchFamily="18" charset="2"/>
              </a:rPr>
              <a:t></a:t>
            </a:r>
            <a:r>
              <a:rPr lang="de-DE" altLang="en-US" sz="1800" baseline="-25000" dirty="0" smtClean="0">
                <a:solidFill>
                  <a:srgbClr val="2A2A2A"/>
                </a:solidFill>
                <a:latin typeface="inherit"/>
              </a:rPr>
              <a:t>m</a:t>
            </a:r>
            <a:endParaRPr lang="de-DE" altLang="en-US" sz="1800" dirty="0">
              <a:solidFill>
                <a:srgbClr val="2A2A2A"/>
              </a:solidFill>
              <a:latin typeface="inherit"/>
              <a:sym typeface="Symbol" panose="05050102010706020507" pitchFamily="18" charset="2"/>
            </a:endParaRPr>
          </a:p>
          <a:p>
            <a:pPr lvl="0"/>
            <a:r>
              <a:rPr kumimoji="0" lang="en-US" altLang="en-US" sz="1800" b="0" i="0" u="none" strike="noStrike" cap="none" normalizeH="0" baseline="0" dirty="0" smtClean="0">
                <a:ln>
                  <a:noFill/>
                </a:ln>
                <a:solidFill>
                  <a:srgbClr val="2A2A2A"/>
                </a:solidFill>
                <a:effectLst/>
                <a:latin typeface="+mn-lt"/>
              </a:rPr>
              <a:t>where </a:t>
            </a:r>
            <a:r>
              <a:rPr kumimoji="0" lang="en-US" altLang="en-US" sz="1800" b="0" i="1" u="none" strike="noStrike" cap="none" normalizeH="0" baseline="0" dirty="0" smtClean="0">
                <a:ln>
                  <a:noFill/>
                </a:ln>
                <a:solidFill>
                  <a:srgbClr val="2A2A2A"/>
                </a:solidFill>
                <a:effectLst/>
                <a:latin typeface="+mn-lt"/>
              </a:rPr>
              <a:t>m</a:t>
            </a:r>
            <a:r>
              <a:rPr kumimoji="0" lang="en-US" altLang="en-US" sz="1800" b="0" i="0" u="none" strike="noStrike" cap="none" normalizeH="0" baseline="0" dirty="0" smtClean="0">
                <a:ln>
                  <a:noFill/>
                </a:ln>
                <a:solidFill>
                  <a:srgbClr val="2A2A2A"/>
                </a:solidFill>
                <a:effectLst/>
                <a:latin typeface="+mn-lt"/>
              </a:rPr>
              <a:t> is the </a:t>
            </a:r>
            <a:r>
              <a:rPr lang="en-US" altLang="en-US" sz="1800" dirty="0">
                <a:solidFill>
                  <a:srgbClr val="2A2A2A"/>
                </a:solidFill>
                <a:latin typeface="+mn-lt"/>
              </a:rPr>
              <a:t>number</a:t>
            </a:r>
            <a:r>
              <a:rPr kumimoji="0" lang="en-US" altLang="en-US" sz="1800" b="0" i="0" u="none" strike="noStrike" cap="none" normalizeH="0" baseline="0" dirty="0" smtClean="0">
                <a:ln>
                  <a:noFill/>
                </a:ln>
                <a:solidFill>
                  <a:srgbClr val="2A2A2A"/>
                </a:solidFill>
                <a:effectLst/>
                <a:latin typeface="+mn-lt"/>
              </a:rPr>
              <a:t> of genomic data types available </a:t>
            </a:r>
            <a:r>
              <a:rPr lang="en-US" altLang="en-US" sz="1800" dirty="0">
                <a:solidFill>
                  <a:srgbClr val="2A2A2A"/>
                </a:solidFill>
                <a:latin typeface="+mn-lt"/>
              </a:rPr>
              <a:t>for the same set of </a:t>
            </a:r>
            <a:r>
              <a:rPr lang="en-US" altLang="en-US" sz="1800" dirty="0" smtClean="0">
                <a:solidFill>
                  <a:srgbClr val="2A2A2A"/>
                </a:solidFill>
                <a:latin typeface="+mn-lt"/>
              </a:rPr>
              <a:t>samples.</a:t>
            </a:r>
            <a:r>
              <a:rPr kumimoji="0" lang="en-US" altLang="en-US" sz="6100" b="0" i="0" u="none" strike="noStrike" cap="none" normalizeH="0" baseline="0" dirty="0" smtClean="0">
                <a:ln>
                  <a:noFill/>
                </a:ln>
                <a:solidFill>
                  <a:srgbClr val="2A2A2A"/>
                </a:solidFill>
                <a:effectLst/>
                <a:latin typeface="inherit"/>
              </a:rPr>
              <a:t> </a:t>
            </a:r>
            <a:endParaRPr kumimoji="0" lang="en-US" altLang="en-US" sz="6100" b="0" i="0" u="none" strike="noStrike" cap="none" normalizeH="0" baseline="0" dirty="0" smtClean="0">
              <a:ln>
                <a:noFill/>
              </a:ln>
              <a:solidFill>
                <a:srgbClr val="006FB7"/>
              </a:solidFill>
              <a:effectLst/>
              <a:latin typeface="inherit"/>
            </a:endParaRPr>
          </a:p>
        </p:txBody>
      </p:sp>
    </p:spTree>
    <p:extLst>
      <p:ext uri="{BB962C8B-B14F-4D97-AF65-F5344CB8AC3E}">
        <p14:creationId xmlns:p14="http://schemas.microsoft.com/office/powerpoint/2010/main" val="1818110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Example</a:t>
            </a:r>
            <a:r>
              <a:rPr lang="de-DE" altLang="de-DE" dirty="0" smtClean="0"/>
              <a:t> </a:t>
            </a:r>
            <a:r>
              <a:rPr lang="de-DE" altLang="de-DE" dirty="0" err="1" smtClean="0"/>
              <a:t>of</a:t>
            </a:r>
            <a:r>
              <a:rPr lang="de-DE" altLang="de-DE" dirty="0" smtClean="0"/>
              <a:t> model-</a:t>
            </a:r>
            <a:r>
              <a:rPr lang="de-DE" altLang="de-DE" dirty="0" err="1" smtClean="0"/>
              <a:t>based</a:t>
            </a:r>
            <a:r>
              <a:rPr lang="de-DE" altLang="de-DE" dirty="0" smtClean="0"/>
              <a:t> </a:t>
            </a:r>
            <a:r>
              <a:rPr lang="de-DE" altLang="de-DE" dirty="0" err="1" smtClean="0"/>
              <a:t>integration</a:t>
            </a:r>
            <a:r>
              <a:rPr lang="de-DE" altLang="de-DE" dirty="0" smtClean="0"/>
              <a:t>: icluster</a:t>
            </a:r>
            <a:r>
              <a:rPr lang="de-DE" altLang="de-DE" dirty="0"/>
              <a:t>2</a:t>
            </a:r>
          </a:p>
        </p:txBody>
      </p:sp>
      <p:sp>
        <p:nvSpPr>
          <p:cNvPr id="9" name="Text Box 4"/>
          <p:cNvSpPr txBox="1">
            <a:spLocks noChangeArrowheads="1"/>
          </p:cNvSpPr>
          <p:nvPr/>
        </p:nvSpPr>
        <p:spPr bwMode="auto">
          <a:xfrm>
            <a:off x="611560" y="6477000"/>
            <a:ext cx="4320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r>
              <a:rPr lang="de-DE" sz="1400" dirty="0" err="1" smtClean="0">
                <a:latin typeface="+mn-lt"/>
              </a:rPr>
              <a:t>Shen</a:t>
            </a:r>
            <a:r>
              <a:rPr lang="de-DE" sz="1400" dirty="0" smtClean="0">
                <a:latin typeface="+mn-lt"/>
              </a:rPr>
              <a:t> et al</a:t>
            </a:r>
            <a:r>
              <a:rPr lang="de-DE" sz="1400" dirty="0">
                <a:latin typeface="+mn-lt"/>
              </a:rPr>
              <a:t>. </a:t>
            </a:r>
            <a:r>
              <a:rPr lang="de-DE" sz="1400" dirty="0" err="1" smtClean="0">
                <a:latin typeface="+mn-lt"/>
              </a:rPr>
              <a:t>Bioinformatics</a:t>
            </a:r>
            <a:r>
              <a:rPr lang="de-DE" sz="1400" dirty="0" smtClean="0">
                <a:latin typeface="+mn-lt"/>
              </a:rPr>
              <a:t> 25: 2906 (2009)</a:t>
            </a:r>
            <a:endParaRPr lang="en-US" sz="1400" dirty="0">
              <a:latin typeface="+mn-lt"/>
              <a:cs typeface="Times New Roman" panose="02020603050405020304" pitchFamily="18" charset="0"/>
              <a:sym typeface="Symbol" panose="05050102010706020507" pitchFamily="18" charset="2"/>
            </a:endParaRPr>
          </a:p>
        </p:txBody>
      </p:sp>
      <p:sp>
        <p:nvSpPr>
          <p:cNvPr id="3" name="Rectangle 1"/>
          <p:cNvSpPr>
            <a:spLocks noChangeArrowheads="1"/>
          </p:cNvSpPr>
          <p:nvPr/>
        </p:nvSpPr>
        <p:spPr bwMode="auto">
          <a:xfrm>
            <a:off x="372210" y="611097"/>
            <a:ext cx="4703846" cy="465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2500"/>
              </a:lnSpc>
            </a:pPr>
            <a:r>
              <a:rPr lang="en-US" altLang="en-US" sz="1800" dirty="0" smtClean="0">
                <a:solidFill>
                  <a:srgbClr val="2A2A2A"/>
                </a:solidFill>
                <a:latin typeface="+mn-lt"/>
              </a:rPr>
              <a:t>Application of icluster2 to data from glioblastoma patients from TCGA:</a:t>
            </a:r>
          </a:p>
          <a:p>
            <a:pPr>
              <a:lnSpc>
                <a:spcPts val="2500"/>
              </a:lnSpc>
            </a:pPr>
            <a:r>
              <a:rPr lang="en-US" sz="1800" dirty="0" smtClean="0">
                <a:solidFill>
                  <a:srgbClr val="2A2A2A"/>
                </a:solidFill>
                <a:latin typeface="+mn-lt"/>
              </a:rPr>
              <a:t>- copy number</a:t>
            </a:r>
          </a:p>
          <a:p>
            <a:pPr>
              <a:lnSpc>
                <a:spcPts val="2500"/>
              </a:lnSpc>
            </a:pPr>
            <a:r>
              <a:rPr lang="en-US" sz="1800" dirty="0" smtClean="0">
                <a:solidFill>
                  <a:srgbClr val="2A2A2A"/>
                </a:solidFill>
                <a:latin typeface="+mn-lt"/>
              </a:rPr>
              <a:t>- gene </a:t>
            </a:r>
            <a:r>
              <a:rPr lang="en-US" sz="1800" dirty="0">
                <a:solidFill>
                  <a:srgbClr val="2A2A2A"/>
                </a:solidFill>
                <a:latin typeface="+mn-lt"/>
              </a:rPr>
              <a:t>expression </a:t>
            </a:r>
            <a:r>
              <a:rPr lang="en-US" sz="1800" dirty="0" smtClean="0">
                <a:solidFill>
                  <a:srgbClr val="2A2A2A"/>
                </a:solidFill>
                <a:latin typeface="+mn-lt"/>
              </a:rPr>
              <a:t>data</a:t>
            </a:r>
          </a:p>
          <a:p>
            <a:pPr marL="285750" indent="-285750">
              <a:lnSpc>
                <a:spcPts val="2500"/>
              </a:lnSpc>
              <a:buFontTx/>
              <a:buChar char="-"/>
            </a:pPr>
            <a:r>
              <a:rPr lang="en-US" sz="1800" dirty="0" smtClean="0">
                <a:solidFill>
                  <a:srgbClr val="2A2A2A"/>
                </a:solidFill>
                <a:latin typeface="+mn-lt"/>
              </a:rPr>
              <a:t>DNA </a:t>
            </a:r>
            <a:r>
              <a:rPr lang="en-US" sz="1800" dirty="0">
                <a:solidFill>
                  <a:srgbClr val="2A2A2A"/>
                </a:solidFill>
                <a:latin typeface="+mn-lt"/>
              </a:rPr>
              <a:t>methylation </a:t>
            </a:r>
            <a:r>
              <a:rPr lang="en-US" sz="1800" dirty="0" smtClean="0">
                <a:solidFill>
                  <a:srgbClr val="2A2A2A"/>
                </a:solidFill>
                <a:latin typeface="+mn-lt"/>
              </a:rPr>
              <a:t>data</a:t>
            </a:r>
          </a:p>
          <a:p>
            <a:pPr>
              <a:lnSpc>
                <a:spcPts val="2500"/>
              </a:lnSpc>
            </a:pPr>
            <a:endParaRPr lang="de-DE" altLang="en-US" sz="1800" dirty="0">
              <a:solidFill>
                <a:srgbClr val="2A2A2A"/>
              </a:solidFill>
              <a:latin typeface="+mn-lt"/>
            </a:endParaRPr>
          </a:p>
          <a:p>
            <a:pPr>
              <a:lnSpc>
                <a:spcPts val="2500"/>
              </a:lnSpc>
            </a:pPr>
            <a:r>
              <a:rPr lang="de-DE" altLang="en-US" sz="1800" dirty="0" err="1" smtClean="0">
                <a:solidFill>
                  <a:srgbClr val="2A2A2A"/>
                </a:solidFill>
                <a:latin typeface="+mn-lt"/>
              </a:rPr>
              <a:t>iCluster</a:t>
            </a:r>
            <a:r>
              <a:rPr lang="de-DE" altLang="en-US" sz="1800" dirty="0" smtClean="0">
                <a:solidFill>
                  <a:srgbClr val="2A2A2A"/>
                </a:solidFill>
                <a:latin typeface="+mn-lt"/>
              </a:rPr>
              <a:t> </a:t>
            </a:r>
            <a:r>
              <a:rPr lang="de-DE" altLang="en-US" sz="1800" dirty="0" err="1" smtClean="0">
                <a:solidFill>
                  <a:srgbClr val="2A2A2A"/>
                </a:solidFill>
                <a:latin typeface="+mn-lt"/>
              </a:rPr>
              <a:t>clearly</a:t>
            </a:r>
            <a:r>
              <a:rPr lang="de-DE" altLang="en-US" sz="1800" dirty="0" smtClean="0">
                <a:solidFill>
                  <a:srgbClr val="2A2A2A"/>
                </a:solidFill>
                <a:latin typeface="+mn-lt"/>
              </a:rPr>
              <a:t> </a:t>
            </a:r>
            <a:r>
              <a:rPr lang="de-DE" altLang="en-US" sz="1800" dirty="0" err="1" smtClean="0">
                <a:solidFill>
                  <a:srgbClr val="2A2A2A"/>
                </a:solidFill>
                <a:latin typeface="+mn-lt"/>
              </a:rPr>
              <a:t>identified</a:t>
            </a:r>
            <a:r>
              <a:rPr lang="de-DE" altLang="en-US" sz="1800" dirty="0" smtClean="0">
                <a:solidFill>
                  <a:srgbClr val="2A2A2A"/>
                </a:solidFill>
                <a:latin typeface="+mn-lt"/>
              </a:rPr>
              <a:t> 3 </a:t>
            </a:r>
            <a:r>
              <a:rPr lang="de-DE" altLang="en-US" sz="1800" dirty="0" err="1" smtClean="0">
                <a:solidFill>
                  <a:srgbClr val="2A2A2A"/>
                </a:solidFill>
                <a:latin typeface="+mn-lt"/>
              </a:rPr>
              <a:t>subtypes</a:t>
            </a:r>
            <a:r>
              <a:rPr lang="de-DE" altLang="en-US" sz="1800" dirty="0" smtClean="0">
                <a:solidFill>
                  <a:srgbClr val="2A2A2A"/>
                </a:solidFill>
                <a:latin typeface="+mn-lt"/>
              </a:rPr>
              <a:t>,</a:t>
            </a:r>
          </a:p>
          <a:p>
            <a:pPr>
              <a:lnSpc>
                <a:spcPts val="2500"/>
              </a:lnSpc>
            </a:pPr>
            <a:r>
              <a:rPr lang="de-DE" altLang="en-US" sz="1800" dirty="0" smtClean="0">
                <a:solidFill>
                  <a:srgbClr val="2A2A2A"/>
                </a:solidFill>
                <a:latin typeface="+mn-lt"/>
              </a:rPr>
              <a:t>PCA was </a:t>
            </a:r>
            <a:r>
              <a:rPr lang="de-DE" altLang="en-US" sz="1800" dirty="0" err="1" smtClean="0">
                <a:solidFill>
                  <a:srgbClr val="2A2A2A"/>
                </a:solidFill>
                <a:latin typeface="+mn-lt"/>
              </a:rPr>
              <a:t>less</a:t>
            </a:r>
            <a:r>
              <a:rPr lang="de-DE" altLang="en-US" sz="1800" dirty="0" smtClean="0">
                <a:solidFill>
                  <a:srgbClr val="2A2A2A"/>
                </a:solidFill>
                <a:latin typeface="+mn-lt"/>
              </a:rPr>
              <a:t> </a:t>
            </a:r>
            <a:r>
              <a:rPr lang="de-DE" altLang="en-US" sz="1800" dirty="0" err="1" smtClean="0">
                <a:solidFill>
                  <a:srgbClr val="2A2A2A"/>
                </a:solidFill>
                <a:latin typeface="+mn-lt"/>
              </a:rPr>
              <a:t>successful</a:t>
            </a:r>
            <a:r>
              <a:rPr lang="de-DE" altLang="en-US" sz="1800" dirty="0" smtClean="0">
                <a:solidFill>
                  <a:srgbClr val="2A2A2A"/>
                </a:solidFill>
                <a:latin typeface="+mn-lt"/>
              </a:rPr>
              <a:t> in </a:t>
            </a:r>
            <a:r>
              <a:rPr lang="de-DE" altLang="en-US" sz="1800" dirty="0" err="1" smtClean="0">
                <a:solidFill>
                  <a:srgbClr val="2A2A2A"/>
                </a:solidFill>
                <a:latin typeface="+mn-lt"/>
              </a:rPr>
              <a:t>separating</a:t>
            </a:r>
            <a:r>
              <a:rPr lang="de-DE" altLang="en-US" sz="1800" dirty="0" smtClean="0">
                <a:solidFill>
                  <a:srgbClr val="2A2A2A"/>
                </a:solidFill>
                <a:latin typeface="+mn-lt"/>
              </a:rPr>
              <a:t> </a:t>
            </a:r>
            <a:r>
              <a:rPr lang="de-DE" altLang="en-US" sz="1800" dirty="0" err="1" smtClean="0">
                <a:solidFill>
                  <a:srgbClr val="2A2A2A"/>
                </a:solidFill>
                <a:latin typeface="+mn-lt"/>
              </a:rPr>
              <a:t>the</a:t>
            </a:r>
            <a:r>
              <a:rPr lang="de-DE" altLang="en-US" sz="1800" dirty="0" smtClean="0">
                <a:solidFill>
                  <a:srgbClr val="2A2A2A"/>
                </a:solidFill>
                <a:latin typeface="+mn-lt"/>
              </a:rPr>
              <a:t> </a:t>
            </a:r>
            <a:r>
              <a:rPr lang="de-DE" altLang="en-US" sz="1800" dirty="0" err="1" smtClean="0">
                <a:solidFill>
                  <a:srgbClr val="2A2A2A"/>
                </a:solidFill>
                <a:latin typeface="+mn-lt"/>
              </a:rPr>
              <a:t>clusters</a:t>
            </a:r>
            <a:r>
              <a:rPr lang="de-DE" altLang="en-US" sz="1800" dirty="0" smtClean="0">
                <a:solidFill>
                  <a:srgbClr val="2A2A2A"/>
                </a:solidFill>
                <a:latin typeface="+mn-lt"/>
              </a:rPr>
              <a:t>.</a:t>
            </a:r>
            <a:endParaRPr lang="en-US" altLang="en-US" sz="1800" dirty="0">
              <a:solidFill>
                <a:srgbClr val="2A2A2A"/>
              </a:solidFill>
              <a:latin typeface="+mn-lt"/>
            </a:endParaRPr>
          </a:p>
          <a:p>
            <a:endParaRPr lang="en-US" altLang="en-US" sz="1800" dirty="0">
              <a:solidFill>
                <a:srgbClr val="2A2A2A"/>
              </a:solidFill>
              <a:latin typeface="+mn-lt"/>
            </a:endParaRPr>
          </a:p>
          <a:p>
            <a:endParaRPr lang="de-DE" altLang="en-US" sz="1800" dirty="0">
              <a:solidFill>
                <a:srgbClr val="2A2A2A"/>
              </a:solidFill>
              <a:latin typeface="+mn-lt"/>
            </a:endParaRPr>
          </a:p>
          <a:p>
            <a:endParaRPr lang="de-DE" altLang="en-US" sz="1800" dirty="0" smtClean="0">
              <a:solidFill>
                <a:srgbClr val="2A2A2A"/>
              </a:solidFill>
              <a:latin typeface="+mn-lt"/>
            </a:endParaRPr>
          </a:p>
          <a:p>
            <a:r>
              <a:rPr lang="en-US" altLang="en-US" sz="1800" dirty="0" smtClean="0">
                <a:solidFill>
                  <a:srgbClr val="2A2A2A"/>
                </a:solidFill>
                <a:latin typeface="+mn-lt"/>
              </a:rPr>
              <a:t>.</a:t>
            </a:r>
            <a:r>
              <a:rPr kumimoji="0" lang="en-US" altLang="en-US" sz="6100" b="0" i="0" u="none" strike="noStrike" cap="none" normalizeH="0" baseline="0" dirty="0" smtClean="0">
                <a:ln>
                  <a:noFill/>
                </a:ln>
                <a:solidFill>
                  <a:srgbClr val="2A2A2A"/>
                </a:solidFill>
                <a:effectLst/>
                <a:latin typeface="inherit"/>
              </a:rPr>
              <a:t> </a:t>
            </a:r>
            <a:endParaRPr kumimoji="0" lang="en-US" altLang="en-US" sz="6100" b="0" i="0" u="none" strike="noStrike" cap="none" normalizeH="0" baseline="0" dirty="0" smtClean="0">
              <a:ln>
                <a:noFill/>
              </a:ln>
              <a:solidFill>
                <a:srgbClr val="006FB7"/>
              </a:solidFill>
              <a:effectLst/>
              <a:latin typeface="inherit"/>
            </a:endParaRPr>
          </a:p>
        </p:txBody>
      </p:sp>
      <p:sp>
        <p:nvSpPr>
          <p:cNvPr id="8" name="Text Box 4"/>
          <p:cNvSpPr txBox="1">
            <a:spLocks noChangeArrowheads="1"/>
          </p:cNvSpPr>
          <p:nvPr/>
        </p:nvSpPr>
        <p:spPr bwMode="auto">
          <a:xfrm>
            <a:off x="251520" y="5682510"/>
            <a:ext cx="35283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r>
              <a:rPr lang="de-DE" sz="1400" dirty="0" err="1" smtClean="0">
                <a:latin typeface="+mn-lt"/>
              </a:rPr>
              <a:t>Shen</a:t>
            </a:r>
            <a:r>
              <a:rPr lang="de-DE" sz="1400" dirty="0" smtClean="0">
                <a:latin typeface="+mn-lt"/>
              </a:rPr>
              <a:t> et al</a:t>
            </a:r>
            <a:r>
              <a:rPr lang="de-DE" sz="1400" dirty="0">
                <a:latin typeface="+mn-lt"/>
              </a:rPr>
              <a:t>. </a:t>
            </a:r>
            <a:r>
              <a:rPr lang="de-DE" sz="1400" dirty="0" err="1">
                <a:latin typeface="+mn-lt"/>
              </a:rPr>
              <a:t>PLoS</a:t>
            </a:r>
            <a:r>
              <a:rPr lang="de-DE" sz="1400" dirty="0">
                <a:latin typeface="+mn-lt"/>
              </a:rPr>
              <a:t> </a:t>
            </a:r>
            <a:r>
              <a:rPr lang="de-DE" sz="1400" dirty="0" err="1" smtClean="0">
                <a:latin typeface="+mn-lt"/>
              </a:rPr>
              <a:t>One</a:t>
            </a:r>
            <a:r>
              <a:rPr lang="de-DE" sz="1400" dirty="0" smtClean="0">
                <a:latin typeface="+mn-lt"/>
              </a:rPr>
              <a:t> 7: e35236</a:t>
            </a:r>
            <a:r>
              <a:rPr lang="de-DE" sz="1400" dirty="0">
                <a:latin typeface="+mn-lt"/>
              </a:rPr>
              <a:t> </a:t>
            </a:r>
            <a:r>
              <a:rPr lang="de-DE" sz="1400" dirty="0" smtClean="0">
                <a:latin typeface="+mn-lt"/>
              </a:rPr>
              <a:t>(2012)</a:t>
            </a:r>
            <a:endParaRPr lang="en-US" sz="1400" dirty="0">
              <a:latin typeface="+mn-lt"/>
              <a:cs typeface="Times New Roman" panose="02020603050405020304" pitchFamily="18" charset="0"/>
              <a:sym typeface="Symbol" panose="05050102010706020507" pitchFamily="18" charset="2"/>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5076056" y="771395"/>
            <a:ext cx="3715529" cy="3022361"/>
          </a:xfrm>
          <a:prstGeom prst="rect">
            <a:avLst/>
          </a:prstGeom>
        </p:spPr>
      </p:pic>
    </p:spTree>
    <p:extLst>
      <p:ext uri="{BB962C8B-B14F-4D97-AF65-F5344CB8AC3E}">
        <p14:creationId xmlns:p14="http://schemas.microsoft.com/office/powerpoint/2010/main" val="109641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en-US" dirty="0"/>
              <a:t>Comparison of MOFA, GFA and </a:t>
            </a:r>
            <a:r>
              <a:rPr lang="en-US" dirty="0" err="1"/>
              <a:t>iCluster</a:t>
            </a:r>
            <a:r>
              <a:rPr lang="en-US" dirty="0"/>
              <a:t> on simulated data</a:t>
            </a:r>
            <a:endParaRPr lang="de-DE" altLang="de-DE" dirty="0"/>
          </a:p>
        </p:txBody>
      </p:sp>
      <p:sp>
        <p:nvSpPr>
          <p:cNvPr id="3" name="Rectangle 1"/>
          <p:cNvSpPr>
            <a:spLocks noChangeArrowheads="1"/>
          </p:cNvSpPr>
          <p:nvPr/>
        </p:nvSpPr>
        <p:spPr bwMode="auto">
          <a:xfrm>
            <a:off x="225321" y="3641110"/>
            <a:ext cx="873916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800" b="1" dirty="0" smtClean="0"/>
              <a:t>(a) </a:t>
            </a:r>
            <a:r>
              <a:rPr lang="en-US" sz="1800" dirty="0" smtClean="0"/>
              <a:t>Estimated </a:t>
            </a:r>
            <a:r>
              <a:rPr lang="en-US" sz="1800" dirty="0"/>
              <a:t>number of factors. The solid horizontal line denotes the true number of </a:t>
            </a:r>
            <a:r>
              <a:rPr lang="en-US" sz="1800" dirty="0" smtClean="0"/>
              <a:t>simulated factors (</a:t>
            </a:r>
            <a:r>
              <a:rPr lang="en-US" sz="1800" i="1" dirty="0" smtClean="0"/>
              <a:t>K </a:t>
            </a:r>
            <a:r>
              <a:rPr lang="en-US" sz="1800" dirty="0"/>
              <a:t>=10). and the dashed horizontal line indicates the initial number of factors </a:t>
            </a:r>
            <a:r>
              <a:rPr lang="en-US" sz="1800" dirty="0" smtClean="0"/>
              <a:t>(</a:t>
            </a:r>
            <a:r>
              <a:rPr lang="en-US" sz="1800" i="1" dirty="0" smtClean="0"/>
              <a:t>K </a:t>
            </a:r>
            <a:r>
              <a:rPr lang="en-US" sz="1800" dirty="0"/>
              <a:t>=20</a:t>
            </a:r>
            <a:r>
              <a:rPr lang="en-US" sz="1800" dirty="0" smtClean="0"/>
              <a:t>). Each </a:t>
            </a:r>
            <a:r>
              <a:rPr lang="en-US" sz="1800" dirty="0"/>
              <a:t>bar represents a different model realization of the simulated data. </a:t>
            </a:r>
            <a:r>
              <a:rPr lang="en-US" sz="1800" b="1" dirty="0"/>
              <a:t>(b) </a:t>
            </a:r>
            <a:r>
              <a:rPr lang="en-US" sz="1800" dirty="0" smtClean="0"/>
              <a:t>Pearson correlation </a:t>
            </a:r>
            <a:r>
              <a:rPr lang="en-US" sz="1800" dirty="0"/>
              <a:t>coefficient between pairs of inferred latent factors for individual trials. For </a:t>
            </a:r>
            <a:r>
              <a:rPr lang="en-US" sz="1800" dirty="0" smtClean="0"/>
              <a:t>each factor</a:t>
            </a:r>
            <a:r>
              <a:rPr lang="en-US" sz="1800" dirty="0"/>
              <a:t>, shown is the maximum correlation coefficient with any of the remaining </a:t>
            </a:r>
            <a:r>
              <a:rPr lang="en-US" sz="1800" dirty="0" smtClean="0"/>
              <a:t>factors. Factors </a:t>
            </a:r>
            <a:r>
              <a:rPr lang="en-US" sz="1800" dirty="0"/>
              <a:t>were simulated to be uncorrelated. </a:t>
            </a:r>
            <a:r>
              <a:rPr lang="en-US" sz="1800" b="1" dirty="0"/>
              <a:t>(c) </a:t>
            </a:r>
            <a:r>
              <a:rPr lang="en-US" sz="1800" dirty="0"/>
              <a:t>Pearson correlation coefficient between </a:t>
            </a:r>
            <a:r>
              <a:rPr lang="en-US" sz="1800" dirty="0" smtClean="0"/>
              <a:t>true and </a:t>
            </a:r>
            <a:r>
              <a:rPr lang="en-US" sz="1800" dirty="0"/>
              <a:t>inferred factors (for the top ten factors in each fit). For each factor, shown is </a:t>
            </a:r>
            <a:r>
              <a:rPr lang="en-US" sz="1800" dirty="0" smtClean="0"/>
              <a:t>the maximum </a:t>
            </a:r>
            <a:r>
              <a:rPr lang="en-US" sz="1800" dirty="0"/>
              <a:t>correlation coefficient with any of the true factors</a:t>
            </a:r>
            <a:r>
              <a:rPr lang="en-US" sz="1800" dirty="0" smtClean="0"/>
              <a:t>.</a:t>
            </a:r>
            <a:endParaRPr lang="en-US" altLang="en-US" sz="1800" dirty="0">
              <a:solidFill>
                <a:srgbClr val="2A2A2A"/>
              </a:solidFill>
              <a:latin typeface="+mn-lt"/>
            </a:endParaRPr>
          </a:p>
        </p:txBody>
      </p:sp>
      <p:sp>
        <p:nvSpPr>
          <p:cNvPr id="10" name="Textfeld 9"/>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pic>
        <p:nvPicPr>
          <p:cNvPr id="12" name="Grafik 11"/>
          <p:cNvPicPr>
            <a:picLocks noChangeAspect="1"/>
          </p:cNvPicPr>
          <p:nvPr/>
        </p:nvPicPr>
        <p:blipFill>
          <a:blip r:embed="rId3"/>
          <a:stretch>
            <a:fillRect/>
          </a:stretch>
        </p:blipFill>
        <p:spPr>
          <a:xfrm>
            <a:off x="381000" y="664010"/>
            <a:ext cx="8215308" cy="2891265"/>
          </a:xfrm>
          <a:prstGeom prst="rect">
            <a:avLst/>
          </a:prstGeom>
        </p:spPr>
      </p:pic>
    </p:spTree>
    <p:extLst>
      <p:ext uri="{BB962C8B-B14F-4D97-AF65-F5344CB8AC3E}">
        <p14:creationId xmlns:p14="http://schemas.microsoft.com/office/powerpoint/2010/main" val="333754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Method</a:t>
            </a:r>
            <a:r>
              <a:rPr lang="de-DE" altLang="de-DE" dirty="0" smtClean="0"/>
              <a:t> 1: </a:t>
            </a:r>
            <a:r>
              <a:rPr lang="de-DE" altLang="de-DE" dirty="0" err="1" smtClean="0"/>
              <a:t>Multiomics</a:t>
            </a:r>
            <a:r>
              <a:rPr lang="de-DE" altLang="de-DE" dirty="0" smtClean="0"/>
              <a:t> </a:t>
            </a:r>
            <a:r>
              <a:rPr lang="de-DE" altLang="de-DE" dirty="0" err="1" smtClean="0"/>
              <a:t>Factor</a:t>
            </a:r>
            <a:r>
              <a:rPr lang="de-DE" altLang="de-DE" dirty="0" smtClean="0"/>
              <a:t> Analysis (</a:t>
            </a:r>
            <a:r>
              <a:rPr lang="de-DE" altLang="de-DE" dirty="0" err="1" smtClean="0"/>
              <a:t>concatenation-based</a:t>
            </a:r>
            <a:r>
              <a:rPr lang="de-DE" altLang="de-DE" dirty="0" smtClean="0"/>
              <a:t>)</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sp>
        <p:nvSpPr>
          <p:cNvPr id="3" name="Textfeld 2"/>
          <p:cNvSpPr txBox="1"/>
          <p:nvPr/>
        </p:nvSpPr>
        <p:spPr>
          <a:xfrm flipH="1">
            <a:off x="5124279" y="609600"/>
            <a:ext cx="3840209" cy="5542543"/>
          </a:xfrm>
          <a:prstGeom prst="rect">
            <a:avLst/>
          </a:prstGeom>
          <a:noFill/>
        </p:spPr>
        <p:txBody>
          <a:bodyPr wrap="square" rtlCol="0">
            <a:spAutoFit/>
          </a:bodyPr>
          <a:lstStyle/>
          <a:p>
            <a:pPr>
              <a:lnSpc>
                <a:spcPts val="2500"/>
              </a:lnSpc>
            </a:pPr>
            <a:r>
              <a:rPr lang="en-US" sz="1800" dirty="0">
                <a:latin typeface="+mn-lt"/>
              </a:rPr>
              <a:t>Model overview: MOFA takes </a:t>
            </a:r>
            <a:r>
              <a:rPr lang="en-US" sz="1800" i="1" dirty="0">
                <a:latin typeface="+mn-lt"/>
              </a:rPr>
              <a:t>M</a:t>
            </a:r>
            <a:r>
              <a:rPr lang="en-US" sz="1800" dirty="0">
                <a:latin typeface="+mn-lt"/>
              </a:rPr>
              <a:t> data matrices as input (</a:t>
            </a:r>
            <a:r>
              <a:rPr lang="en-US" sz="1800" b="1" dirty="0">
                <a:latin typeface="+mn-lt"/>
              </a:rPr>
              <a:t>Y</a:t>
            </a:r>
            <a:r>
              <a:rPr lang="en-US" sz="1800" baseline="30000" dirty="0">
                <a:latin typeface="+mn-lt"/>
              </a:rPr>
              <a:t>1</a:t>
            </a:r>
            <a:r>
              <a:rPr lang="en-US" sz="1800" dirty="0">
                <a:latin typeface="+mn-lt"/>
              </a:rPr>
              <a:t>,…, </a:t>
            </a:r>
            <a:r>
              <a:rPr lang="en-US" sz="1800" b="1" dirty="0">
                <a:latin typeface="+mn-lt"/>
              </a:rPr>
              <a:t>Y</a:t>
            </a:r>
            <a:r>
              <a:rPr lang="en-US" sz="1800" baseline="30000" dirty="0">
                <a:latin typeface="+mn-lt"/>
              </a:rPr>
              <a:t>M</a:t>
            </a:r>
            <a:r>
              <a:rPr lang="en-US" sz="1800" dirty="0">
                <a:latin typeface="+mn-lt"/>
              </a:rPr>
              <a:t>), one or more from each data modality, with co‐</a:t>
            </a:r>
            <a:r>
              <a:rPr lang="en-US" sz="1800" dirty="0" err="1">
                <a:latin typeface="+mn-lt"/>
              </a:rPr>
              <a:t>occurrent</a:t>
            </a:r>
            <a:r>
              <a:rPr lang="en-US" sz="1800" dirty="0">
                <a:latin typeface="+mn-lt"/>
              </a:rPr>
              <a:t> samples but features that are not necessarily related and that can differ in numbers</a:t>
            </a:r>
            <a:r>
              <a:rPr lang="en-US" sz="1800" dirty="0" smtClean="0">
                <a:latin typeface="+mn-lt"/>
              </a:rPr>
              <a:t>.</a:t>
            </a:r>
          </a:p>
          <a:p>
            <a:pPr>
              <a:lnSpc>
                <a:spcPts val="2500"/>
              </a:lnSpc>
            </a:pPr>
            <a:r>
              <a:rPr lang="en-US" sz="1800" dirty="0" smtClean="0">
                <a:latin typeface="+mn-lt"/>
              </a:rPr>
              <a:t> </a:t>
            </a:r>
          </a:p>
          <a:p>
            <a:pPr>
              <a:lnSpc>
                <a:spcPts val="2500"/>
              </a:lnSpc>
            </a:pPr>
            <a:r>
              <a:rPr lang="en-US" sz="1800" dirty="0" smtClean="0">
                <a:latin typeface="+mn-lt"/>
              </a:rPr>
              <a:t>MOFA </a:t>
            </a:r>
            <a:r>
              <a:rPr lang="en-US" sz="1800" dirty="0">
                <a:latin typeface="+mn-lt"/>
              </a:rPr>
              <a:t>decomposes these matrices into a matrix of factors (</a:t>
            </a:r>
            <a:r>
              <a:rPr lang="en-US" sz="1800" b="1" dirty="0">
                <a:latin typeface="+mn-lt"/>
              </a:rPr>
              <a:t>Z</a:t>
            </a:r>
            <a:r>
              <a:rPr lang="en-US" sz="1800" dirty="0">
                <a:latin typeface="+mn-lt"/>
              </a:rPr>
              <a:t>) for each sample and </a:t>
            </a:r>
            <a:r>
              <a:rPr lang="en-US" sz="1800" i="1" dirty="0">
                <a:latin typeface="+mn-lt"/>
              </a:rPr>
              <a:t>M</a:t>
            </a:r>
            <a:r>
              <a:rPr lang="en-US" sz="1800" dirty="0">
                <a:latin typeface="+mn-lt"/>
              </a:rPr>
              <a:t> weight matrices, one for each data modality (</a:t>
            </a:r>
            <a:r>
              <a:rPr lang="en-US" sz="1800" b="1" dirty="0">
                <a:latin typeface="+mn-lt"/>
              </a:rPr>
              <a:t>W</a:t>
            </a:r>
            <a:r>
              <a:rPr lang="en-US" sz="1800" baseline="30000" dirty="0">
                <a:latin typeface="+mn-lt"/>
              </a:rPr>
              <a:t>1</a:t>
            </a:r>
            <a:r>
              <a:rPr lang="en-US" sz="1800" dirty="0">
                <a:latin typeface="+mn-lt"/>
              </a:rPr>
              <a:t>,.., </a:t>
            </a:r>
            <a:r>
              <a:rPr lang="en-US" sz="1800" b="1" dirty="0">
                <a:latin typeface="+mn-lt"/>
              </a:rPr>
              <a:t>W</a:t>
            </a:r>
            <a:r>
              <a:rPr lang="en-US" sz="1800" baseline="30000" dirty="0">
                <a:latin typeface="+mn-lt"/>
              </a:rPr>
              <a:t>M</a:t>
            </a:r>
            <a:r>
              <a:rPr lang="en-US" sz="1800" dirty="0">
                <a:latin typeface="+mn-lt"/>
              </a:rPr>
              <a:t>). </a:t>
            </a:r>
            <a:endParaRPr lang="en-US" sz="1800" dirty="0" smtClean="0">
              <a:latin typeface="+mn-lt"/>
            </a:endParaRPr>
          </a:p>
          <a:p>
            <a:pPr>
              <a:lnSpc>
                <a:spcPts val="2500"/>
              </a:lnSpc>
            </a:pPr>
            <a:endParaRPr lang="en-US" sz="1800" dirty="0" smtClean="0">
              <a:latin typeface="+mn-lt"/>
            </a:endParaRPr>
          </a:p>
          <a:p>
            <a:pPr>
              <a:lnSpc>
                <a:spcPts val="2500"/>
              </a:lnSpc>
            </a:pPr>
            <a:r>
              <a:rPr lang="en-US" sz="1800" dirty="0" smtClean="0">
                <a:latin typeface="+mn-lt"/>
              </a:rPr>
              <a:t>White </a:t>
            </a:r>
            <a:r>
              <a:rPr lang="en-US" sz="1800" dirty="0">
                <a:latin typeface="+mn-lt"/>
              </a:rPr>
              <a:t>cells in the weight matrices correspond to zeros, i.e. inactive </a:t>
            </a:r>
            <a:r>
              <a:rPr lang="en-US" sz="1800" dirty="0" smtClean="0">
                <a:latin typeface="+mn-lt"/>
              </a:rPr>
              <a:t>features. Cross </a:t>
            </a:r>
            <a:r>
              <a:rPr lang="en-US" sz="1800" dirty="0">
                <a:latin typeface="+mn-lt"/>
              </a:rPr>
              <a:t>symbol in the data matrices denotes missing values.</a:t>
            </a:r>
            <a:endParaRPr lang="de-DE" sz="1800" dirty="0" smtClean="0">
              <a:latin typeface="+mn-lt"/>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40546"/>
          <a:stretch/>
        </p:blipFill>
        <p:spPr>
          <a:xfrm>
            <a:off x="35496" y="620688"/>
            <a:ext cx="5088783" cy="4259561"/>
          </a:xfrm>
          <a:prstGeom prst="rect">
            <a:avLst/>
          </a:prstGeom>
        </p:spPr>
      </p:pic>
      <p:sp>
        <p:nvSpPr>
          <p:cNvPr id="8" name="Textfeld 7"/>
          <p:cNvSpPr txBox="1"/>
          <p:nvPr/>
        </p:nvSpPr>
        <p:spPr>
          <a:xfrm flipH="1">
            <a:off x="3779911" y="3140968"/>
            <a:ext cx="1164855" cy="523220"/>
          </a:xfrm>
          <a:prstGeom prst="rect">
            <a:avLst/>
          </a:prstGeom>
          <a:noFill/>
        </p:spPr>
        <p:txBody>
          <a:bodyPr wrap="square" rtlCol="0">
            <a:spAutoFit/>
          </a:bodyPr>
          <a:lstStyle/>
          <a:p>
            <a:r>
              <a:rPr lang="en-US" sz="1400" dirty="0">
                <a:solidFill>
                  <a:srgbClr val="FF33CC"/>
                </a:solidFill>
                <a:latin typeface="+mn-lt"/>
              </a:rPr>
              <a:t>c</a:t>
            </a:r>
            <a:r>
              <a:rPr lang="en-US" sz="1400" dirty="0" smtClean="0">
                <a:solidFill>
                  <a:srgbClr val="FF33CC"/>
                </a:solidFill>
                <a:latin typeface="+mn-lt"/>
              </a:rPr>
              <a:t>ommon for all matrices</a:t>
            </a:r>
            <a:endParaRPr lang="de-DE" sz="1400" dirty="0" smtClean="0">
              <a:solidFill>
                <a:srgbClr val="FF33CC"/>
              </a:solidFill>
              <a:latin typeface="+mn-lt"/>
            </a:endParaRPr>
          </a:p>
        </p:txBody>
      </p:sp>
      <p:sp>
        <p:nvSpPr>
          <p:cNvPr id="4" name="Rechteck 3"/>
          <p:cNvSpPr/>
          <p:nvPr/>
        </p:nvSpPr>
        <p:spPr>
          <a:xfrm>
            <a:off x="350056" y="4922866"/>
            <a:ext cx="4572000" cy="923330"/>
          </a:xfrm>
          <a:prstGeom prst="rect">
            <a:avLst/>
          </a:prstGeom>
        </p:spPr>
        <p:txBody>
          <a:bodyPr>
            <a:spAutoFit/>
          </a:bodyPr>
          <a:lstStyle/>
          <a:p>
            <a:r>
              <a:rPr lang="en-US" sz="1800" b="1" dirty="0" smtClean="0">
                <a:solidFill>
                  <a:srgbClr val="FF33CC"/>
                </a:solidFill>
                <a:latin typeface="+mn-lt"/>
              </a:rPr>
              <a:t>Q: What are the underlying </a:t>
            </a:r>
            <a:r>
              <a:rPr lang="en-US" sz="1800" b="1" dirty="0">
                <a:solidFill>
                  <a:srgbClr val="FF33CC"/>
                </a:solidFill>
                <a:latin typeface="+mn-lt"/>
              </a:rPr>
              <a:t>factors that drive the observed variation across </a:t>
            </a:r>
            <a:r>
              <a:rPr lang="en-US" sz="1800" b="1" dirty="0" smtClean="0">
                <a:solidFill>
                  <a:srgbClr val="FF33CC"/>
                </a:solidFill>
                <a:latin typeface="+mn-lt"/>
              </a:rPr>
              <a:t>samples?</a:t>
            </a:r>
            <a:endParaRPr lang="de-DE" sz="1800" b="1" dirty="0">
              <a:solidFill>
                <a:srgbClr val="FF33CC"/>
              </a:solidFill>
              <a:latin typeface="+mn-lt"/>
            </a:endParaRPr>
          </a:p>
        </p:txBody>
      </p:sp>
    </p:spTree>
    <p:extLst>
      <p:ext uri="{BB962C8B-B14F-4D97-AF65-F5344CB8AC3E}">
        <p14:creationId xmlns:p14="http://schemas.microsoft.com/office/powerpoint/2010/main" val="635436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Multiomics</a:t>
            </a:r>
            <a:r>
              <a:rPr lang="de-DE" altLang="de-DE" dirty="0" smtClean="0"/>
              <a:t> </a:t>
            </a:r>
            <a:r>
              <a:rPr lang="de-DE" altLang="de-DE" dirty="0" err="1" smtClean="0"/>
              <a:t>Factor</a:t>
            </a:r>
            <a:r>
              <a:rPr lang="de-DE" altLang="de-DE" dirty="0" smtClean="0"/>
              <a:t> Analysis</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sp>
        <p:nvSpPr>
          <p:cNvPr id="3" name="Textfeld 2"/>
          <p:cNvSpPr txBox="1"/>
          <p:nvPr/>
        </p:nvSpPr>
        <p:spPr>
          <a:xfrm flipH="1">
            <a:off x="4283967" y="609600"/>
            <a:ext cx="4464496" cy="5542543"/>
          </a:xfrm>
          <a:prstGeom prst="rect">
            <a:avLst/>
          </a:prstGeom>
          <a:noFill/>
        </p:spPr>
        <p:txBody>
          <a:bodyPr wrap="square" rtlCol="0">
            <a:spAutoFit/>
          </a:bodyPr>
          <a:lstStyle/>
          <a:p>
            <a:pPr>
              <a:lnSpc>
                <a:spcPts val="2500"/>
              </a:lnSpc>
            </a:pPr>
            <a:r>
              <a:rPr lang="en-US" sz="1800" dirty="0">
                <a:latin typeface="+mn-lt"/>
              </a:rPr>
              <a:t>MOFA can be viewed as a </a:t>
            </a:r>
            <a:r>
              <a:rPr lang="en-US" sz="1800" dirty="0" smtClean="0">
                <a:latin typeface="+mn-lt"/>
              </a:rPr>
              <a:t>generalization </a:t>
            </a:r>
            <a:r>
              <a:rPr lang="en-US" sz="1800" dirty="0">
                <a:latin typeface="+mn-lt"/>
              </a:rPr>
              <a:t>of principal component analysis (PCA) to multi‐omics data. </a:t>
            </a:r>
            <a:endParaRPr lang="en-US" sz="1800" dirty="0" smtClean="0">
              <a:latin typeface="+mn-lt"/>
            </a:endParaRPr>
          </a:p>
          <a:p>
            <a:pPr>
              <a:lnSpc>
                <a:spcPts val="2500"/>
              </a:lnSpc>
            </a:pPr>
            <a:endParaRPr lang="en-US" sz="1800" dirty="0" smtClean="0">
              <a:latin typeface="+mn-lt"/>
            </a:endParaRPr>
          </a:p>
          <a:p>
            <a:pPr>
              <a:lnSpc>
                <a:spcPts val="2500"/>
              </a:lnSpc>
            </a:pPr>
            <a:r>
              <a:rPr lang="en-US" sz="1800" dirty="0" smtClean="0">
                <a:latin typeface="+mn-lt"/>
              </a:rPr>
              <a:t>The </a:t>
            </a:r>
            <a:r>
              <a:rPr lang="en-US" sz="1800" dirty="0">
                <a:latin typeface="+mn-lt"/>
              </a:rPr>
              <a:t>fitted MOFA model can be queried for different downstream analyses, including </a:t>
            </a:r>
            <a:endParaRPr lang="en-US" sz="1800" dirty="0" smtClean="0">
              <a:latin typeface="+mn-lt"/>
            </a:endParaRPr>
          </a:p>
          <a:p>
            <a:pPr>
              <a:lnSpc>
                <a:spcPts val="2500"/>
              </a:lnSpc>
            </a:pPr>
            <a:r>
              <a:rPr lang="en-US" sz="1800" dirty="0" smtClean="0">
                <a:latin typeface="+mn-lt"/>
              </a:rPr>
              <a:t>(</a:t>
            </a:r>
            <a:r>
              <a:rPr lang="en-US" sz="1800" dirty="0" err="1" smtClean="0">
                <a:latin typeface="+mn-lt"/>
              </a:rPr>
              <a:t>i</a:t>
            </a:r>
            <a:r>
              <a:rPr lang="en-US" sz="1800" dirty="0" smtClean="0">
                <a:latin typeface="+mn-lt"/>
              </a:rPr>
              <a:t>) variance </a:t>
            </a:r>
            <a:r>
              <a:rPr lang="en-US" sz="1800" dirty="0">
                <a:latin typeface="+mn-lt"/>
              </a:rPr>
              <a:t>decomposition, assessing the proportion of variance explained by each factor in each data modality, </a:t>
            </a:r>
            <a:endParaRPr lang="en-US" sz="1800" dirty="0" smtClean="0">
              <a:latin typeface="+mn-lt"/>
            </a:endParaRPr>
          </a:p>
          <a:p>
            <a:pPr>
              <a:lnSpc>
                <a:spcPts val="2500"/>
              </a:lnSpc>
            </a:pPr>
            <a:r>
              <a:rPr lang="en-US" sz="1800" dirty="0" smtClean="0">
                <a:latin typeface="+mn-lt"/>
              </a:rPr>
              <a:t>(</a:t>
            </a:r>
            <a:r>
              <a:rPr lang="en-US" sz="1800" dirty="0">
                <a:latin typeface="+mn-lt"/>
              </a:rPr>
              <a:t>ii) semi‐automated factor annotation based on the inspection of </a:t>
            </a:r>
            <a:r>
              <a:rPr lang="en-US" sz="1800" dirty="0" smtClean="0">
                <a:latin typeface="+mn-lt"/>
              </a:rPr>
              <a:t>loadings (</a:t>
            </a:r>
            <a:r>
              <a:rPr lang="en-US" sz="1800" dirty="0" err="1" smtClean="0">
                <a:latin typeface="+mn-lt"/>
              </a:rPr>
              <a:t>coeffs</a:t>
            </a:r>
            <a:r>
              <a:rPr lang="en-US" sz="1800" dirty="0" smtClean="0">
                <a:latin typeface="+mn-lt"/>
              </a:rPr>
              <a:t> in the weight matrices) </a:t>
            </a:r>
            <a:r>
              <a:rPr lang="en-US" sz="1800" dirty="0">
                <a:latin typeface="+mn-lt"/>
              </a:rPr>
              <a:t>and gene set enrichment analysis, </a:t>
            </a:r>
            <a:endParaRPr lang="en-US" sz="1800" dirty="0" smtClean="0">
              <a:latin typeface="+mn-lt"/>
            </a:endParaRPr>
          </a:p>
          <a:p>
            <a:pPr>
              <a:lnSpc>
                <a:spcPts val="2500"/>
              </a:lnSpc>
            </a:pPr>
            <a:r>
              <a:rPr lang="en-US" sz="1800" dirty="0" smtClean="0">
                <a:latin typeface="+mn-lt"/>
              </a:rPr>
              <a:t>(</a:t>
            </a:r>
            <a:r>
              <a:rPr lang="en-US" sz="1800" dirty="0">
                <a:latin typeface="+mn-lt"/>
              </a:rPr>
              <a:t>iii) visualization of the samples in the factor space and </a:t>
            </a:r>
            <a:endParaRPr lang="en-US" sz="1800" dirty="0" smtClean="0">
              <a:latin typeface="+mn-lt"/>
            </a:endParaRPr>
          </a:p>
          <a:p>
            <a:pPr>
              <a:lnSpc>
                <a:spcPts val="2500"/>
              </a:lnSpc>
            </a:pPr>
            <a:r>
              <a:rPr lang="en-US" sz="1800" dirty="0" smtClean="0">
                <a:latin typeface="+mn-lt"/>
              </a:rPr>
              <a:t>(</a:t>
            </a:r>
            <a:r>
              <a:rPr lang="en-US" sz="1800" dirty="0">
                <a:latin typeface="+mn-lt"/>
              </a:rPr>
              <a:t>iv) imputation of missing values, including missing assays.</a:t>
            </a:r>
            <a:endParaRPr lang="de-DE" sz="1800" dirty="0" smtClean="0">
              <a:latin typeface="+mn-lt"/>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60674"/>
          <a:stretch/>
        </p:blipFill>
        <p:spPr>
          <a:xfrm>
            <a:off x="107504" y="561435"/>
            <a:ext cx="4075913" cy="5157936"/>
          </a:xfrm>
          <a:prstGeom prst="rect">
            <a:avLst/>
          </a:prstGeom>
        </p:spPr>
      </p:pic>
    </p:spTree>
    <p:extLst>
      <p:ext uri="{BB962C8B-B14F-4D97-AF65-F5344CB8AC3E}">
        <p14:creationId xmlns:p14="http://schemas.microsoft.com/office/powerpoint/2010/main" val="1250276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Multiomics</a:t>
            </a:r>
            <a:r>
              <a:rPr lang="de-DE" altLang="de-DE" dirty="0" smtClean="0"/>
              <a:t> </a:t>
            </a:r>
            <a:r>
              <a:rPr lang="de-DE" altLang="de-DE" dirty="0" err="1" smtClean="0"/>
              <a:t>Factor</a:t>
            </a:r>
            <a:r>
              <a:rPr lang="de-DE" altLang="de-DE" dirty="0" smtClean="0"/>
              <a:t> Analysis</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sp>
        <p:nvSpPr>
          <p:cNvPr id="3" name="Textfeld 2"/>
          <p:cNvSpPr txBox="1"/>
          <p:nvPr/>
        </p:nvSpPr>
        <p:spPr>
          <a:xfrm flipH="1">
            <a:off x="251519" y="3475908"/>
            <a:ext cx="8496944" cy="2336537"/>
          </a:xfrm>
          <a:prstGeom prst="rect">
            <a:avLst/>
          </a:prstGeom>
          <a:noFill/>
        </p:spPr>
        <p:txBody>
          <a:bodyPr wrap="square" rtlCol="0">
            <a:spAutoFit/>
          </a:bodyPr>
          <a:lstStyle/>
          <a:p>
            <a:pPr>
              <a:lnSpc>
                <a:spcPts val="2500"/>
              </a:lnSpc>
            </a:pPr>
            <a:r>
              <a:rPr lang="en-US" sz="1800" b="1" dirty="0">
                <a:latin typeface="+mn-lt"/>
              </a:rPr>
              <a:t>Application of MOFA to a study of chronic lymphocytic </a:t>
            </a:r>
            <a:r>
              <a:rPr lang="en-US" sz="1800" b="1" dirty="0" err="1">
                <a:latin typeface="+mn-lt"/>
              </a:rPr>
              <a:t>leukaemia</a:t>
            </a:r>
            <a:endParaRPr lang="en-US" sz="1800" dirty="0">
              <a:latin typeface="+mn-lt"/>
            </a:endParaRPr>
          </a:p>
          <a:p>
            <a:pPr>
              <a:lnSpc>
                <a:spcPts val="2500"/>
              </a:lnSpc>
            </a:pPr>
            <a:r>
              <a:rPr lang="en-US" sz="1800" b="1" dirty="0" smtClean="0">
                <a:latin typeface="+mn-lt"/>
              </a:rPr>
              <a:t>A. </a:t>
            </a:r>
            <a:r>
              <a:rPr lang="en-US" sz="1800" dirty="0" smtClean="0">
                <a:latin typeface="+mn-lt"/>
              </a:rPr>
              <a:t>Study </a:t>
            </a:r>
            <a:r>
              <a:rPr lang="en-US" sz="1800" dirty="0">
                <a:latin typeface="+mn-lt"/>
              </a:rPr>
              <a:t>overview and data types. </a:t>
            </a:r>
            <a:r>
              <a:rPr lang="en-US" sz="1800" dirty="0" smtClean="0">
                <a:latin typeface="+mn-lt"/>
              </a:rPr>
              <a:t>4 data </a:t>
            </a:r>
            <a:r>
              <a:rPr lang="en-US" sz="1800" dirty="0">
                <a:latin typeface="+mn-lt"/>
              </a:rPr>
              <a:t>modalities are shown in different rows </a:t>
            </a:r>
            <a:r>
              <a:rPr lang="en-US" sz="1800" dirty="0" smtClean="0">
                <a:latin typeface="+mn-lt"/>
              </a:rPr>
              <a:t>and </a:t>
            </a:r>
            <a:r>
              <a:rPr lang="en-US" sz="1800" i="1" dirty="0" smtClean="0">
                <a:latin typeface="+mn-lt"/>
              </a:rPr>
              <a:t>N</a:t>
            </a:r>
            <a:r>
              <a:rPr lang="en-US" sz="1800" dirty="0" smtClean="0">
                <a:latin typeface="+mn-lt"/>
              </a:rPr>
              <a:t> samples in columns. </a:t>
            </a:r>
            <a:r>
              <a:rPr lang="en-US" sz="1800" dirty="0">
                <a:latin typeface="+mn-lt"/>
              </a:rPr>
              <a:t>M</a:t>
            </a:r>
            <a:r>
              <a:rPr lang="en-US" sz="1800" dirty="0" smtClean="0">
                <a:latin typeface="+mn-lt"/>
              </a:rPr>
              <a:t>issing </a:t>
            </a:r>
            <a:r>
              <a:rPr lang="en-US" sz="1800" dirty="0">
                <a:latin typeface="+mn-lt"/>
              </a:rPr>
              <a:t>samples </a:t>
            </a:r>
            <a:r>
              <a:rPr lang="en-US" sz="1800" dirty="0" smtClean="0">
                <a:latin typeface="+mn-lt"/>
              </a:rPr>
              <a:t>are shown </a:t>
            </a:r>
            <a:r>
              <a:rPr lang="en-US" sz="1800" dirty="0">
                <a:latin typeface="+mn-lt"/>
              </a:rPr>
              <a:t>using grey bars</a:t>
            </a:r>
            <a:r>
              <a:rPr lang="en-US" sz="1800" dirty="0" smtClean="0">
                <a:latin typeface="+mn-lt"/>
              </a:rPr>
              <a:t>.</a:t>
            </a:r>
          </a:p>
          <a:p>
            <a:pPr>
              <a:lnSpc>
                <a:spcPts val="2500"/>
              </a:lnSpc>
            </a:pPr>
            <a:endParaRPr lang="de-DE" sz="1800" dirty="0" smtClean="0">
              <a:latin typeface="+mn-lt"/>
            </a:endParaRPr>
          </a:p>
          <a:p>
            <a:pPr>
              <a:lnSpc>
                <a:spcPts val="2500"/>
              </a:lnSpc>
            </a:pPr>
            <a:r>
              <a:rPr lang="de-DE" sz="1800" dirty="0" smtClean="0">
                <a:latin typeface="+mn-lt"/>
              </a:rPr>
              <a:t>MOFA </a:t>
            </a:r>
            <a:r>
              <a:rPr lang="de-DE" sz="1800" dirty="0" err="1">
                <a:latin typeface="+mn-lt"/>
              </a:rPr>
              <a:t>identified</a:t>
            </a:r>
            <a:r>
              <a:rPr lang="de-DE" sz="1800" dirty="0">
                <a:latin typeface="+mn-lt"/>
              </a:rPr>
              <a:t> 10 </a:t>
            </a:r>
            <a:r>
              <a:rPr lang="de-DE" sz="1800" dirty="0" err="1" smtClean="0">
                <a:latin typeface="+mn-lt"/>
              </a:rPr>
              <a:t>factors</a:t>
            </a:r>
            <a:r>
              <a:rPr lang="de-DE" sz="1800" dirty="0" smtClean="0">
                <a:latin typeface="+mn-lt"/>
              </a:rPr>
              <a:t>.</a:t>
            </a:r>
          </a:p>
          <a:p>
            <a:pPr>
              <a:lnSpc>
                <a:spcPts val="2500"/>
              </a:lnSpc>
            </a:pPr>
            <a:endParaRPr lang="en-US" sz="1800" dirty="0">
              <a:latin typeface="+mn-lt"/>
            </a:endParaRPr>
          </a:p>
          <a:p>
            <a:pPr>
              <a:lnSpc>
                <a:spcPts val="2500"/>
              </a:lnSpc>
            </a:pPr>
            <a:r>
              <a:rPr lang="en-US" sz="1800" dirty="0" smtClean="0">
                <a:latin typeface="+mn-lt"/>
              </a:rPr>
              <a:t>(</a:t>
            </a:r>
            <a:r>
              <a:rPr lang="en-US" sz="1800" b="1" dirty="0" smtClean="0">
                <a:latin typeface="+mn-lt"/>
              </a:rPr>
              <a:t>B</a:t>
            </a:r>
            <a:r>
              <a:rPr lang="en-US" sz="1800" dirty="0">
                <a:latin typeface="+mn-lt"/>
              </a:rPr>
              <a:t>) Proportion of total variance explained (</a:t>
            </a:r>
            <a:r>
              <a:rPr lang="en-US" sz="1800" i="1" dirty="0">
                <a:latin typeface="+mn-lt"/>
              </a:rPr>
              <a:t>R</a:t>
            </a:r>
            <a:r>
              <a:rPr lang="en-US" sz="1800" baseline="30000" dirty="0">
                <a:latin typeface="+mn-lt"/>
              </a:rPr>
              <a:t>2</a:t>
            </a:r>
            <a:r>
              <a:rPr lang="en-US" sz="1800" dirty="0">
                <a:latin typeface="+mn-lt"/>
              </a:rPr>
              <a:t>) by individual factors for each </a:t>
            </a:r>
            <a:r>
              <a:rPr lang="en-US" sz="1800" dirty="0" smtClean="0">
                <a:latin typeface="+mn-lt"/>
              </a:rPr>
              <a:t>assay. </a:t>
            </a:r>
            <a:endParaRPr lang="en-US" sz="1800" dirty="0">
              <a:latin typeface="+mn-lt"/>
            </a:endParaRPr>
          </a:p>
        </p:txBody>
      </p:sp>
      <p:pic>
        <p:nvPicPr>
          <p:cNvPr id="7" name="Picture 2"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763"/>
          <a:stretch/>
        </p:blipFill>
        <p:spPr bwMode="auto">
          <a:xfrm>
            <a:off x="419537" y="609601"/>
            <a:ext cx="816090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10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Multiomics</a:t>
            </a:r>
            <a:r>
              <a:rPr lang="de-DE" altLang="de-DE" dirty="0" smtClean="0"/>
              <a:t> </a:t>
            </a:r>
            <a:r>
              <a:rPr lang="de-DE" altLang="de-DE" dirty="0" err="1" smtClean="0"/>
              <a:t>Factor</a:t>
            </a:r>
            <a:r>
              <a:rPr lang="de-DE" altLang="de-DE" dirty="0" smtClean="0"/>
              <a:t> Analysis</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sp>
        <p:nvSpPr>
          <p:cNvPr id="3" name="Textfeld 2"/>
          <p:cNvSpPr txBox="1"/>
          <p:nvPr/>
        </p:nvSpPr>
        <p:spPr>
          <a:xfrm flipH="1">
            <a:off x="204090" y="3918405"/>
            <a:ext cx="8400358" cy="2015936"/>
          </a:xfrm>
          <a:prstGeom prst="rect">
            <a:avLst/>
          </a:prstGeom>
          <a:noFill/>
        </p:spPr>
        <p:txBody>
          <a:bodyPr wrap="square" rtlCol="0">
            <a:spAutoFit/>
          </a:bodyPr>
          <a:lstStyle/>
          <a:p>
            <a:pPr>
              <a:lnSpc>
                <a:spcPts val="2500"/>
              </a:lnSpc>
            </a:pPr>
            <a:r>
              <a:rPr lang="en-US" sz="1800" b="1" dirty="0" smtClean="0">
                <a:latin typeface="+mn-lt"/>
              </a:rPr>
              <a:t>D</a:t>
            </a:r>
            <a:r>
              <a:rPr lang="en-US" sz="1800" b="1" dirty="0">
                <a:latin typeface="+mn-lt"/>
              </a:rPr>
              <a:t>. </a:t>
            </a:r>
            <a:r>
              <a:rPr lang="en-US" sz="1800" dirty="0">
                <a:latin typeface="+mn-lt"/>
              </a:rPr>
              <a:t>Absolute loadings of the top features of Factors 1 and 2 in the Mutations data.</a:t>
            </a:r>
          </a:p>
          <a:p>
            <a:pPr>
              <a:lnSpc>
                <a:spcPts val="2500"/>
              </a:lnSpc>
            </a:pPr>
            <a:r>
              <a:rPr lang="en-US" sz="1800" b="1" dirty="0">
                <a:latin typeface="+mn-lt"/>
              </a:rPr>
              <a:t>E. </a:t>
            </a:r>
            <a:r>
              <a:rPr lang="en-US" sz="1800" dirty="0">
                <a:latin typeface="+mn-lt"/>
              </a:rPr>
              <a:t>Visualization of samples using Factors 1 and 2. The </a:t>
            </a:r>
            <a:r>
              <a:rPr lang="en-US" sz="1800" dirty="0" smtClean="0">
                <a:latin typeface="+mn-lt"/>
              </a:rPr>
              <a:t>colors </a:t>
            </a:r>
            <a:r>
              <a:rPr lang="en-US" sz="1800" dirty="0">
                <a:latin typeface="+mn-lt"/>
              </a:rPr>
              <a:t>denote the IGHV status of the </a:t>
            </a:r>
            <a:r>
              <a:rPr lang="en-US" sz="1800" dirty="0" smtClean="0">
                <a:latin typeface="+mn-lt"/>
              </a:rPr>
              <a:t>tumors</a:t>
            </a:r>
            <a:r>
              <a:rPr lang="en-US" sz="1800" dirty="0">
                <a:latin typeface="+mn-lt"/>
              </a:rPr>
              <a:t>; symbol shape and </a:t>
            </a:r>
            <a:r>
              <a:rPr lang="en-US" sz="1800" dirty="0" smtClean="0">
                <a:latin typeface="+mn-lt"/>
              </a:rPr>
              <a:t>color </a:t>
            </a:r>
            <a:r>
              <a:rPr lang="en-US" sz="1800" dirty="0">
                <a:latin typeface="+mn-lt"/>
              </a:rPr>
              <a:t>tone indicate chromosome 12 trisomy status.</a:t>
            </a:r>
          </a:p>
          <a:p>
            <a:pPr>
              <a:lnSpc>
                <a:spcPts val="2500"/>
              </a:lnSpc>
            </a:pPr>
            <a:r>
              <a:rPr lang="en-US" sz="1800" b="1" dirty="0">
                <a:latin typeface="+mn-lt"/>
              </a:rPr>
              <a:t>F. </a:t>
            </a:r>
            <a:r>
              <a:rPr lang="en-US" sz="1800" dirty="0">
                <a:latin typeface="+mn-lt"/>
              </a:rPr>
              <a:t>Number of enriched </a:t>
            </a:r>
            <a:r>
              <a:rPr lang="en-US" sz="1800" dirty="0" err="1">
                <a:latin typeface="+mn-lt"/>
              </a:rPr>
              <a:t>Reactome</a:t>
            </a:r>
            <a:r>
              <a:rPr lang="en-US" sz="1800" dirty="0">
                <a:latin typeface="+mn-lt"/>
              </a:rPr>
              <a:t> gene sets per factor based on the gene expression data (FDR &lt; 1%). The </a:t>
            </a:r>
            <a:r>
              <a:rPr lang="en-US" sz="1800" dirty="0" smtClean="0">
                <a:latin typeface="+mn-lt"/>
              </a:rPr>
              <a:t>colors </a:t>
            </a:r>
            <a:r>
              <a:rPr lang="en-US" sz="1800" dirty="0">
                <a:latin typeface="+mn-lt"/>
              </a:rPr>
              <a:t>denote categories of related </a:t>
            </a:r>
            <a:r>
              <a:rPr lang="en-US" sz="1800" dirty="0" smtClean="0">
                <a:latin typeface="+mn-lt"/>
              </a:rPr>
              <a:t>pathways.</a:t>
            </a:r>
            <a:endParaRPr lang="en-US" sz="1800" dirty="0">
              <a:latin typeface="+mn-lt"/>
            </a:endParaRPr>
          </a:p>
        </p:txBody>
      </p:sp>
      <p:pic>
        <p:nvPicPr>
          <p:cNvPr id="1026" name="Picture 2"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911"/>
          <a:stretch/>
        </p:blipFill>
        <p:spPr bwMode="auto">
          <a:xfrm>
            <a:off x="529362" y="609599"/>
            <a:ext cx="8075086" cy="320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07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a:t>B</a:t>
            </a:r>
            <a:r>
              <a:rPr lang="de-DE" altLang="de-DE" dirty="0" err="1" smtClean="0"/>
              <a:t>enefits</a:t>
            </a:r>
            <a:r>
              <a:rPr lang="de-DE" altLang="de-DE" dirty="0" smtClean="0"/>
              <a:t> </a:t>
            </a:r>
            <a:r>
              <a:rPr lang="de-DE" altLang="de-DE" dirty="0" err="1" smtClean="0"/>
              <a:t>of</a:t>
            </a:r>
            <a:r>
              <a:rPr lang="de-DE" altLang="de-DE" dirty="0" smtClean="0"/>
              <a:t> multi-</a:t>
            </a:r>
            <a:r>
              <a:rPr lang="de-DE" altLang="de-DE" dirty="0" err="1" smtClean="0"/>
              <a:t>omics</a:t>
            </a:r>
            <a:r>
              <a:rPr lang="de-DE" altLang="de-DE" dirty="0" smtClean="0"/>
              <a:t> </a:t>
            </a:r>
            <a:r>
              <a:rPr lang="de-DE" altLang="de-DE" dirty="0" err="1" smtClean="0"/>
              <a:t>data</a:t>
            </a:r>
            <a:r>
              <a:rPr lang="de-DE" altLang="de-DE" dirty="0" smtClean="0"/>
              <a:t> </a:t>
            </a:r>
            <a:r>
              <a:rPr lang="de-DE" altLang="de-DE" dirty="0" err="1"/>
              <a:t>f</a:t>
            </a:r>
            <a:r>
              <a:rPr lang="de-DE" altLang="de-DE" dirty="0" err="1" smtClean="0"/>
              <a:t>rom</a:t>
            </a:r>
            <a:r>
              <a:rPr lang="de-DE" altLang="de-DE" dirty="0" smtClean="0"/>
              <a:t> </a:t>
            </a:r>
            <a:r>
              <a:rPr lang="de-DE" altLang="de-DE" dirty="0"/>
              <a:t>a </a:t>
            </a:r>
            <a:r>
              <a:rPr lang="de-DE" altLang="de-DE" dirty="0" err="1"/>
              <a:t>biological</a:t>
            </a:r>
            <a:r>
              <a:rPr lang="de-DE" altLang="de-DE" dirty="0"/>
              <a:t> </a:t>
            </a:r>
            <a:r>
              <a:rPr lang="de-DE" altLang="de-DE" dirty="0" err="1"/>
              <a:t>viewpoint</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
        <p:nvSpPr>
          <p:cNvPr id="8" name="Textfeld 7"/>
          <p:cNvSpPr txBox="1"/>
          <p:nvPr/>
        </p:nvSpPr>
        <p:spPr>
          <a:xfrm flipH="1">
            <a:off x="256562" y="692696"/>
            <a:ext cx="8302167" cy="4232569"/>
          </a:xfrm>
          <a:prstGeom prst="rect">
            <a:avLst/>
          </a:prstGeom>
          <a:noFill/>
        </p:spPr>
        <p:txBody>
          <a:bodyPr wrap="square" rtlCol="0">
            <a:spAutoFit/>
          </a:bodyPr>
          <a:lstStyle/>
          <a:p>
            <a:pPr>
              <a:lnSpc>
                <a:spcPts val="2500"/>
              </a:lnSpc>
            </a:pPr>
            <a:r>
              <a:rPr lang="en-US" sz="1800" b="1" dirty="0" smtClean="0">
                <a:latin typeface="+mn-lt"/>
              </a:rPr>
              <a:t>Main </a:t>
            </a:r>
            <a:r>
              <a:rPr lang="en-US" sz="1800" b="1" dirty="0">
                <a:latin typeface="+mn-lt"/>
              </a:rPr>
              <a:t>motivation </a:t>
            </a:r>
            <a:r>
              <a:rPr lang="en-US" sz="1800" dirty="0">
                <a:latin typeface="+mn-lt"/>
              </a:rPr>
              <a:t>behind combining different data sources:</a:t>
            </a:r>
          </a:p>
          <a:p>
            <a:pPr>
              <a:lnSpc>
                <a:spcPts val="2500"/>
              </a:lnSpc>
            </a:pPr>
            <a:r>
              <a:rPr lang="en-US" sz="1800" dirty="0" smtClean="0">
                <a:latin typeface="+mn-lt"/>
              </a:rPr>
              <a:t>Identify </a:t>
            </a:r>
            <a:r>
              <a:rPr lang="en-US" sz="1800" dirty="0">
                <a:latin typeface="+mn-lt"/>
              </a:rPr>
              <a:t>genomic factors and their interactions </a:t>
            </a:r>
          </a:p>
          <a:p>
            <a:pPr>
              <a:lnSpc>
                <a:spcPts val="2500"/>
              </a:lnSpc>
            </a:pPr>
            <a:r>
              <a:rPr lang="en-US" sz="1800" dirty="0" smtClean="0">
                <a:latin typeface="+mn-lt"/>
              </a:rPr>
              <a:t>that </a:t>
            </a:r>
            <a:r>
              <a:rPr lang="en-US" sz="1800" b="1" dirty="0">
                <a:latin typeface="+mn-lt"/>
              </a:rPr>
              <a:t>explain </a:t>
            </a:r>
            <a:r>
              <a:rPr lang="en-US" sz="1800" dirty="0">
                <a:latin typeface="+mn-lt"/>
              </a:rPr>
              <a:t>or</a:t>
            </a:r>
            <a:r>
              <a:rPr lang="en-US" sz="1800" b="1" dirty="0">
                <a:latin typeface="+mn-lt"/>
              </a:rPr>
              <a:t> predict disease risk.</a:t>
            </a:r>
          </a:p>
          <a:p>
            <a:pPr>
              <a:lnSpc>
                <a:spcPts val="2500"/>
              </a:lnSpc>
            </a:pPr>
            <a:endParaRPr lang="de-DE" sz="1800" dirty="0">
              <a:latin typeface="+mn-lt"/>
            </a:endParaRPr>
          </a:p>
          <a:p>
            <a:pPr marL="342900" indent="-342900">
              <a:lnSpc>
                <a:spcPts val="2500"/>
              </a:lnSpc>
              <a:buAutoNum type="arabicParenBoth"/>
            </a:pPr>
            <a:r>
              <a:rPr lang="de-DE" sz="1800" dirty="0" smtClean="0">
                <a:latin typeface="+mn-lt"/>
              </a:rPr>
              <a:t>Additional </a:t>
            </a:r>
            <a:r>
              <a:rPr lang="de-DE" sz="1800" dirty="0" err="1" smtClean="0">
                <a:latin typeface="+mn-lt"/>
              </a:rPr>
              <a:t>data</a:t>
            </a:r>
            <a:r>
              <a:rPr lang="de-DE" sz="1800" dirty="0" smtClean="0">
                <a:latin typeface="+mn-lt"/>
              </a:rPr>
              <a:t> </a:t>
            </a:r>
            <a:r>
              <a:rPr lang="de-DE" sz="1800" dirty="0" err="1" smtClean="0">
                <a:latin typeface="+mn-lt"/>
              </a:rPr>
              <a:t>dimensions</a:t>
            </a:r>
            <a:r>
              <a:rPr lang="de-DE" sz="1800" dirty="0" smtClean="0">
                <a:latin typeface="+mn-lt"/>
              </a:rPr>
              <a:t> </a:t>
            </a:r>
            <a:r>
              <a:rPr lang="de-DE" sz="1800" dirty="0" err="1" smtClean="0">
                <a:latin typeface="+mn-lt"/>
              </a:rPr>
              <a:t>may</a:t>
            </a:r>
            <a:r>
              <a:rPr lang="de-DE" sz="1800" dirty="0" smtClean="0">
                <a:latin typeface="+mn-lt"/>
              </a:rPr>
              <a:t> </a:t>
            </a:r>
            <a:r>
              <a:rPr lang="en-US" sz="1800" dirty="0">
                <a:latin typeface="+mn-lt"/>
              </a:rPr>
              <a:t>c</a:t>
            </a:r>
            <a:r>
              <a:rPr lang="en-US" sz="1800" dirty="0" smtClean="0">
                <a:latin typeface="+mn-lt"/>
              </a:rPr>
              <a:t>ompensate for </a:t>
            </a:r>
            <a:r>
              <a:rPr lang="en-US" sz="1800" b="1" dirty="0" smtClean="0">
                <a:latin typeface="+mn-lt"/>
              </a:rPr>
              <a:t>missing</a:t>
            </a:r>
            <a:r>
              <a:rPr lang="en-US" sz="1800" dirty="0" smtClean="0">
                <a:latin typeface="+mn-lt"/>
              </a:rPr>
              <a:t> or </a:t>
            </a:r>
            <a:r>
              <a:rPr lang="en-US" sz="1800" b="1" dirty="0" smtClean="0">
                <a:latin typeface="+mn-lt"/>
              </a:rPr>
              <a:t>unreliable information </a:t>
            </a:r>
            <a:r>
              <a:rPr lang="en-US" sz="1800" dirty="0" smtClean="0">
                <a:latin typeface="+mn-lt"/>
              </a:rPr>
              <a:t>in any single data type</a:t>
            </a:r>
          </a:p>
          <a:p>
            <a:pPr marL="342900" indent="-342900">
              <a:lnSpc>
                <a:spcPts val="2500"/>
              </a:lnSpc>
              <a:buAutoNum type="arabicParenBoth"/>
            </a:pPr>
            <a:endParaRPr lang="en-US" sz="1800" dirty="0">
              <a:latin typeface="+mn-lt"/>
            </a:endParaRPr>
          </a:p>
          <a:p>
            <a:pPr marL="342900" indent="-342900">
              <a:lnSpc>
                <a:spcPts val="2500"/>
              </a:lnSpc>
              <a:buAutoNum type="arabicParenBoth"/>
            </a:pPr>
            <a:r>
              <a:rPr lang="en-US" sz="1800" dirty="0" smtClean="0">
                <a:latin typeface="+mn-lt"/>
              </a:rPr>
              <a:t>If multiple sources of evidence point to the same gene or pathway, one can expect that the likelihood of </a:t>
            </a:r>
            <a:r>
              <a:rPr lang="en-US" sz="1800" b="1" dirty="0" smtClean="0">
                <a:latin typeface="+mn-lt"/>
              </a:rPr>
              <a:t>false positives </a:t>
            </a:r>
            <a:r>
              <a:rPr lang="en-US" sz="1800" dirty="0" smtClean="0">
                <a:latin typeface="+mn-lt"/>
              </a:rPr>
              <a:t>is reduced.</a:t>
            </a:r>
          </a:p>
          <a:p>
            <a:pPr marL="342900" indent="-342900">
              <a:lnSpc>
                <a:spcPts val="2500"/>
              </a:lnSpc>
              <a:buAutoNum type="arabicParenBoth"/>
            </a:pPr>
            <a:endParaRPr lang="en-US" sz="1800" dirty="0">
              <a:latin typeface="+mn-lt"/>
            </a:endParaRPr>
          </a:p>
          <a:p>
            <a:pPr marL="342900" indent="-342900">
              <a:lnSpc>
                <a:spcPts val="2500"/>
              </a:lnSpc>
              <a:buAutoNum type="arabicParenBoth"/>
            </a:pPr>
            <a:r>
              <a:rPr lang="en-US" sz="1800" dirty="0" smtClean="0">
                <a:latin typeface="+mn-lt"/>
              </a:rPr>
              <a:t>It is likely that one can uncover the </a:t>
            </a:r>
            <a:r>
              <a:rPr lang="en-US" sz="1800" b="1" dirty="0" smtClean="0">
                <a:latin typeface="+mn-lt"/>
              </a:rPr>
              <a:t>complete biological model </a:t>
            </a:r>
            <a:r>
              <a:rPr lang="en-US" sz="1800" dirty="0" smtClean="0">
                <a:latin typeface="+mn-lt"/>
              </a:rPr>
              <a:t>only by considering different levels of genetic, genomic and proteomic regulation.</a:t>
            </a:r>
          </a:p>
          <a:p>
            <a:pPr marL="342900" indent="-342900">
              <a:lnSpc>
                <a:spcPts val="2500"/>
              </a:lnSpc>
              <a:buAutoNum type="arabicParenBoth"/>
            </a:pPr>
            <a:endParaRPr lang="en-US" sz="1800" dirty="0" smtClean="0">
              <a:latin typeface="+mn-lt"/>
            </a:endParaRPr>
          </a:p>
        </p:txBody>
      </p:sp>
    </p:spTree>
    <p:extLst>
      <p:ext uri="{BB962C8B-B14F-4D97-AF65-F5344CB8AC3E}">
        <p14:creationId xmlns:p14="http://schemas.microsoft.com/office/powerpoint/2010/main" val="2120569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Multiomics</a:t>
            </a:r>
            <a:r>
              <a:rPr lang="de-DE" altLang="de-DE" dirty="0" smtClean="0"/>
              <a:t> </a:t>
            </a:r>
            <a:r>
              <a:rPr lang="de-DE" altLang="de-DE" dirty="0" err="1" smtClean="0"/>
              <a:t>Factor</a:t>
            </a:r>
            <a:r>
              <a:rPr lang="de-DE" altLang="de-DE" dirty="0" smtClean="0"/>
              <a:t> Analysis</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de-DE" sz="1400" dirty="0" err="1" smtClean="0">
                <a:latin typeface="+mn-lt"/>
              </a:rPr>
              <a:t>Argelaguet</a:t>
            </a:r>
            <a:r>
              <a:rPr lang="de-DE" sz="1400" dirty="0" smtClean="0">
                <a:latin typeface="+mn-lt"/>
              </a:rPr>
              <a:t> et al Mol </a:t>
            </a:r>
            <a:r>
              <a:rPr lang="de-DE" sz="1400" dirty="0" err="1">
                <a:latin typeface="+mn-lt"/>
              </a:rPr>
              <a:t>Syst</a:t>
            </a:r>
            <a:r>
              <a:rPr lang="de-DE" sz="1400" dirty="0">
                <a:latin typeface="+mn-lt"/>
              </a:rPr>
              <a:t> </a:t>
            </a:r>
            <a:r>
              <a:rPr lang="de-DE" sz="1400" dirty="0" err="1">
                <a:latin typeface="+mn-lt"/>
              </a:rPr>
              <a:t>Biol</a:t>
            </a:r>
            <a:r>
              <a:rPr lang="de-DE" sz="1400" dirty="0">
                <a:latin typeface="+mn-lt"/>
              </a:rPr>
              <a:t>. </a:t>
            </a:r>
            <a:r>
              <a:rPr lang="de-DE" sz="1400" dirty="0" smtClean="0">
                <a:latin typeface="+mn-lt"/>
              </a:rPr>
              <a:t>14, e8124 (2018)</a:t>
            </a:r>
            <a:endParaRPr lang="de-DE" sz="1400" dirty="0">
              <a:latin typeface="+mn-lt"/>
            </a:endParaRPr>
          </a:p>
        </p:txBody>
      </p:sp>
      <p:sp>
        <p:nvSpPr>
          <p:cNvPr id="3" name="Textfeld 2"/>
          <p:cNvSpPr txBox="1"/>
          <p:nvPr/>
        </p:nvSpPr>
        <p:spPr>
          <a:xfrm flipH="1">
            <a:off x="179512" y="609600"/>
            <a:ext cx="8400358" cy="5514971"/>
          </a:xfrm>
          <a:prstGeom prst="rect">
            <a:avLst/>
          </a:prstGeom>
          <a:noFill/>
        </p:spPr>
        <p:txBody>
          <a:bodyPr wrap="square" rtlCol="0">
            <a:spAutoFit/>
          </a:bodyPr>
          <a:lstStyle/>
          <a:p>
            <a:pPr>
              <a:lnSpc>
                <a:spcPts val="2500"/>
              </a:lnSpc>
            </a:pPr>
            <a:r>
              <a:rPr lang="en-US" sz="1800" dirty="0">
                <a:latin typeface="+mn-lt"/>
              </a:rPr>
              <a:t>The latent factors can be used for several purposes, such as:</a:t>
            </a:r>
          </a:p>
          <a:p>
            <a:pPr>
              <a:lnSpc>
                <a:spcPts val="2500"/>
              </a:lnSpc>
            </a:pPr>
            <a:r>
              <a:rPr lang="en-US" sz="1800" dirty="0">
                <a:latin typeface="+mn-lt"/>
              </a:rPr>
              <a:t>(1) Non-linear </a:t>
            </a:r>
            <a:r>
              <a:rPr lang="en-US" sz="1800" b="1" dirty="0">
                <a:latin typeface="+mn-lt"/>
              </a:rPr>
              <a:t>dimensionality reduction</a:t>
            </a:r>
            <a:r>
              <a:rPr lang="en-US" sz="1800" dirty="0">
                <a:latin typeface="+mn-lt"/>
              </a:rPr>
              <a:t>: the latent factors can be </a:t>
            </a:r>
            <a:r>
              <a:rPr lang="en-US" sz="1800" dirty="0" smtClean="0">
                <a:latin typeface="+mn-lt"/>
              </a:rPr>
              <a:t>fed </a:t>
            </a:r>
            <a:r>
              <a:rPr lang="en-US" sz="1800" dirty="0">
                <a:latin typeface="+mn-lt"/>
              </a:rPr>
              <a:t>into non-linear dimensionality reduction techniques such as UMAP or t-SNE. This is very powerful because you can detect variability or stratifications beyond the RNA expression!</a:t>
            </a:r>
          </a:p>
          <a:p>
            <a:pPr>
              <a:lnSpc>
                <a:spcPts val="2500"/>
              </a:lnSpc>
            </a:pPr>
            <a:r>
              <a:rPr lang="en-US" sz="1800" dirty="0">
                <a:latin typeface="+mn-lt"/>
              </a:rPr>
              <a:t>(2) </a:t>
            </a:r>
            <a:r>
              <a:rPr lang="en-US" sz="1800" b="1" dirty="0">
                <a:latin typeface="+mn-lt"/>
              </a:rPr>
              <a:t>Imputation</a:t>
            </a:r>
            <a:r>
              <a:rPr lang="en-US" sz="1800" dirty="0">
                <a:latin typeface="+mn-lt"/>
              </a:rPr>
              <a:t>: factors can be used to predict missing values, including entire missing assays.</a:t>
            </a:r>
          </a:p>
          <a:p>
            <a:pPr>
              <a:lnSpc>
                <a:spcPts val="2500"/>
              </a:lnSpc>
            </a:pPr>
            <a:r>
              <a:rPr lang="en-US" sz="1800" dirty="0">
                <a:latin typeface="+mn-lt"/>
              </a:rPr>
              <a:t>(3) </a:t>
            </a:r>
            <a:r>
              <a:rPr lang="en-US" sz="1800" b="1" dirty="0">
                <a:latin typeface="+mn-lt"/>
              </a:rPr>
              <a:t>Predicting clinical response</a:t>
            </a:r>
            <a:r>
              <a:rPr lang="en-US" sz="1800" dirty="0">
                <a:latin typeface="+mn-lt"/>
              </a:rPr>
              <a:t>: factors can be </a:t>
            </a:r>
            <a:r>
              <a:rPr lang="en-US" sz="1800" dirty="0" smtClean="0">
                <a:latin typeface="+mn-lt"/>
              </a:rPr>
              <a:t>fed </a:t>
            </a:r>
            <a:r>
              <a:rPr lang="en-US" sz="1800" dirty="0">
                <a:latin typeface="+mn-lt"/>
              </a:rPr>
              <a:t>into Cox models to predict patient survival.</a:t>
            </a:r>
          </a:p>
          <a:p>
            <a:pPr>
              <a:lnSpc>
                <a:spcPts val="2500"/>
              </a:lnSpc>
            </a:pPr>
            <a:r>
              <a:rPr lang="en-US" sz="1800" dirty="0">
                <a:latin typeface="+mn-lt"/>
              </a:rPr>
              <a:t>(4) </a:t>
            </a:r>
            <a:r>
              <a:rPr lang="en-US" sz="1800" b="1" dirty="0">
                <a:latin typeface="+mn-lt"/>
              </a:rPr>
              <a:t>Regressing out technical variability</a:t>
            </a:r>
            <a:r>
              <a:rPr lang="en-US" sz="1800" dirty="0">
                <a:latin typeface="+mn-lt"/>
              </a:rPr>
              <a:t>: if a factor is capturing an undesired technical effect, its effect can be regressed out from your original data matrix.</a:t>
            </a:r>
          </a:p>
          <a:p>
            <a:pPr>
              <a:lnSpc>
                <a:spcPts val="2500"/>
              </a:lnSpc>
            </a:pPr>
            <a:r>
              <a:rPr lang="en-US" sz="1800" dirty="0">
                <a:latin typeface="+mn-lt"/>
              </a:rPr>
              <a:t>(5) </a:t>
            </a:r>
            <a:r>
              <a:rPr lang="en-US" sz="1800" b="1" dirty="0">
                <a:latin typeface="+mn-lt"/>
              </a:rPr>
              <a:t>Clustering</a:t>
            </a:r>
            <a:r>
              <a:rPr lang="en-US" sz="1800" dirty="0">
                <a:latin typeface="+mn-lt"/>
              </a:rPr>
              <a:t>: clustering in the latent space is much more robust than in the high-dimensional space.</a:t>
            </a:r>
          </a:p>
          <a:p>
            <a:pPr>
              <a:lnSpc>
                <a:spcPts val="2500"/>
              </a:lnSpc>
            </a:pPr>
            <a:r>
              <a:rPr lang="en-US" sz="1800" dirty="0">
                <a:latin typeface="+mn-lt"/>
              </a:rPr>
              <a:t>(6) </a:t>
            </a:r>
            <a:r>
              <a:rPr lang="en-US" sz="1800" b="1" dirty="0">
                <a:latin typeface="+mn-lt"/>
              </a:rPr>
              <a:t>factor-QTL mapping</a:t>
            </a:r>
            <a:r>
              <a:rPr lang="en-US" sz="1800" dirty="0">
                <a:latin typeface="+mn-lt"/>
              </a:rPr>
              <a:t>: factors are a compressed and </a:t>
            </a:r>
            <a:r>
              <a:rPr lang="en-US" sz="1800" dirty="0" err="1">
                <a:latin typeface="+mn-lt"/>
              </a:rPr>
              <a:t>denoised</a:t>
            </a:r>
            <a:r>
              <a:rPr lang="en-US" sz="1800" dirty="0">
                <a:latin typeface="+mn-lt"/>
              </a:rPr>
              <a:t> representation of your samples. This is a much better proxy for the phenotype than the expression of individual genes. Hence, a very promising area is to do </a:t>
            </a:r>
            <a:r>
              <a:rPr lang="en-US" sz="1800" dirty="0" err="1">
                <a:latin typeface="+mn-lt"/>
              </a:rPr>
              <a:t>eQTL's</a:t>
            </a:r>
            <a:r>
              <a:rPr lang="en-US" sz="1800" dirty="0">
                <a:latin typeface="+mn-lt"/>
              </a:rPr>
              <a:t> with the factors themselves!</a:t>
            </a:r>
          </a:p>
        </p:txBody>
      </p:sp>
    </p:spTree>
    <p:extLst>
      <p:ext uri="{BB962C8B-B14F-4D97-AF65-F5344CB8AC3E}">
        <p14:creationId xmlns:p14="http://schemas.microsoft.com/office/powerpoint/2010/main" val="803526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Application</a:t>
            </a:r>
            <a:r>
              <a:rPr lang="de-DE" altLang="de-DE" dirty="0" smtClean="0"/>
              <a:t> </a:t>
            </a:r>
            <a:r>
              <a:rPr lang="de-DE" altLang="de-DE" dirty="0" err="1" smtClean="0"/>
              <a:t>of</a:t>
            </a:r>
            <a:r>
              <a:rPr lang="de-DE" altLang="de-DE" dirty="0" smtClean="0"/>
              <a:t> MOFA</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nb-NO" sz="1400" dirty="0">
                <a:latin typeface="+mn-lt"/>
              </a:rPr>
              <a:t>Bunina et al. Cell Systems 10, 480-494.e8 (2020)</a:t>
            </a:r>
            <a:endParaRPr lang="de-DE" sz="1400" dirty="0">
              <a:latin typeface="+mn-lt"/>
            </a:endParaRPr>
          </a:p>
        </p:txBody>
      </p:sp>
      <p:pic>
        <p:nvPicPr>
          <p:cNvPr id="7" name="Grafik 6"/>
          <p:cNvPicPr>
            <a:picLocks noChangeAspect="1"/>
          </p:cNvPicPr>
          <p:nvPr/>
        </p:nvPicPr>
        <p:blipFill>
          <a:blip r:embed="rId3"/>
          <a:stretch>
            <a:fillRect/>
          </a:stretch>
        </p:blipFill>
        <p:spPr>
          <a:xfrm>
            <a:off x="265542" y="609600"/>
            <a:ext cx="6357665" cy="5348236"/>
          </a:xfrm>
          <a:prstGeom prst="rect">
            <a:avLst/>
          </a:prstGeom>
        </p:spPr>
      </p:pic>
    </p:spTree>
    <p:extLst>
      <p:ext uri="{BB962C8B-B14F-4D97-AF65-F5344CB8AC3E}">
        <p14:creationId xmlns:p14="http://schemas.microsoft.com/office/powerpoint/2010/main" val="3541356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Input </a:t>
            </a:r>
            <a:r>
              <a:rPr lang="de-DE" altLang="de-DE" dirty="0" err="1" smtClean="0"/>
              <a:t>to</a:t>
            </a:r>
            <a:r>
              <a:rPr lang="de-DE" altLang="de-DE" dirty="0" smtClean="0"/>
              <a:t> MOFA</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nb-NO" sz="1400" dirty="0">
                <a:latin typeface="+mj-lt"/>
              </a:rPr>
              <a:t>Bunina et al. Cell Systems 10, 480-494.e8 (2020)</a:t>
            </a:r>
            <a:endParaRPr lang="de-DE" sz="1400" dirty="0">
              <a:latin typeface="+mj-lt"/>
            </a:endParaRPr>
          </a:p>
        </p:txBody>
      </p:sp>
      <p:sp>
        <p:nvSpPr>
          <p:cNvPr id="3" name="Textfeld 2"/>
          <p:cNvSpPr txBox="1"/>
          <p:nvPr/>
        </p:nvSpPr>
        <p:spPr>
          <a:xfrm flipH="1">
            <a:off x="179512" y="609600"/>
            <a:ext cx="8614320" cy="4901342"/>
          </a:xfrm>
          <a:prstGeom prst="rect">
            <a:avLst/>
          </a:prstGeom>
          <a:noFill/>
        </p:spPr>
        <p:txBody>
          <a:bodyPr wrap="square" rtlCol="0">
            <a:spAutoFit/>
          </a:bodyPr>
          <a:lstStyle/>
          <a:p>
            <a:pPr>
              <a:lnSpc>
                <a:spcPts val="2500"/>
              </a:lnSpc>
            </a:pPr>
            <a:r>
              <a:rPr lang="en-US" sz="1800" dirty="0">
                <a:latin typeface="+mn-lt"/>
              </a:rPr>
              <a:t>MOFA R package version 1.2.0 was used for the analysis (</a:t>
            </a:r>
            <a:r>
              <a:rPr lang="en-US" sz="1800" dirty="0" err="1">
                <a:latin typeface="+mn-lt"/>
              </a:rPr>
              <a:t>Argelaguet</a:t>
            </a:r>
            <a:r>
              <a:rPr lang="en-US" sz="1800" dirty="0">
                <a:latin typeface="+mn-lt"/>
              </a:rPr>
              <a:t> et al., 2018</a:t>
            </a:r>
            <a:r>
              <a:rPr lang="en-US" sz="1800" dirty="0" smtClean="0">
                <a:latin typeface="+mn-lt"/>
              </a:rPr>
              <a:t>).</a:t>
            </a:r>
          </a:p>
          <a:p>
            <a:pPr>
              <a:lnSpc>
                <a:spcPts val="2500"/>
              </a:lnSpc>
            </a:pPr>
            <a:endParaRPr lang="en-US" sz="1800" dirty="0">
              <a:latin typeface="+mn-lt"/>
            </a:endParaRPr>
          </a:p>
          <a:p>
            <a:pPr>
              <a:lnSpc>
                <a:spcPts val="2500"/>
              </a:lnSpc>
            </a:pPr>
            <a:r>
              <a:rPr lang="en-US" sz="1800" dirty="0" smtClean="0">
                <a:latin typeface="+mn-lt"/>
              </a:rPr>
              <a:t>ATAC-</a:t>
            </a:r>
            <a:r>
              <a:rPr lang="en-US" sz="1800" dirty="0" err="1" smtClean="0">
                <a:latin typeface="+mn-lt"/>
              </a:rPr>
              <a:t>seq</a:t>
            </a:r>
            <a:r>
              <a:rPr lang="en-US" sz="1800" dirty="0" smtClean="0">
                <a:latin typeface="+mn-lt"/>
              </a:rPr>
              <a:t> </a:t>
            </a:r>
            <a:r>
              <a:rPr lang="en-US" sz="1800" dirty="0">
                <a:latin typeface="+mn-lt"/>
              </a:rPr>
              <a:t>peak counts (4 replicates, 4 time points), RNA gene counts (4 replicates, 4 time points) and protein counts (2 replicates, 4 time points), all variance-normalized, were used as input to the model with default parameters and 3% factor drop threshold. </a:t>
            </a:r>
            <a:endParaRPr lang="en-US" sz="1800" dirty="0" smtClean="0">
              <a:latin typeface="+mn-lt"/>
            </a:endParaRPr>
          </a:p>
          <a:p>
            <a:pPr>
              <a:lnSpc>
                <a:spcPts val="2500"/>
              </a:lnSpc>
            </a:pPr>
            <a:endParaRPr lang="en-US" sz="1800" dirty="0">
              <a:latin typeface="+mn-lt"/>
            </a:endParaRPr>
          </a:p>
          <a:p>
            <a:pPr>
              <a:lnSpc>
                <a:spcPts val="2500"/>
              </a:lnSpc>
            </a:pPr>
            <a:r>
              <a:rPr lang="en-US" sz="1800" dirty="0" smtClean="0">
                <a:latin typeface="+mn-lt"/>
              </a:rPr>
              <a:t>The </a:t>
            </a:r>
            <a:r>
              <a:rPr lang="en-US" sz="1800" dirty="0">
                <a:latin typeface="+mn-lt"/>
              </a:rPr>
              <a:t>downstream analysis of the model output was performed with ranked lists of top factor loadings (genes or proteins or ATAC-</a:t>
            </a:r>
            <a:r>
              <a:rPr lang="en-US" sz="1800" dirty="0" err="1">
                <a:latin typeface="+mn-lt"/>
              </a:rPr>
              <a:t>seq</a:t>
            </a:r>
            <a:r>
              <a:rPr lang="en-US" sz="1800" dirty="0">
                <a:latin typeface="+mn-lt"/>
              </a:rPr>
              <a:t> peaks) in each data modality (converted to </a:t>
            </a:r>
            <a:r>
              <a:rPr lang="en-US" sz="1800" dirty="0" err="1">
                <a:latin typeface="+mn-lt"/>
              </a:rPr>
              <a:t>ensembl</a:t>
            </a:r>
            <a:r>
              <a:rPr lang="en-US" sz="1800" dirty="0">
                <a:latin typeface="+mn-lt"/>
              </a:rPr>
              <a:t> gene IDs) as input for gene set enrichment analysis (GSEA (Subramanian et al., 2005)), using mouse gene ontology annotations as a reference list. </a:t>
            </a:r>
            <a:endParaRPr lang="en-US" sz="1800" dirty="0" smtClean="0">
              <a:latin typeface="+mn-lt"/>
            </a:endParaRPr>
          </a:p>
          <a:p>
            <a:pPr>
              <a:lnSpc>
                <a:spcPts val="2500"/>
              </a:lnSpc>
            </a:pPr>
            <a:endParaRPr lang="en-US" sz="1800" dirty="0">
              <a:latin typeface="+mn-lt"/>
            </a:endParaRPr>
          </a:p>
          <a:p>
            <a:pPr>
              <a:lnSpc>
                <a:spcPts val="2500"/>
              </a:lnSpc>
            </a:pPr>
            <a:r>
              <a:rPr lang="en-US" sz="1800" dirty="0" smtClean="0">
                <a:latin typeface="+mn-lt"/>
              </a:rPr>
              <a:t>Each </a:t>
            </a:r>
            <a:r>
              <a:rPr lang="en-US" sz="1800" dirty="0">
                <a:latin typeface="+mn-lt"/>
              </a:rPr>
              <a:t>ATAC-</a:t>
            </a:r>
            <a:r>
              <a:rPr lang="en-US" sz="1800" dirty="0" err="1">
                <a:latin typeface="+mn-lt"/>
              </a:rPr>
              <a:t>seq</a:t>
            </a:r>
            <a:r>
              <a:rPr lang="en-US" sz="1800" dirty="0">
                <a:latin typeface="+mn-lt"/>
              </a:rPr>
              <a:t> peak was linked to the nearest gene and these nearest gene lists were used for GSEA.</a:t>
            </a:r>
          </a:p>
        </p:txBody>
      </p:sp>
    </p:spTree>
    <p:extLst>
      <p:ext uri="{BB962C8B-B14F-4D97-AF65-F5344CB8AC3E}">
        <p14:creationId xmlns:p14="http://schemas.microsoft.com/office/powerpoint/2010/main" val="1002858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917" r="24422" b="67937"/>
          <a:stretch/>
        </p:blipFill>
        <p:spPr>
          <a:xfrm>
            <a:off x="251520" y="548680"/>
            <a:ext cx="8394081" cy="2736303"/>
          </a:xfrm>
          <a:prstGeom prst="rect">
            <a:avLst/>
          </a:prstGeom>
        </p:spPr>
      </p:pic>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Application</a:t>
            </a:r>
            <a:r>
              <a:rPr lang="de-DE" altLang="de-DE" dirty="0" smtClean="0"/>
              <a:t> </a:t>
            </a:r>
            <a:r>
              <a:rPr lang="de-DE" altLang="de-DE" dirty="0" err="1" smtClean="0"/>
              <a:t>of</a:t>
            </a:r>
            <a:r>
              <a:rPr lang="de-DE" altLang="de-DE" dirty="0" smtClean="0"/>
              <a:t> MOFA</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nb-NO" sz="1400" dirty="0">
                <a:latin typeface="+mn-lt"/>
              </a:rPr>
              <a:t>Bunina et al. Cell Systems 10, 480-494.e8 (2020)</a:t>
            </a:r>
            <a:endParaRPr lang="de-DE" sz="1400" dirty="0">
              <a:latin typeface="+mn-lt"/>
            </a:endParaRPr>
          </a:p>
        </p:txBody>
      </p:sp>
      <p:sp>
        <p:nvSpPr>
          <p:cNvPr id="3" name="Textfeld 2"/>
          <p:cNvSpPr txBox="1"/>
          <p:nvPr/>
        </p:nvSpPr>
        <p:spPr>
          <a:xfrm flipH="1">
            <a:off x="107503" y="3285992"/>
            <a:ext cx="8928992" cy="2336537"/>
          </a:xfrm>
          <a:prstGeom prst="rect">
            <a:avLst/>
          </a:prstGeom>
          <a:noFill/>
        </p:spPr>
        <p:txBody>
          <a:bodyPr wrap="square" rtlCol="0">
            <a:spAutoFit/>
          </a:bodyPr>
          <a:lstStyle/>
          <a:p>
            <a:pPr>
              <a:lnSpc>
                <a:spcPts val="2500"/>
              </a:lnSpc>
            </a:pPr>
            <a:r>
              <a:rPr lang="en-US" sz="1800" dirty="0" smtClean="0">
                <a:latin typeface="+mn-lt"/>
              </a:rPr>
              <a:t>Changes </a:t>
            </a:r>
            <a:r>
              <a:rPr lang="en-US" sz="1800" dirty="0">
                <a:latin typeface="+mn-lt"/>
              </a:rPr>
              <a:t>in Proteome, Transcriptome, and Chromatin during Neuronal Differentiation</a:t>
            </a:r>
          </a:p>
          <a:p>
            <a:pPr>
              <a:lnSpc>
                <a:spcPts val="2500"/>
              </a:lnSpc>
            </a:pPr>
            <a:r>
              <a:rPr lang="en-US" sz="1800" dirty="0" smtClean="0">
                <a:latin typeface="+mn-lt"/>
              </a:rPr>
              <a:t>(Left) </a:t>
            </a:r>
            <a:r>
              <a:rPr lang="en-US" sz="1800" dirty="0">
                <a:latin typeface="+mn-lt"/>
              </a:rPr>
              <a:t>Scheme of neuronal differentiation protocol and experimental set-up (</a:t>
            </a:r>
            <a:r>
              <a:rPr lang="en-US" sz="1800" dirty="0" err="1">
                <a:latin typeface="+mn-lt"/>
              </a:rPr>
              <a:t>LiF</a:t>
            </a:r>
            <a:r>
              <a:rPr lang="en-US" sz="1800" dirty="0">
                <a:latin typeface="+mn-lt"/>
              </a:rPr>
              <a:t>, leukemia inhibitory factor; RA, retinoic acid).</a:t>
            </a:r>
          </a:p>
          <a:p>
            <a:pPr>
              <a:lnSpc>
                <a:spcPts val="2500"/>
              </a:lnSpc>
            </a:pPr>
            <a:r>
              <a:rPr lang="en-US" sz="1800" dirty="0" smtClean="0">
                <a:latin typeface="+mn-lt"/>
              </a:rPr>
              <a:t>(Right) </a:t>
            </a:r>
            <a:r>
              <a:rPr lang="en-US" sz="1800" dirty="0">
                <a:latin typeface="+mn-lt"/>
              </a:rPr>
              <a:t>Overview of ATAC-</a:t>
            </a:r>
            <a:r>
              <a:rPr lang="en-US" sz="1800" dirty="0" err="1">
                <a:latin typeface="+mn-lt"/>
              </a:rPr>
              <a:t>seq</a:t>
            </a:r>
            <a:r>
              <a:rPr lang="en-US" sz="1800" dirty="0">
                <a:latin typeface="+mn-lt"/>
              </a:rPr>
              <a:t>, RNA-</a:t>
            </a:r>
            <a:r>
              <a:rPr lang="en-US" sz="1800" dirty="0" err="1">
                <a:latin typeface="+mn-lt"/>
              </a:rPr>
              <a:t>seq</a:t>
            </a:r>
            <a:r>
              <a:rPr lang="en-US" sz="1800" dirty="0">
                <a:latin typeface="+mn-lt"/>
              </a:rPr>
              <a:t>, and proteomics data. All except distal ATAC-peaks are aligned by genes. Distal ATAC-peaks are only partially shown due to the high number. </a:t>
            </a:r>
            <a:endParaRPr lang="en-US" sz="1800" dirty="0" smtClean="0">
              <a:latin typeface="+mn-lt"/>
            </a:endParaRPr>
          </a:p>
          <a:p>
            <a:pPr>
              <a:lnSpc>
                <a:spcPts val="2500"/>
              </a:lnSpc>
            </a:pPr>
            <a:r>
              <a:rPr lang="en-US" sz="1800" dirty="0" smtClean="0">
                <a:latin typeface="+mn-lt"/>
              </a:rPr>
              <a:t>N : number </a:t>
            </a:r>
            <a:r>
              <a:rPr lang="en-US" sz="1800" dirty="0">
                <a:latin typeface="+mn-lt"/>
              </a:rPr>
              <a:t>of ATAC-</a:t>
            </a:r>
            <a:r>
              <a:rPr lang="en-US" sz="1800" dirty="0" err="1">
                <a:latin typeface="+mn-lt"/>
              </a:rPr>
              <a:t>seq</a:t>
            </a:r>
            <a:r>
              <a:rPr lang="en-US" sz="1800" dirty="0">
                <a:latin typeface="+mn-lt"/>
              </a:rPr>
              <a:t> peaks (or genes if no ATAC-peak is present</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1349798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Application</a:t>
            </a:r>
            <a:r>
              <a:rPr lang="de-DE" altLang="de-DE" dirty="0" smtClean="0"/>
              <a:t> </a:t>
            </a:r>
            <a:r>
              <a:rPr lang="de-DE" altLang="de-DE" dirty="0" err="1" smtClean="0"/>
              <a:t>of</a:t>
            </a:r>
            <a:r>
              <a:rPr lang="de-DE" altLang="de-DE" dirty="0" smtClean="0"/>
              <a:t> MOFA</a:t>
            </a:r>
            <a:endParaRPr lang="de-DE" altLang="de-DE" dirty="0"/>
          </a:p>
        </p:txBody>
      </p:sp>
      <p:sp>
        <p:nvSpPr>
          <p:cNvPr id="2" name="Textfeld 1"/>
          <p:cNvSpPr txBox="1"/>
          <p:nvPr/>
        </p:nvSpPr>
        <p:spPr>
          <a:xfrm flipH="1">
            <a:off x="881686" y="6201493"/>
            <a:ext cx="2682201" cy="523220"/>
          </a:xfrm>
          <a:prstGeom prst="rect">
            <a:avLst/>
          </a:prstGeom>
          <a:noFill/>
        </p:spPr>
        <p:txBody>
          <a:bodyPr wrap="square" rtlCol="0">
            <a:spAutoFit/>
          </a:bodyPr>
          <a:lstStyle/>
          <a:p>
            <a:r>
              <a:rPr lang="nb-NO" sz="1400" dirty="0">
                <a:latin typeface="+mn-lt"/>
              </a:rPr>
              <a:t>Bunina et al. Cell Systems 10, 480-494.e8 (2020)</a:t>
            </a:r>
            <a:endParaRPr lang="de-DE" sz="1400" dirty="0">
              <a:latin typeface="+mn-lt"/>
            </a:endParaRPr>
          </a:p>
        </p:txBody>
      </p:sp>
      <p:sp>
        <p:nvSpPr>
          <p:cNvPr id="3" name="Textfeld 2"/>
          <p:cNvSpPr txBox="1"/>
          <p:nvPr/>
        </p:nvSpPr>
        <p:spPr>
          <a:xfrm flipH="1">
            <a:off x="3923929" y="796538"/>
            <a:ext cx="4867201" cy="3939540"/>
          </a:xfrm>
          <a:prstGeom prst="rect">
            <a:avLst/>
          </a:prstGeom>
          <a:noFill/>
        </p:spPr>
        <p:txBody>
          <a:bodyPr wrap="square" rtlCol="0">
            <a:spAutoFit/>
          </a:bodyPr>
          <a:lstStyle/>
          <a:p>
            <a:pPr>
              <a:lnSpc>
                <a:spcPts val="2500"/>
              </a:lnSpc>
            </a:pPr>
            <a:r>
              <a:rPr lang="en-US" sz="1800" dirty="0" smtClean="0">
                <a:latin typeface="+mn-lt"/>
              </a:rPr>
              <a:t>(Top) </a:t>
            </a:r>
            <a:r>
              <a:rPr lang="en-US" sz="1800" dirty="0">
                <a:latin typeface="+mn-lt"/>
              </a:rPr>
              <a:t>Variance explained by </a:t>
            </a:r>
            <a:r>
              <a:rPr lang="en-US" sz="1800" dirty="0" smtClean="0">
                <a:latin typeface="+mn-lt"/>
              </a:rPr>
              <a:t>latent </a:t>
            </a:r>
            <a:r>
              <a:rPr lang="en-US" sz="1800" dirty="0">
                <a:latin typeface="+mn-lt"/>
              </a:rPr>
              <a:t>factors (LFs) identified with MOFA is shown for each dataset</a:t>
            </a:r>
            <a:r>
              <a:rPr lang="en-US" sz="1800" dirty="0" smtClean="0">
                <a:latin typeface="+mn-lt"/>
              </a:rPr>
              <a:t>.</a:t>
            </a:r>
          </a:p>
          <a:p>
            <a:pPr>
              <a:lnSpc>
                <a:spcPts val="2500"/>
              </a:lnSpc>
            </a:pPr>
            <a:r>
              <a:rPr lang="en-US" sz="1800" dirty="0">
                <a:latin typeface="+mn-lt"/>
              </a:rPr>
              <a:t>LF1 explained the majority of variance in all three layers whereas LF2 and LF3 specifically explain RNA and ATAC-</a:t>
            </a:r>
            <a:r>
              <a:rPr lang="en-US" sz="1800" dirty="0" err="1">
                <a:latin typeface="+mn-lt"/>
              </a:rPr>
              <a:t>seq</a:t>
            </a:r>
            <a:r>
              <a:rPr lang="en-US" sz="1800" dirty="0">
                <a:latin typeface="+mn-lt"/>
              </a:rPr>
              <a:t> data, </a:t>
            </a:r>
            <a:r>
              <a:rPr lang="en-US" sz="1800" dirty="0" smtClean="0">
                <a:latin typeface="+mn-lt"/>
              </a:rPr>
              <a:t>respectively.</a:t>
            </a:r>
            <a:endParaRPr lang="en-US" sz="1800" dirty="0">
              <a:latin typeface="+mn-lt"/>
            </a:endParaRPr>
          </a:p>
          <a:p>
            <a:pPr>
              <a:lnSpc>
                <a:spcPts val="2500"/>
              </a:lnSpc>
            </a:pPr>
            <a:endParaRPr lang="de-DE" sz="1800" dirty="0" smtClean="0">
              <a:latin typeface="+mn-lt"/>
            </a:endParaRPr>
          </a:p>
          <a:p>
            <a:pPr>
              <a:lnSpc>
                <a:spcPts val="2500"/>
              </a:lnSpc>
            </a:pPr>
            <a:r>
              <a:rPr lang="en-US" sz="1800" dirty="0" smtClean="0">
                <a:latin typeface="+mn-lt"/>
              </a:rPr>
              <a:t>(Bottom) scatterplots </a:t>
            </a:r>
            <a:r>
              <a:rPr lang="en-US" sz="1800" dirty="0">
                <a:latin typeface="+mn-lt"/>
              </a:rPr>
              <a:t>of samples projected to LF1 versus LF2 (left), and LF1 versus LF3 (right</a:t>
            </a:r>
            <a:r>
              <a:rPr lang="en-US" sz="1800" dirty="0" smtClean="0">
                <a:latin typeface="+mn-lt"/>
              </a:rPr>
              <a:t>). </a:t>
            </a:r>
          </a:p>
          <a:p>
            <a:pPr>
              <a:lnSpc>
                <a:spcPts val="2500"/>
              </a:lnSpc>
            </a:pPr>
            <a:r>
              <a:rPr lang="de-DE" sz="1800" dirty="0">
                <a:latin typeface="+mn-lt"/>
              </a:rPr>
              <a:t>d</a:t>
            </a:r>
            <a:r>
              <a:rPr lang="de-DE" sz="1800" dirty="0" smtClean="0">
                <a:latin typeface="+mn-lt"/>
              </a:rPr>
              <a:t>0 </a:t>
            </a:r>
            <a:r>
              <a:rPr lang="de-DE" sz="1800" dirty="0" err="1" smtClean="0">
                <a:latin typeface="+mn-lt"/>
              </a:rPr>
              <a:t>stands</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day</a:t>
            </a:r>
            <a:r>
              <a:rPr lang="de-DE" sz="1800" dirty="0" smtClean="0">
                <a:latin typeface="+mn-lt"/>
              </a:rPr>
              <a:t> 0“ at </a:t>
            </a:r>
            <a:r>
              <a:rPr lang="de-DE" sz="1800" dirty="0" err="1" smtClean="0">
                <a:latin typeface="+mn-lt"/>
              </a:rPr>
              <a:t>the</a:t>
            </a:r>
            <a:r>
              <a:rPr lang="de-DE" sz="1800" dirty="0" smtClean="0">
                <a:latin typeface="+mn-lt"/>
              </a:rPr>
              <a:t> </a:t>
            </a:r>
            <a:r>
              <a:rPr lang="de-DE" sz="1800" dirty="0" err="1" smtClean="0">
                <a:latin typeface="+mn-lt"/>
              </a:rPr>
              <a:t>start</a:t>
            </a:r>
            <a:r>
              <a:rPr lang="de-DE" sz="1800" dirty="0" smtClean="0">
                <a:latin typeface="+mn-lt"/>
              </a:rPr>
              <a:t> </a:t>
            </a:r>
            <a:r>
              <a:rPr lang="de-DE" sz="1800" dirty="0" err="1" smtClean="0">
                <a:latin typeface="+mn-lt"/>
              </a:rPr>
              <a:t>of</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differentiation</a:t>
            </a:r>
            <a:r>
              <a:rPr lang="de-DE" sz="1800" dirty="0" smtClean="0">
                <a:latin typeface="+mn-lt"/>
              </a:rPr>
              <a:t> </a:t>
            </a:r>
            <a:r>
              <a:rPr lang="de-DE" sz="1800" dirty="0" err="1" smtClean="0">
                <a:latin typeface="+mn-lt"/>
              </a:rPr>
              <a:t>protocol</a:t>
            </a:r>
            <a:r>
              <a:rPr lang="de-DE" sz="1800" dirty="0" smtClean="0">
                <a:latin typeface="+mn-lt"/>
              </a:rPr>
              <a:t>.</a:t>
            </a:r>
            <a:endParaRPr lang="en-US" sz="1800" dirty="0" smtClean="0">
              <a:latin typeface="+mn-lt"/>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32062" r="62267" b="36906"/>
          <a:stretch/>
        </p:blipFill>
        <p:spPr>
          <a:xfrm>
            <a:off x="107505" y="3254694"/>
            <a:ext cx="3816424" cy="2565168"/>
          </a:xfrm>
          <a:prstGeom prst="rect">
            <a:avLst/>
          </a:prstGeom>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75186" t="4023" b="71916"/>
          <a:stretch/>
        </p:blipFill>
        <p:spPr>
          <a:xfrm>
            <a:off x="342331" y="892903"/>
            <a:ext cx="2439537" cy="1933253"/>
          </a:xfrm>
          <a:prstGeom prst="rect">
            <a:avLst/>
          </a:prstGeom>
        </p:spPr>
      </p:pic>
    </p:spTree>
    <p:extLst>
      <p:ext uri="{BB962C8B-B14F-4D97-AF65-F5344CB8AC3E}">
        <p14:creationId xmlns:p14="http://schemas.microsoft.com/office/powerpoint/2010/main" val="1848839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r="43465"/>
          <a:stretch/>
        </p:blipFill>
        <p:spPr>
          <a:xfrm>
            <a:off x="309806" y="572637"/>
            <a:ext cx="4986474" cy="2990850"/>
          </a:xfrm>
          <a:prstGeom prst="rect">
            <a:avLst/>
          </a:prstGeom>
        </p:spPr>
      </p:pic>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Method</a:t>
            </a:r>
            <a:r>
              <a:rPr lang="de-DE" altLang="de-DE" dirty="0" smtClean="0"/>
              <a:t> 2: </a:t>
            </a:r>
            <a:r>
              <a:rPr lang="de-DE" altLang="de-DE" dirty="0" err="1" smtClean="0"/>
              <a:t>Similarity</a:t>
            </a:r>
            <a:r>
              <a:rPr lang="de-DE" altLang="de-DE" dirty="0" smtClean="0"/>
              <a:t> Network Fusion (</a:t>
            </a:r>
            <a:r>
              <a:rPr lang="de-DE" altLang="de-DE" dirty="0" err="1" smtClean="0"/>
              <a:t>transformation-based</a:t>
            </a:r>
            <a:r>
              <a:rPr lang="de-DE" altLang="de-DE" dirty="0" smtClean="0"/>
              <a:t>)</a:t>
            </a:r>
            <a:endParaRPr lang="de-DE" altLang="de-DE" dirty="0"/>
          </a:p>
        </p:txBody>
      </p:sp>
      <p:sp>
        <p:nvSpPr>
          <p:cNvPr id="3" name="Textfeld 2"/>
          <p:cNvSpPr txBox="1"/>
          <p:nvPr/>
        </p:nvSpPr>
        <p:spPr>
          <a:xfrm flipH="1">
            <a:off x="107504" y="3582600"/>
            <a:ext cx="8928323" cy="2657138"/>
          </a:xfrm>
          <a:prstGeom prst="rect">
            <a:avLst/>
          </a:prstGeom>
          <a:noFill/>
        </p:spPr>
        <p:txBody>
          <a:bodyPr wrap="square" rtlCol="0">
            <a:spAutoFit/>
          </a:bodyPr>
          <a:lstStyle/>
          <a:p>
            <a:pPr marL="342900" indent="-342900">
              <a:lnSpc>
                <a:spcPts val="2500"/>
              </a:lnSpc>
              <a:buAutoNum type="alphaLcParenBoth"/>
            </a:pPr>
            <a:r>
              <a:rPr lang="en-US" sz="1800" dirty="0" smtClean="0">
                <a:latin typeface="+mn-lt"/>
              </a:rPr>
              <a:t>Example </a:t>
            </a:r>
            <a:r>
              <a:rPr lang="en-US" sz="1800" dirty="0">
                <a:latin typeface="+mn-lt"/>
              </a:rPr>
              <a:t>representation of mRNA expression and </a:t>
            </a:r>
            <a:endParaRPr lang="en-US" sz="1800" dirty="0" smtClean="0">
              <a:latin typeface="+mn-lt"/>
            </a:endParaRPr>
          </a:p>
          <a:p>
            <a:pPr>
              <a:lnSpc>
                <a:spcPts val="2500"/>
              </a:lnSpc>
            </a:pPr>
            <a:r>
              <a:rPr lang="en-US" sz="1800" dirty="0" smtClean="0">
                <a:latin typeface="+mn-lt"/>
              </a:rPr>
              <a:t>DNA </a:t>
            </a:r>
            <a:r>
              <a:rPr lang="en-US" sz="1800" dirty="0">
                <a:latin typeface="+mn-lt"/>
              </a:rPr>
              <a:t>methylation data sets for the same cohort of patients. </a:t>
            </a:r>
            <a:endParaRPr lang="en-US" sz="1800" dirty="0" smtClean="0">
              <a:latin typeface="+mn-lt"/>
            </a:endParaRPr>
          </a:p>
          <a:p>
            <a:pPr marL="342900" indent="-342900">
              <a:lnSpc>
                <a:spcPts val="2500"/>
              </a:lnSpc>
              <a:buAutoNum type="alphaLcParenBoth"/>
            </a:pPr>
            <a:endParaRPr lang="en-US" sz="1800" dirty="0" smtClean="0">
              <a:latin typeface="+mn-lt"/>
            </a:endParaRPr>
          </a:p>
          <a:p>
            <a:pPr>
              <a:lnSpc>
                <a:spcPts val="2500"/>
              </a:lnSpc>
            </a:pPr>
            <a:r>
              <a:rPr lang="en-US" sz="1800" dirty="0" smtClean="0">
                <a:latin typeface="+mn-lt"/>
              </a:rPr>
              <a:t>(</a:t>
            </a:r>
            <a:r>
              <a:rPr lang="en-US" sz="1800" b="1" dirty="0">
                <a:latin typeface="+mn-lt"/>
              </a:rPr>
              <a:t>b</a:t>
            </a:r>
            <a:r>
              <a:rPr lang="en-US" sz="1800" dirty="0">
                <a:latin typeface="+mn-lt"/>
              </a:rPr>
              <a:t>) Patient-by-patient similarity matrices for each data type. </a:t>
            </a:r>
            <a:endParaRPr lang="en-US" sz="1800" dirty="0" smtClean="0">
              <a:latin typeface="+mn-lt"/>
            </a:endParaRPr>
          </a:p>
          <a:p>
            <a:pPr>
              <a:lnSpc>
                <a:spcPts val="2500"/>
              </a:lnSpc>
            </a:pPr>
            <a:endParaRPr lang="en-US" sz="1800" dirty="0" smtClean="0">
              <a:latin typeface="+mn-lt"/>
            </a:endParaRPr>
          </a:p>
          <a:p>
            <a:pPr>
              <a:lnSpc>
                <a:spcPts val="2500"/>
              </a:lnSpc>
            </a:pPr>
            <a:r>
              <a:rPr lang="en-US" sz="1800" dirty="0" smtClean="0">
                <a:latin typeface="+mn-lt"/>
              </a:rPr>
              <a:t>(</a:t>
            </a:r>
            <a:r>
              <a:rPr lang="en-US" sz="1800" b="1" dirty="0">
                <a:latin typeface="+mn-lt"/>
              </a:rPr>
              <a:t>c</a:t>
            </a:r>
            <a:r>
              <a:rPr lang="en-US" sz="1800" dirty="0">
                <a:latin typeface="+mn-lt"/>
              </a:rPr>
              <a:t>) Patient-by-patient similarity networks, equivalent to the patient-by-patient data. Patients are represented by nodes and patients' pairwise similarities are represented by edges. </a:t>
            </a:r>
            <a:endParaRPr lang="de-DE" sz="1800" dirty="0" smtClean="0">
              <a:latin typeface="+mn-lt"/>
            </a:endParaRPr>
          </a:p>
        </p:txBody>
      </p:sp>
      <p:sp>
        <p:nvSpPr>
          <p:cNvPr id="2" name="Textfeld 1"/>
          <p:cNvSpPr txBox="1"/>
          <p:nvPr/>
        </p:nvSpPr>
        <p:spPr>
          <a:xfrm flipH="1">
            <a:off x="881687" y="6201493"/>
            <a:ext cx="3842713" cy="523220"/>
          </a:xfrm>
          <a:prstGeom prst="rect">
            <a:avLst/>
          </a:prstGeom>
          <a:noFill/>
        </p:spPr>
        <p:txBody>
          <a:bodyPr wrap="square" rtlCol="0">
            <a:spAutoFit/>
          </a:bodyPr>
          <a:lstStyle/>
          <a:p>
            <a:r>
              <a:rPr lang="de-DE" sz="1400" dirty="0" smtClean="0">
                <a:latin typeface="+mn-lt"/>
              </a:rPr>
              <a:t>Wang et al. Nature </a:t>
            </a:r>
            <a:r>
              <a:rPr lang="de-DE" sz="1400" dirty="0" err="1" smtClean="0">
                <a:latin typeface="+mn-lt"/>
              </a:rPr>
              <a:t>Methods</a:t>
            </a:r>
            <a:r>
              <a:rPr lang="de-DE" sz="1400" dirty="0" smtClean="0">
                <a:latin typeface="+mn-lt"/>
              </a:rPr>
              <a:t> </a:t>
            </a:r>
          </a:p>
          <a:p>
            <a:r>
              <a:rPr lang="de-DE" sz="1400" dirty="0" smtClean="0">
                <a:latin typeface="+mn-lt"/>
              </a:rPr>
              <a:t>11, 333 (2014)</a:t>
            </a:r>
            <a:endParaRPr lang="de-DE" sz="1400" dirty="0">
              <a:latin typeface="+mn-lt"/>
            </a:endParaRPr>
          </a:p>
        </p:txBody>
      </p:sp>
      <p:sp>
        <p:nvSpPr>
          <p:cNvPr id="7" name="Rechteck 6"/>
          <p:cNvSpPr/>
          <p:nvPr/>
        </p:nvSpPr>
        <p:spPr>
          <a:xfrm>
            <a:off x="5494302" y="618262"/>
            <a:ext cx="3104158" cy="646331"/>
          </a:xfrm>
          <a:prstGeom prst="rect">
            <a:avLst/>
          </a:prstGeom>
        </p:spPr>
        <p:txBody>
          <a:bodyPr wrap="square">
            <a:spAutoFit/>
          </a:bodyPr>
          <a:lstStyle/>
          <a:p>
            <a:r>
              <a:rPr lang="en-US" sz="1800" b="1" dirty="0" smtClean="0">
                <a:solidFill>
                  <a:srgbClr val="FF33CC"/>
                </a:solidFill>
                <a:latin typeface="+mn-lt"/>
              </a:rPr>
              <a:t>Aim of SNF: discover </a:t>
            </a:r>
            <a:r>
              <a:rPr lang="en-US" sz="1800" b="1" dirty="0">
                <a:solidFill>
                  <a:srgbClr val="FF33CC"/>
                </a:solidFill>
                <a:latin typeface="+mn-lt"/>
              </a:rPr>
              <a:t>patient subgroup clusters.</a:t>
            </a:r>
            <a:endParaRPr lang="de-DE" sz="1800" b="1" dirty="0">
              <a:solidFill>
                <a:srgbClr val="FF33CC"/>
              </a:solidFill>
              <a:latin typeface="+mn-lt"/>
            </a:endParaRPr>
          </a:p>
        </p:txBody>
      </p:sp>
      <p:sp>
        <p:nvSpPr>
          <p:cNvPr id="9" name="Textfeld 8"/>
          <p:cNvSpPr txBox="1"/>
          <p:nvPr/>
        </p:nvSpPr>
        <p:spPr>
          <a:xfrm flipH="1">
            <a:off x="5512304" y="1231470"/>
            <a:ext cx="3842713" cy="307777"/>
          </a:xfrm>
          <a:prstGeom prst="rect">
            <a:avLst/>
          </a:prstGeom>
          <a:noFill/>
        </p:spPr>
        <p:txBody>
          <a:bodyPr wrap="square" rtlCol="0">
            <a:spAutoFit/>
          </a:bodyPr>
          <a:lstStyle/>
          <a:p>
            <a:r>
              <a:rPr lang="de-DE" sz="1400" dirty="0" smtClean="0">
                <a:latin typeface="+mn-lt"/>
              </a:rPr>
              <a:t>Huang et al. </a:t>
            </a:r>
            <a:r>
              <a:rPr lang="de-DE" sz="1400" dirty="0">
                <a:latin typeface="+mn-lt"/>
              </a:rPr>
              <a:t>Front Genet. </a:t>
            </a:r>
            <a:r>
              <a:rPr lang="de-DE" sz="1400" dirty="0" smtClean="0">
                <a:latin typeface="+mn-lt"/>
              </a:rPr>
              <a:t>8</a:t>
            </a:r>
            <a:r>
              <a:rPr lang="de-DE" sz="1400" dirty="0">
                <a:latin typeface="+mn-lt"/>
              </a:rPr>
              <a:t>: </a:t>
            </a:r>
            <a:r>
              <a:rPr lang="de-DE" sz="1400" dirty="0" smtClean="0">
                <a:latin typeface="+mn-lt"/>
              </a:rPr>
              <a:t>84 (2017) </a:t>
            </a:r>
          </a:p>
        </p:txBody>
      </p:sp>
      <p:cxnSp>
        <p:nvCxnSpPr>
          <p:cNvPr id="10" name="Gerade Verbindung mit Pfeil 9"/>
          <p:cNvCxnSpPr/>
          <p:nvPr/>
        </p:nvCxnSpPr>
        <p:spPr>
          <a:xfrm flipV="1">
            <a:off x="2286000" y="1116759"/>
            <a:ext cx="1709936" cy="36903"/>
          </a:xfrm>
          <a:prstGeom prst="straightConnector1">
            <a:avLst/>
          </a:prstGeom>
          <a:ln w="15875">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2087978" y="905968"/>
            <a:ext cx="396044" cy="42158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2339752" y="1196752"/>
            <a:ext cx="396044" cy="42158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2663788" y="1556792"/>
            <a:ext cx="396044" cy="42158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p:nvPr/>
        </p:nvCxnSpPr>
        <p:spPr>
          <a:xfrm flipV="1">
            <a:off x="2843808" y="1660821"/>
            <a:ext cx="1584176" cy="111996"/>
          </a:xfrm>
          <a:prstGeom prst="straightConnector1">
            <a:avLst/>
          </a:prstGeom>
          <a:ln w="15875">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2555776" y="1116759"/>
            <a:ext cx="2168624" cy="296017"/>
          </a:xfrm>
          <a:prstGeom prst="straightConnector1">
            <a:avLst/>
          </a:prstGeom>
          <a:ln w="15875">
            <a:solidFill>
              <a:srgbClr val="FF33CC"/>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226" y="1613257"/>
            <a:ext cx="1543096" cy="1757415"/>
          </a:xfrm>
          <a:prstGeom prst="rect">
            <a:avLst/>
          </a:prstGeom>
        </p:spPr>
      </p:pic>
      <p:sp>
        <p:nvSpPr>
          <p:cNvPr id="17" name="Textfeld 16"/>
          <p:cNvSpPr txBox="1"/>
          <p:nvPr/>
        </p:nvSpPr>
        <p:spPr>
          <a:xfrm flipH="1">
            <a:off x="7311897" y="3456598"/>
            <a:ext cx="1822941" cy="307777"/>
          </a:xfrm>
          <a:prstGeom prst="rect">
            <a:avLst/>
          </a:prstGeom>
          <a:noFill/>
        </p:spPr>
        <p:txBody>
          <a:bodyPr wrap="square" rtlCol="0">
            <a:spAutoFit/>
          </a:bodyPr>
          <a:lstStyle/>
          <a:p>
            <a:r>
              <a:rPr lang="de-DE" sz="1400" dirty="0" smtClean="0">
                <a:latin typeface="+mn-lt"/>
              </a:rPr>
              <a:t>Anna Goldenberg</a:t>
            </a:r>
          </a:p>
        </p:txBody>
      </p:sp>
    </p:spTree>
    <p:extLst>
      <p:ext uri="{BB962C8B-B14F-4D97-AF65-F5344CB8AC3E}">
        <p14:creationId xmlns:p14="http://schemas.microsoft.com/office/powerpoint/2010/main" val="1782544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90" y="572061"/>
            <a:ext cx="8820150" cy="2990850"/>
          </a:xfrm>
          <a:prstGeom prst="rect">
            <a:avLst/>
          </a:prstGeom>
        </p:spPr>
      </p:pic>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Similarity</a:t>
            </a:r>
            <a:r>
              <a:rPr lang="de-DE" altLang="de-DE" dirty="0" smtClean="0"/>
              <a:t> Network Fusion</a:t>
            </a:r>
            <a:endParaRPr lang="de-DE" altLang="de-DE" dirty="0"/>
          </a:p>
        </p:txBody>
      </p:sp>
      <p:sp>
        <p:nvSpPr>
          <p:cNvPr id="3" name="Textfeld 2"/>
          <p:cNvSpPr txBox="1"/>
          <p:nvPr/>
        </p:nvSpPr>
        <p:spPr>
          <a:xfrm flipH="1">
            <a:off x="107504" y="3582600"/>
            <a:ext cx="8928323" cy="1695336"/>
          </a:xfrm>
          <a:prstGeom prst="rect">
            <a:avLst/>
          </a:prstGeom>
          <a:noFill/>
        </p:spPr>
        <p:txBody>
          <a:bodyPr wrap="square" rtlCol="0">
            <a:spAutoFit/>
          </a:bodyPr>
          <a:lstStyle/>
          <a:p>
            <a:pPr>
              <a:lnSpc>
                <a:spcPts val="2500"/>
              </a:lnSpc>
            </a:pPr>
            <a:r>
              <a:rPr lang="en-US" sz="1800" dirty="0" smtClean="0">
                <a:latin typeface="+mn-lt"/>
              </a:rPr>
              <a:t>(</a:t>
            </a:r>
            <a:r>
              <a:rPr lang="en-US" sz="1800" b="1" dirty="0">
                <a:latin typeface="+mn-lt"/>
              </a:rPr>
              <a:t>d</a:t>
            </a:r>
            <a:r>
              <a:rPr lang="en-US" sz="1800" dirty="0">
                <a:latin typeface="+mn-lt"/>
              </a:rPr>
              <a:t>) Network fusion by SNF iteratively updates each of the networks with </a:t>
            </a:r>
            <a:r>
              <a:rPr lang="en-US" sz="1800" dirty="0" smtClean="0">
                <a:latin typeface="+mn-lt"/>
              </a:rPr>
              <a:t>similarity information </a:t>
            </a:r>
            <a:r>
              <a:rPr lang="en-US" sz="1800" dirty="0">
                <a:latin typeface="+mn-lt"/>
              </a:rPr>
              <a:t>from the other networks, making them more similar with each step. </a:t>
            </a:r>
            <a:endParaRPr lang="en-US" sz="1800" dirty="0" smtClean="0">
              <a:latin typeface="+mn-lt"/>
            </a:endParaRPr>
          </a:p>
          <a:p>
            <a:pPr>
              <a:lnSpc>
                <a:spcPts val="2500"/>
              </a:lnSpc>
            </a:pPr>
            <a:endParaRPr lang="en-US" sz="1800" dirty="0">
              <a:latin typeface="+mn-lt"/>
            </a:endParaRPr>
          </a:p>
          <a:p>
            <a:pPr>
              <a:lnSpc>
                <a:spcPts val="2500"/>
              </a:lnSpc>
            </a:pPr>
            <a:r>
              <a:rPr lang="en-US" sz="1800" dirty="0" smtClean="0">
                <a:latin typeface="+mn-lt"/>
              </a:rPr>
              <a:t>(</a:t>
            </a:r>
            <a:r>
              <a:rPr lang="en-US" sz="1800" b="1" dirty="0">
                <a:latin typeface="+mn-lt"/>
              </a:rPr>
              <a:t>e</a:t>
            </a:r>
            <a:r>
              <a:rPr lang="en-US" sz="1800" dirty="0">
                <a:latin typeface="+mn-lt"/>
              </a:rPr>
              <a:t>) The iterative network fusion results in convergence to the final fused network. Edge color indicates which data type has contributed to the given similarity.</a:t>
            </a:r>
            <a:endParaRPr lang="de-DE" sz="1800" dirty="0" smtClean="0">
              <a:latin typeface="+mn-lt"/>
            </a:endParaRPr>
          </a:p>
        </p:txBody>
      </p:sp>
      <p:sp>
        <p:nvSpPr>
          <p:cNvPr id="2" name="Textfeld 1"/>
          <p:cNvSpPr txBox="1"/>
          <p:nvPr/>
        </p:nvSpPr>
        <p:spPr>
          <a:xfrm flipH="1">
            <a:off x="881687" y="6201493"/>
            <a:ext cx="3842713" cy="523220"/>
          </a:xfrm>
          <a:prstGeom prst="rect">
            <a:avLst/>
          </a:prstGeom>
          <a:noFill/>
        </p:spPr>
        <p:txBody>
          <a:bodyPr wrap="square" rtlCol="0">
            <a:spAutoFit/>
          </a:bodyPr>
          <a:lstStyle/>
          <a:p>
            <a:r>
              <a:rPr lang="de-DE" sz="1400" dirty="0" smtClean="0">
                <a:latin typeface="+mn-lt"/>
              </a:rPr>
              <a:t>Wang et al. Nature </a:t>
            </a:r>
            <a:r>
              <a:rPr lang="de-DE" sz="1400" dirty="0" err="1" smtClean="0">
                <a:latin typeface="+mn-lt"/>
              </a:rPr>
              <a:t>Methods</a:t>
            </a:r>
            <a:r>
              <a:rPr lang="de-DE" sz="1400" dirty="0" smtClean="0">
                <a:latin typeface="+mn-lt"/>
              </a:rPr>
              <a:t> </a:t>
            </a:r>
          </a:p>
          <a:p>
            <a:r>
              <a:rPr lang="de-DE" sz="1400" dirty="0" smtClean="0">
                <a:latin typeface="+mn-lt"/>
              </a:rPr>
              <a:t>11, 333 (2014)</a:t>
            </a:r>
            <a:endParaRPr lang="de-DE" sz="1400" dirty="0">
              <a:latin typeface="+mn-lt"/>
            </a:endParaRPr>
          </a:p>
        </p:txBody>
      </p:sp>
    </p:spTree>
    <p:extLst>
      <p:ext uri="{BB962C8B-B14F-4D97-AF65-F5344CB8AC3E}">
        <p14:creationId xmlns:p14="http://schemas.microsoft.com/office/powerpoint/2010/main" val="1431386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Similarity</a:t>
            </a:r>
            <a:r>
              <a:rPr lang="de-DE" altLang="de-DE" dirty="0" smtClean="0"/>
              <a:t> Network Fusion</a:t>
            </a:r>
            <a:endParaRPr lang="de-DE" altLang="de-DE" dirty="0"/>
          </a:p>
        </p:txBody>
      </p:sp>
      <p:sp>
        <p:nvSpPr>
          <p:cNvPr id="2" name="Textfeld 1"/>
          <p:cNvSpPr txBox="1"/>
          <p:nvPr/>
        </p:nvSpPr>
        <p:spPr>
          <a:xfrm flipH="1">
            <a:off x="881687" y="6201493"/>
            <a:ext cx="3842713" cy="523220"/>
          </a:xfrm>
          <a:prstGeom prst="rect">
            <a:avLst/>
          </a:prstGeom>
          <a:noFill/>
        </p:spPr>
        <p:txBody>
          <a:bodyPr wrap="square" rtlCol="0">
            <a:spAutoFit/>
          </a:bodyPr>
          <a:lstStyle/>
          <a:p>
            <a:r>
              <a:rPr lang="de-DE" sz="1400" dirty="0" smtClean="0">
                <a:latin typeface="+mn-lt"/>
              </a:rPr>
              <a:t>Wang et al. Nature </a:t>
            </a:r>
            <a:r>
              <a:rPr lang="de-DE" sz="1400" dirty="0" err="1" smtClean="0">
                <a:latin typeface="+mn-lt"/>
              </a:rPr>
              <a:t>Methods</a:t>
            </a:r>
            <a:r>
              <a:rPr lang="de-DE" sz="1400" dirty="0" smtClean="0">
                <a:latin typeface="+mn-lt"/>
              </a:rPr>
              <a:t> </a:t>
            </a:r>
          </a:p>
          <a:p>
            <a:r>
              <a:rPr lang="de-DE" sz="1400" dirty="0" smtClean="0">
                <a:latin typeface="+mn-lt"/>
              </a:rPr>
              <a:t>11, 333 (2014)</a:t>
            </a:r>
            <a:endParaRPr lang="de-DE" sz="1400" dirty="0">
              <a:latin typeface="+mn-lt"/>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67533"/>
            <a:ext cx="5904656" cy="4922672"/>
          </a:xfrm>
          <a:prstGeom prst="rect">
            <a:avLst/>
          </a:prstGeom>
        </p:spPr>
      </p:pic>
      <p:sp>
        <p:nvSpPr>
          <p:cNvPr id="3" name="Textfeld 2"/>
          <p:cNvSpPr txBox="1"/>
          <p:nvPr/>
        </p:nvSpPr>
        <p:spPr>
          <a:xfrm flipH="1">
            <a:off x="6012159" y="609600"/>
            <a:ext cx="3023667" cy="5428922"/>
          </a:xfrm>
          <a:prstGeom prst="rect">
            <a:avLst/>
          </a:prstGeom>
          <a:noFill/>
        </p:spPr>
        <p:txBody>
          <a:bodyPr wrap="square" rtlCol="0">
            <a:spAutoFit/>
          </a:bodyPr>
          <a:lstStyle/>
          <a:p>
            <a:pPr>
              <a:lnSpc>
                <a:spcPts val="2200"/>
              </a:lnSpc>
            </a:pPr>
            <a:r>
              <a:rPr lang="en-US" sz="1600" dirty="0">
                <a:latin typeface="+mn-lt"/>
              </a:rPr>
              <a:t>(</a:t>
            </a:r>
            <a:r>
              <a:rPr lang="en-US" sz="1600" b="1" dirty="0">
                <a:latin typeface="+mn-lt"/>
              </a:rPr>
              <a:t>a</a:t>
            </a:r>
            <a:r>
              <a:rPr lang="en-US" sz="1600" dirty="0">
                <a:latin typeface="+mn-lt"/>
              </a:rPr>
              <a:t>–</a:t>
            </a:r>
            <a:r>
              <a:rPr lang="en-US" sz="1600" b="1" dirty="0">
                <a:latin typeface="+mn-lt"/>
              </a:rPr>
              <a:t>d</a:t>
            </a:r>
            <a:r>
              <a:rPr lang="en-US" sz="1600" dirty="0">
                <a:latin typeface="+mn-lt"/>
              </a:rPr>
              <a:t>) Patient-to-patient similarities for 215 patients with </a:t>
            </a:r>
            <a:r>
              <a:rPr lang="en-US" sz="1600" b="1" dirty="0" smtClean="0">
                <a:latin typeface="+mn-lt"/>
              </a:rPr>
              <a:t>glioblastoma</a:t>
            </a:r>
            <a:r>
              <a:rPr lang="en-US" sz="1600" dirty="0" smtClean="0">
                <a:latin typeface="+mn-lt"/>
              </a:rPr>
              <a:t> </a:t>
            </a:r>
            <a:r>
              <a:rPr lang="en-US" sz="1600" dirty="0">
                <a:latin typeface="+mn-lt"/>
              </a:rPr>
              <a:t>represented by similarity matrices and patient networks, where nodes represent patients, edge thickness reflects the strength of the similarity, and node size represents survival. </a:t>
            </a:r>
            <a:endParaRPr lang="en-US" sz="1600" dirty="0" smtClean="0">
              <a:latin typeface="+mn-lt"/>
            </a:endParaRPr>
          </a:p>
          <a:p>
            <a:pPr>
              <a:lnSpc>
                <a:spcPts val="2200"/>
              </a:lnSpc>
            </a:pPr>
            <a:endParaRPr lang="en-US" sz="1600" dirty="0">
              <a:latin typeface="+mn-lt"/>
            </a:endParaRPr>
          </a:p>
          <a:p>
            <a:pPr>
              <a:lnSpc>
                <a:spcPts val="2200"/>
              </a:lnSpc>
            </a:pPr>
            <a:r>
              <a:rPr lang="en-US" sz="1600" dirty="0" smtClean="0">
                <a:latin typeface="+mn-lt"/>
              </a:rPr>
              <a:t>Clusters </a:t>
            </a:r>
            <a:r>
              <a:rPr lang="en-US" sz="1600" dirty="0">
                <a:latin typeface="+mn-lt"/>
              </a:rPr>
              <a:t>are coded in grayscale (subtypes 1–3) and arranged according to the subtypes revealed through spectral clustering of the combined patient network. </a:t>
            </a:r>
            <a:endParaRPr lang="en-US" sz="1600" dirty="0" smtClean="0">
              <a:latin typeface="+mn-lt"/>
            </a:endParaRPr>
          </a:p>
          <a:p>
            <a:pPr>
              <a:lnSpc>
                <a:spcPts val="2200"/>
              </a:lnSpc>
            </a:pPr>
            <a:r>
              <a:rPr lang="en-US" sz="1600" dirty="0" smtClean="0">
                <a:latin typeface="+mn-lt"/>
              </a:rPr>
              <a:t>The </a:t>
            </a:r>
            <a:r>
              <a:rPr lang="en-US" sz="1600" dirty="0">
                <a:latin typeface="+mn-lt"/>
              </a:rPr>
              <a:t>clustering representation is preserved for all </a:t>
            </a:r>
            <a:r>
              <a:rPr lang="en-US" sz="1600" dirty="0" smtClean="0">
                <a:latin typeface="+mn-lt"/>
              </a:rPr>
              <a:t>4 </a:t>
            </a:r>
            <a:r>
              <a:rPr lang="en-US" sz="1600" dirty="0">
                <a:latin typeface="+mn-lt"/>
              </a:rPr>
              <a:t>networks to facilitate visual comparison. </a:t>
            </a:r>
            <a:endParaRPr lang="de-DE" sz="1600" dirty="0" smtClean="0">
              <a:latin typeface="+mn-lt"/>
            </a:endParaRPr>
          </a:p>
        </p:txBody>
      </p:sp>
      <p:sp>
        <p:nvSpPr>
          <p:cNvPr id="8" name="Textfeld 7"/>
          <p:cNvSpPr txBox="1"/>
          <p:nvPr/>
        </p:nvSpPr>
        <p:spPr>
          <a:xfrm flipH="1">
            <a:off x="3419872" y="512794"/>
            <a:ext cx="2863627" cy="646331"/>
          </a:xfrm>
          <a:prstGeom prst="rect">
            <a:avLst/>
          </a:prstGeom>
          <a:noFill/>
        </p:spPr>
        <p:txBody>
          <a:bodyPr wrap="square" rtlCol="0">
            <a:spAutoFit/>
          </a:bodyPr>
          <a:lstStyle/>
          <a:p>
            <a:r>
              <a:rPr lang="en-US" sz="1800" dirty="0" smtClean="0">
                <a:latin typeface="+mn-lt"/>
              </a:rPr>
              <a:t>SNF-combined </a:t>
            </a:r>
            <a:r>
              <a:rPr lang="en-US" sz="1800" dirty="0">
                <a:latin typeface="+mn-lt"/>
              </a:rPr>
              <a:t>similarity matrix and </a:t>
            </a:r>
            <a:r>
              <a:rPr lang="en-US" sz="1800" dirty="0" smtClean="0">
                <a:latin typeface="+mn-lt"/>
              </a:rPr>
              <a:t>network</a:t>
            </a:r>
            <a:endParaRPr lang="de-DE" sz="1800" dirty="0" smtClean="0">
              <a:latin typeface="+mn-lt"/>
            </a:endParaRPr>
          </a:p>
        </p:txBody>
      </p:sp>
      <p:sp>
        <p:nvSpPr>
          <p:cNvPr id="9" name="Textfeld 8"/>
          <p:cNvSpPr txBox="1"/>
          <p:nvPr/>
        </p:nvSpPr>
        <p:spPr>
          <a:xfrm flipH="1">
            <a:off x="331875" y="788451"/>
            <a:ext cx="2863627" cy="369332"/>
          </a:xfrm>
          <a:prstGeom prst="rect">
            <a:avLst/>
          </a:prstGeom>
          <a:noFill/>
        </p:spPr>
        <p:txBody>
          <a:bodyPr wrap="square" rtlCol="0">
            <a:spAutoFit/>
          </a:bodyPr>
          <a:lstStyle/>
          <a:p>
            <a:r>
              <a:rPr lang="en-US" sz="1800" dirty="0" smtClean="0">
                <a:latin typeface="+mn-lt"/>
              </a:rPr>
              <a:t>DNA methylation</a:t>
            </a:r>
            <a:endParaRPr lang="de-DE" sz="1800" dirty="0" smtClean="0">
              <a:latin typeface="+mn-lt"/>
            </a:endParaRPr>
          </a:p>
        </p:txBody>
      </p:sp>
      <p:sp>
        <p:nvSpPr>
          <p:cNvPr id="10" name="Textfeld 9"/>
          <p:cNvSpPr txBox="1"/>
          <p:nvPr/>
        </p:nvSpPr>
        <p:spPr>
          <a:xfrm flipH="1">
            <a:off x="264847" y="2579370"/>
            <a:ext cx="2863627" cy="369332"/>
          </a:xfrm>
          <a:prstGeom prst="rect">
            <a:avLst/>
          </a:prstGeom>
          <a:noFill/>
        </p:spPr>
        <p:txBody>
          <a:bodyPr wrap="square" rtlCol="0">
            <a:spAutoFit/>
          </a:bodyPr>
          <a:lstStyle/>
          <a:p>
            <a:r>
              <a:rPr lang="en-US" sz="1800" dirty="0" smtClean="0">
                <a:latin typeface="+mn-lt"/>
              </a:rPr>
              <a:t>mRNA expression</a:t>
            </a:r>
            <a:endParaRPr lang="de-DE" sz="1800" dirty="0" smtClean="0">
              <a:latin typeface="+mn-lt"/>
            </a:endParaRPr>
          </a:p>
        </p:txBody>
      </p:sp>
      <p:sp>
        <p:nvSpPr>
          <p:cNvPr id="11" name="Textfeld 10"/>
          <p:cNvSpPr txBox="1"/>
          <p:nvPr/>
        </p:nvSpPr>
        <p:spPr>
          <a:xfrm flipH="1">
            <a:off x="305440" y="4346377"/>
            <a:ext cx="2863627" cy="369332"/>
          </a:xfrm>
          <a:prstGeom prst="rect">
            <a:avLst/>
          </a:prstGeom>
          <a:noFill/>
        </p:spPr>
        <p:txBody>
          <a:bodyPr wrap="square" rtlCol="0">
            <a:spAutoFit/>
          </a:bodyPr>
          <a:lstStyle/>
          <a:p>
            <a:r>
              <a:rPr lang="en-US" sz="1800" dirty="0" smtClean="0">
                <a:latin typeface="+mn-lt"/>
              </a:rPr>
              <a:t>miRNA expression</a:t>
            </a:r>
            <a:endParaRPr lang="de-DE" sz="1800" dirty="0" smtClean="0">
              <a:latin typeface="+mn-lt"/>
            </a:endParaRPr>
          </a:p>
        </p:txBody>
      </p:sp>
    </p:spTree>
    <p:extLst>
      <p:ext uri="{BB962C8B-B14F-4D97-AF65-F5344CB8AC3E}">
        <p14:creationId xmlns:p14="http://schemas.microsoft.com/office/powerpoint/2010/main" val="1224544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Application</a:t>
            </a:r>
            <a:r>
              <a:rPr lang="de-DE" altLang="de-DE" dirty="0" smtClean="0"/>
              <a:t> </a:t>
            </a:r>
            <a:r>
              <a:rPr lang="de-DE" altLang="de-DE" dirty="0" err="1" smtClean="0"/>
              <a:t>of</a:t>
            </a:r>
            <a:r>
              <a:rPr lang="de-DE" altLang="de-DE" dirty="0" smtClean="0"/>
              <a:t> SNF: </a:t>
            </a:r>
            <a:r>
              <a:rPr lang="de-DE" altLang="de-DE" dirty="0" err="1" smtClean="0"/>
              <a:t>pancreatic</a:t>
            </a:r>
            <a:r>
              <a:rPr lang="de-DE" altLang="de-DE" dirty="0" smtClean="0"/>
              <a:t> </a:t>
            </a:r>
            <a:r>
              <a:rPr lang="de-DE" altLang="de-DE" dirty="0" err="1" smtClean="0"/>
              <a:t>ductal</a:t>
            </a:r>
            <a:r>
              <a:rPr lang="de-DE" altLang="de-DE" dirty="0" smtClean="0"/>
              <a:t> </a:t>
            </a:r>
            <a:r>
              <a:rPr lang="de-DE" altLang="de-DE" dirty="0" err="1" smtClean="0"/>
              <a:t>adenocarcinoma</a:t>
            </a:r>
            <a:endParaRPr lang="de-DE" altLang="de-DE" dirty="0"/>
          </a:p>
        </p:txBody>
      </p:sp>
      <p:sp>
        <p:nvSpPr>
          <p:cNvPr id="2" name="Textfeld 1"/>
          <p:cNvSpPr txBox="1"/>
          <p:nvPr/>
        </p:nvSpPr>
        <p:spPr>
          <a:xfrm flipH="1">
            <a:off x="141000" y="5884633"/>
            <a:ext cx="3842713" cy="307777"/>
          </a:xfrm>
          <a:prstGeom prst="rect">
            <a:avLst/>
          </a:prstGeom>
          <a:noFill/>
        </p:spPr>
        <p:txBody>
          <a:bodyPr wrap="square" rtlCol="0">
            <a:spAutoFit/>
          </a:bodyPr>
          <a:lstStyle/>
          <a:p>
            <a:r>
              <a:rPr lang="it-IT" sz="1400" dirty="0">
                <a:latin typeface="+mn-lt"/>
              </a:rPr>
              <a:t>TCGA, </a:t>
            </a:r>
            <a:r>
              <a:rPr lang="it-IT" sz="1400" dirty="0" err="1">
                <a:latin typeface="+mn-lt"/>
              </a:rPr>
              <a:t>Cancer</a:t>
            </a:r>
            <a:r>
              <a:rPr lang="it-IT" sz="1400" dirty="0">
                <a:latin typeface="+mn-lt"/>
              </a:rPr>
              <a:t> Cell 32, 185-203.e13 (2017)</a:t>
            </a:r>
            <a:endParaRPr lang="de-DE" sz="1400" dirty="0">
              <a:latin typeface="+mn-lt"/>
            </a:endParaRPr>
          </a:p>
        </p:txBody>
      </p:sp>
      <p:sp>
        <p:nvSpPr>
          <p:cNvPr id="3" name="Textfeld 2"/>
          <p:cNvSpPr txBox="1"/>
          <p:nvPr/>
        </p:nvSpPr>
        <p:spPr>
          <a:xfrm flipH="1">
            <a:off x="323528" y="675422"/>
            <a:ext cx="8569578" cy="3939540"/>
          </a:xfrm>
          <a:prstGeom prst="rect">
            <a:avLst/>
          </a:prstGeom>
          <a:noFill/>
        </p:spPr>
        <p:txBody>
          <a:bodyPr wrap="square" rtlCol="0">
            <a:spAutoFit/>
          </a:bodyPr>
          <a:lstStyle/>
          <a:p>
            <a:pPr>
              <a:lnSpc>
                <a:spcPts val="2500"/>
              </a:lnSpc>
            </a:pPr>
            <a:r>
              <a:rPr lang="en-US" sz="1800" dirty="0">
                <a:latin typeface="+mn-lt"/>
              </a:rPr>
              <a:t>Pancreatic ductal adenocarcinoma (PDAC) is an </a:t>
            </a:r>
            <a:r>
              <a:rPr lang="en-US" sz="1800" b="1" dirty="0">
                <a:latin typeface="+mn-lt"/>
              </a:rPr>
              <a:t>aggressive disease </a:t>
            </a:r>
            <a:r>
              <a:rPr lang="en-US" sz="1800" dirty="0">
                <a:latin typeface="+mn-lt"/>
              </a:rPr>
              <a:t>that typically presents at an advanced stage and is refractory to most treatment </a:t>
            </a:r>
            <a:r>
              <a:rPr lang="en-US" sz="1800" dirty="0" smtClean="0">
                <a:latin typeface="+mn-lt"/>
              </a:rPr>
              <a:t>modalities.</a:t>
            </a:r>
          </a:p>
          <a:p>
            <a:pPr>
              <a:lnSpc>
                <a:spcPts val="2500"/>
              </a:lnSpc>
            </a:pPr>
            <a:endParaRPr lang="de-DE" sz="1800" dirty="0" smtClean="0">
              <a:latin typeface="+mn-lt"/>
            </a:endParaRPr>
          </a:p>
          <a:p>
            <a:pPr>
              <a:lnSpc>
                <a:spcPts val="2500"/>
              </a:lnSpc>
            </a:pPr>
            <a:r>
              <a:rPr lang="en-US" sz="1800" dirty="0" smtClean="0">
                <a:latin typeface="+mn-lt"/>
              </a:rPr>
              <a:t>A whole-exome </a:t>
            </a:r>
            <a:r>
              <a:rPr lang="en-US" sz="1800" dirty="0">
                <a:latin typeface="+mn-lt"/>
              </a:rPr>
              <a:t>sequencing study of pancreatic cancer identified a large number of </a:t>
            </a:r>
            <a:r>
              <a:rPr lang="en-US" sz="1800" b="1" dirty="0">
                <a:latin typeface="+mn-lt"/>
              </a:rPr>
              <a:t>mutations</a:t>
            </a:r>
            <a:r>
              <a:rPr lang="en-US" sz="1800" dirty="0">
                <a:latin typeface="+mn-lt"/>
              </a:rPr>
              <a:t> and somatic </a:t>
            </a:r>
            <a:r>
              <a:rPr lang="en-US" sz="1800" b="1" dirty="0">
                <a:latin typeface="+mn-lt"/>
              </a:rPr>
              <a:t>copy number alterations </a:t>
            </a:r>
            <a:r>
              <a:rPr lang="en-US" sz="1800" dirty="0">
                <a:latin typeface="+mn-lt"/>
              </a:rPr>
              <a:t>(SCNAs) that alter the function of many key </a:t>
            </a:r>
            <a:r>
              <a:rPr lang="en-US" sz="1800" b="1" dirty="0">
                <a:latin typeface="+mn-lt"/>
              </a:rPr>
              <a:t>oncogenes</a:t>
            </a:r>
            <a:r>
              <a:rPr lang="en-US" sz="1800" dirty="0">
                <a:latin typeface="+mn-lt"/>
              </a:rPr>
              <a:t> and </a:t>
            </a:r>
            <a:r>
              <a:rPr lang="en-US" sz="1800" b="1" dirty="0">
                <a:latin typeface="+mn-lt"/>
              </a:rPr>
              <a:t>tumor suppressor genes</a:t>
            </a:r>
            <a:r>
              <a:rPr lang="en-US" sz="1800" dirty="0">
                <a:latin typeface="+mn-lt"/>
              </a:rPr>
              <a:t>, including KRAS, TP53, SMAD4, and </a:t>
            </a:r>
            <a:r>
              <a:rPr lang="en-US" sz="1800" dirty="0" smtClean="0">
                <a:latin typeface="+mn-lt"/>
              </a:rPr>
              <a:t>CDKN2A.</a:t>
            </a:r>
          </a:p>
          <a:p>
            <a:pPr>
              <a:lnSpc>
                <a:spcPts val="2500"/>
              </a:lnSpc>
            </a:pPr>
            <a:endParaRPr lang="de-DE" sz="1800" dirty="0">
              <a:latin typeface="+mn-lt"/>
            </a:endParaRPr>
          </a:p>
          <a:p>
            <a:pPr>
              <a:lnSpc>
                <a:spcPts val="2500"/>
              </a:lnSpc>
            </a:pPr>
            <a:r>
              <a:rPr lang="en-US" sz="1800" dirty="0">
                <a:latin typeface="+mn-lt"/>
              </a:rPr>
              <a:t>Germline alterations in DNA damage repair genes such as BRCA1, BRCA2, PALB2, or </a:t>
            </a:r>
            <a:r>
              <a:rPr lang="en-US" sz="1800" dirty="0" smtClean="0">
                <a:latin typeface="+mn-lt"/>
              </a:rPr>
              <a:t>ATM give </a:t>
            </a:r>
            <a:r>
              <a:rPr lang="en-US" sz="1800" dirty="0">
                <a:latin typeface="+mn-lt"/>
              </a:rPr>
              <a:t>rise to </a:t>
            </a:r>
            <a:r>
              <a:rPr lang="en-US" sz="1800" b="1" dirty="0">
                <a:latin typeface="+mn-lt"/>
              </a:rPr>
              <a:t>genomic instability </a:t>
            </a:r>
            <a:r>
              <a:rPr lang="en-US" sz="1800" dirty="0">
                <a:latin typeface="+mn-lt"/>
              </a:rPr>
              <a:t>in a subset of </a:t>
            </a:r>
            <a:r>
              <a:rPr lang="en-US" sz="1800" dirty="0" smtClean="0">
                <a:latin typeface="+mn-lt"/>
              </a:rPr>
              <a:t>PDACs.</a:t>
            </a:r>
          </a:p>
          <a:p>
            <a:pPr>
              <a:lnSpc>
                <a:spcPts val="2500"/>
              </a:lnSpc>
            </a:pPr>
            <a:endParaRPr lang="de-DE" sz="1800" dirty="0">
              <a:latin typeface="+mn-lt"/>
            </a:endParaRPr>
          </a:p>
          <a:p>
            <a:pPr>
              <a:lnSpc>
                <a:spcPts val="2500"/>
              </a:lnSpc>
            </a:pPr>
            <a:r>
              <a:rPr lang="en-US" sz="1800" dirty="0" smtClean="0">
                <a:latin typeface="+mn-lt"/>
              </a:rPr>
              <a:t>The </a:t>
            </a:r>
            <a:r>
              <a:rPr lang="en-US" sz="1800" dirty="0">
                <a:latin typeface="+mn-lt"/>
              </a:rPr>
              <a:t>majority of PDACs harbor </a:t>
            </a:r>
            <a:r>
              <a:rPr lang="en-US" sz="1800" b="1" dirty="0">
                <a:latin typeface="+mn-lt"/>
              </a:rPr>
              <a:t>complex chromosomal rearrangement </a:t>
            </a:r>
            <a:r>
              <a:rPr lang="en-US" sz="1800" dirty="0" smtClean="0">
                <a:latin typeface="+mn-lt"/>
              </a:rPr>
              <a:t>patterns.</a:t>
            </a:r>
            <a:endParaRPr lang="de-DE" sz="1800" dirty="0">
              <a:latin typeface="+mn-lt"/>
            </a:endParaRPr>
          </a:p>
        </p:txBody>
      </p:sp>
    </p:spTree>
    <p:extLst>
      <p:ext uri="{BB962C8B-B14F-4D97-AF65-F5344CB8AC3E}">
        <p14:creationId xmlns:p14="http://schemas.microsoft.com/office/powerpoint/2010/main" val="265401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Genomic</a:t>
            </a:r>
            <a:r>
              <a:rPr lang="de-DE" altLang="de-DE" dirty="0" smtClean="0"/>
              <a:t> </a:t>
            </a:r>
            <a:r>
              <a:rPr lang="de-DE" altLang="de-DE" dirty="0" err="1" smtClean="0"/>
              <a:t>alterations</a:t>
            </a:r>
            <a:r>
              <a:rPr lang="de-DE" altLang="de-DE" dirty="0" smtClean="0"/>
              <a:t> in PDAC </a:t>
            </a:r>
            <a:endParaRPr lang="de-DE" altLang="de-DE" dirty="0"/>
          </a:p>
        </p:txBody>
      </p:sp>
      <p:sp>
        <p:nvSpPr>
          <p:cNvPr id="2" name="Textfeld 1"/>
          <p:cNvSpPr txBox="1"/>
          <p:nvPr/>
        </p:nvSpPr>
        <p:spPr>
          <a:xfrm flipH="1">
            <a:off x="1338908" y="6082893"/>
            <a:ext cx="2126744" cy="523220"/>
          </a:xfrm>
          <a:prstGeom prst="rect">
            <a:avLst/>
          </a:prstGeom>
          <a:noFill/>
        </p:spPr>
        <p:txBody>
          <a:bodyPr wrap="square" rtlCol="0">
            <a:spAutoFit/>
          </a:bodyPr>
          <a:lstStyle/>
          <a:p>
            <a:r>
              <a:rPr lang="it-IT" sz="1400" dirty="0">
                <a:latin typeface="+mn-lt"/>
              </a:rPr>
              <a:t>TCGA, </a:t>
            </a:r>
            <a:r>
              <a:rPr lang="it-IT" sz="1400" dirty="0" err="1">
                <a:latin typeface="+mn-lt"/>
              </a:rPr>
              <a:t>Cancer</a:t>
            </a:r>
            <a:r>
              <a:rPr lang="it-IT" sz="1400" dirty="0">
                <a:latin typeface="+mn-lt"/>
              </a:rPr>
              <a:t> Cell 32, </a:t>
            </a:r>
            <a:endParaRPr lang="it-IT" sz="1400" dirty="0" smtClean="0">
              <a:latin typeface="+mn-lt"/>
            </a:endParaRPr>
          </a:p>
          <a:p>
            <a:r>
              <a:rPr lang="it-IT" sz="1400" dirty="0" smtClean="0">
                <a:latin typeface="+mn-lt"/>
              </a:rPr>
              <a:t>185-203.e13 </a:t>
            </a:r>
            <a:r>
              <a:rPr lang="it-IT" sz="1400" dirty="0">
                <a:latin typeface="+mn-lt"/>
              </a:rPr>
              <a:t>(2017)</a:t>
            </a:r>
            <a:endParaRPr lang="de-DE" sz="1400" dirty="0">
              <a:latin typeface="+mn-lt"/>
            </a:endParaRPr>
          </a:p>
        </p:txBody>
      </p:sp>
      <p:sp>
        <p:nvSpPr>
          <p:cNvPr id="3" name="Textfeld 2"/>
          <p:cNvSpPr txBox="1"/>
          <p:nvPr/>
        </p:nvSpPr>
        <p:spPr>
          <a:xfrm flipH="1">
            <a:off x="6314848" y="609600"/>
            <a:ext cx="2829152" cy="5734903"/>
          </a:xfrm>
          <a:prstGeom prst="rect">
            <a:avLst/>
          </a:prstGeom>
          <a:noFill/>
        </p:spPr>
        <p:txBody>
          <a:bodyPr wrap="square" rtlCol="0">
            <a:spAutoFit/>
          </a:bodyPr>
          <a:lstStyle/>
          <a:p>
            <a:pPr>
              <a:lnSpc>
                <a:spcPts val="2200"/>
              </a:lnSpc>
            </a:pPr>
            <a:r>
              <a:rPr lang="en-US" sz="1600" dirty="0" smtClean="0">
                <a:latin typeface="+mn-lt"/>
              </a:rPr>
              <a:t>Integrated </a:t>
            </a:r>
            <a:r>
              <a:rPr lang="en-US" sz="1600" dirty="0">
                <a:latin typeface="+mn-lt"/>
              </a:rPr>
              <a:t>genomic data for 149 non-</a:t>
            </a:r>
            <a:r>
              <a:rPr lang="en-US" sz="1600" dirty="0" err="1">
                <a:latin typeface="+mn-lt"/>
              </a:rPr>
              <a:t>hypermutated</a:t>
            </a:r>
            <a:r>
              <a:rPr lang="en-US" sz="1600" dirty="0">
                <a:latin typeface="+mn-lt"/>
              </a:rPr>
              <a:t> samples (columns</a:t>
            </a:r>
            <a:r>
              <a:rPr lang="en-US" sz="1600" dirty="0" smtClean="0">
                <a:latin typeface="+mn-lt"/>
              </a:rPr>
              <a:t>). </a:t>
            </a:r>
          </a:p>
          <a:p>
            <a:pPr>
              <a:lnSpc>
                <a:spcPts val="2200"/>
              </a:lnSpc>
            </a:pPr>
            <a:endParaRPr lang="en-US" sz="1600" dirty="0" smtClean="0">
              <a:latin typeface="+mn-lt"/>
            </a:endParaRPr>
          </a:p>
          <a:p>
            <a:pPr>
              <a:lnSpc>
                <a:spcPts val="2200"/>
              </a:lnSpc>
            </a:pPr>
            <a:r>
              <a:rPr lang="de-DE" sz="1600" dirty="0" smtClean="0">
                <a:latin typeface="+mn-lt"/>
              </a:rPr>
              <a:t>Different </a:t>
            </a:r>
            <a:r>
              <a:rPr lang="de-DE" sz="1600" dirty="0" err="1" smtClean="0">
                <a:latin typeface="+mn-lt"/>
              </a:rPr>
              <a:t>mutation</a:t>
            </a:r>
            <a:r>
              <a:rPr lang="de-DE" sz="1600" dirty="0" smtClean="0">
                <a:latin typeface="+mn-lt"/>
              </a:rPr>
              <a:t> </a:t>
            </a:r>
            <a:r>
              <a:rPr lang="de-DE" sz="1600" dirty="0" err="1" smtClean="0">
                <a:latin typeface="+mn-lt"/>
              </a:rPr>
              <a:t>types</a:t>
            </a:r>
            <a:r>
              <a:rPr lang="de-DE" sz="1600" dirty="0" smtClean="0">
                <a:latin typeface="+mn-lt"/>
              </a:rPr>
              <a:t> </a:t>
            </a:r>
            <a:r>
              <a:rPr lang="de-DE" sz="1600" dirty="0" err="1" smtClean="0">
                <a:latin typeface="+mn-lt"/>
              </a:rPr>
              <a:t>are</a:t>
            </a:r>
            <a:r>
              <a:rPr lang="de-DE" sz="1600" dirty="0" smtClean="0">
                <a:latin typeface="+mn-lt"/>
              </a:rPr>
              <a:t> </a:t>
            </a:r>
            <a:r>
              <a:rPr lang="de-DE" sz="1600" dirty="0" err="1" smtClean="0">
                <a:latin typeface="+mn-lt"/>
              </a:rPr>
              <a:t>indicated</a:t>
            </a:r>
            <a:r>
              <a:rPr lang="de-DE" sz="1600" dirty="0" smtClean="0">
                <a:latin typeface="+mn-lt"/>
              </a:rPr>
              <a:t> </a:t>
            </a:r>
            <a:r>
              <a:rPr lang="de-DE" sz="1600" dirty="0" err="1" smtClean="0">
                <a:latin typeface="+mn-lt"/>
              </a:rPr>
              <a:t>by</a:t>
            </a:r>
            <a:r>
              <a:rPr lang="de-DE" sz="1600" dirty="0" smtClean="0">
                <a:latin typeface="+mn-lt"/>
              </a:rPr>
              <a:t> </a:t>
            </a:r>
            <a:r>
              <a:rPr lang="de-DE" sz="1600" dirty="0" err="1" smtClean="0">
                <a:latin typeface="+mn-lt"/>
              </a:rPr>
              <a:t>colors</a:t>
            </a:r>
            <a:r>
              <a:rPr lang="de-DE" sz="1600" dirty="0" smtClean="0">
                <a:latin typeface="+mn-lt"/>
              </a:rPr>
              <a:t>.</a:t>
            </a:r>
            <a:endParaRPr lang="en-US" sz="1600" dirty="0" smtClean="0">
              <a:latin typeface="+mn-lt"/>
            </a:endParaRPr>
          </a:p>
          <a:p>
            <a:pPr>
              <a:lnSpc>
                <a:spcPts val="2200"/>
              </a:lnSpc>
            </a:pPr>
            <a:endParaRPr lang="de-DE" sz="1600" dirty="0" smtClean="0">
              <a:latin typeface="+mn-lt"/>
            </a:endParaRPr>
          </a:p>
          <a:p>
            <a:pPr>
              <a:lnSpc>
                <a:spcPts val="2200"/>
              </a:lnSpc>
            </a:pPr>
            <a:r>
              <a:rPr lang="de-DE" sz="1600" dirty="0" smtClean="0">
                <a:latin typeface="+mn-lt"/>
              </a:rPr>
              <a:t>Top: </a:t>
            </a:r>
            <a:r>
              <a:rPr lang="en-US" sz="1600" dirty="0">
                <a:latin typeface="+mn-lt"/>
              </a:rPr>
              <a:t>o</a:t>
            </a:r>
            <a:r>
              <a:rPr lang="en-US" sz="1600" dirty="0" smtClean="0">
                <a:latin typeface="+mn-lt"/>
              </a:rPr>
              <a:t>verall </a:t>
            </a:r>
            <a:r>
              <a:rPr lang="en-US" sz="1600" dirty="0">
                <a:latin typeface="+mn-lt"/>
              </a:rPr>
              <a:t>number of mutations/Mb and </a:t>
            </a:r>
            <a:r>
              <a:rPr lang="en-US" sz="1600" dirty="0" err="1">
                <a:latin typeface="+mn-lt"/>
              </a:rPr>
              <a:t>clinicopathologic</a:t>
            </a:r>
            <a:r>
              <a:rPr lang="en-US" sz="1600" dirty="0">
                <a:latin typeface="+mn-lt"/>
              </a:rPr>
              <a:t> </a:t>
            </a:r>
            <a:r>
              <a:rPr lang="en-US" sz="1600" dirty="0" smtClean="0">
                <a:latin typeface="+mn-lt"/>
              </a:rPr>
              <a:t>data. </a:t>
            </a:r>
          </a:p>
          <a:p>
            <a:pPr>
              <a:lnSpc>
                <a:spcPts val="2200"/>
              </a:lnSpc>
            </a:pPr>
            <a:endParaRPr lang="en-US" sz="1600" dirty="0" smtClean="0">
              <a:latin typeface="+mn-lt"/>
            </a:endParaRPr>
          </a:p>
          <a:p>
            <a:pPr>
              <a:lnSpc>
                <a:spcPts val="2200"/>
              </a:lnSpc>
            </a:pPr>
            <a:r>
              <a:rPr lang="en-US" sz="1600" dirty="0" smtClean="0">
                <a:latin typeface="+mn-lt"/>
              </a:rPr>
              <a:t>Significantly </a:t>
            </a:r>
            <a:r>
              <a:rPr lang="en-US" sz="1600" dirty="0">
                <a:latin typeface="+mn-lt"/>
              </a:rPr>
              <a:t>mutated genes (q ≤ 0.1) from exome sequencing data listed in order of q </a:t>
            </a:r>
            <a:r>
              <a:rPr lang="en-US" sz="1600" dirty="0" smtClean="0">
                <a:latin typeface="+mn-lt"/>
              </a:rPr>
              <a:t>value are grouped into </a:t>
            </a:r>
            <a:r>
              <a:rPr lang="en-US" sz="1600" dirty="0">
                <a:latin typeface="+mn-lt"/>
              </a:rPr>
              <a:t>functional classes of oncogenes (red), DNA damage repair genes (green), and chromatin modification genes (blue). </a:t>
            </a:r>
            <a:endParaRPr lang="en-US" sz="1600" dirty="0" smtClean="0">
              <a:latin typeface="+mn-lt"/>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6" y="672067"/>
            <a:ext cx="6230722" cy="4573829"/>
          </a:xfrm>
          <a:prstGeom prst="rect">
            <a:avLst/>
          </a:prstGeom>
        </p:spPr>
      </p:pic>
      <p:sp>
        <p:nvSpPr>
          <p:cNvPr id="8" name="Textfeld 7"/>
          <p:cNvSpPr txBox="1"/>
          <p:nvPr/>
        </p:nvSpPr>
        <p:spPr>
          <a:xfrm flipH="1">
            <a:off x="147524" y="5513479"/>
            <a:ext cx="2829152" cy="523220"/>
          </a:xfrm>
          <a:prstGeom prst="rect">
            <a:avLst/>
          </a:prstGeom>
          <a:noFill/>
        </p:spPr>
        <p:txBody>
          <a:bodyPr wrap="square" rtlCol="0">
            <a:spAutoFit/>
          </a:bodyPr>
          <a:lstStyle/>
          <a:p>
            <a:r>
              <a:rPr lang="en-US" sz="1400" dirty="0">
                <a:latin typeface="+mn-lt"/>
              </a:rPr>
              <a:t>P</a:t>
            </a:r>
            <a:r>
              <a:rPr lang="en-US" sz="1400" dirty="0" smtClean="0">
                <a:latin typeface="+mn-lt"/>
              </a:rPr>
              <a:t>ercentage </a:t>
            </a:r>
            <a:r>
              <a:rPr lang="en-US" sz="1400" dirty="0">
                <a:latin typeface="+mn-lt"/>
              </a:rPr>
              <a:t>of PDAC samples with an alteration of any </a:t>
            </a:r>
            <a:r>
              <a:rPr lang="en-US" sz="1400" dirty="0" smtClean="0">
                <a:latin typeface="+mn-lt"/>
              </a:rPr>
              <a:t>type </a:t>
            </a:r>
            <a:endParaRPr lang="en-US" sz="1400" dirty="0">
              <a:latin typeface="+mn-lt"/>
            </a:endParaRPr>
          </a:p>
        </p:txBody>
      </p:sp>
      <p:cxnSp>
        <p:nvCxnSpPr>
          <p:cNvPr id="9" name="Gerade Verbindung mit Pfeil 8"/>
          <p:cNvCxnSpPr/>
          <p:nvPr/>
        </p:nvCxnSpPr>
        <p:spPr>
          <a:xfrm flipV="1">
            <a:off x="755576" y="5232953"/>
            <a:ext cx="0" cy="3562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48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602560"/>
            <a:ext cx="8319259" cy="5645840"/>
          </a:xfrm>
          <a:prstGeom prst="rect">
            <a:avLst/>
          </a:prstGeom>
        </p:spPr>
      </p:pic>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Multi-</a:t>
            </a:r>
            <a:r>
              <a:rPr lang="de-DE" altLang="de-DE" dirty="0" err="1" smtClean="0"/>
              <a:t>omics</a:t>
            </a:r>
            <a:r>
              <a:rPr lang="de-DE" altLang="de-DE" dirty="0" smtClean="0"/>
              <a:t>: </a:t>
            </a:r>
            <a:r>
              <a:rPr lang="de-DE" altLang="de-DE" dirty="0" err="1" smtClean="0"/>
              <a:t>genotype</a:t>
            </a:r>
            <a:r>
              <a:rPr lang="de-DE" altLang="de-DE" dirty="0" smtClean="0"/>
              <a:t> -&gt; </a:t>
            </a:r>
            <a:r>
              <a:rPr lang="de-DE" altLang="de-DE" dirty="0" err="1" smtClean="0"/>
              <a:t>phenotype</a:t>
            </a:r>
            <a:r>
              <a:rPr lang="de-DE" altLang="de-DE" dirty="0" smtClean="0"/>
              <a:t> </a:t>
            </a:r>
            <a:r>
              <a:rPr lang="de-DE" altLang="de-DE" dirty="0" err="1" smtClean="0"/>
              <a:t>mapping</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593511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RRPA </a:t>
            </a:r>
            <a:r>
              <a:rPr lang="de-DE" altLang="de-DE" dirty="0" err="1" smtClean="0"/>
              <a:t>profiles</a:t>
            </a:r>
            <a:r>
              <a:rPr lang="de-DE" altLang="de-DE" dirty="0" smtClean="0"/>
              <a:t>: </a:t>
            </a:r>
            <a:r>
              <a:rPr lang="de-DE" altLang="de-DE" dirty="0" err="1" smtClean="0"/>
              <a:t>protein</a:t>
            </a:r>
            <a:r>
              <a:rPr lang="de-DE" altLang="de-DE" dirty="0" smtClean="0"/>
              <a:t> </a:t>
            </a:r>
            <a:r>
              <a:rPr lang="de-DE" altLang="de-DE" dirty="0" err="1" smtClean="0"/>
              <a:t>concentrations</a:t>
            </a:r>
            <a:endParaRPr lang="de-DE" altLang="de-DE" dirty="0"/>
          </a:p>
        </p:txBody>
      </p:sp>
      <p:sp>
        <p:nvSpPr>
          <p:cNvPr id="2" name="Textfeld 1"/>
          <p:cNvSpPr txBox="1"/>
          <p:nvPr/>
        </p:nvSpPr>
        <p:spPr>
          <a:xfrm flipH="1">
            <a:off x="141000" y="6001543"/>
            <a:ext cx="3842713" cy="307777"/>
          </a:xfrm>
          <a:prstGeom prst="rect">
            <a:avLst/>
          </a:prstGeom>
          <a:noFill/>
        </p:spPr>
        <p:txBody>
          <a:bodyPr wrap="square" rtlCol="0">
            <a:spAutoFit/>
          </a:bodyPr>
          <a:lstStyle/>
          <a:p>
            <a:r>
              <a:rPr lang="it-IT" sz="1400" dirty="0">
                <a:latin typeface="+mn-lt"/>
              </a:rPr>
              <a:t>TCGA, </a:t>
            </a:r>
            <a:r>
              <a:rPr lang="it-IT" sz="1400" dirty="0" err="1">
                <a:latin typeface="+mn-lt"/>
              </a:rPr>
              <a:t>Cancer</a:t>
            </a:r>
            <a:r>
              <a:rPr lang="it-IT" sz="1400" dirty="0">
                <a:latin typeface="+mn-lt"/>
              </a:rPr>
              <a:t> Cell 32, 185-203.e13 (2017)</a:t>
            </a:r>
            <a:endParaRPr lang="de-DE" sz="1400" dirty="0">
              <a:latin typeface="+mn-lt"/>
            </a:endParaRPr>
          </a:p>
        </p:txBody>
      </p:sp>
      <p:sp>
        <p:nvSpPr>
          <p:cNvPr id="3" name="Textfeld 2"/>
          <p:cNvSpPr txBox="1"/>
          <p:nvPr/>
        </p:nvSpPr>
        <p:spPr>
          <a:xfrm flipH="1">
            <a:off x="6314848" y="609600"/>
            <a:ext cx="2829152" cy="2977738"/>
          </a:xfrm>
          <a:prstGeom prst="rect">
            <a:avLst/>
          </a:prstGeom>
          <a:noFill/>
        </p:spPr>
        <p:txBody>
          <a:bodyPr wrap="square" rtlCol="0">
            <a:spAutoFit/>
          </a:bodyPr>
          <a:lstStyle/>
          <a:p>
            <a:pPr>
              <a:lnSpc>
                <a:spcPts val="2500"/>
              </a:lnSpc>
            </a:pPr>
            <a:r>
              <a:rPr lang="en-US" sz="1800" dirty="0" smtClean="0">
                <a:latin typeface="+mn-lt"/>
              </a:rPr>
              <a:t>(A) Unsupervised </a:t>
            </a:r>
            <a:r>
              <a:rPr lang="en-US" sz="1800" dirty="0">
                <a:latin typeface="+mn-lt"/>
              </a:rPr>
              <a:t>consensus clustering of RPPA protein expression data for 45 of the 76 high-purity samples</a:t>
            </a:r>
            <a:r>
              <a:rPr lang="en-US" sz="1800" dirty="0" smtClean="0">
                <a:latin typeface="+mn-lt"/>
              </a:rPr>
              <a:t>.</a:t>
            </a:r>
          </a:p>
          <a:p>
            <a:pPr>
              <a:lnSpc>
                <a:spcPts val="2500"/>
              </a:lnSpc>
            </a:pPr>
            <a:endParaRPr lang="en-US" sz="1800" dirty="0">
              <a:latin typeface="+mn-lt"/>
            </a:endParaRPr>
          </a:p>
          <a:p>
            <a:pPr>
              <a:lnSpc>
                <a:spcPts val="2500"/>
              </a:lnSpc>
            </a:pPr>
            <a:r>
              <a:rPr lang="en-US" sz="1800" dirty="0">
                <a:latin typeface="+mn-lt"/>
              </a:rPr>
              <a:t>(B) Cox survival analysis between clusters </a:t>
            </a:r>
            <a:endParaRPr lang="en-US" sz="1800" dirty="0" smtClean="0">
              <a:latin typeface="+mn-lt"/>
            </a:endParaRPr>
          </a:p>
          <a:p>
            <a:pPr>
              <a:lnSpc>
                <a:spcPts val="2500"/>
              </a:lnSpc>
            </a:pPr>
            <a:r>
              <a:rPr lang="en-US" sz="1800" dirty="0" smtClean="0">
                <a:latin typeface="+mn-lt"/>
              </a:rPr>
              <a:t>(</a:t>
            </a:r>
            <a:r>
              <a:rPr lang="en-US" sz="1800" dirty="0">
                <a:latin typeface="+mn-lt"/>
              </a:rPr>
              <a:t>p = </a:t>
            </a:r>
            <a:r>
              <a:rPr lang="en-US" sz="1800" dirty="0" smtClean="0">
                <a:latin typeface="+mn-lt"/>
              </a:rPr>
              <a:t>0.045).</a:t>
            </a:r>
            <a:endParaRPr lang="en-US" sz="1800" dirty="0">
              <a:latin typeface="+mn-lt"/>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b="25950"/>
          <a:stretch/>
        </p:blipFill>
        <p:spPr>
          <a:xfrm>
            <a:off x="126011" y="644385"/>
            <a:ext cx="6216091" cy="3936744"/>
          </a:xfrm>
          <a:prstGeom prst="rect">
            <a:avLst/>
          </a:prstGeom>
        </p:spPr>
      </p:pic>
    </p:spTree>
    <p:extLst>
      <p:ext uri="{BB962C8B-B14F-4D97-AF65-F5344CB8AC3E}">
        <p14:creationId xmlns:p14="http://schemas.microsoft.com/office/powerpoint/2010/main" val="637962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Genomic</a:t>
            </a:r>
            <a:r>
              <a:rPr lang="de-DE" altLang="de-DE" dirty="0" smtClean="0"/>
              <a:t> </a:t>
            </a:r>
            <a:r>
              <a:rPr lang="de-DE" altLang="de-DE" dirty="0" err="1" smtClean="0"/>
              <a:t>alterations</a:t>
            </a:r>
            <a:r>
              <a:rPr lang="de-DE" altLang="de-DE" dirty="0" smtClean="0"/>
              <a:t> in PDAC </a:t>
            </a:r>
            <a:endParaRPr lang="de-DE" altLang="de-DE" dirty="0"/>
          </a:p>
        </p:txBody>
      </p:sp>
      <p:sp>
        <p:nvSpPr>
          <p:cNvPr id="2" name="Textfeld 1"/>
          <p:cNvSpPr txBox="1"/>
          <p:nvPr/>
        </p:nvSpPr>
        <p:spPr>
          <a:xfrm flipH="1">
            <a:off x="141000" y="5884633"/>
            <a:ext cx="3842713" cy="307777"/>
          </a:xfrm>
          <a:prstGeom prst="rect">
            <a:avLst/>
          </a:prstGeom>
          <a:noFill/>
        </p:spPr>
        <p:txBody>
          <a:bodyPr wrap="square" rtlCol="0">
            <a:spAutoFit/>
          </a:bodyPr>
          <a:lstStyle/>
          <a:p>
            <a:r>
              <a:rPr lang="it-IT" sz="1400" dirty="0">
                <a:latin typeface="+mn-lt"/>
              </a:rPr>
              <a:t>TCGA, </a:t>
            </a:r>
            <a:r>
              <a:rPr lang="it-IT" sz="1400" dirty="0" err="1">
                <a:latin typeface="+mn-lt"/>
              </a:rPr>
              <a:t>Cancer</a:t>
            </a:r>
            <a:r>
              <a:rPr lang="it-IT" sz="1400" dirty="0">
                <a:latin typeface="+mn-lt"/>
              </a:rPr>
              <a:t> Cell 32, 185-203.e13 (2017)</a:t>
            </a:r>
            <a:endParaRPr lang="de-DE" sz="1400" dirty="0">
              <a:latin typeface="+mn-lt"/>
            </a:endParaRPr>
          </a:p>
        </p:txBody>
      </p:sp>
      <p:sp>
        <p:nvSpPr>
          <p:cNvPr id="3" name="Textfeld 2"/>
          <p:cNvSpPr txBox="1"/>
          <p:nvPr/>
        </p:nvSpPr>
        <p:spPr>
          <a:xfrm flipH="1">
            <a:off x="522787" y="4816042"/>
            <a:ext cx="8166168" cy="369332"/>
          </a:xfrm>
          <a:prstGeom prst="rect">
            <a:avLst/>
          </a:prstGeom>
          <a:noFill/>
        </p:spPr>
        <p:txBody>
          <a:bodyPr wrap="square" rtlCol="0">
            <a:spAutoFit/>
          </a:bodyPr>
          <a:lstStyle/>
          <a:p>
            <a:r>
              <a:rPr lang="en-US" sz="1800" dirty="0" smtClean="0">
                <a:latin typeface="+mn-lt"/>
              </a:rPr>
              <a:t>Differences </a:t>
            </a:r>
            <a:r>
              <a:rPr lang="en-US" sz="1800" dirty="0">
                <a:latin typeface="+mn-lt"/>
              </a:rPr>
              <a:t>in proteomic pathway activity scores across RPPA </a:t>
            </a:r>
            <a:r>
              <a:rPr lang="en-US" sz="1800" dirty="0" smtClean="0">
                <a:latin typeface="+mn-lt"/>
              </a:rPr>
              <a:t>cluster/class</a:t>
            </a:r>
            <a:endParaRPr lang="en-US" sz="1800" dirty="0">
              <a:latin typeface="+mn-lt"/>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74385"/>
          <a:stretch/>
        </p:blipFill>
        <p:spPr>
          <a:xfrm>
            <a:off x="168554" y="764704"/>
            <a:ext cx="8874634" cy="1944216"/>
          </a:xfrm>
          <a:prstGeom prst="rect">
            <a:avLst/>
          </a:prstGeom>
        </p:spPr>
      </p:pic>
      <p:sp>
        <p:nvSpPr>
          <p:cNvPr id="8" name="Textfeld 7"/>
          <p:cNvSpPr txBox="1"/>
          <p:nvPr/>
        </p:nvSpPr>
        <p:spPr>
          <a:xfrm flipH="1">
            <a:off x="401658" y="2731790"/>
            <a:ext cx="1650062" cy="1754326"/>
          </a:xfrm>
          <a:prstGeom prst="rect">
            <a:avLst/>
          </a:prstGeom>
          <a:noFill/>
        </p:spPr>
        <p:txBody>
          <a:bodyPr wrap="square" rtlCol="0">
            <a:spAutoFit/>
          </a:bodyPr>
          <a:lstStyle/>
          <a:p>
            <a:r>
              <a:rPr lang="en-US" sz="1800" dirty="0" smtClean="0">
                <a:latin typeface="+mn-lt"/>
              </a:rPr>
              <a:t>X-axis: 4 RPPA classes (red, green, blue, violet) – see previous slide </a:t>
            </a:r>
            <a:endParaRPr lang="en-US" sz="1800" dirty="0">
              <a:latin typeface="+mn-lt"/>
            </a:endParaRPr>
          </a:p>
        </p:txBody>
      </p:sp>
    </p:spTree>
    <p:extLst>
      <p:ext uri="{BB962C8B-B14F-4D97-AF65-F5344CB8AC3E}">
        <p14:creationId xmlns:p14="http://schemas.microsoft.com/office/powerpoint/2010/main" val="2347058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PDAC: </a:t>
            </a:r>
            <a:r>
              <a:rPr lang="de-DE" altLang="de-DE" dirty="0" err="1" smtClean="0"/>
              <a:t>integrated</a:t>
            </a:r>
            <a:r>
              <a:rPr lang="de-DE" altLang="de-DE" dirty="0" smtClean="0"/>
              <a:t> </a:t>
            </a:r>
            <a:r>
              <a:rPr lang="de-DE" altLang="de-DE" dirty="0" err="1" smtClean="0"/>
              <a:t>analysis</a:t>
            </a:r>
            <a:r>
              <a:rPr lang="de-DE" altLang="de-DE" dirty="0" smtClean="0"/>
              <a:t> </a:t>
            </a:r>
            <a:r>
              <a:rPr lang="de-DE" altLang="de-DE" dirty="0" err="1" smtClean="0"/>
              <a:t>with</a:t>
            </a:r>
            <a:r>
              <a:rPr lang="de-DE" altLang="de-DE" dirty="0" smtClean="0"/>
              <a:t> SNF</a:t>
            </a:r>
            <a:endParaRPr lang="de-DE" altLang="de-DE" dirty="0"/>
          </a:p>
        </p:txBody>
      </p:sp>
      <p:sp>
        <p:nvSpPr>
          <p:cNvPr id="2" name="Textfeld 1"/>
          <p:cNvSpPr txBox="1"/>
          <p:nvPr/>
        </p:nvSpPr>
        <p:spPr>
          <a:xfrm flipH="1">
            <a:off x="141000" y="5884633"/>
            <a:ext cx="3842713" cy="307777"/>
          </a:xfrm>
          <a:prstGeom prst="rect">
            <a:avLst/>
          </a:prstGeom>
          <a:noFill/>
        </p:spPr>
        <p:txBody>
          <a:bodyPr wrap="square" rtlCol="0">
            <a:spAutoFit/>
          </a:bodyPr>
          <a:lstStyle/>
          <a:p>
            <a:r>
              <a:rPr lang="it-IT" sz="1400" dirty="0">
                <a:latin typeface="+mn-lt"/>
              </a:rPr>
              <a:t>TCGA, </a:t>
            </a:r>
            <a:r>
              <a:rPr lang="it-IT" sz="1400" dirty="0" err="1">
                <a:latin typeface="+mn-lt"/>
              </a:rPr>
              <a:t>Cancer</a:t>
            </a:r>
            <a:r>
              <a:rPr lang="it-IT" sz="1400" dirty="0">
                <a:latin typeface="+mn-lt"/>
              </a:rPr>
              <a:t> Cell 32, 185-203.e13 (2017)</a:t>
            </a:r>
            <a:endParaRPr lang="de-DE" sz="1400" dirty="0">
              <a:latin typeface="+mn-lt"/>
            </a:endParaRPr>
          </a:p>
        </p:txBody>
      </p:sp>
      <p:sp>
        <p:nvSpPr>
          <p:cNvPr id="3" name="Textfeld 2"/>
          <p:cNvSpPr txBox="1"/>
          <p:nvPr/>
        </p:nvSpPr>
        <p:spPr>
          <a:xfrm flipH="1">
            <a:off x="6012159" y="704919"/>
            <a:ext cx="3131839" cy="5194371"/>
          </a:xfrm>
          <a:prstGeom prst="rect">
            <a:avLst/>
          </a:prstGeom>
          <a:noFill/>
        </p:spPr>
        <p:txBody>
          <a:bodyPr wrap="square" rtlCol="0">
            <a:spAutoFit/>
          </a:bodyPr>
          <a:lstStyle/>
          <a:p>
            <a:pPr>
              <a:lnSpc>
                <a:spcPts val="2500"/>
              </a:lnSpc>
            </a:pPr>
            <a:r>
              <a:rPr lang="en-US" sz="1800" dirty="0" smtClean="0">
                <a:latin typeface="+mn-lt"/>
              </a:rPr>
              <a:t>(Right) </a:t>
            </a:r>
            <a:r>
              <a:rPr lang="en-US" sz="1800" dirty="0">
                <a:latin typeface="+mn-lt"/>
              </a:rPr>
              <a:t>Network fusion diagram of the </a:t>
            </a:r>
            <a:r>
              <a:rPr lang="en-US" sz="1800" dirty="0" smtClean="0">
                <a:latin typeface="+mn-lt"/>
              </a:rPr>
              <a:t>2 </a:t>
            </a:r>
            <a:r>
              <a:rPr lang="en-US" sz="1800" dirty="0">
                <a:latin typeface="+mn-lt"/>
              </a:rPr>
              <a:t>integrated clusters: each node is a sample, with node color indicating the SNF cluster and node size proportional to ABSOLUTE purity. </a:t>
            </a:r>
            <a:endParaRPr lang="en-US" sz="1800" dirty="0" smtClean="0">
              <a:latin typeface="+mn-lt"/>
            </a:endParaRPr>
          </a:p>
          <a:p>
            <a:pPr>
              <a:lnSpc>
                <a:spcPts val="2500"/>
              </a:lnSpc>
            </a:pPr>
            <a:r>
              <a:rPr lang="en-US" sz="1800" dirty="0" smtClean="0">
                <a:latin typeface="+mn-lt"/>
              </a:rPr>
              <a:t>Edges </a:t>
            </a:r>
            <a:r>
              <a:rPr lang="en-US" sz="1800" dirty="0">
                <a:latin typeface="+mn-lt"/>
              </a:rPr>
              <a:t>are colored according to the datatype giving the strongest similarity between patients. </a:t>
            </a:r>
            <a:endParaRPr lang="en-US" sz="1800" dirty="0" smtClean="0">
              <a:latin typeface="+mn-lt"/>
            </a:endParaRPr>
          </a:p>
          <a:p>
            <a:pPr>
              <a:lnSpc>
                <a:spcPts val="2500"/>
              </a:lnSpc>
            </a:pPr>
            <a:r>
              <a:rPr lang="en-US" sz="1800" dirty="0" smtClean="0">
                <a:latin typeface="+mn-lt"/>
              </a:rPr>
              <a:t>Nodes </a:t>
            </a:r>
            <a:r>
              <a:rPr lang="en-US" sz="1800" dirty="0">
                <a:latin typeface="+mn-lt"/>
              </a:rPr>
              <a:t>positioned in between the top and bottom clusters generally have lower purity, reflecting the weaker signal for molecular classification</a:t>
            </a:r>
            <a:r>
              <a:rPr lang="en-US" sz="1800" dirty="0" smtClean="0">
                <a:latin typeface="+mn-lt"/>
              </a:rPr>
              <a:t>.</a:t>
            </a:r>
            <a:endParaRPr lang="en-US" sz="1800" dirty="0">
              <a:latin typeface="+mn-lt"/>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3484" b="60596"/>
          <a:stretch/>
        </p:blipFill>
        <p:spPr>
          <a:xfrm>
            <a:off x="35496" y="617420"/>
            <a:ext cx="5994136" cy="3099612"/>
          </a:xfrm>
          <a:prstGeom prst="rect">
            <a:avLst/>
          </a:prstGeom>
        </p:spPr>
      </p:pic>
      <p:sp>
        <p:nvSpPr>
          <p:cNvPr id="9" name="Textfeld 8"/>
          <p:cNvSpPr txBox="1"/>
          <p:nvPr/>
        </p:nvSpPr>
        <p:spPr>
          <a:xfrm flipH="1">
            <a:off x="141000" y="3932055"/>
            <a:ext cx="3972223" cy="1347164"/>
          </a:xfrm>
          <a:prstGeom prst="rect">
            <a:avLst/>
          </a:prstGeom>
          <a:noFill/>
        </p:spPr>
        <p:txBody>
          <a:bodyPr wrap="square" rtlCol="0">
            <a:spAutoFit/>
          </a:bodyPr>
          <a:lstStyle/>
          <a:p>
            <a:pPr>
              <a:lnSpc>
                <a:spcPts val="2500"/>
              </a:lnSpc>
            </a:pPr>
            <a:r>
              <a:rPr lang="en-US" sz="1800" dirty="0" smtClean="0">
                <a:latin typeface="+mn-lt"/>
              </a:rPr>
              <a:t>(Left) </a:t>
            </a:r>
            <a:r>
              <a:rPr lang="en-US" sz="1800" dirty="0">
                <a:latin typeface="+mn-lt"/>
              </a:rPr>
              <a:t>Integrated clustering of methylation, miRNA, </a:t>
            </a:r>
            <a:r>
              <a:rPr lang="en-US" sz="1800" dirty="0" err="1">
                <a:latin typeface="+mn-lt"/>
              </a:rPr>
              <a:t>lncRNA</a:t>
            </a:r>
            <a:r>
              <a:rPr lang="en-US" sz="1800" dirty="0">
                <a:latin typeface="+mn-lt"/>
              </a:rPr>
              <a:t>, and mRNA data using Similarity Network Fusion (SNF) on high-purity samples</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2119610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Rethink</a:t>
            </a:r>
            <a:r>
              <a:rPr lang="de-DE" altLang="de-DE" dirty="0" smtClean="0"/>
              <a:t>: </a:t>
            </a:r>
            <a:r>
              <a:rPr lang="de-DE" altLang="de-DE" dirty="0" err="1" smtClean="0"/>
              <a:t>why</a:t>
            </a:r>
            <a:r>
              <a:rPr lang="de-DE" altLang="de-DE" dirty="0" smtClean="0"/>
              <a:t> do </a:t>
            </a:r>
            <a:r>
              <a:rPr lang="de-DE" altLang="de-DE" dirty="0" err="1" smtClean="0"/>
              <a:t>we</a:t>
            </a:r>
            <a:r>
              <a:rPr lang="de-DE" altLang="de-DE" dirty="0" smtClean="0"/>
              <a:t> do </a:t>
            </a:r>
            <a:r>
              <a:rPr lang="de-DE" altLang="de-DE" dirty="0" err="1" smtClean="0"/>
              <a:t>analysis</a:t>
            </a:r>
            <a:r>
              <a:rPr lang="de-DE" altLang="de-DE" dirty="0" smtClean="0"/>
              <a:t> </a:t>
            </a:r>
            <a:r>
              <a:rPr lang="de-DE" altLang="de-DE" dirty="0" err="1" smtClean="0"/>
              <a:t>of</a:t>
            </a:r>
            <a:r>
              <a:rPr lang="de-DE" altLang="de-DE" dirty="0" smtClean="0"/>
              <a:t> </a:t>
            </a:r>
            <a:r>
              <a:rPr lang="de-DE" altLang="de-DE" dirty="0" err="1" smtClean="0"/>
              <a:t>omics-data</a:t>
            </a:r>
            <a:r>
              <a:rPr lang="de-DE" altLang="de-DE" dirty="0" smtClean="0"/>
              <a:t>?</a:t>
            </a:r>
            <a:endParaRPr lang="de-DE" altLang="de-DE" dirty="0"/>
          </a:p>
        </p:txBody>
      </p:sp>
      <p:sp>
        <p:nvSpPr>
          <p:cNvPr id="3" name="Textfeld 2"/>
          <p:cNvSpPr txBox="1"/>
          <p:nvPr/>
        </p:nvSpPr>
        <p:spPr>
          <a:xfrm flipH="1">
            <a:off x="395536" y="711810"/>
            <a:ext cx="8280920" cy="4901342"/>
          </a:xfrm>
          <a:prstGeom prst="rect">
            <a:avLst/>
          </a:prstGeom>
          <a:noFill/>
        </p:spPr>
        <p:txBody>
          <a:bodyPr wrap="square" rtlCol="0">
            <a:spAutoFit/>
          </a:bodyPr>
          <a:lstStyle/>
          <a:p>
            <a:pPr marL="342900" indent="-342900">
              <a:lnSpc>
                <a:spcPts val="2500"/>
              </a:lnSpc>
              <a:buAutoNum type="arabicParenBoth"/>
            </a:pPr>
            <a:r>
              <a:rPr lang="de-DE" sz="1800" dirty="0" smtClean="0">
                <a:latin typeface="+mn-lt"/>
              </a:rPr>
              <a:t>Analysis </a:t>
            </a:r>
            <a:r>
              <a:rPr lang="de-DE" sz="1800" dirty="0" err="1" smtClean="0">
                <a:latin typeface="+mn-lt"/>
              </a:rPr>
              <a:t>of</a:t>
            </a:r>
            <a:r>
              <a:rPr lang="de-DE" sz="1800" dirty="0" smtClean="0">
                <a:latin typeface="+mn-lt"/>
              </a:rPr>
              <a:t> </a:t>
            </a:r>
            <a:r>
              <a:rPr lang="de-DE" sz="1800" dirty="0" err="1" smtClean="0">
                <a:latin typeface="+mn-lt"/>
              </a:rPr>
              <a:t>general</a:t>
            </a:r>
            <a:r>
              <a:rPr lang="de-DE" sz="1800" dirty="0" smtClean="0">
                <a:latin typeface="+mn-lt"/>
              </a:rPr>
              <a:t> </a:t>
            </a:r>
            <a:r>
              <a:rPr lang="de-DE" sz="1800" dirty="0" err="1" smtClean="0">
                <a:latin typeface="+mn-lt"/>
              </a:rPr>
              <a:t>phenomena</a:t>
            </a:r>
            <a:endParaRPr lang="de-DE" sz="1800" dirty="0" smtClean="0">
              <a:latin typeface="+mn-lt"/>
            </a:endParaRPr>
          </a:p>
          <a:p>
            <a:pPr marL="342900" indent="-342900">
              <a:lnSpc>
                <a:spcPts val="2500"/>
              </a:lnSpc>
              <a:buAutoNum type="arabicParenBoth"/>
            </a:pPr>
            <a:endParaRPr lang="de-DE" sz="1800" dirty="0">
              <a:latin typeface="+mn-lt"/>
            </a:endParaRPr>
          </a:p>
          <a:p>
            <a:pPr marL="285750" indent="-285750">
              <a:lnSpc>
                <a:spcPts val="2500"/>
              </a:lnSpc>
              <a:buFontTx/>
              <a:buChar char="-"/>
            </a:pPr>
            <a:r>
              <a:rPr lang="de-DE" sz="1800" dirty="0" err="1" smtClean="0">
                <a:latin typeface="+mn-lt"/>
              </a:rPr>
              <a:t>Which</a:t>
            </a:r>
            <a:r>
              <a:rPr lang="de-DE" sz="1800" dirty="0" smtClean="0">
                <a:latin typeface="+mn-lt"/>
              </a:rPr>
              <a:t> genes/</a:t>
            </a:r>
            <a:r>
              <a:rPr lang="de-DE" sz="1800" dirty="0" err="1" smtClean="0">
                <a:latin typeface="+mn-lt"/>
              </a:rPr>
              <a:t>proteins</a:t>
            </a:r>
            <a:r>
              <a:rPr lang="de-DE" sz="1800" dirty="0" smtClean="0">
                <a:latin typeface="+mn-lt"/>
              </a:rPr>
              <a:t>/</a:t>
            </a:r>
            <a:r>
              <a:rPr lang="de-DE" sz="1800" dirty="0" err="1" smtClean="0">
                <a:latin typeface="+mn-lt"/>
              </a:rPr>
              <a:t>miRNAs</a:t>
            </a:r>
            <a:r>
              <a:rPr lang="de-DE" sz="1800" dirty="0" smtClean="0">
                <a:latin typeface="+mn-lt"/>
              </a:rPr>
              <a:t> </a:t>
            </a:r>
            <a:r>
              <a:rPr lang="de-DE" sz="1800" dirty="0" err="1" smtClean="0">
                <a:latin typeface="+mn-lt"/>
              </a:rPr>
              <a:t>control</a:t>
            </a:r>
            <a:r>
              <a:rPr lang="de-DE" sz="1800" dirty="0" smtClean="0">
                <a:latin typeface="+mn-lt"/>
              </a:rPr>
              <a:t> </a:t>
            </a:r>
            <a:r>
              <a:rPr lang="de-DE" sz="1800" dirty="0" err="1" smtClean="0">
                <a:latin typeface="+mn-lt"/>
              </a:rPr>
              <a:t>certain</a:t>
            </a:r>
            <a:r>
              <a:rPr lang="de-DE" sz="1800" dirty="0" smtClean="0">
                <a:latin typeface="+mn-lt"/>
              </a:rPr>
              <a:t> </a:t>
            </a:r>
            <a:r>
              <a:rPr lang="de-DE" sz="1800" dirty="0" err="1" smtClean="0">
                <a:latin typeface="+mn-lt"/>
              </a:rPr>
              <a:t>cellular</a:t>
            </a:r>
            <a:r>
              <a:rPr lang="de-DE" sz="1800" dirty="0" smtClean="0">
                <a:latin typeface="+mn-lt"/>
              </a:rPr>
              <a:t> </a:t>
            </a:r>
            <a:r>
              <a:rPr lang="de-DE" sz="1800" dirty="0" err="1" smtClean="0">
                <a:latin typeface="+mn-lt"/>
              </a:rPr>
              <a:t>behavior</a:t>
            </a:r>
            <a:r>
              <a:rPr lang="de-DE" sz="1800" dirty="0" smtClean="0">
                <a:latin typeface="+mn-lt"/>
              </a:rPr>
              <a:t>?</a:t>
            </a:r>
          </a:p>
          <a:p>
            <a:pPr marL="285750" indent="-285750">
              <a:lnSpc>
                <a:spcPts val="2500"/>
              </a:lnSpc>
              <a:buFontTx/>
              <a:buChar char="-"/>
            </a:pPr>
            <a:endParaRPr lang="de-DE" sz="1800" dirty="0">
              <a:latin typeface="+mn-lt"/>
            </a:endParaRPr>
          </a:p>
          <a:p>
            <a:pPr marL="285750" indent="-285750">
              <a:lnSpc>
                <a:spcPts val="2500"/>
              </a:lnSpc>
              <a:buFontTx/>
              <a:buChar char="-"/>
            </a:pPr>
            <a:r>
              <a:rPr lang="de-DE" sz="1800" dirty="0" err="1" smtClean="0">
                <a:latin typeface="+mn-lt"/>
              </a:rPr>
              <a:t>Which</a:t>
            </a:r>
            <a:r>
              <a:rPr lang="de-DE" sz="1800" dirty="0" smtClean="0">
                <a:latin typeface="+mn-lt"/>
              </a:rPr>
              <a:t> </a:t>
            </a:r>
            <a:r>
              <a:rPr lang="de-DE" sz="1800" dirty="0" err="1" smtClean="0">
                <a:latin typeface="+mn-lt"/>
              </a:rPr>
              <a:t>ones</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responsible</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diseases</a:t>
            </a:r>
            <a:r>
              <a:rPr lang="de-DE" sz="1800" dirty="0" smtClean="0">
                <a:latin typeface="+mn-lt"/>
              </a:rPr>
              <a:t>?</a:t>
            </a:r>
          </a:p>
          <a:p>
            <a:pPr marL="285750" indent="-285750">
              <a:lnSpc>
                <a:spcPts val="2500"/>
              </a:lnSpc>
              <a:buFontTx/>
              <a:buChar char="-"/>
            </a:pPr>
            <a:endParaRPr lang="de-DE" sz="1800" dirty="0">
              <a:latin typeface="+mn-lt"/>
            </a:endParaRPr>
          </a:p>
          <a:p>
            <a:pPr marL="285750" indent="-285750">
              <a:lnSpc>
                <a:spcPts val="2500"/>
              </a:lnSpc>
              <a:buFontTx/>
              <a:buChar char="-"/>
            </a:pPr>
            <a:r>
              <a:rPr lang="de-DE" sz="1800" dirty="0" err="1" smtClean="0">
                <a:latin typeface="+mn-lt"/>
              </a:rPr>
              <a:t>Which</a:t>
            </a:r>
            <a:r>
              <a:rPr lang="de-DE" sz="1800" dirty="0" smtClean="0">
                <a:latin typeface="+mn-lt"/>
              </a:rPr>
              <a:t> </a:t>
            </a:r>
            <a:r>
              <a:rPr lang="de-DE" sz="1800" dirty="0" err="1" smtClean="0">
                <a:latin typeface="+mn-lt"/>
              </a:rPr>
              <a:t>ones</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best</a:t>
            </a:r>
            <a:r>
              <a:rPr lang="de-DE" sz="1800" dirty="0" smtClean="0">
                <a:latin typeface="+mn-lt"/>
              </a:rPr>
              <a:t> </a:t>
            </a:r>
            <a:r>
              <a:rPr lang="de-DE" sz="1800" dirty="0" err="1" smtClean="0">
                <a:latin typeface="+mn-lt"/>
              </a:rPr>
              <a:t>targets</a:t>
            </a:r>
            <a:r>
              <a:rPr lang="de-DE" sz="1800" dirty="0" smtClean="0">
                <a:latin typeface="+mn-lt"/>
              </a:rPr>
              <a:t> </a:t>
            </a:r>
            <a:r>
              <a:rPr lang="de-DE" sz="1800" dirty="0" err="1" smtClean="0">
                <a:latin typeface="+mn-lt"/>
              </a:rPr>
              <a:t>for</a:t>
            </a:r>
            <a:r>
              <a:rPr lang="de-DE" sz="1800" dirty="0" smtClean="0">
                <a:latin typeface="+mn-lt"/>
              </a:rPr>
              <a:t> a </a:t>
            </a:r>
            <a:r>
              <a:rPr lang="de-DE" sz="1800" dirty="0" err="1" smtClean="0">
                <a:latin typeface="+mn-lt"/>
              </a:rPr>
              <a:t>therapy</a:t>
            </a:r>
            <a:r>
              <a:rPr lang="de-DE" sz="1800" dirty="0" smtClean="0">
                <a:latin typeface="+mn-lt"/>
              </a:rPr>
              <a:t>?</a:t>
            </a:r>
          </a:p>
          <a:p>
            <a:pPr marL="342900" indent="-342900">
              <a:lnSpc>
                <a:spcPts val="2500"/>
              </a:lnSpc>
              <a:buAutoNum type="arabicParenBoth"/>
            </a:pPr>
            <a:endParaRPr lang="de-DE" sz="1800" dirty="0">
              <a:latin typeface="+mn-lt"/>
            </a:endParaRPr>
          </a:p>
          <a:p>
            <a:pPr>
              <a:lnSpc>
                <a:spcPts val="2500"/>
              </a:lnSpc>
            </a:pPr>
            <a:endParaRPr lang="de-DE" sz="1800" dirty="0" smtClean="0">
              <a:latin typeface="+mn-lt"/>
            </a:endParaRPr>
          </a:p>
          <a:p>
            <a:pPr marL="342900" indent="-342900">
              <a:lnSpc>
                <a:spcPts val="2500"/>
              </a:lnSpc>
              <a:buAutoNum type="arabicParenBoth"/>
            </a:pPr>
            <a:endParaRPr lang="de-DE" sz="1800" dirty="0">
              <a:latin typeface="+mn-lt"/>
            </a:endParaRPr>
          </a:p>
          <a:p>
            <a:pPr>
              <a:lnSpc>
                <a:spcPts val="2500"/>
              </a:lnSpc>
            </a:pPr>
            <a:r>
              <a:rPr lang="de-DE" sz="1800" dirty="0" smtClean="0">
                <a:latin typeface="+mn-lt"/>
              </a:rPr>
              <a:t>(2) </a:t>
            </a:r>
            <a:r>
              <a:rPr lang="de-DE" sz="1800" dirty="0" err="1" smtClean="0">
                <a:latin typeface="+mn-lt"/>
              </a:rPr>
              <a:t>We</a:t>
            </a:r>
            <a:r>
              <a:rPr lang="de-DE" sz="1800" dirty="0" smtClean="0">
                <a:latin typeface="+mn-lt"/>
              </a:rPr>
              <a:t> </a:t>
            </a:r>
            <a:r>
              <a:rPr lang="de-DE" sz="1800" dirty="0" err="1" smtClean="0">
                <a:latin typeface="+mn-lt"/>
              </a:rPr>
              <a:t>want</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help</a:t>
            </a:r>
            <a:r>
              <a:rPr lang="de-DE" sz="1800" dirty="0" smtClean="0">
                <a:latin typeface="+mn-lt"/>
              </a:rPr>
              <a:t> an individual </a:t>
            </a:r>
            <a:r>
              <a:rPr lang="de-DE" sz="1800" dirty="0" err="1" smtClean="0">
                <a:latin typeface="+mn-lt"/>
              </a:rPr>
              <a:t>patient</a:t>
            </a:r>
            <a:endParaRPr lang="de-DE" sz="1800" dirty="0" smtClean="0">
              <a:latin typeface="+mn-lt"/>
            </a:endParaRPr>
          </a:p>
          <a:p>
            <a:pPr>
              <a:lnSpc>
                <a:spcPts val="2500"/>
              </a:lnSpc>
            </a:pPr>
            <a:endParaRPr lang="de-DE" sz="1800" dirty="0">
              <a:latin typeface="+mn-lt"/>
            </a:endParaRPr>
          </a:p>
          <a:p>
            <a:pPr marL="285750" indent="-285750">
              <a:lnSpc>
                <a:spcPts val="2500"/>
              </a:lnSpc>
              <a:buFontTx/>
              <a:buChar char="-"/>
            </a:pPr>
            <a:r>
              <a:rPr lang="de-DE" sz="1800" dirty="0" err="1" smtClean="0">
                <a:latin typeface="+mn-lt"/>
              </a:rPr>
              <a:t>Why</a:t>
            </a:r>
            <a:r>
              <a:rPr lang="de-DE" sz="1800" dirty="0" smtClean="0">
                <a:latin typeface="+mn-lt"/>
              </a:rPr>
              <a:t> </a:t>
            </a:r>
            <a:r>
              <a:rPr lang="de-DE" sz="1800" dirty="0" err="1" smtClean="0">
                <a:latin typeface="+mn-lt"/>
              </a:rPr>
              <a:t>did</a:t>
            </a:r>
            <a:r>
              <a:rPr lang="de-DE" sz="1800" dirty="0" smtClean="0">
                <a:latin typeface="+mn-lt"/>
              </a:rPr>
              <a:t> he/</a:t>
            </a:r>
            <a:r>
              <a:rPr lang="de-DE" sz="1800" dirty="0" err="1" smtClean="0">
                <a:latin typeface="+mn-lt"/>
              </a:rPr>
              <a:t>she</a:t>
            </a:r>
            <a:r>
              <a:rPr lang="de-DE" sz="1800" dirty="0" smtClean="0">
                <a:latin typeface="+mn-lt"/>
              </a:rPr>
              <a:t> </a:t>
            </a:r>
            <a:r>
              <a:rPr lang="de-DE" sz="1800" dirty="0" err="1" smtClean="0">
                <a:latin typeface="+mn-lt"/>
              </a:rPr>
              <a:t>get</a:t>
            </a:r>
            <a:r>
              <a:rPr lang="de-DE" sz="1800" dirty="0" smtClean="0">
                <a:latin typeface="+mn-lt"/>
              </a:rPr>
              <a:t> sick?</a:t>
            </a:r>
          </a:p>
          <a:p>
            <a:pPr marL="285750" indent="-285750">
              <a:lnSpc>
                <a:spcPts val="2500"/>
              </a:lnSpc>
              <a:buFontTx/>
              <a:buChar char="-"/>
            </a:pPr>
            <a:endParaRPr lang="de-DE" sz="1800" dirty="0">
              <a:latin typeface="+mn-lt"/>
            </a:endParaRPr>
          </a:p>
          <a:p>
            <a:pPr marL="285750" indent="-285750">
              <a:lnSpc>
                <a:spcPts val="2500"/>
              </a:lnSpc>
              <a:buFontTx/>
              <a:buChar char="-"/>
            </a:pPr>
            <a:r>
              <a:rPr lang="de-DE" sz="1800" dirty="0" err="1" smtClean="0">
                <a:latin typeface="+mn-lt"/>
              </a:rPr>
              <a:t>What</a:t>
            </a:r>
            <a:r>
              <a:rPr lang="de-DE" sz="1800" dirty="0" smtClean="0">
                <a:latin typeface="+mn-lt"/>
              </a:rPr>
              <a:t> </a:t>
            </a:r>
            <a:r>
              <a:rPr lang="de-DE" sz="1800" dirty="0" err="1" smtClean="0">
                <a:latin typeface="+mn-lt"/>
              </a:rPr>
              <a:t>is</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best</a:t>
            </a:r>
            <a:r>
              <a:rPr lang="de-DE" sz="1800" dirty="0" smtClean="0">
                <a:latin typeface="+mn-lt"/>
              </a:rPr>
              <a:t> </a:t>
            </a:r>
            <a:r>
              <a:rPr lang="de-DE" sz="1800" dirty="0" err="1" smtClean="0">
                <a:latin typeface="+mn-lt"/>
              </a:rPr>
              <a:t>therapy</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this</a:t>
            </a:r>
            <a:r>
              <a:rPr lang="de-DE" sz="1800" dirty="0" smtClean="0">
                <a:latin typeface="+mn-lt"/>
              </a:rPr>
              <a:t> </a:t>
            </a:r>
            <a:r>
              <a:rPr lang="de-DE" sz="1800" dirty="0" err="1" smtClean="0">
                <a:latin typeface="+mn-lt"/>
              </a:rPr>
              <a:t>patient</a:t>
            </a:r>
            <a:r>
              <a:rPr lang="de-DE" sz="1800" dirty="0" smtClean="0">
                <a:latin typeface="+mn-lt"/>
              </a:rPr>
              <a:t>?</a:t>
            </a:r>
            <a:endParaRPr lang="de-DE" sz="1800" dirty="0">
              <a:latin typeface="+mn-lt"/>
            </a:endParaRPr>
          </a:p>
        </p:txBody>
      </p:sp>
    </p:spTree>
    <p:extLst>
      <p:ext uri="{BB962C8B-B14F-4D97-AF65-F5344CB8AC3E}">
        <p14:creationId xmlns:p14="http://schemas.microsoft.com/office/powerpoint/2010/main" val="3249745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Rethink</a:t>
            </a:r>
            <a:r>
              <a:rPr lang="de-DE" altLang="de-DE" dirty="0" smtClean="0"/>
              <a:t>: </a:t>
            </a:r>
            <a:r>
              <a:rPr lang="de-DE" altLang="de-DE" dirty="0" err="1" smtClean="0"/>
              <a:t>how</a:t>
            </a:r>
            <a:r>
              <a:rPr lang="de-DE" altLang="de-DE" dirty="0" smtClean="0"/>
              <a:t> </a:t>
            </a:r>
            <a:r>
              <a:rPr lang="de-DE" altLang="de-DE" dirty="0" err="1" smtClean="0"/>
              <a:t>should</a:t>
            </a:r>
            <a:r>
              <a:rPr lang="de-DE" altLang="de-DE" dirty="0" smtClean="0"/>
              <a:t> </a:t>
            </a:r>
            <a:r>
              <a:rPr lang="de-DE" altLang="de-DE" dirty="0" err="1" smtClean="0"/>
              <a:t>we</a:t>
            </a:r>
            <a:r>
              <a:rPr lang="de-DE" altLang="de-DE" dirty="0" smtClean="0"/>
              <a:t> </a:t>
            </a:r>
            <a:r>
              <a:rPr lang="de-DE" altLang="de-DE" dirty="0" err="1" smtClean="0"/>
              <a:t>treat</a:t>
            </a:r>
            <a:r>
              <a:rPr lang="de-DE" altLang="de-DE" dirty="0" smtClean="0"/>
              <a:t> </a:t>
            </a:r>
            <a:r>
              <a:rPr lang="de-DE" altLang="de-DE" dirty="0" err="1" smtClean="0"/>
              <a:t>omics-data</a:t>
            </a:r>
            <a:r>
              <a:rPr lang="de-DE" altLang="de-DE" dirty="0" smtClean="0"/>
              <a:t>?</a:t>
            </a:r>
            <a:endParaRPr lang="de-DE" altLang="de-DE" dirty="0"/>
          </a:p>
        </p:txBody>
      </p:sp>
      <p:sp>
        <p:nvSpPr>
          <p:cNvPr id="3" name="Textfeld 2"/>
          <p:cNvSpPr txBox="1"/>
          <p:nvPr/>
        </p:nvSpPr>
        <p:spPr>
          <a:xfrm flipH="1">
            <a:off x="395536" y="711810"/>
            <a:ext cx="8280920" cy="2977738"/>
          </a:xfrm>
          <a:prstGeom prst="rect">
            <a:avLst/>
          </a:prstGeom>
          <a:noFill/>
        </p:spPr>
        <p:txBody>
          <a:bodyPr wrap="square" rtlCol="0">
            <a:spAutoFit/>
          </a:bodyPr>
          <a:lstStyle/>
          <a:p>
            <a:pPr marL="342900" indent="-342900">
              <a:lnSpc>
                <a:spcPts val="2500"/>
              </a:lnSpc>
              <a:buAutoNum type="arabicParenBoth"/>
            </a:pPr>
            <a:r>
              <a:rPr lang="de-DE" sz="1800" dirty="0" smtClean="0">
                <a:latin typeface="+mn-lt"/>
              </a:rPr>
              <a:t>Analysis </a:t>
            </a:r>
            <a:r>
              <a:rPr lang="de-DE" sz="1800" dirty="0" err="1" smtClean="0">
                <a:latin typeface="+mn-lt"/>
              </a:rPr>
              <a:t>of</a:t>
            </a:r>
            <a:r>
              <a:rPr lang="de-DE" sz="1800" dirty="0" smtClean="0">
                <a:latin typeface="+mn-lt"/>
              </a:rPr>
              <a:t> </a:t>
            </a:r>
            <a:r>
              <a:rPr lang="de-DE" sz="1800" dirty="0" err="1" smtClean="0">
                <a:latin typeface="+mn-lt"/>
              </a:rPr>
              <a:t>general</a:t>
            </a:r>
            <a:r>
              <a:rPr lang="de-DE" sz="1800" dirty="0" smtClean="0">
                <a:latin typeface="+mn-lt"/>
              </a:rPr>
              <a:t> </a:t>
            </a:r>
            <a:r>
              <a:rPr lang="de-DE" sz="1800" dirty="0" err="1" smtClean="0">
                <a:latin typeface="+mn-lt"/>
              </a:rPr>
              <a:t>phenomena</a:t>
            </a:r>
            <a:endParaRPr lang="de-DE" sz="1800" dirty="0" smtClean="0">
              <a:latin typeface="+mn-lt"/>
            </a:endParaRPr>
          </a:p>
          <a:p>
            <a:pPr marL="342900" indent="-342900">
              <a:lnSpc>
                <a:spcPts val="2500"/>
              </a:lnSpc>
              <a:buAutoNum type="arabicParenBoth"/>
            </a:pPr>
            <a:endParaRPr lang="de-DE" sz="1800" dirty="0">
              <a:latin typeface="+mn-lt"/>
            </a:endParaRPr>
          </a:p>
          <a:p>
            <a:pPr marL="285750" indent="-285750">
              <a:lnSpc>
                <a:spcPts val="2500"/>
              </a:lnSpc>
              <a:buFontTx/>
              <a:buChar char="-"/>
            </a:pPr>
            <a:r>
              <a:rPr lang="de-DE" sz="1800" dirty="0" err="1" smtClean="0">
                <a:latin typeface="+mn-lt"/>
              </a:rPr>
              <a:t>We</a:t>
            </a:r>
            <a:r>
              <a:rPr lang="de-DE" sz="1800" dirty="0" smtClean="0">
                <a:latin typeface="+mn-lt"/>
              </a:rPr>
              <a:t> </a:t>
            </a:r>
            <a:r>
              <a:rPr lang="de-DE" sz="1800" dirty="0" err="1" smtClean="0">
                <a:latin typeface="+mn-lt"/>
              </a:rPr>
              <a:t>typically</a:t>
            </a:r>
            <a:r>
              <a:rPr lang="de-DE" sz="1800" dirty="0" smtClean="0">
                <a:latin typeface="+mn-lt"/>
              </a:rPr>
              <a:t> </a:t>
            </a:r>
            <a:r>
              <a:rPr lang="de-DE" sz="1800" dirty="0" err="1" smtClean="0">
                <a:latin typeface="+mn-lt"/>
              </a:rPr>
              <a:t>have</a:t>
            </a:r>
            <a:r>
              <a:rPr lang="de-DE" sz="1800" dirty="0" smtClean="0">
                <a:latin typeface="+mn-lt"/>
              </a:rPr>
              <a:t> „</a:t>
            </a:r>
            <a:r>
              <a:rPr lang="de-DE" sz="1800" dirty="0" err="1" smtClean="0">
                <a:latin typeface="+mn-lt"/>
              </a:rPr>
              <a:t>enough</a:t>
            </a:r>
            <a:r>
              <a:rPr lang="de-DE" sz="1800" dirty="0" smtClean="0">
                <a:latin typeface="+mn-lt"/>
              </a:rPr>
              <a:t>“ </a:t>
            </a:r>
            <a:r>
              <a:rPr lang="de-DE" sz="1800" dirty="0" err="1" smtClean="0">
                <a:latin typeface="+mn-lt"/>
              </a:rPr>
              <a:t>data</a:t>
            </a:r>
            <a:r>
              <a:rPr lang="de-DE" sz="1800" dirty="0" smtClean="0">
                <a:latin typeface="+mn-lt"/>
              </a:rPr>
              <a:t> + </a:t>
            </a:r>
            <a:r>
              <a:rPr lang="de-DE" sz="1800" dirty="0" err="1" smtClean="0">
                <a:latin typeface="+mn-lt"/>
              </a:rPr>
              <a:t>we</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interested</a:t>
            </a:r>
            <a:r>
              <a:rPr lang="de-DE" sz="1800" dirty="0" smtClean="0">
                <a:latin typeface="+mn-lt"/>
              </a:rPr>
              <a:t> in </a:t>
            </a:r>
            <a:r>
              <a:rPr lang="de-DE" sz="1800" dirty="0" err="1" smtClean="0">
                <a:latin typeface="+mn-lt"/>
              </a:rPr>
              <a:t>very</a:t>
            </a:r>
            <a:r>
              <a:rPr lang="de-DE" sz="1800" dirty="0" smtClean="0">
                <a:latin typeface="+mn-lt"/>
              </a:rPr>
              <a:t> robust </a:t>
            </a:r>
            <a:r>
              <a:rPr lang="de-DE" sz="1800" dirty="0" err="1" smtClean="0">
                <a:latin typeface="+mn-lt"/>
              </a:rPr>
              <a:t>results</a:t>
            </a:r>
            <a:r>
              <a:rPr lang="de-DE" sz="1800" dirty="0" smtClean="0">
                <a:latin typeface="+mn-lt"/>
              </a:rPr>
              <a:t> </a:t>
            </a:r>
          </a:p>
          <a:p>
            <a:pPr marL="285750" indent="-285750">
              <a:lnSpc>
                <a:spcPts val="2500"/>
              </a:lnSpc>
              <a:buFontTx/>
              <a:buChar char="-"/>
            </a:pPr>
            <a:endParaRPr lang="de-DE" sz="1800" dirty="0">
              <a:latin typeface="+mn-lt"/>
            </a:endParaRPr>
          </a:p>
          <a:p>
            <a:pPr marL="285750" indent="-285750">
              <a:lnSpc>
                <a:spcPts val="2500"/>
              </a:lnSpc>
              <a:buFontTx/>
              <a:buChar char="-"/>
            </a:pPr>
            <a:r>
              <a:rPr lang="de-DE" sz="1800" dirty="0" smtClean="0">
                <a:latin typeface="+mn-lt"/>
              </a:rPr>
              <a:t>-&gt; </a:t>
            </a:r>
            <a:r>
              <a:rPr lang="de-DE" sz="1800" dirty="0" err="1" smtClean="0">
                <a:latin typeface="+mn-lt"/>
              </a:rPr>
              <a:t>we</a:t>
            </a:r>
            <a:r>
              <a:rPr lang="de-DE" sz="1800" dirty="0" smtClean="0">
                <a:latin typeface="+mn-lt"/>
              </a:rPr>
              <a:t> </a:t>
            </a:r>
            <a:r>
              <a:rPr lang="de-DE" sz="1800" dirty="0" err="1" smtClean="0">
                <a:latin typeface="+mn-lt"/>
              </a:rPr>
              <a:t>can</a:t>
            </a:r>
            <a:r>
              <a:rPr lang="de-DE" sz="1800" dirty="0" smtClean="0">
                <a:latin typeface="+mn-lt"/>
              </a:rPr>
              <a:t> </a:t>
            </a:r>
            <a:r>
              <a:rPr lang="de-DE" sz="1800" dirty="0" err="1" smtClean="0">
                <a:latin typeface="+mn-lt"/>
              </a:rPr>
              <a:t>be</a:t>
            </a:r>
            <a:r>
              <a:rPr lang="de-DE" sz="1800" dirty="0" smtClean="0">
                <a:latin typeface="+mn-lt"/>
              </a:rPr>
              <a:t> </a:t>
            </a:r>
            <a:r>
              <a:rPr lang="de-DE" sz="1800" b="1" dirty="0" err="1" smtClean="0">
                <a:latin typeface="+mn-lt"/>
              </a:rPr>
              <a:t>generous</a:t>
            </a:r>
            <a:r>
              <a:rPr lang="de-DE" sz="1800" dirty="0" smtClean="0">
                <a:latin typeface="+mn-lt"/>
              </a:rPr>
              <a:t> in </a:t>
            </a:r>
            <a:r>
              <a:rPr lang="de-DE" sz="1800" b="1" dirty="0" err="1" smtClean="0">
                <a:latin typeface="+mn-lt"/>
              </a:rPr>
              <a:t>removing</a:t>
            </a:r>
            <a:r>
              <a:rPr lang="de-DE" sz="1800" b="1" dirty="0" smtClean="0">
                <a:latin typeface="+mn-lt"/>
              </a:rPr>
              <a:t> </a:t>
            </a:r>
            <a:r>
              <a:rPr lang="de-DE" sz="1800" b="1" dirty="0" err="1" smtClean="0">
                <a:latin typeface="+mn-lt"/>
              </a:rPr>
              <a:t>problematic</a:t>
            </a:r>
            <a:r>
              <a:rPr lang="de-DE" sz="1800" b="1" dirty="0" smtClean="0">
                <a:latin typeface="+mn-lt"/>
              </a:rPr>
              <a:t> </a:t>
            </a:r>
            <a:r>
              <a:rPr lang="de-DE" sz="1800" b="1" dirty="0" err="1" smtClean="0">
                <a:latin typeface="+mn-lt"/>
              </a:rPr>
              <a:t>data</a:t>
            </a:r>
            <a:r>
              <a:rPr lang="de-DE" sz="1800" b="1" dirty="0" smtClean="0">
                <a:latin typeface="+mn-lt"/>
              </a:rPr>
              <a:t> </a:t>
            </a:r>
            <a:r>
              <a:rPr lang="de-DE" sz="1800" dirty="0" smtClean="0">
                <a:latin typeface="+mn-lt"/>
              </a:rPr>
              <a:t>(</a:t>
            </a:r>
            <a:r>
              <a:rPr lang="de-DE" sz="1800" dirty="0" err="1" smtClean="0">
                <a:latin typeface="+mn-lt"/>
              </a:rPr>
              <a:t>low</a:t>
            </a:r>
            <a:r>
              <a:rPr lang="de-DE" sz="1800" dirty="0" smtClean="0">
                <a:latin typeface="+mn-lt"/>
              </a:rPr>
              <a:t> </a:t>
            </a:r>
            <a:r>
              <a:rPr lang="de-DE" sz="1800" dirty="0" err="1" smtClean="0">
                <a:latin typeface="+mn-lt"/>
              </a:rPr>
              <a:t>coverage</a:t>
            </a:r>
            <a:r>
              <a:rPr lang="de-DE" sz="1800" dirty="0" smtClean="0">
                <a:latin typeface="+mn-lt"/>
              </a:rPr>
              <a:t>, </a:t>
            </a:r>
            <a:r>
              <a:rPr lang="de-DE" sz="1800" dirty="0" err="1" smtClean="0">
                <a:latin typeface="+mn-lt"/>
              </a:rPr>
              <a:t>close</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significance</a:t>
            </a:r>
            <a:r>
              <a:rPr lang="de-DE" sz="1800" dirty="0" smtClean="0">
                <a:latin typeface="+mn-lt"/>
              </a:rPr>
              <a:t> </a:t>
            </a:r>
            <a:r>
              <a:rPr lang="de-DE" sz="1800" dirty="0" err="1" smtClean="0">
                <a:latin typeface="+mn-lt"/>
              </a:rPr>
              <a:t>threshold</a:t>
            </a:r>
            <a:r>
              <a:rPr lang="de-DE" sz="1800" dirty="0" smtClean="0">
                <a:latin typeface="+mn-lt"/>
              </a:rPr>
              <a:t>, large </a:t>
            </a:r>
            <a:r>
              <a:rPr lang="de-DE" sz="1800" dirty="0" err="1" smtClean="0">
                <a:latin typeface="+mn-lt"/>
              </a:rPr>
              <a:t>deviations</a:t>
            </a:r>
            <a:r>
              <a:rPr lang="de-DE" sz="1800" dirty="0" smtClean="0">
                <a:latin typeface="+mn-lt"/>
              </a:rPr>
              <a:t> </a:t>
            </a:r>
            <a:r>
              <a:rPr lang="de-DE" sz="1800" dirty="0" err="1" smtClean="0">
                <a:latin typeface="+mn-lt"/>
              </a:rPr>
              <a:t>between</a:t>
            </a:r>
            <a:r>
              <a:rPr lang="de-DE" sz="1800" dirty="0" smtClean="0">
                <a:latin typeface="+mn-lt"/>
              </a:rPr>
              <a:t> </a:t>
            </a:r>
            <a:r>
              <a:rPr lang="de-DE" sz="1800" dirty="0" err="1" smtClean="0">
                <a:latin typeface="+mn-lt"/>
              </a:rPr>
              <a:t>replicates</a:t>
            </a:r>
            <a:r>
              <a:rPr lang="de-DE" sz="1800" dirty="0" smtClean="0">
                <a:latin typeface="+mn-lt"/>
              </a:rPr>
              <a:t> …)</a:t>
            </a:r>
          </a:p>
          <a:p>
            <a:pPr marL="285750" indent="-285750">
              <a:lnSpc>
                <a:spcPts val="2500"/>
              </a:lnSpc>
              <a:buFontTx/>
              <a:buChar char="-"/>
            </a:pPr>
            <a:endParaRPr lang="de-DE" sz="1800" dirty="0">
              <a:latin typeface="+mn-lt"/>
            </a:endParaRPr>
          </a:p>
          <a:p>
            <a:pPr marL="285750" indent="-285750">
              <a:lnSpc>
                <a:spcPts val="2500"/>
              </a:lnSpc>
              <a:buFontTx/>
              <a:buChar char="-"/>
            </a:pPr>
            <a:r>
              <a:rPr lang="de-DE" sz="1800" dirty="0" err="1" smtClean="0">
                <a:latin typeface="+mn-lt"/>
              </a:rPr>
              <a:t>We</a:t>
            </a:r>
            <a:r>
              <a:rPr lang="de-DE" sz="1800" dirty="0" smtClean="0">
                <a:latin typeface="+mn-lt"/>
              </a:rPr>
              <a:t> </a:t>
            </a:r>
            <a:r>
              <a:rPr lang="de-DE" sz="1800" dirty="0" err="1" smtClean="0">
                <a:latin typeface="+mn-lt"/>
              </a:rPr>
              <a:t>can</a:t>
            </a:r>
            <a:r>
              <a:rPr lang="de-DE" sz="1800" dirty="0" smtClean="0">
                <a:latin typeface="+mn-lt"/>
              </a:rPr>
              <a:t>/</a:t>
            </a:r>
            <a:r>
              <a:rPr lang="de-DE" sz="1800" dirty="0" err="1" smtClean="0">
                <a:latin typeface="+mn-lt"/>
              </a:rPr>
              <a:t>should</a:t>
            </a:r>
            <a:r>
              <a:rPr lang="de-DE" sz="1800" dirty="0" smtClean="0">
                <a:latin typeface="+mn-lt"/>
              </a:rPr>
              <a:t> also </a:t>
            </a:r>
            <a:r>
              <a:rPr lang="de-DE" sz="1800" b="1" dirty="0" err="1" smtClean="0">
                <a:latin typeface="+mn-lt"/>
              </a:rPr>
              <a:t>remove</a:t>
            </a:r>
            <a:r>
              <a:rPr lang="de-DE" sz="1800" b="1" dirty="0">
                <a:latin typeface="+mn-lt"/>
              </a:rPr>
              <a:t> </a:t>
            </a:r>
            <a:r>
              <a:rPr lang="de-DE" sz="1800" b="1" dirty="0" err="1" smtClean="0">
                <a:latin typeface="+mn-lt"/>
              </a:rPr>
              <a:t>outliers</a:t>
            </a:r>
            <a:r>
              <a:rPr lang="de-DE" sz="1800" b="1" dirty="0" smtClean="0">
                <a:latin typeface="+mn-lt"/>
              </a:rPr>
              <a:t> </a:t>
            </a:r>
            <a:r>
              <a:rPr lang="de-DE" sz="1800" dirty="0" err="1" smtClean="0">
                <a:latin typeface="+mn-lt"/>
              </a:rPr>
              <a:t>and</a:t>
            </a:r>
            <a:r>
              <a:rPr lang="de-DE" sz="1800" dirty="0" smtClean="0">
                <a:latin typeface="+mn-lt"/>
              </a:rPr>
              <a:t> </a:t>
            </a:r>
            <a:r>
              <a:rPr lang="de-DE" sz="1800" b="1" dirty="0" err="1" smtClean="0">
                <a:latin typeface="+mn-lt"/>
              </a:rPr>
              <a:t>special</a:t>
            </a:r>
            <a:r>
              <a:rPr lang="de-DE" sz="1800" b="1" dirty="0" smtClean="0">
                <a:latin typeface="+mn-lt"/>
              </a:rPr>
              <a:t> </a:t>
            </a:r>
            <a:r>
              <a:rPr lang="de-DE" sz="1800" b="1" dirty="0" err="1" smtClean="0">
                <a:latin typeface="+mn-lt"/>
              </a:rPr>
              <a:t>cases</a:t>
            </a:r>
            <a:r>
              <a:rPr lang="de-DE" sz="1800" b="1" dirty="0" smtClean="0">
                <a:latin typeface="+mn-lt"/>
              </a:rPr>
              <a:t> </a:t>
            </a:r>
            <a:r>
              <a:rPr lang="de-DE" sz="1800" dirty="0" err="1" smtClean="0">
                <a:latin typeface="+mn-lt"/>
              </a:rPr>
              <a:t>from</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data</a:t>
            </a:r>
            <a:r>
              <a:rPr lang="de-DE" sz="1800" dirty="0" smtClean="0">
                <a:latin typeface="+mn-lt"/>
              </a:rPr>
              <a:t> </a:t>
            </a:r>
            <a:r>
              <a:rPr lang="de-DE" sz="1800" dirty="0" err="1" smtClean="0">
                <a:latin typeface="+mn-lt"/>
              </a:rPr>
              <a:t>because</a:t>
            </a:r>
            <a:r>
              <a:rPr lang="de-DE" sz="1800" dirty="0" smtClean="0">
                <a:latin typeface="+mn-lt"/>
              </a:rPr>
              <a:t> </a:t>
            </a:r>
            <a:r>
              <a:rPr lang="de-DE" sz="1800" dirty="0" err="1" smtClean="0">
                <a:latin typeface="+mn-lt"/>
              </a:rPr>
              <a:t>we</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interested</a:t>
            </a:r>
            <a:r>
              <a:rPr lang="de-DE" sz="1800" dirty="0" smtClean="0">
                <a:latin typeface="+mn-lt"/>
              </a:rPr>
              <a:t> in </a:t>
            </a:r>
            <a:r>
              <a:rPr lang="de-DE" sz="1800" dirty="0" err="1" smtClean="0">
                <a:latin typeface="+mn-lt"/>
              </a:rPr>
              <a:t>the</a:t>
            </a:r>
            <a:r>
              <a:rPr lang="de-DE" sz="1800" dirty="0" smtClean="0">
                <a:latin typeface="+mn-lt"/>
              </a:rPr>
              <a:t> </a:t>
            </a:r>
            <a:r>
              <a:rPr lang="de-DE" sz="1800" dirty="0" err="1" smtClean="0">
                <a:latin typeface="+mn-lt"/>
              </a:rPr>
              <a:t>general</a:t>
            </a:r>
            <a:r>
              <a:rPr lang="de-DE" sz="1800" dirty="0" smtClean="0">
                <a:latin typeface="+mn-lt"/>
              </a:rPr>
              <a:t> </a:t>
            </a:r>
            <a:r>
              <a:rPr lang="de-DE" sz="1800" dirty="0" err="1" smtClean="0">
                <a:latin typeface="+mn-lt"/>
              </a:rPr>
              <a:t>case</a:t>
            </a:r>
            <a:r>
              <a:rPr lang="de-DE" sz="1800" dirty="0" smtClean="0">
                <a:latin typeface="+mn-lt"/>
              </a:rPr>
              <a:t>.</a:t>
            </a:r>
            <a:endParaRPr lang="de-DE" sz="1800" dirty="0">
              <a:latin typeface="+mn-lt"/>
            </a:endParaRPr>
          </a:p>
        </p:txBody>
      </p:sp>
    </p:spTree>
    <p:extLst>
      <p:ext uri="{BB962C8B-B14F-4D97-AF65-F5344CB8AC3E}">
        <p14:creationId xmlns:p14="http://schemas.microsoft.com/office/powerpoint/2010/main" val="102643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Rethink</a:t>
            </a:r>
            <a:r>
              <a:rPr lang="de-DE" altLang="de-DE" dirty="0" smtClean="0"/>
              <a:t>: </a:t>
            </a:r>
            <a:r>
              <a:rPr lang="de-DE" altLang="de-DE" dirty="0" err="1" smtClean="0"/>
              <a:t>how</a:t>
            </a:r>
            <a:r>
              <a:rPr lang="de-DE" altLang="de-DE" dirty="0" smtClean="0"/>
              <a:t> </a:t>
            </a:r>
            <a:r>
              <a:rPr lang="de-DE" altLang="de-DE" dirty="0" err="1" smtClean="0"/>
              <a:t>should</a:t>
            </a:r>
            <a:r>
              <a:rPr lang="de-DE" altLang="de-DE" dirty="0" smtClean="0"/>
              <a:t> </a:t>
            </a:r>
            <a:r>
              <a:rPr lang="de-DE" altLang="de-DE" dirty="0" err="1" smtClean="0"/>
              <a:t>we</a:t>
            </a:r>
            <a:r>
              <a:rPr lang="de-DE" altLang="de-DE" dirty="0" smtClean="0"/>
              <a:t> </a:t>
            </a:r>
            <a:r>
              <a:rPr lang="de-DE" altLang="de-DE" dirty="0" err="1" smtClean="0"/>
              <a:t>treat</a:t>
            </a:r>
            <a:r>
              <a:rPr lang="de-DE" altLang="de-DE" dirty="0" smtClean="0"/>
              <a:t> </a:t>
            </a:r>
            <a:r>
              <a:rPr lang="de-DE" altLang="de-DE" dirty="0" err="1" smtClean="0"/>
              <a:t>omics-data</a:t>
            </a:r>
            <a:r>
              <a:rPr lang="de-DE" altLang="de-DE" dirty="0" smtClean="0"/>
              <a:t>?</a:t>
            </a:r>
            <a:endParaRPr lang="de-DE" altLang="de-DE" dirty="0"/>
          </a:p>
        </p:txBody>
      </p:sp>
      <p:sp>
        <p:nvSpPr>
          <p:cNvPr id="3" name="Textfeld 2"/>
          <p:cNvSpPr txBox="1"/>
          <p:nvPr/>
        </p:nvSpPr>
        <p:spPr>
          <a:xfrm flipH="1">
            <a:off x="395536" y="711810"/>
            <a:ext cx="8280920" cy="4260141"/>
          </a:xfrm>
          <a:prstGeom prst="rect">
            <a:avLst/>
          </a:prstGeom>
          <a:noFill/>
        </p:spPr>
        <p:txBody>
          <a:bodyPr wrap="square" rtlCol="0">
            <a:spAutoFit/>
          </a:bodyPr>
          <a:lstStyle/>
          <a:p>
            <a:pPr>
              <a:lnSpc>
                <a:spcPts val="2500"/>
              </a:lnSpc>
            </a:pPr>
            <a:r>
              <a:rPr lang="de-DE" sz="1800" dirty="0" smtClean="0">
                <a:latin typeface="+mn-lt"/>
              </a:rPr>
              <a:t>(2) </a:t>
            </a:r>
            <a:r>
              <a:rPr lang="de-DE" sz="1800" dirty="0" err="1" smtClean="0">
                <a:latin typeface="+mn-lt"/>
              </a:rPr>
              <a:t>We</a:t>
            </a:r>
            <a:r>
              <a:rPr lang="de-DE" sz="1800" dirty="0" smtClean="0">
                <a:latin typeface="+mn-lt"/>
              </a:rPr>
              <a:t> </a:t>
            </a:r>
            <a:r>
              <a:rPr lang="de-DE" sz="1800" dirty="0" err="1" smtClean="0">
                <a:latin typeface="+mn-lt"/>
              </a:rPr>
              <a:t>want</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help</a:t>
            </a:r>
            <a:r>
              <a:rPr lang="de-DE" sz="1800" dirty="0" smtClean="0">
                <a:latin typeface="+mn-lt"/>
              </a:rPr>
              <a:t> an individual </a:t>
            </a:r>
            <a:r>
              <a:rPr lang="de-DE" sz="1800" dirty="0" err="1" smtClean="0">
                <a:latin typeface="+mn-lt"/>
              </a:rPr>
              <a:t>patient</a:t>
            </a:r>
            <a:endParaRPr lang="de-DE" sz="1800" dirty="0" smtClean="0">
              <a:latin typeface="+mn-lt"/>
            </a:endParaRPr>
          </a:p>
          <a:p>
            <a:pPr>
              <a:lnSpc>
                <a:spcPts val="2500"/>
              </a:lnSpc>
            </a:pPr>
            <a:endParaRPr lang="de-DE" sz="1800" dirty="0">
              <a:latin typeface="+mn-lt"/>
            </a:endParaRPr>
          </a:p>
          <a:p>
            <a:pPr marL="285750" indent="-285750">
              <a:lnSpc>
                <a:spcPts val="2500"/>
              </a:lnSpc>
              <a:buFontTx/>
              <a:buChar char="-"/>
            </a:pPr>
            <a:r>
              <a:rPr lang="de-DE" sz="1800" dirty="0" err="1" smtClean="0">
                <a:latin typeface="+mn-lt"/>
              </a:rPr>
              <a:t>Usually</a:t>
            </a:r>
            <a:r>
              <a:rPr lang="de-DE" sz="1800" dirty="0" smtClean="0">
                <a:latin typeface="+mn-lt"/>
              </a:rPr>
              <a:t> </a:t>
            </a:r>
            <a:r>
              <a:rPr lang="de-DE" sz="1800" dirty="0" err="1" smtClean="0">
                <a:latin typeface="+mn-lt"/>
              </a:rPr>
              <a:t>we</a:t>
            </a:r>
            <a:r>
              <a:rPr lang="de-DE" sz="1800" dirty="0" smtClean="0">
                <a:latin typeface="+mn-lt"/>
              </a:rPr>
              <a:t> </a:t>
            </a:r>
            <a:r>
              <a:rPr lang="de-DE" sz="1800" dirty="0" err="1" smtClean="0">
                <a:latin typeface="+mn-lt"/>
              </a:rPr>
              <a:t>only</a:t>
            </a:r>
            <a:r>
              <a:rPr lang="de-DE" sz="1800" dirty="0" smtClean="0">
                <a:latin typeface="+mn-lt"/>
              </a:rPr>
              <a:t> </a:t>
            </a:r>
            <a:r>
              <a:rPr lang="de-DE" sz="1800" dirty="0" err="1" smtClean="0">
                <a:latin typeface="+mn-lt"/>
              </a:rPr>
              <a:t>have</a:t>
            </a:r>
            <a:r>
              <a:rPr lang="de-DE" sz="1800" dirty="0" smtClean="0">
                <a:latin typeface="+mn-lt"/>
              </a:rPr>
              <a:t> 1-3 </a:t>
            </a:r>
            <a:r>
              <a:rPr lang="de-DE" sz="1800" dirty="0" err="1" smtClean="0">
                <a:latin typeface="+mn-lt"/>
              </a:rPr>
              <a:t>data</a:t>
            </a:r>
            <a:r>
              <a:rPr lang="de-DE" sz="1800" dirty="0" smtClean="0">
                <a:latin typeface="+mn-lt"/>
              </a:rPr>
              <a:t> </a:t>
            </a:r>
            <a:r>
              <a:rPr lang="de-DE" sz="1800" dirty="0" err="1" smtClean="0">
                <a:latin typeface="+mn-lt"/>
              </a:rPr>
              <a:t>sets</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this</a:t>
            </a:r>
            <a:r>
              <a:rPr lang="de-DE" sz="1800" dirty="0" smtClean="0">
                <a:latin typeface="+mn-lt"/>
              </a:rPr>
              <a:t> </a:t>
            </a:r>
            <a:r>
              <a:rPr lang="de-DE" sz="1800" dirty="0" err="1" smtClean="0">
                <a:latin typeface="+mn-lt"/>
              </a:rPr>
              <a:t>patient</a:t>
            </a:r>
            <a:r>
              <a:rPr lang="de-DE" sz="1800" dirty="0" smtClean="0">
                <a:latin typeface="+mn-lt"/>
              </a:rPr>
              <a:t> (</a:t>
            </a:r>
            <a:r>
              <a:rPr lang="de-DE" sz="1800" dirty="0" err="1" smtClean="0">
                <a:latin typeface="+mn-lt"/>
              </a:rPr>
              <a:t>technical</a:t>
            </a:r>
            <a:r>
              <a:rPr lang="de-DE" sz="1800" dirty="0" smtClean="0">
                <a:latin typeface="+mn-lt"/>
              </a:rPr>
              <a:t> </a:t>
            </a:r>
            <a:r>
              <a:rPr lang="de-DE" sz="1800" dirty="0" err="1" smtClean="0">
                <a:latin typeface="+mn-lt"/>
              </a:rPr>
              <a:t>replicates</a:t>
            </a:r>
            <a:r>
              <a:rPr lang="de-DE" sz="1800" dirty="0" smtClean="0">
                <a:latin typeface="+mn-lt"/>
              </a:rPr>
              <a:t>)</a:t>
            </a:r>
            <a:endParaRPr lang="de-DE" sz="1800" dirty="0">
              <a:latin typeface="+mn-lt"/>
            </a:endParaRPr>
          </a:p>
          <a:p>
            <a:pPr marL="285750" indent="-285750">
              <a:lnSpc>
                <a:spcPts val="2500"/>
              </a:lnSpc>
              <a:buFontTx/>
              <a:buChar char="-"/>
            </a:pPr>
            <a:endParaRPr lang="de-DE" sz="1800" dirty="0">
              <a:latin typeface="+mn-lt"/>
            </a:endParaRPr>
          </a:p>
          <a:p>
            <a:pPr>
              <a:lnSpc>
                <a:spcPts val="2500"/>
              </a:lnSpc>
            </a:pPr>
            <a:r>
              <a:rPr lang="de-DE" sz="1800" dirty="0">
                <a:latin typeface="+mn-lt"/>
              </a:rPr>
              <a:t>	</a:t>
            </a:r>
            <a:r>
              <a:rPr lang="de-DE" sz="1800" dirty="0" err="1" smtClean="0">
                <a:latin typeface="+mn-lt"/>
              </a:rPr>
              <a:t>we</a:t>
            </a:r>
            <a:r>
              <a:rPr lang="de-DE" sz="1800" dirty="0" smtClean="0">
                <a:latin typeface="+mn-lt"/>
              </a:rPr>
              <a:t> </a:t>
            </a:r>
            <a:r>
              <a:rPr lang="de-DE" sz="1800" dirty="0" err="1" smtClean="0">
                <a:latin typeface="+mn-lt"/>
              </a:rPr>
              <a:t>cannot</a:t>
            </a:r>
            <a:r>
              <a:rPr lang="de-DE" sz="1800" dirty="0" smtClean="0">
                <a:latin typeface="+mn-lt"/>
              </a:rPr>
              <a:t> </a:t>
            </a:r>
            <a:r>
              <a:rPr lang="de-DE" sz="1800" dirty="0" err="1" smtClean="0">
                <a:latin typeface="+mn-lt"/>
              </a:rPr>
              <a:t>remove</a:t>
            </a:r>
            <a:r>
              <a:rPr lang="de-DE" sz="1800" dirty="0" smtClean="0">
                <a:latin typeface="+mn-lt"/>
              </a:rPr>
              <a:t> </a:t>
            </a:r>
            <a:r>
              <a:rPr lang="de-DE" sz="1800" dirty="0" err="1" smtClean="0">
                <a:latin typeface="+mn-lt"/>
              </a:rPr>
              <a:t>any</a:t>
            </a:r>
            <a:r>
              <a:rPr lang="de-DE" sz="1800" dirty="0" smtClean="0">
                <a:latin typeface="+mn-lt"/>
              </a:rPr>
              <a:t> </a:t>
            </a:r>
            <a:r>
              <a:rPr lang="de-DE" sz="1800" dirty="0" err="1" smtClean="0">
                <a:latin typeface="+mn-lt"/>
              </a:rPr>
              <a:t>of</a:t>
            </a:r>
            <a:r>
              <a:rPr lang="de-DE" sz="1800" dirty="0" smtClean="0">
                <a:latin typeface="+mn-lt"/>
              </a:rPr>
              <a:t> </a:t>
            </a:r>
            <a:r>
              <a:rPr lang="de-DE" sz="1800" dirty="0" err="1" smtClean="0">
                <a:latin typeface="+mn-lt"/>
              </a:rPr>
              <a:t>this</a:t>
            </a:r>
            <a:r>
              <a:rPr lang="de-DE" sz="1800" dirty="0" smtClean="0">
                <a:latin typeface="+mn-lt"/>
              </a:rPr>
              <a:t> </a:t>
            </a:r>
            <a:r>
              <a:rPr lang="de-DE" sz="1800" dirty="0" err="1" smtClean="0">
                <a:latin typeface="+mn-lt"/>
              </a:rPr>
              <a:t>data</a:t>
            </a:r>
            <a:endParaRPr lang="de-DE" sz="1800" dirty="0" smtClean="0">
              <a:latin typeface="+mn-lt"/>
            </a:endParaRPr>
          </a:p>
          <a:p>
            <a:pPr>
              <a:lnSpc>
                <a:spcPts val="2500"/>
              </a:lnSpc>
            </a:pPr>
            <a:endParaRPr lang="de-DE" sz="1800" dirty="0">
              <a:latin typeface="+mn-lt"/>
            </a:endParaRPr>
          </a:p>
          <a:p>
            <a:pPr>
              <a:lnSpc>
                <a:spcPts val="2500"/>
              </a:lnSpc>
            </a:pPr>
            <a:r>
              <a:rPr lang="de-DE" sz="1800" dirty="0" smtClean="0">
                <a:latin typeface="+mn-lt"/>
              </a:rPr>
              <a:t>	</a:t>
            </a:r>
            <a:r>
              <a:rPr lang="de-DE" sz="1800" dirty="0" err="1" smtClean="0">
                <a:latin typeface="+mn-lt"/>
              </a:rPr>
              <a:t>if</a:t>
            </a:r>
            <a:r>
              <a:rPr lang="de-DE" sz="1800" dirty="0" smtClean="0">
                <a:latin typeface="+mn-lt"/>
              </a:rPr>
              <a:t> </a:t>
            </a:r>
            <a:r>
              <a:rPr lang="de-DE" sz="1800" dirty="0" err="1" smtClean="0">
                <a:latin typeface="+mn-lt"/>
              </a:rPr>
              <a:t>there</a:t>
            </a:r>
            <a:r>
              <a:rPr lang="de-DE" sz="1800" dirty="0" smtClean="0">
                <a:latin typeface="+mn-lt"/>
              </a:rPr>
              <a:t> </a:t>
            </a:r>
            <a:r>
              <a:rPr lang="de-DE" sz="1800" dirty="0" err="1" smtClean="0">
                <a:latin typeface="+mn-lt"/>
              </a:rPr>
              <a:t>exist</a:t>
            </a:r>
            <a:r>
              <a:rPr lang="de-DE" sz="1800" dirty="0" smtClean="0">
                <a:latin typeface="+mn-lt"/>
              </a:rPr>
              <a:t> </a:t>
            </a:r>
            <a:r>
              <a:rPr lang="de-DE" sz="1800" dirty="0" err="1" smtClean="0">
                <a:latin typeface="+mn-lt"/>
              </a:rPr>
              <a:t>technical</a:t>
            </a:r>
            <a:r>
              <a:rPr lang="de-DE" sz="1800" dirty="0" smtClean="0">
                <a:latin typeface="+mn-lt"/>
              </a:rPr>
              <a:t> </a:t>
            </a:r>
            <a:r>
              <a:rPr lang="de-DE" sz="1800" dirty="0" err="1" smtClean="0">
                <a:latin typeface="+mn-lt"/>
              </a:rPr>
              <a:t>problems</a:t>
            </a:r>
            <a:r>
              <a:rPr lang="de-DE" sz="1800" dirty="0" smtClean="0">
                <a:latin typeface="+mn-lt"/>
              </a:rPr>
              <a:t> </a:t>
            </a:r>
            <a:r>
              <a:rPr lang="de-DE" sz="1800" dirty="0" err="1" smtClean="0">
                <a:latin typeface="+mn-lt"/>
              </a:rPr>
              <a:t>with</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data</a:t>
            </a:r>
            <a:r>
              <a:rPr lang="de-DE" sz="1800" dirty="0" smtClean="0">
                <a:latin typeface="+mn-lt"/>
              </a:rPr>
              <a:t>, </a:t>
            </a:r>
            <a:r>
              <a:rPr lang="de-DE" sz="1800" dirty="0" err="1" smtClean="0">
                <a:latin typeface="+mn-lt"/>
              </a:rPr>
              <a:t>we</a:t>
            </a:r>
            <a:r>
              <a:rPr lang="de-DE" sz="1800" dirty="0" smtClean="0">
                <a:latin typeface="+mn-lt"/>
              </a:rPr>
              <a:t> </a:t>
            </a:r>
            <a:r>
              <a:rPr lang="de-DE" sz="1800" dirty="0" err="1" smtClean="0">
                <a:latin typeface="+mn-lt"/>
              </a:rPr>
              <a:t>need</a:t>
            </a:r>
            <a:r>
              <a:rPr lang="de-DE" sz="1800" dirty="0" smtClean="0">
                <a:latin typeface="+mn-lt"/>
              </a:rPr>
              <a:t> </a:t>
            </a:r>
            <a:r>
              <a:rPr lang="de-DE" sz="1800" dirty="0" err="1" smtClean="0">
                <a:latin typeface="+mn-lt"/>
              </a:rPr>
              <a:t>to</a:t>
            </a:r>
            <a:r>
              <a:rPr lang="de-DE" sz="1800" dirty="0" smtClean="0">
                <a:latin typeface="+mn-lt"/>
              </a:rPr>
              <a:t> find a 	</a:t>
            </a:r>
            <a:r>
              <a:rPr lang="de-DE" sz="1800" dirty="0" err="1" smtClean="0">
                <a:latin typeface="+mn-lt"/>
              </a:rPr>
              <a:t>practical</a:t>
            </a:r>
            <a:r>
              <a:rPr lang="de-DE" sz="1800" dirty="0" smtClean="0">
                <a:latin typeface="+mn-lt"/>
              </a:rPr>
              <a:t> </a:t>
            </a:r>
            <a:r>
              <a:rPr lang="de-DE" sz="1800" dirty="0" err="1" smtClean="0">
                <a:latin typeface="+mn-lt"/>
              </a:rPr>
              <a:t>solution</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this</a:t>
            </a:r>
            <a:r>
              <a:rPr lang="de-DE" sz="1800" dirty="0" smtClean="0">
                <a:latin typeface="+mn-lt"/>
              </a:rPr>
              <a:t> </a:t>
            </a:r>
            <a:r>
              <a:rPr lang="de-DE" sz="1800" dirty="0" err="1" smtClean="0">
                <a:latin typeface="+mn-lt"/>
              </a:rPr>
              <a:t>because</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patient</a:t>
            </a:r>
            <a:r>
              <a:rPr lang="de-DE" sz="1800" dirty="0" smtClean="0">
                <a:latin typeface="+mn-lt"/>
              </a:rPr>
              <a:t> </a:t>
            </a:r>
            <a:r>
              <a:rPr lang="de-DE" sz="1800" dirty="0" err="1" smtClean="0">
                <a:latin typeface="+mn-lt"/>
              </a:rPr>
              <a:t>needs</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be</a:t>
            </a:r>
            <a:r>
              <a:rPr lang="de-DE" sz="1800" dirty="0" smtClean="0">
                <a:latin typeface="+mn-lt"/>
              </a:rPr>
              <a:t> </a:t>
            </a:r>
            <a:r>
              <a:rPr lang="de-DE" sz="1800" dirty="0" err="1" smtClean="0">
                <a:latin typeface="+mn-lt"/>
              </a:rPr>
              <a:t>treated</a:t>
            </a:r>
            <a:endParaRPr lang="de-DE" sz="1800" dirty="0">
              <a:latin typeface="+mn-lt"/>
            </a:endParaRPr>
          </a:p>
          <a:p>
            <a:pPr>
              <a:lnSpc>
                <a:spcPts val="2500"/>
              </a:lnSpc>
            </a:pPr>
            <a:endParaRPr lang="de-DE" sz="1800" dirty="0">
              <a:latin typeface="+mn-lt"/>
            </a:endParaRPr>
          </a:p>
          <a:p>
            <a:pPr marL="285750" indent="-285750">
              <a:lnSpc>
                <a:spcPts val="2500"/>
              </a:lnSpc>
              <a:buFontTx/>
              <a:buChar char="-"/>
            </a:pPr>
            <a:r>
              <a:rPr lang="de-DE" sz="1800" dirty="0" err="1" smtClean="0">
                <a:latin typeface="+mn-lt"/>
              </a:rPr>
              <a:t>If</a:t>
            </a:r>
            <a:r>
              <a:rPr lang="de-DE" sz="1800" dirty="0" smtClean="0">
                <a:latin typeface="+mn-lt"/>
              </a:rPr>
              <a:t> </a:t>
            </a:r>
            <a:r>
              <a:rPr lang="de-DE" sz="1800" dirty="0" err="1" smtClean="0">
                <a:latin typeface="+mn-lt"/>
              </a:rPr>
              <a:t>there</a:t>
            </a:r>
            <a:r>
              <a:rPr lang="de-DE" sz="1800" dirty="0" smtClean="0">
                <a:latin typeface="+mn-lt"/>
              </a:rPr>
              <a:t> </a:t>
            </a:r>
            <a:r>
              <a:rPr lang="de-DE" sz="1800" dirty="0" err="1" smtClean="0">
                <a:latin typeface="+mn-lt"/>
              </a:rPr>
              <a:t>are</a:t>
            </a:r>
            <a:r>
              <a:rPr lang="de-DE" sz="1800" dirty="0" smtClean="0">
                <a:latin typeface="+mn-lt"/>
              </a:rPr>
              <a:t> </a:t>
            </a:r>
            <a:r>
              <a:rPr lang="de-DE" sz="1800" dirty="0" err="1" smtClean="0">
                <a:latin typeface="+mn-lt"/>
              </a:rPr>
              <a:t>problems</a:t>
            </a:r>
            <a:r>
              <a:rPr lang="de-DE" sz="1800" dirty="0" smtClean="0">
                <a:latin typeface="+mn-lt"/>
              </a:rPr>
              <a:t> in </a:t>
            </a:r>
            <a:r>
              <a:rPr lang="de-DE" sz="1800" dirty="0" err="1" smtClean="0">
                <a:latin typeface="+mn-lt"/>
              </a:rPr>
              <a:t>the</a:t>
            </a:r>
            <a:r>
              <a:rPr lang="de-DE" sz="1800" dirty="0" smtClean="0">
                <a:latin typeface="+mn-lt"/>
              </a:rPr>
              <a:t> </a:t>
            </a:r>
            <a:r>
              <a:rPr lang="de-DE" sz="1800" dirty="0" err="1" smtClean="0">
                <a:latin typeface="+mn-lt"/>
              </a:rPr>
              <a:t>data</a:t>
            </a:r>
            <a:r>
              <a:rPr lang="de-DE" sz="1800" dirty="0" smtClean="0">
                <a:latin typeface="+mn-lt"/>
              </a:rPr>
              <a:t>, </a:t>
            </a:r>
            <a:r>
              <a:rPr lang="de-DE" sz="1800" dirty="0" err="1" smtClean="0">
                <a:latin typeface="+mn-lt"/>
              </a:rPr>
              <a:t>we</a:t>
            </a:r>
            <a:r>
              <a:rPr lang="de-DE" sz="1800" dirty="0" smtClean="0">
                <a:latin typeface="+mn-lt"/>
              </a:rPr>
              <a:t> </a:t>
            </a:r>
            <a:r>
              <a:rPr lang="de-DE" sz="1800" dirty="0" err="1" smtClean="0">
                <a:latin typeface="+mn-lt"/>
              </a:rPr>
              <a:t>have</a:t>
            </a:r>
            <a:r>
              <a:rPr lang="de-DE" sz="1800" dirty="0" smtClean="0">
                <a:latin typeface="+mn-lt"/>
              </a:rPr>
              <a:t> </a:t>
            </a:r>
            <a:r>
              <a:rPr lang="de-DE" sz="1800" dirty="0" err="1" smtClean="0">
                <a:latin typeface="+mn-lt"/>
              </a:rPr>
              <a:t>to</a:t>
            </a:r>
            <a:r>
              <a:rPr lang="de-DE" sz="1800" dirty="0" smtClean="0">
                <a:latin typeface="+mn-lt"/>
              </a:rPr>
              <a:t> </a:t>
            </a:r>
            <a:r>
              <a:rPr lang="de-DE" sz="1800" dirty="0" err="1" smtClean="0">
                <a:latin typeface="+mn-lt"/>
              </a:rPr>
              <a:t>report</a:t>
            </a:r>
            <a:r>
              <a:rPr lang="de-DE" sz="1800" dirty="0" smtClean="0">
                <a:latin typeface="+mn-lt"/>
              </a:rPr>
              <a:t> </a:t>
            </a:r>
            <a:r>
              <a:rPr lang="de-DE" sz="1800" dirty="0" err="1" smtClean="0">
                <a:latin typeface="+mn-lt"/>
              </a:rPr>
              <a:t>this</a:t>
            </a:r>
            <a:r>
              <a:rPr lang="de-DE" sz="1800" dirty="0" smtClean="0">
                <a:latin typeface="+mn-lt"/>
              </a:rPr>
              <a:t> </a:t>
            </a:r>
            <a:r>
              <a:rPr lang="de-DE" sz="1800" dirty="0" err="1" smtClean="0">
                <a:latin typeface="+mn-lt"/>
              </a:rPr>
              <a:t>together</a:t>
            </a:r>
            <a:r>
              <a:rPr lang="de-DE" sz="1800" dirty="0" smtClean="0">
                <a:latin typeface="+mn-lt"/>
              </a:rPr>
              <a:t> </a:t>
            </a:r>
            <a:r>
              <a:rPr lang="de-DE" sz="1800" dirty="0" err="1" smtClean="0">
                <a:latin typeface="+mn-lt"/>
              </a:rPr>
              <a:t>with</a:t>
            </a:r>
            <a:r>
              <a:rPr lang="de-DE" sz="1800" dirty="0" smtClean="0">
                <a:latin typeface="+mn-lt"/>
              </a:rPr>
              <a:t> </a:t>
            </a:r>
            <a:r>
              <a:rPr lang="de-DE" sz="1800" dirty="0" err="1" smtClean="0">
                <a:latin typeface="+mn-lt"/>
              </a:rPr>
              <a:t>our</a:t>
            </a:r>
            <a:r>
              <a:rPr lang="de-DE" sz="1800" dirty="0" smtClean="0">
                <a:latin typeface="+mn-lt"/>
              </a:rPr>
              <a:t> </a:t>
            </a:r>
            <a:r>
              <a:rPr lang="de-DE" sz="1800" dirty="0" err="1" smtClean="0">
                <a:latin typeface="+mn-lt"/>
              </a:rPr>
              <a:t>results</a:t>
            </a:r>
            <a:r>
              <a:rPr lang="de-DE" sz="1800" dirty="0" smtClean="0">
                <a:latin typeface="+mn-lt"/>
              </a:rPr>
              <a:t> -&gt; </a:t>
            </a:r>
            <a:r>
              <a:rPr lang="de-DE" sz="1800" dirty="0" err="1" smtClean="0">
                <a:latin typeface="+mn-lt"/>
              </a:rPr>
              <a:t>low</a:t>
            </a:r>
            <a:r>
              <a:rPr lang="de-DE" sz="1800" dirty="0" smtClean="0">
                <a:latin typeface="+mn-lt"/>
              </a:rPr>
              <a:t> </a:t>
            </a:r>
            <a:r>
              <a:rPr lang="de-DE" sz="1800" dirty="0" err="1" smtClean="0">
                <a:latin typeface="+mn-lt"/>
              </a:rPr>
              <a:t>confidence</a:t>
            </a:r>
            <a:r>
              <a:rPr lang="de-DE" sz="1800" dirty="0" smtClean="0">
                <a:latin typeface="+mn-lt"/>
              </a:rPr>
              <a:t> in </a:t>
            </a:r>
            <a:r>
              <a:rPr lang="de-DE" sz="1800" dirty="0" err="1" smtClean="0">
                <a:latin typeface="+mn-lt"/>
              </a:rPr>
              <a:t>the</a:t>
            </a:r>
            <a:r>
              <a:rPr lang="de-DE" sz="1800" dirty="0" smtClean="0">
                <a:latin typeface="+mn-lt"/>
              </a:rPr>
              <a:t> </a:t>
            </a:r>
            <a:r>
              <a:rPr lang="de-DE" sz="1800" dirty="0" err="1" smtClean="0">
                <a:latin typeface="+mn-lt"/>
              </a:rPr>
              <a:t>result</a:t>
            </a:r>
            <a:r>
              <a:rPr lang="de-DE" sz="1800" dirty="0" smtClean="0">
                <a:latin typeface="+mn-lt"/>
              </a:rPr>
              <a:t> </a:t>
            </a:r>
            <a:r>
              <a:rPr lang="de-DE" sz="1800" dirty="0" err="1" smtClean="0">
                <a:latin typeface="+mn-lt"/>
              </a:rPr>
              <a:t>or</a:t>
            </a:r>
            <a:r>
              <a:rPr lang="de-DE" sz="1800" dirty="0" smtClean="0">
                <a:latin typeface="+mn-lt"/>
              </a:rPr>
              <a:t> in </a:t>
            </a:r>
            <a:r>
              <a:rPr lang="de-DE" sz="1800" dirty="0" err="1" smtClean="0">
                <a:latin typeface="+mn-lt"/>
              </a:rPr>
              <a:t>parts</a:t>
            </a:r>
            <a:r>
              <a:rPr lang="de-DE" sz="1800" dirty="0" smtClean="0">
                <a:latin typeface="+mn-lt"/>
              </a:rPr>
              <a:t> </a:t>
            </a:r>
            <a:r>
              <a:rPr lang="de-DE" sz="1800" dirty="0" err="1" smtClean="0">
                <a:latin typeface="+mn-lt"/>
              </a:rPr>
              <a:t>of</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result</a:t>
            </a:r>
            <a:endParaRPr lang="de-DE" sz="1800" dirty="0" smtClean="0">
              <a:latin typeface="+mn-lt"/>
            </a:endParaRPr>
          </a:p>
          <a:p>
            <a:pPr>
              <a:lnSpc>
                <a:spcPts val="2500"/>
              </a:lnSpc>
            </a:pPr>
            <a:endParaRPr lang="de-DE" sz="1800" dirty="0">
              <a:latin typeface="+mn-lt"/>
            </a:endParaRPr>
          </a:p>
          <a:p>
            <a:pPr>
              <a:lnSpc>
                <a:spcPts val="2500"/>
              </a:lnSpc>
            </a:pPr>
            <a:r>
              <a:rPr lang="de-DE" sz="1800" dirty="0" smtClean="0">
                <a:latin typeface="+mn-lt"/>
              </a:rPr>
              <a:t>	</a:t>
            </a:r>
          </a:p>
        </p:txBody>
      </p:sp>
    </p:spTree>
    <p:extLst>
      <p:ext uri="{BB962C8B-B14F-4D97-AF65-F5344CB8AC3E}">
        <p14:creationId xmlns:p14="http://schemas.microsoft.com/office/powerpoint/2010/main" val="2500694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Outlook</a:t>
            </a:r>
            <a:endParaRPr lang="de-DE" altLang="de-DE" dirty="0"/>
          </a:p>
        </p:txBody>
      </p:sp>
      <p:sp>
        <p:nvSpPr>
          <p:cNvPr id="3" name="Textfeld 2"/>
          <p:cNvSpPr txBox="1"/>
          <p:nvPr/>
        </p:nvSpPr>
        <p:spPr>
          <a:xfrm flipH="1">
            <a:off x="323528" y="548680"/>
            <a:ext cx="8496944" cy="5221942"/>
          </a:xfrm>
          <a:prstGeom prst="rect">
            <a:avLst/>
          </a:prstGeom>
          <a:noFill/>
        </p:spPr>
        <p:txBody>
          <a:bodyPr wrap="square" rtlCol="0">
            <a:spAutoFit/>
          </a:bodyPr>
          <a:lstStyle/>
          <a:p>
            <a:pPr>
              <a:lnSpc>
                <a:spcPts val="2500"/>
              </a:lnSpc>
            </a:pPr>
            <a:r>
              <a:rPr lang="en-US" sz="1800" dirty="0">
                <a:latin typeface="+mn-lt"/>
              </a:rPr>
              <a:t>Insights gained from omics approaches to disease are mostly comparative. </a:t>
            </a:r>
            <a:endParaRPr lang="en-US" sz="1800" dirty="0" smtClean="0">
              <a:latin typeface="+mn-lt"/>
            </a:endParaRPr>
          </a:p>
          <a:p>
            <a:pPr>
              <a:lnSpc>
                <a:spcPts val="2500"/>
              </a:lnSpc>
            </a:pPr>
            <a:endParaRPr lang="en-US" sz="1800" dirty="0">
              <a:latin typeface="+mn-lt"/>
            </a:endParaRPr>
          </a:p>
          <a:p>
            <a:pPr>
              <a:lnSpc>
                <a:spcPts val="2500"/>
              </a:lnSpc>
            </a:pPr>
            <a:r>
              <a:rPr lang="en-US" sz="1800" dirty="0" smtClean="0">
                <a:latin typeface="+mn-lt"/>
              </a:rPr>
              <a:t>We </a:t>
            </a:r>
            <a:r>
              <a:rPr lang="en-US" sz="1800" dirty="0">
                <a:latin typeface="+mn-lt"/>
              </a:rPr>
              <a:t>compare omics data from healthy and diseased individuals and assume that this difference is directly related to disease. </a:t>
            </a:r>
            <a:endParaRPr lang="en-US" sz="1800" dirty="0" smtClean="0">
              <a:latin typeface="+mn-lt"/>
            </a:endParaRPr>
          </a:p>
          <a:p>
            <a:pPr>
              <a:lnSpc>
                <a:spcPts val="2500"/>
              </a:lnSpc>
            </a:pPr>
            <a:endParaRPr lang="en-US" sz="1800" dirty="0">
              <a:latin typeface="+mn-lt"/>
            </a:endParaRPr>
          </a:p>
          <a:p>
            <a:pPr>
              <a:lnSpc>
                <a:spcPts val="2500"/>
              </a:lnSpc>
            </a:pPr>
            <a:r>
              <a:rPr lang="en-US" sz="1800" dirty="0" smtClean="0">
                <a:latin typeface="+mn-lt"/>
              </a:rPr>
              <a:t>However</a:t>
            </a:r>
            <a:r>
              <a:rPr lang="en-US" sz="1800" dirty="0">
                <a:latin typeface="+mn-lt"/>
              </a:rPr>
              <a:t>, in complex phenotypes both “healthy” and “disease” groups are heterogeneous with respect to many </a:t>
            </a:r>
            <a:r>
              <a:rPr lang="en-US" sz="1800" b="1" dirty="0">
                <a:latin typeface="+mn-lt"/>
              </a:rPr>
              <a:t>confounding factors </a:t>
            </a:r>
            <a:r>
              <a:rPr lang="en-US" sz="1800" dirty="0">
                <a:latin typeface="+mn-lt"/>
              </a:rPr>
              <a:t>such as population structure, cell type composition bias in sample ascertainment, batch effects, and other unknown factors</a:t>
            </a:r>
            <a:r>
              <a:rPr lang="en-US" sz="1800" dirty="0" smtClean="0">
                <a:latin typeface="+mn-lt"/>
              </a:rPr>
              <a:t>.</a:t>
            </a:r>
          </a:p>
          <a:p>
            <a:pPr>
              <a:lnSpc>
                <a:spcPts val="2500"/>
              </a:lnSpc>
            </a:pPr>
            <a:endParaRPr lang="en-US" sz="1800" dirty="0">
              <a:latin typeface="+mn-lt"/>
            </a:endParaRPr>
          </a:p>
          <a:p>
            <a:pPr>
              <a:lnSpc>
                <a:spcPts val="2500"/>
              </a:lnSpc>
            </a:pPr>
            <a:r>
              <a:rPr lang="en-US" sz="1800" dirty="0" smtClean="0">
                <a:latin typeface="+mn-lt"/>
              </a:rPr>
              <a:t>E.g. sex </a:t>
            </a:r>
            <a:r>
              <a:rPr lang="en-US" sz="1800" dirty="0">
                <a:latin typeface="+mn-lt"/>
              </a:rPr>
              <a:t>is one of the major determinants of biological function, and most diseases show some extent of sex </a:t>
            </a:r>
            <a:r>
              <a:rPr lang="en-US" sz="1800" dirty="0" smtClean="0">
                <a:latin typeface="+mn-lt"/>
              </a:rPr>
              <a:t>dimorphism. </a:t>
            </a:r>
          </a:p>
          <a:p>
            <a:pPr>
              <a:lnSpc>
                <a:spcPts val="2500"/>
              </a:lnSpc>
            </a:pPr>
            <a:r>
              <a:rPr lang="en-US" sz="1800" dirty="0" smtClean="0">
                <a:latin typeface="+mn-lt"/>
              </a:rPr>
              <a:t>Thus</a:t>
            </a:r>
            <a:r>
              <a:rPr lang="en-US" sz="1800" dirty="0">
                <a:latin typeface="+mn-lt"/>
              </a:rPr>
              <a:t>, any personalized treatment approaches will have to take sex into account.</a:t>
            </a:r>
            <a:endParaRPr lang="en-US" sz="1800" dirty="0" smtClean="0">
              <a:latin typeface="+mn-lt"/>
            </a:endParaRPr>
          </a:p>
          <a:p>
            <a:pPr>
              <a:lnSpc>
                <a:spcPts val="2500"/>
              </a:lnSpc>
            </a:pPr>
            <a:endParaRPr lang="en-US" sz="1800" dirty="0">
              <a:latin typeface="+mn-lt"/>
            </a:endParaRPr>
          </a:p>
          <a:p>
            <a:pPr>
              <a:lnSpc>
                <a:spcPts val="2500"/>
              </a:lnSpc>
            </a:pPr>
            <a:r>
              <a:rPr lang="en-US" sz="1800" dirty="0">
                <a:latin typeface="+mn-lt"/>
              </a:rPr>
              <a:t>D</a:t>
            </a:r>
            <a:r>
              <a:rPr lang="en-US" sz="1800" dirty="0" smtClean="0">
                <a:latin typeface="+mn-lt"/>
              </a:rPr>
              <a:t>ifferentiating </a:t>
            </a:r>
            <a:r>
              <a:rPr lang="en-US" sz="1800" dirty="0">
                <a:latin typeface="+mn-lt"/>
              </a:rPr>
              <a:t>causality from correlation based on omics analysis remains an open question</a:t>
            </a:r>
            <a:r>
              <a:rPr lang="en-US" sz="1800" dirty="0" smtClean="0">
                <a:latin typeface="+mn-lt"/>
              </a:rPr>
              <a:t>.</a:t>
            </a:r>
            <a:endParaRPr lang="de-DE" sz="1800" dirty="0">
              <a:latin typeface="+mn-lt"/>
            </a:endParaRPr>
          </a:p>
        </p:txBody>
      </p:sp>
      <p:sp>
        <p:nvSpPr>
          <p:cNvPr id="7" name="Textfeld 6"/>
          <p:cNvSpPr txBox="1"/>
          <p:nvPr/>
        </p:nvSpPr>
        <p:spPr>
          <a:xfrm flipH="1">
            <a:off x="1115616" y="6021439"/>
            <a:ext cx="2682201" cy="523220"/>
          </a:xfrm>
          <a:prstGeom prst="rect">
            <a:avLst/>
          </a:prstGeom>
          <a:noFill/>
        </p:spPr>
        <p:txBody>
          <a:bodyPr wrap="square" rtlCol="0">
            <a:spAutoFit/>
          </a:bodyPr>
          <a:lstStyle/>
          <a:p>
            <a:r>
              <a:rPr lang="de-DE" sz="1400" dirty="0" err="1" smtClean="0">
                <a:latin typeface="+mn-lt"/>
              </a:rPr>
              <a:t>Hasin</a:t>
            </a:r>
            <a:r>
              <a:rPr lang="de-DE" sz="1400" dirty="0" smtClean="0">
                <a:latin typeface="+mn-lt"/>
              </a:rPr>
              <a:t> et al. </a:t>
            </a:r>
            <a:r>
              <a:rPr lang="de-DE" sz="1400" dirty="0">
                <a:latin typeface="+mn-lt"/>
              </a:rPr>
              <a:t>Genome </a:t>
            </a:r>
            <a:r>
              <a:rPr lang="de-DE" sz="1400" dirty="0" err="1">
                <a:latin typeface="+mn-lt"/>
              </a:rPr>
              <a:t>Biology</a:t>
            </a:r>
            <a:r>
              <a:rPr lang="de-DE" sz="1400" dirty="0">
                <a:latin typeface="+mn-lt"/>
              </a:rPr>
              <a:t> 18:83 (2017) </a:t>
            </a:r>
          </a:p>
        </p:txBody>
      </p:sp>
    </p:spTree>
    <p:extLst>
      <p:ext uri="{BB962C8B-B14F-4D97-AF65-F5344CB8AC3E}">
        <p14:creationId xmlns:p14="http://schemas.microsoft.com/office/powerpoint/2010/main" val="162142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Example</a:t>
            </a:r>
            <a:r>
              <a:rPr lang="de-DE" altLang="de-DE" dirty="0" smtClean="0"/>
              <a:t> </a:t>
            </a:r>
            <a:r>
              <a:rPr lang="de-DE" altLang="de-DE" dirty="0" err="1" smtClean="0"/>
              <a:t>how</a:t>
            </a:r>
            <a:r>
              <a:rPr lang="de-DE" altLang="de-DE" dirty="0" smtClean="0"/>
              <a:t> multiple </a:t>
            </a:r>
            <a:r>
              <a:rPr lang="de-DE" altLang="de-DE" dirty="0" err="1" smtClean="0"/>
              <a:t>data</a:t>
            </a:r>
            <a:r>
              <a:rPr lang="de-DE" altLang="de-DE" dirty="0" smtClean="0"/>
              <a:t> </a:t>
            </a:r>
            <a:r>
              <a:rPr lang="de-DE" altLang="de-DE" dirty="0" err="1" smtClean="0"/>
              <a:t>types</a:t>
            </a:r>
            <a:r>
              <a:rPr lang="de-DE" altLang="de-DE" dirty="0" smtClean="0"/>
              <a:t> </a:t>
            </a:r>
            <a:r>
              <a:rPr lang="de-DE" altLang="de-DE" dirty="0" err="1" smtClean="0"/>
              <a:t>may</a:t>
            </a:r>
            <a:r>
              <a:rPr lang="de-DE" altLang="de-DE" dirty="0" smtClean="0"/>
              <a:t> </a:t>
            </a:r>
            <a:r>
              <a:rPr lang="de-DE" altLang="de-DE" dirty="0" err="1" smtClean="0"/>
              <a:t>interact</a:t>
            </a:r>
            <a:endParaRPr lang="de-DE" altLang="de-DE" dirty="0"/>
          </a:p>
        </p:txBody>
      </p:sp>
      <p:sp>
        <p:nvSpPr>
          <p:cNvPr id="9" name="Text Box 4"/>
          <p:cNvSpPr txBox="1">
            <a:spLocks noChangeArrowheads="1"/>
          </p:cNvSpPr>
          <p:nvPr/>
        </p:nvSpPr>
        <p:spPr bwMode="auto">
          <a:xfrm>
            <a:off x="172218" y="5091097"/>
            <a:ext cx="1913979"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endParaRPr lang="de-DE" sz="1400" b="1" dirty="0" smtClean="0">
              <a:latin typeface="+mn-lt"/>
            </a:endParaRPr>
          </a:p>
          <a:p>
            <a:pPr marL="0" indent="0" algn="just">
              <a:lnSpc>
                <a:spcPts val="2500"/>
              </a:lnSpc>
            </a:pP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
        <p:nvSpPr>
          <p:cNvPr id="8" name="Textfeld 7"/>
          <p:cNvSpPr txBox="1"/>
          <p:nvPr/>
        </p:nvSpPr>
        <p:spPr>
          <a:xfrm flipH="1">
            <a:off x="172218" y="609600"/>
            <a:ext cx="2017411" cy="2657138"/>
          </a:xfrm>
          <a:prstGeom prst="rect">
            <a:avLst/>
          </a:prstGeom>
          <a:noFill/>
        </p:spPr>
        <p:txBody>
          <a:bodyPr wrap="square" rtlCol="0">
            <a:spAutoFit/>
          </a:bodyPr>
          <a:lstStyle/>
          <a:p>
            <a:pPr>
              <a:lnSpc>
                <a:spcPts val="2500"/>
              </a:lnSpc>
            </a:pPr>
            <a:r>
              <a:rPr lang="en-US" sz="1800" dirty="0">
                <a:latin typeface="+mn-lt"/>
              </a:rPr>
              <a:t>E</a:t>
            </a:r>
            <a:r>
              <a:rPr lang="en-US" sz="1800" dirty="0" smtClean="0">
                <a:latin typeface="+mn-lt"/>
              </a:rPr>
              <a:t>xample </a:t>
            </a:r>
            <a:r>
              <a:rPr lang="en-US" sz="1800" dirty="0">
                <a:latin typeface="+mn-lt"/>
              </a:rPr>
              <a:t>involving </a:t>
            </a:r>
            <a:r>
              <a:rPr lang="en-US" sz="1800" dirty="0" smtClean="0">
                <a:latin typeface="+mn-lt"/>
              </a:rPr>
              <a:t>3 </a:t>
            </a:r>
            <a:r>
              <a:rPr lang="en-US" sz="1800" dirty="0">
                <a:latin typeface="+mn-lt"/>
              </a:rPr>
              <a:t>well-studied pathways for breast cancer: </a:t>
            </a:r>
            <a:r>
              <a:rPr lang="en-US" sz="1800" dirty="0" err="1">
                <a:latin typeface="+mn-lt"/>
              </a:rPr>
              <a:t>oestrogen</a:t>
            </a:r>
            <a:r>
              <a:rPr lang="en-US" sz="1800" dirty="0">
                <a:latin typeface="+mn-lt"/>
              </a:rPr>
              <a:t> metabolism, DNA damage repair and the cell cycle</a:t>
            </a:r>
            <a:endParaRPr lang="en-US" sz="1800" dirty="0" smtClean="0">
              <a:latin typeface="+mn-lt"/>
            </a:endParaRPr>
          </a:p>
        </p:txBody>
      </p:sp>
      <p:pic>
        <p:nvPicPr>
          <p:cNvPr id="2" name="Grafik 1"/>
          <p:cNvPicPr>
            <a:picLocks noChangeAspect="1"/>
          </p:cNvPicPr>
          <p:nvPr/>
        </p:nvPicPr>
        <p:blipFill>
          <a:blip r:embed="rId3"/>
          <a:stretch>
            <a:fillRect/>
          </a:stretch>
        </p:blipFill>
        <p:spPr>
          <a:xfrm>
            <a:off x="2190404" y="557471"/>
            <a:ext cx="6952821" cy="5562257"/>
          </a:xfrm>
          <a:prstGeom prst="rect">
            <a:avLst/>
          </a:prstGeom>
        </p:spPr>
      </p:pic>
    </p:spTree>
    <p:extLst>
      <p:ext uri="{BB962C8B-B14F-4D97-AF65-F5344CB8AC3E}">
        <p14:creationId xmlns:p14="http://schemas.microsoft.com/office/powerpoint/2010/main" val="53197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err="1" smtClean="0"/>
              <a:t>Methods</a:t>
            </a:r>
            <a:r>
              <a:rPr lang="de-DE" altLang="de-DE" dirty="0" smtClean="0"/>
              <a:t> </a:t>
            </a:r>
            <a:r>
              <a:rPr lang="de-DE" altLang="de-DE" dirty="0" err="1" smtClean="0"/>
              <a:t>for</a:t>
            </a:r>
            <a:r>
              <a:rPr lang="de-DE" altLang="de-DE" dirty="0" smtClean="0"/>
              <a:t> </a:t>
            </a:r>
            <a:r>
              <a:rPr lang="de-DE" altLang="de-DE" dirty="0" err="1" smtClean="0"/>
              <a:t>data</a:t>
            </a:r>
            <a:r>
              <a:rPr lang="de-DE" altLang="de-DE" dirty="0" smtClean="0"/>
              <a:t> </a:t>
            </a:r>
            <a:r>
              <a:rPr lang="de-DE" altLang="de-DE" dirty="0" err="1" smtClean="0"/>
              <a:t>integration</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
        <p:nvSpPr>
          <p:cNvPr id="8" name="Textfeld 7"/>
          <p:cNvSpPr txBox="1"/>
          <p:nvPr/>
        </p:nvSpPr>
        <p:spPr>
          <a:xfrm flipH="1">
            <a:off x="282680" y="620688"/>
            <a:ext cx="8302167" cy="2657138"/>
          </a:xfrm>
          <a:prstGeom prst="rect">
            <a:avLst/>
          </a:prstGeom>
          <a:noFill/>
        </p:spPr>
        <p:txBody>
          <a:bodyPr wrap="square" rtlCol="0">
            <a:spAutoFit/>
          </a:bodyPr>
          <a:lstStyle/>
          <a:p>
            <a:pPr>
              <a:lnSpc>
                <a:spcPts val="2500"/>
              </a:lnSpc>
            </a:pPr>
            <a:r>
              <a:rPr lang="en-US" sz="1800" dirty="0" smtClean="0">
                <a:latin typeface="+mn-lt"/>
              </a:rPr>
              <a:t>Ritchie et al. classify multi-omics data integration methods into </a:t>
            </a:r>
          </a:p>
          <a:p>
            <a:pPr>
              <a:lnSpc>
                <a:spcPts val="2500"/>
              </a:lnSpc>
            </a:pPr>
            <a:r>
              <a:rPr lang="de-DE" sz="1800" dirty="0" err="1">
                <a:latin typeface="+mn-lt"/>
              </a:rPr>
              <a:t>t</a:t>
            </a:r>
            <a:r>
              <a:rPr lang="de-DE" sz="1800" dirty="0" err="1" smtClean="0">
                <a:latin typeface="+mn-lt"/>
              </a:rPr>
              <a:t>hese</a:t>
            </a:r>
            <a:r>
              <a:rPr lang="de-DE" sz="1800" dirty="0" smtClean="0">
                <a:latin typeface="+mn-lt"/>
              </a:rPr>
              <a:t> 2 </a:t>
            </a:r>
            <a:r>
              <a:rPr lang="de-DE" sz="1800" dirty="0" err="1" smtClean="0">
                <a:latin typeface="+mn-lt"/>
              </a:rPr>
              <a:t>classes</a:t>
            </a:r>
            <a:r>
              <a:rPr lang="de-DE" sz="1800" dirty="0" smtClean="0">
                <a:latin typeface="+mn-lt"/>
              </a:rPr>
              <a:t>:</a:t>
            </a:r>
            <a:endParaRPr lang="en-US" sz="1800" dirty="0" smtClean="0">
              <a:latin typeface="+mn-lt"/>
            </a:endParaRPr>
          </a:p>
          <a:p>
            <a:pPr>
              <a:lnSpc>
                <a:spcPts val="2500"/>
              </a:lnSpc>
            </a:pPr>
            <a:endParaRPr lang="en-US" sz="1800" dirty="0">
              <a:latin typeface="+mn-lt"/>
            </a:endParaRPr>
          </a:p>
          <a:p>
            <a:pPr marL="342900" indent="-342900">
              <a:lnSpc>
                <a:spcPts val="2500"/>
              </a:lnSpc>
              <a:buAutoNum type="arabicParenBoth"/>
            </a:pPr>
            <a:r>
              <a:rPr lang="en-US" sz="1800" b="1" dirty="0" smtClean="0">
                <a:latin typeface="+mn-lt"/>
              </a:rPr>
              <a:t>Multi-staged approaches</a:t>
            </a:r>
            <a:r>
              <a:rPr lang="en-US" sz="1800" dirty="0" smtClean="0">
                <a:latin typeface="+mn-lt"/>
              </a:rPr>
              <a:t> consider different data types in a </a:t>
            </a:r>
          </a:p>
          <a:p>
            <a:pPr>
              <a:lnSpc>
                <a:spcPts val="2500"/>
              </a:lnSpc>
            </a:pPr>
            <a:r>
              <a:rPr lang="en-US" sz="1800" dirty="0">
                <a:latin typeface="+mn-lt"/>
              </a:rPr>
              <a:t>s</a:t>
            </a:r>
            <a:r>
              <a:rPr lang="en-US" sz="1800" dirty="0" smtClean="0">
                <a:latin typeface="+mn-lt"/>
              </a:rPr>
              <a:t>tepwise / linear / hierarchical manner.</a:t>
            </a:r>
          </a:p>
          <a:p>
            <a:pPr>
              <a:lnSpc>
                <a:spcPts val="2500"/>
              </a:lnSpc>
            </a:pPr>
            <a:endParaRPr lang="en-US" sz="1800" dirty="0">
              <a:latin typeface="+mn-lt"/>
            </a:endParaRPr>
          </a:p>
          <a:p>
            <a:pPr>
              <a:lnSpc>
                <a:spcPts val="2500"/>
              </a:lnSpc>
            </a:pPr>
            <a:r>
              <a:rPr lang="en-US" sz="1800" dirty="0" smtClean="0">
                <a:latin typeface="+mn-lt"/>
              </a:rPr>
              <a:t>(2) </a:t>
            </a:r>
            <a:r>
              <a:rPr lang="en-US" sz="1800" b="1" dirty="0" smtClean="0">
                <a:latin typeface="+mn-lt"/>
              </a:rPr>
              <a:t>Meta-dimensional approaches </a:t>
            </a:r>
            <a:r>
              <a:rPr lang="en-US" sz="1800" dirty="0" smtClean="0">
                <a:latin typeface="+mn-lt"/>
              </a:rPr>
              <a:t>consider different data types simultaneously.</a:t>
            </a:r>
          </a:p>
        </p:txBody>
      </p:sp>
    </p:spTree>
    <p:extLst>
      <p:ext uri="{BB962C8B-B14F-4D97-AF65-F5344CB8AC3E}">
        <p14:creationId xmlns:p14="http://schemas.microsoft.com/office/powerpoint/2010/main" val="614429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Multi-</a:t>
            </a:r>
            <a:r>
              <a:rPr lang="de-DE" altLang="de-DE" dirty="0" err="1" smtClean="0"/>
              <a:t>staged</a:t>
            </a:r>
            <a:r>
              <a:rPr lang="de-DE" altLang="de-DE" dirty="0" smtClean="0"/>
              <a:t> </a:t>
            </a:r>
            <a:r>
              <a:rPr lang="de-DE" altLang="de-DE" dirty="0" err="1" smtClean="0"/>
              <a:t>analysis</a:t>
            </a:r>
            <a:r>
              <a:rPr lang="de-DE" altLang="de-DE" dirty="0" smtClean="0"/>
              <a:t>: </a:t>
            </a:r>
            <a:r>
              <a:rPr lang="de-DE" altLang="de-DE" dirty="0" err="1" smtClean="0"/>
              <a:t>eQTL</a:t>
            </a:r>
            <a:r>
              <a:rPr lang="de-DE" altLang="de-DE" dirty="0"/>
              <a:t> </a:t>
            </a:r>
            <a:r>
              <a:rPr lang="de-DE" altLang="de-DE" dirty="0" err="1" smtClean="0"/>
              <a:t>analysis</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b="62255"/>
          <a:stretch/>
        </p:blipFill>
        <p:spPr>
          <a:xfrm>
            <a:off x="2842664" y="3145089"/>
            <a:ext cx="6192688" cy="3024336"/>
          </a:xfrm>
          <a:prstGeom prst="rect">
            <a:avLst/>
          </a:prstGeom>
        </p:spPr>
      </p:pic>
      <p:sp>
        <p:nvSpPr>
          <p:cNvPr id="10" name="Textfeld 9"/>
          <p:cNvSpPr txBox="1"/>
          <p:nvPr/>
        </p:nvSpPr>
        <p:spPr>
          <a:xfrm flipH="1">
            <a:off x="256562" y="599009"/>
            <a:ext cx="8515638" cy="2336537"/>
          </a:xfrm>
          <a:prstGeom prst="rect">
            <a:avLst/>
          </a:prstGeom>
          <a:noFill/>
        </p:spPr>
        <p:txBody>
          <a:bodyPr wrap="square" rtlCol="0">
            <a:spAutoFit/>
          </a:bodyPr>
          <a:lstStyle/>
          <a:p>
            <a:pPr>
              <a:lnSpc>
                <a:spcPts val="2500"/>
              </a:lnSpc>
            </a:pPr>
            <a:r>
              <a:rPr lang="en-US" sz="1800" dirty="0" smtClean="0">
                <a:latin typeface="+mn-lt"/>
              </a:rPr>
              <a:t>Steps: (1) associate SNPs with phenotype; filter by significance threshold</a:t>
            </a:r>
          </a:p>
          <a:p>
            <a:pPr>
              <a:lnSpc>
                <a:spcPts val="2500"/>
              </a:lnSpc>
            </a:pPr>
            <a:endParaRPr lang="en-US" sz="1800" dirty="0">
              <a:latin typeface="+mn-lt"/>
            </a:endParaRPr>
          </a:p>
          <a:p>
            <a:pPr>
              <a:lnSpc>
                <a:spcPts val="2500"/>
              </a:lnSpc>
            </a:pPr>
            <a:r>
              <a:rPr lang="en-US" sz="1800" dirty="0" smtClean="0">
                <a:latin typeface="+mn-lt"/>
              </a:rPr>
              <a:t>(2) Test the SNPs that are associated with phenotype with other </a:t>
            </a:r>
            <a:r>
              <a:rPr lang="en-US" sz="1800" dirty="0" err="1" smtClean="0">
                <a:latin typeface="+mn-lt"/>
              </a:rPr>
              <a:t>omic</a:t>
            </a:r>
            <a:r>
              <a:rPr lang="en-US" sz="1800" dirty="0" smtClean="0">
                <a:latin typeface="+mn-lt"/>
              </a:rPr>
              <a:t> data.</a:t>
            </a:r>
          </a:p>
          <a:p>
            <a:pPr>
              <a:lnSpc>
                <a:spcPts val="2500"/>
              </a:lnSpc>
            </a:pPr>
            <a:r>
              <a:rPr lang="en-US" sz="1800" dirty="0" smtClean="0">
                <a:latin typeface="+mn-lt"/>
              </a:rPr>
              <a:t>E.g. check for the association with gene expression data -&gt; </a:t>
            </a:r>
            <a:r>
              <a:rPr lang="en-US" sz="1800" dirty="0" err="1" smtClean="0">
                <a:latin typeface="+mn-lt"/>
              </a:rPr>
              <a:t>eQTL</a:t>
            </a:r>
            <a:r>
              <a:rPr lang="en-US" sz="1800" dirty="0" smtClean="0">
                <a:latin typeface="+mn-lt"/>
              </a:rPr>
              <a:t> (expression quantitative trait loci).  Also: methylation QTLs, metabolite QTLs, protein QTLs …</a:t>
            </a:r>
          </a:p>
          <a:p>
            <a:pPr>
              <a:lnSpc>
                <a:spcPts val="2500"/>
              </a:lnSpc>
            </a:pPr>
            <a:endParaRPr lang="en-US" sz="1800" dirty="0" smtClean="0">
              <a:latin typeface="+mn-lt"/>
            </a:endParaRPr>
          </a:p>
          <a:p>
            <a:pPr>
              <a:lnSpc>
                <a:spcPts val="2500"/>
              </a:lnSpc>
            </a:pPr>
            <a:r>
              <a:rPr lang="en-US" sz="1800" dirty="0" smtClean="0">
                <a:latin typeface="+mn-lt"/>
              </a:rPr>
              <a:t>(3) Test </a:t>
            </a:r>
            <a:r>
              <a:rPr lang="en-US" sz="1800" dirty="0" err="1" smtClean="0">
                <a:latin typeface="+mn-lt"/>
              </a:rPr>
              <a:t>omic</a:t>
            </a:r>
            <a:r>
              <a:rPr lang="en-US" sz="1800" dirty="0" smtClean="0">
                <a:latin typeface="+mn-lt"/>
              </a:rPr>
              <a:t> data used in step 2 for correlation with phenotype of interest.</a:t>
            </a:r>
          </a:p>
        </p:txBody>
      </p:sp>
      <p:sp>
        <p:nvSpPr>
          <p:cNvPr id="11" name="Textfeld 10"/>
          <p:cNvSpPr txBox="1"/>
          <p:nvPr/>
        </p:nvSpPr>
        <p:spPr>
          <a:xfrm flipH="1">
            <a:off x="381000" y="3429000"/>
            <a:ext cx="2362200" cy="1695336"/>
          </a:xfrm>
          <a:prstGeom prst="rect">
            <a:avLst/>
          </a:prstGeom>
          <a:noFill/>
        </p:spPr>
        <p:txBody>
          <a:bodyPr wrap="square" rtlCol="0">
            <a:spAutoFit/>
          </a:bodyPr>
          <a:lstStyle/>
          <a:p>
            <a:pPr>
              <a:lnSpc>
                <a:spcPts val="2500"/>
              </a:lnSpc>
            </a:pPr>
            <a:r>
              <a:rPr lang="en-US" sz="1800" dirty="0" smtClean="0">
                <a:latin typeface="+mn-lt"/>
              </a:rPr>
              <a:t>Trans-</a:t>
            </a:r>
            <a:r>
              <a:rPr lang="en-US" sz="1800" dirty="0" err="1" smtClean="0">
                <a:latin typeface="+mn-lt"/>
              </a:rPr>
              <a:t>eQTL</a:t>
            </a:r>
            <a:r>
              <a:rPr lang="en-US" sz="1800" dirty="0" smtClean="0">
                <a:latin typeface="+mn-lt"/>
              </a:rPr>
              <a:t>: effect on remote gene</a:t>
            </a:r>
          </a:p>
          <a:p>
            <a:pPr>
              <a:lnSpc>
                <a:spcPts val="2500"/>
              </a:lnSpc>
            </a:pPr>
            <a:endParaRPr lang="en-US" sz="1800" dirty="0">
              <a:latin typeface="+mn-lt"/>
            </a:endParaRPr>
          </a:p>
          <a:p>
            <a:pPr>
              <a:lnSpc>
                <a:spcPts val="2500"/>
              </a:lnSpc>
            </a:pPr>
            <a:r>
              <a:rPr lang="en-US" sz="1800" dirty="0" smtClean="0">
                <a:latin typeface="+mn-lt"/>
              </a:rPr>
              <a:t>Cis-</a:t>
            </a:r>
            <a:r>
              <a:rPr lang="en-US" sz="1800" dirty="0" err="1" smtClean="0">
                <a:latin typeface="+mn-lt"/>
              </a:rPr>
              <a:t>eQTL</a:t>
            </a:r>
            <a:r>
              <a:rPr lang="en-US" sz="1800" dirty="0" smtClean="0">
                <a:latin typeface="+mn-lt"/>
              </a:rPr>
              <a:t>: effect on nearby gene</a:t>
            </a:r>
          </a:p>
        </p:txBody>
      </p:sp>
    </p:spTree>
    <p:extLst>
      <p:ext uri="{BB962C8B-B14F-4D97-AF65-F5344CB8AC3E}">
        <p14:creationId xmlns:p14="http://schemas.microsoft.com/office/powerpoint/2010/main" val="423631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Multi-</a:t>
            </a:r>
            <a:r>
              <a:rPr lang="de-DE" altLang="de-DE" dirty="0" err="1" smtClean="0"/>
              <a:t>staged</a:t>
            </a:r>
            <a:r>
              <a:rPr lang="de-DE" altLang="de-DE" dirty="0" smtClean="0"/>
              <a:t> </a:t>
            </a:r>
            <a:r>
              <a:rPr lang="de-DE" altLang="de-DE" dirty="0" err="1" smtClean="0"/>
              <a:t>analysis</a:t>
            </a:r>
            <a:r>
              <a:rPr lang="de-DE" altLang="de-DE" dirty="0" smtClean="0"/>
              <a:t>: allele </a:t>
            </a:r>
            <a:r>
              <a:rPr lang="de-DE" altLang="de-DE" dirty="0" err="1" smtClean="0"/>
              <a:t>specific</a:t>
            </a:r>
            <a:r>
              <a:rPr lang="de-DE" altLang="de-DE" dirty="0" smtClean="0"/>
              <a:t> </a:t>
            </a:r>
            <a:r>
              <a:rPr lang="de-DE" altLang="de-DE" dirty="0" err="1" smtClean="0"/>
              <a:t>expression</a:t>
            </a:r>
            <a:r>
              <a:rPr lang="de-DE" altLang="de-DE" dirty="0" smtClean="0"/>
              <a:t> (ASE)</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43138" r="53488" b="-2500"/>
          <a:stretch/>
        </p:blipFill>
        <p:spPr>
          <a:xfrm>
            <a:off x="323528" y="616828"/>
            <a:ext cx="2880320" cy="4756387"/>
          </a:xfrm>
          <a:prstGeom prst="rect">
            <a:avLst/>
          </a:prstGeom>
        </p:spPr>
      </p:pic>
      <p:sp>
        <p:nvSpPr>
          <p:cNvPr id="7" name="Textfeld 6"/>
          <p:cNvSpPr txBox="1"/>
          <p:nvPr/>
        </p:nvSpPr>
        <p:spPr>
          <a:xfrm flipH="1">
            <a:off x="3491880" y="609600"/>
            <a:ext cx="5066849" cy="3939540"/>
          </a:xfrm>
          <a:prstGeom prst="rect">
            <a:avLst/>
          </a:prstGeom>
          <a:noFill/>
        </p:spPr>
        <p:txBody>
          <a:bodyPr wrap="square" rtlCol="0">
            <a:spAutoFit/>
          </a:bodyPr>
          <a:lstStyle/>
          <a:p>
            <a:pPr>
              <a:lnSpc>
                <a:spcPts val="2500"/>
              </a:lnSpc>
            </a:pPr>
            <a:r>
              <a:rPr lang="en-US" sz="1800" dirty="0" smtClean="0">
                <a:latin typeface="+mn-lt"/>
              </a:rPr>
              <a:t>In diploid organisms, some genes show differential expression of the two alleles.</a:t>
            </a:r>
          </a:p>
          <a:p>
            <a:pPr>
              <a:lnSpc>
                <a:spcPts val="2500"/>
              </a:lnSpc>
            </a:pPr>
            <a:endParaRPr lang="en-US" sz="1800" dirty="0">
              <a:latin typeface="+mn-lt"/>
            </a:endParaRPr>
          </a:p>
          <a:p>
            <a:pPr>
              <a:lnSpc>
                <a:spcPts val="2500"/>
              </a:lnSpc>
            </a:pPr>
            <a:r>
              <a:rPr lang="en-US" sz="1800" dirty="0" smtClean="0">
                <a:latin typeface="+mn-lt"/>
              </a:rPr>
              <a:t>Similar </a:t>
            </a:r>
            <a:r>
              <a:rPr lang="en-US" sz="1800" dirty="0">
                <a:latin typeface="+mn-lt"/>
              </a:rPr>
              <a:t>to the analysis of </a:t>
            </a:r>
            <a:r>
              <a:rPr lang="en-US" sz="1800" dirty="0" err="1">
                <a:latin typeface="+mn-lt"/>
              </a:rPr>
              <a:t>eQTL</a:t>
            </a:r>
            <a:r>
              <a:rPr lang="en-US" sz="1800" dirty="0">
                <a:latin typeface="+mn-lt"/>
              </a:rPr>
              <a:t> SNPs, </a:t>
            </a:r>
            <a:endParaRPr lang="en-US" sz="1800" dirty="0" smtClean="0">
              <a:latin typeface="+mn-lt"/>
            </a:endParaRPr>
          </a:p>
          <a:p>
            <a:pPr>
              <a:lnSpc>
                <a:spcPts val="2500"/>
              </a:lnSpc>
            </a:pPr>
            <a:r>
              <a:rPr lang="en-US" sz="1800" dirty="0" smtClean="0">
                <a:latin typeface="+mn-lt"/>
              </a:rPr>
              <a:t>ASE analysis tries </a:t>
            </a:r>
            <a:r>
              <a:rPr lang="en-US" sz="1800" dirty="0">
                <a:latin typeface="+mn-lt"/>
              </a:rPr>
              <a:t>to correlate single alleles with phenotypes.</a:t>
            </a:r>
            <a:endParaRPr lang="de-DE" sz="1800" dirty="0">
              <a:latin typeface="+mn-lt"/>
            </a:endParaRPr>
          </a:p>
          <a:p>
            <a:pPr>
              <a:lnSpc>
                <a:spcPts val="2500"/>
              </a:lnSpc>
            </a:pPr>
            <a:endParaRPr lang="en-US" sz="1800" dirty="0">
              <a:latin typeface="+mn-lt"/>
            </a:endParaRPr>
          </a:p>
          <a:p>
            <a:pPr>
              <a:lnSpc>
                <a:spcPts val="2500"/>
              </a:lnSpc>
            </a:pPr>
            <a:r>
              <a:rPr lang="en-US" sz="1800" dirty="0" smtClean="0">
                <a:latin typeface="+mn-lt"/>
              </a:rPr>
              <a:t>ASE analysis tests whether </a:t>
            </a:r>
            <a:r>
              <a:rPr lang="en-US" sz="1800" dirty="0">
                <a:latin typeface="+mn-lt"/>
              </a:rPr>
              <a:t>the maternal or paternal allele is preferentially </a:t>
            </a:r>
            <a:r>
              <a:rPr lang="en-US" sz="1800" dirty="0" smtClean="0">
                <a:latin typeface="+mn-lt"/>
              </a:rPr>
              <a:t>expressed.</a:t>
            </a:r>
          </a:p>
          <a:p>
            <a:pPr>
              <a:lnSpc>
                <a:spcPts val="2500"/>
              </a:lnSpc>
            </a:pPr>
            <a:endParaRPr lang="en-US" sz="1800" dirty="0">
              <a:latin typeface="+mn-lt"/>
            </a:endParaRPr>
          </a:p>
          <a:p>
            <a:pPr>
              <a:lnSpc>
                <a:spcPts val="2500"/>
              </a:lnSpc>
            </a:pPr>
            <a:r>
              <a:rPr lang="en-US" sz="1800" dirty="0" smtClean="0">
                <a:latin typeface="+mn-lt"/>
              </a:rPr>
              <a:t>Then, one associates </a:t>
            </a:r>
            <a:r>
              <a:rPr lang="en-US" sz="1800" dirty="0">
                <a:latin typeface="+mn-lt"/>
              </a:rPr>
              <a:t>this allele with </a:t>
            </a:r>
            <a:r>
              <a:rPr lang="en-US" sz="1800" i="1" dirty="0">
                <a:latin typeface="+mn-lt"/>
              </a:rPr>
              <a:t>cis</a:t>
            </a:r>
            <a:r>
              <a:rPr lang="en-US" sz="1800" dirty="0">
                <a:latin typeface="+mn-lt"/>
              </a:rPr>
              <a:t>-element variations and epigenetic </a:t>
            </a:r>
            <a:r>
              <a:rPr lang="en-US" sz="1800" dirty="0" smtClean="0">
                <a:latin typeface="+mn-lt"/>
              </a:rPr>
              <a:t>modifications.</a:t>
            </a:r>
          </a:p>
        </p:txBody>
      </p:sp>
    </p:spTree>
    <p:extLst>
      <p:ext uri="{BB962C8B-B14F-4D97-AF65-F5344CB8AC3E}">
        <p14:creationId xmlns:p14="http://schemas.microsoft.com/office/powerpoint/2010/main" val="395879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smtClean="0"/>
              <a:t>Meta-dimensional </a:t>
            </a:r>
            <a:r>
              <a:rPr lang="de-DE" altLang="de-DE" dirty="0" err="1" smtClean="0"/>
              <a:t>analysis</a:t>
            </a:r>
            <a:r>
              <a:rPr lang="de-DE" altLang="de-DE" dirty="0" smtClean="0"/>
              <a:t>: </a:t>
            </a:r>
            <a:r>
              <a:rPr lang="de-DE" altLang="de-DE" dirty="0" err="1" smtClean="0"/>
              <a:t>concatenation-based</a:t>
            </a:r>
            <a:r>
              <a:rPr lang="de-DE" altLang="de-DE" dirty="0" smtClean="0"/>
              <a:t> </a:t>
            </a:r>
            <a:r>
              <a:rPr lang="de-DE" altLang="de-DE" dirty="0" err="1" smtClean="0"/>
              <a:t>integration</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081" r="72943" b="41137"/>
          <a:stretch/>
        </p:blipFill>
        <p:spPr>
          <a:xfrm>
            <a:off x="107504" y="622176"/>
            <a:ext cx="2592288" cy="4320480"/>
          </a:xfrm>
          <a:prstGeom prst="rect">
            <a:avLst/>
          </a:prstGeom>
        </p:spPr>
      </p:pic>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13036" t="63019" r="12761" b="7205"/>
          <a:stretch/>
        </p:blipFill>
        <p:spPr>
          <a:xfrm>
            <a:off x="3815408" y="568798"/>
            <a:ext cx="5328592" cy="1512168"/>
          </a:xfrm>
          <a:prstGeom prst="rect">
            <a:avLst/>
          </a:prstGeom>
        </p:spPr>
      </p:pic>
      <p:sp>
        <p:nvSpPr>
          <p:cNvPr id="3" name="Textfeld 2"/>
          <p:cNvSpPr txBox="1"/>
          <p:nvPr/>
        </p:nvSpPr>
        <p:spPr>
          <a:xfrm flipH="1">
            <a:off x="2411760" y="2258333"/>
            <a:ext cx="6624736" cy="3618939"/>
          </a:xfrm>
          <a:prstGeom prst="rect">
            <a:avLst/>
          </a:prstGeom>
          <a:noFill/>
        </p:spPr>
        <p:txBody>
          <a:bodyPr wrap="square" rtlCol="0">
            <a:spAutoFit/>
          </a:bodyPr>
          <a:lstStyle/>
          <a:p>
            <a:pPr>
              <a:lnSpc>
                <a:spcPts val="2500"/>
              </a:lnSpc>
            </a:pPr>
            <a:r>
              <a:rPr lang="en-US" sz="1800" dirty="0">
                <a:latin typeface="+mn-lt"/>
              </a:rPr>
              <a:t>Meta-dimensional analysis can be divided into </a:t>
            </a:r>
            <a:r>
              <a:rPr lang="en-US" sz="1800" dirty="0" smtClean="0">
                <a:latin typeface="+mn-lt"/>
              </a:rPr>
              <a:t>3 </a:t>
            </a:r>
            <a:r>
              <a:rPr lang="en-US" sz="1800" dirty="0">
                <a:latin typeface="+mn-lt"/>
              </a:rPr>
              <a:t>categories. </a:t>
            </a:r>
            <a:endParaRPr lang="en-US" sz="1800" dirty="0" smtClean="0">
              <a:latin typeface="+mn-lt"/>
            </a:endParaRPr>
          </a:p>
          <a:p>
            <a:pPr>
              <a:lnSpc>
                <a:spcPts val="2500"/>
              </a:lnSpc>
            </a:pPr>
            <a:endParaRPr lang="en-US" sz="1800" b="1" dirty="0">
              <a:latin typeface="+mn-lt"/>
            </a:endParaRPr>
          </a:p>
          <a:p>
            <a:pPr>
              <a:lnSpc>
                <a:spcPts val="2500"/>
              </a:lnSpc>
            </a:pPr>
            <a:r>
              <a:rPr lang="en-US" sz="1800" b="1" dirty="0" smtClean="0">
                <a:latin typeface="+mn-lt"/>
              </a:rPr>
              <a:t>a</a:t>
            </a:r>
            <a:r>
              <a:rPr lang="en-US" sz="1800" dirty="0" smtClean="0">
                <a:latin typeface="+mn-lt"/>
              </a:rPr>
              <a:t> </a:t>
            </a:r>
            <a:r>
              <a:rPr lang="en-US" sz="1800" dirty="0">
                <a:latin typeface="+mn-lt"/>
              </a:rPr>
              <a:t>| Concatenation-based integration involves </a:t>
            </a:r>
            <a:r>
              <a:rPr lang="en-US" sz="1800" b="1" dirty="0">
                <a:latin typeface="+mn-lt"/>
              </a:rPr>
              <a:t>combining</a:t>
            </a:r>
            <a:r>
              <a:rPr lang="en-US" sz="1800" dirty="0">
                <a:latin typeface="+mn-lt"/>
              </a:rPr>
              <a:t> data sets from different data types at the raw or processed data level </a:t>
            </a:r>
            <a:r>
              <a:rPr lang="en-US" sz="1800" b="1" dirty="0" smtClean="0">
                <a:latin typeface="+mn-lt"/>
              </a:rPr>
              <a:t>into one matrix </a:t>
            </a:r>
            <a:r>
              <a:rPr lang="en-US" sz="1800" dirty="0" smtClean="0">
                <a:latin typeface="+mn-lt"/>
              </a:rPr>
              <a:t>before </a:t>
            </a:r>
            <a:r>
              <a:rPr lang="en-US" sz="1800" dirty="0">
                <a:latin typeface="+mn-lt"/>
              </a:rPr>
              <a:t>modelling and analysis</a:t>
            </a:r>
            <a:r>
              <a:rPr lang="en-US" sz="1800" dirty="0" smtClean="0">
                <a:latin typeface="+mn-lt"/>
              </a:rPr>
              <a:t>.</a:t>
            </a:r>
          </a:p>
          <a:p>
            <a:pPr>
              <a:lnSpc>
                <a:spcPts val="2500"/>
              </a:lnSpc>
            </a:pPr>
            <a:endParaRPr lang="en-US" sz="1800" dirty="0">
              <a:latin typeface="+mn-lt"/>
            </a:endParaRPr>
          </a:p>
          <a:p>
            <a:pPr>
              <a:lnSpc>
                <a:spcPts val="2500"/>
              </a:lnSpc>
            </a:pPr>
            <a:r>
              <a:rPr lang="en-US" sz="1800" u="sng" dirty="0" smtClean="0">
                <a:latin typeface="+mn-lt"/>
              </a:rPr>
              <a:t>Challenges</a:t>
            </a:r>
            <a:r>
              <a:rPr lang="en-US" sz="1800" dirty="0" smtClean="0">
                <a:latin typeface="+mn-lt"/>
              </a:rPr>
              <a:t>: </a:t>
            </a:r>
          </a:p>
          <a:p>
            <a:pPr marL="285750" indent="-285750">
              <a:lnSpc>
                <a:spcPts val="2500"/>
              </a:lnSpc>
              <a:buFontTx/>
              <a:buChar char="-"/>
            </a:pPr>
            <a:r>
              <a:rPr lang="en-US" sz="1800" dirty="0" smtClean="0">
                <a:latin typeface="+mn-lt"/>
              </a:rPr>
              <a:t>what is the best approach to combine multiple matrices that include data from different scales in a meaningful way?</a:t>
            </a:r>
          </a:p>
          <a:p>
            <a:pPr marL="285750" indent="-285750">
              <a:lnSpc>
                <a:spcPts val="2500"/>
              </a:lnSpc>
              <a:buFontTx/>
              <a:buChar char="-"/>
            </a:pPr>
            <a:r>
              <a:rPr lang="en-US" sz="1800" dirty="0" smtClean="0">
                <a:latin typeface="+mn-lt"/>
              </a:rPr>
              <a:t>the high-dimensionality of the data is inflated further (number of samples &lt; number of measurements per sample)</a:t>
            </a:r>
            <a:endParaRPr lang="de-DE" sz="1800" dirty="0">
              <a:latin typeface="+mn-lt"/>
            </a:endParaRPr>
          </a:p>
        </p:txBody>
      </p:sp>
    </p:spTree>
    <p:extLst>
      <p:ext uri="{BB962C8B-B14F-4D97-AF65-F5344CB8AC3E}">
        <p14:creationId xmlns:p14="http://schemas.microsoft.com/office/powerpoint/2010/main" val="4213061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a:spLocks noGrp="1"/>
          </p:cNvSpPr>
          <p:nvPr>
            <p:ph type="dt" sz="half" idx="10"/>
          </p:nvPr>
        </p:nvSpPr>
        <p:spPr/>
        <p:txBody>
          <a:bodyPr/>
          <a:lstStyle/>
          <a:p>
            <a:r>
              <a:rPr lang="en-US" altLang="de-DE" smtClean="0"/>
              <a:t>V10</a:t>
            </a:r>
            <a:endParaRPr lang="de-DE" altLang="de-DE"/>
          </a:p>
        </p:txBody>
      </p:sp>
      <p:sp>
        <p:nvSpPr>
          <p:cNvPr id="6" name="Fußzeilenplatzhalter 3"/>
          <p:cNvSpPr>
            <a:spLocks noGrp="1"/>
          </p:cNvSpPr>
          <p:nvPr>
            <p:ph type="ftr" sz="quarter" idx="11"/>
          </p:nvPr>
        </p:nvSpPr>
        <p:spPr/>
        <p:txBody>
          <a:bodyPr/>
          <a:lstStyle/>
          <a:p>
            <a:r>
              <a:rPr lang="en-US" altLang="de-DE" smtClean="0"/>
              <a:t>Processing of Biological Data WS 2021/22</a:t>
            </a:r>
            <a:endParaRPr lang="de-DE" altLang="de-DE"/>
          </a:p>
        </p:txBody>
      </p:sp>
      <p:sp>
        <p:nvSpPr>
          <p:cNvPr id="2050" name="Rectangle 2"/>
          <p:cNvSpPr>
            <a:spLocks noGrp="1" noChangeArrowheads="1"/>
          </p:cNvSpPr>
          <p:nvPr>
            <p:ph type="title"/>
          </p:nvPr>
        </p:nvSpPr>
        <p:spPr>
          <a:xfrm>
            <a:off x="107504" y="152400"/>
            <a:ext cx="9036496" cy="457200"/>
          </a:xfrm>
        </p:spPr>
        <p:txBody>
          <a:bodyPr/>
          <a:lstStyle/>
          <a:p>
            <a:r>
              <a:rPr lang="de-DE" altLang="de-DE" dirty="0"/>
              <a:t>Meta-dimensional </a:t>
            </a:r>
            <a:r>
              <a:rPr lang="de-DE" altLang="de-DE" dirty="0" err="1"/>
              <a:t>analysis</a:t>
            </a:r>
            <a:r>
              <a:rPr lang="de-DE" altLang="de-DE" dirty="0"/>
              <a:t>: </a:t>
            </a:r>
            <a:r>
              <a:rPr lang="de-DE" altLang="de-DE" dirty="0" err="1" smtClean="0"/>
              <a:t>transformation-based</a:t>
            </a:r>
            <a:r>
              <a:rPr lang="de-DE" altLang="de-DE" dirty="0" smtClean="0"/>
              <a:t> </a:t>
            </a:r>
            <a:r>
              <a:rPr lang="de-DE" altLang="de-DE" dirty="0" err="1"/>
              <a:t>integration</a:t>
            </a:r>
            <a:endParaRPr lang="de-DE" altLang="de-DE" dirty="0"/>
          </a:p>
        </p:txBody>
      </p:sp>
      <p:sp>
        <p:nvSpPr>
          <p:cNvPr id="9" name="Text Box 4"/>
          <p:cNvSpPr txBox="1">
            <a:spLocks noChangeArrowheads="1"/>
          </p:cNvSpPr>
          <p:nvPr/>
        </p:nvSpPr>
        <p:spPr bwMode="auto">
          <a:xfrm>
            <a:off x="256562" y="5617790"/>
            <a:ext cx="3528392"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just">
              <a:lnSpc>
                <a:spcPts val="2500"/>
              </a:lnSpc>
            </a:pPr>
            <a:r>
              <a:rPr lang="de-DE" sz="1400" dirty="0" err="1" smtClean="0">
                <a:latin typeface="+mn-lt"/>
              </a:rPr>
              <a:t>Ritchie</a:t>
            </a:r>
            <a:r>
              <a:rPr lang="de-DE" sz="1400" dirty="0" smtClean="0">
                <a:latin typeface="+mn-lt"/>
              </a:rPr>
              <a:t> et al. </a:t>
            </a:r>
          </a:p>
          <a:p>
            <a:pPr marL="0" indent="0" algn="just">
              <a:lnSpc>
                <a:spcPts val="2500"/>
              </a:lnSpc>
            </a:pPr>
            <a:r>
              <a:rPr lang="de-DE" sz="1400" i="1" dirty="0" smtClean="0">
                <a:latin typeface="+mn-lt"/>
              </a:rPr>
              <a:t>Nature </a:t>
            </a:r>
            <a:r>
              <a:rPr lang="de-DE" sz="1400" i="1" dirty="0" err="1" smtClean="0">
                <a:latin typeface="+mn-lt"/>
              </a:rPr>
              <a:t>Rev</a:t>
            </a:r>
            <a:r>
              <a:rPr lang="de-DE" sz="1400" i="1" dirty="0" smtClean="0">
                <a:latin typeface="+mn-lt"/>
              </a:rPr>
              <a:t> Genet</a:t>
            </a:r>
            <a:r>
              <a:rPr lang="de-DE" sz="1400" b="1" dirty="0">
                <a:latin typeface="+mn-lt"/>
              </a:rPr>
              <a:t> </a:t>
            </a:r>
            <a:r>
              <a:rPr lang="de-DE" sz="1400" b="1" dirty="0" smtClean="0">
                <a:latin typeface="+mn-lt"/>
              </a:rPr>
              <a:t>16</a:t>
            </a:r>
            <a:r>
              <a:rPr lang="de-DE" sz="1400" dirty="0" smtClean="0">
                <a:latin typeface="+mn-lt"/>
              </a:rPr>
              <a:t>, 85 </a:t>
            </a:r>
            <a:r>
              <a:rPr lang="de-DE" sz="1400" dirty="0">
                <a:latin typeface="+mn-lt"/>
              </a:rPr>
              <a:t>(</a:t>
            </a:r>
            <a:r>
              <a:rPr lang="de-DE" sz="1400" dirty="0" smtClean="0">
                <a:latin typeface="+mn-lt"/>
              </a:rPr>
              <a:t>2015)</a:t>
            </a:r>
            <a:endParaRPr lang="en-US" altLang="de-DE" sz="1400" dirty="0" smtClean="0">
              <a:latin typeface="+mn-lt"/>
              <a:cs typeface="Times New Roman" panose="02020603050405020304" pitchFamily="18" charset="0"/>
              <a:sym typeface="Symbol" panose="05050102010706020507" pitchFamily="18" charset="2"/>
            </a:endParaRPr>
          </a:p>
        </p:txBody>
      </p:sp>
      <p:sp>
        <p:nvSpPr>
          <p:cNvPr id="3" name="Textfeld 2"/>
          <p:cNvSpPr txBox="1"/>
          <p:nvPr/>
        </p:nvSpPr>
        <p:spPr>
          <a:xfrm flipH="1">
            <a:off x="3466335" y="609600"/>
            <a:ext cx="5282129" cy="4901342"/>
          </a:xfrm>
          <a:prstGeom prst="rect">
            <a:avLst/>
          </a:prstGeom>
          <a:noFill/>
        </p:spPr>
        <p:txBody>
          <a:bodyPr wrap="square" rtlCol="0">
            <a:spAutoFit/>
          </a:bodyPr>
          <a:lstStyle/>
          <a:p>
            <a:pPr>
              <a:lnSpc>
                <a:spcPts val="2500"/>
              </a:lnSpc>
            </a:pPr>
            <a:r>
              <a:rPr lang="en-US" sz="1800" b="1" dirty="0">
                <a:latin typeface="+mn-lt"/>
              </a:rPr>
              <a:t>b</a:t>
            </a:r>
            <a:r>
              <a:rPr lang="en-US" sz="1800" dirty="0">
                <a:latin typeface="+mn-lt"/>
              </a:rPr>
              <a:t> | Transformation-based integration involves performing mapping </a:t>
            </a:r>
            <a:r>
              <a:rPr lang="en-US" sz="1800" dirty="0" smtClean="0">
                <a:latin typeface="+mn-lt"/>
              </a:rPr>
              <a:t>or </a:t>
            </a:r>
            <a:r>
              <a:rPr lang="en-US" sz="1800" dirty="0">
                <a:latin typeface="+mn-lt"/>
              </a:rPr>
              <a:t>data transformation of the underlying data sets before </a:t>
            </a:r>
            <a:r>
              <a:rPr lang="en-US" sz="1800" dirty="0" smtClean="0">
                <a:latin typeface="+mn-lt"/>
              </a:rPr>
              <a:t>analysis.</a:t>
            </a:r>
          </a:p>
          <a:p>
            <a:pPr>
              <a:lnSpc>
                <a:spcPts val="2500"/>
              </a:lnSpc>
            </a:pPr>
            <a:endParaRPr lang="en-US" sz="1800" dirty="0">
              <a:latin typeface="+mn-lt"/>
            </a:endParaRPr>
          </a:p>
          <a:p>
            <a:pPr>
              <a:lnSpc>
                <a:spcPts val="2500"/>
              </a:lnSpc>
            </a:pPr>
            <a:endParaRPr lang="en-US" sz="1800" dirty="0" smtClean="0">
              <a:latin typeface="+mn-lt"/>
            </a:endParaRPr>
          </a:p>
          <a:p>
            <a:pPr>
              <a:lnSpc>
                <a:spcPts val="2500"/>
              </a:lnSpc>
            </a:pPr>
            <a:r>
              <a:rPr lang="en-US" sz="1800" dirty="0" smtClean="0">
                <a:latin typeface="+mn-lt"/>
              </a:rPr>
              <a:t>In this example, the 3 initial graphs are all spanning trees.</a:t>
            </a:r>
          </a:p>
          <a:p>
            <a:pPr>
              <a:lnSpc>
                <a:spcPts val="2500"/>
              </a:lnSpc>
            </a:pPr>
            <a:r>
              <a:rPr lang="en-US" sz="1800" dirty="0" smtClean="0">
                <a:latin typeface="+mn-lt"/>
              </a:rPr>
              <a:t>Then, one of them is selected as representative.</a:t>
            </a:r>
          </a:p>
          <a:p>
            <a:pPr>
              <a:lnSpc>
                <a:spcPts val="2500"/>
              </a:lnSpc>
            </a:pPr>
            <a:r>
              <a:rPr lang="en-US" sz="1800" dirty="0" smtClean="0">
                <a:latin typeface="+mn-lt"/>
              </a:rPr>
              <a:t>It has most “support” from the 3 initial trees.</a:t>
            </a:r>
            <a:endParaRPr lang="en-US" sz="1800" dirty="0">
              <a:latin typeface="+mn-lt"/>
            </a:endParaRPr>
          </a:p>
          <a:p>
            <a:pPr>
              <a:lnSpc>
                <a:spcPts val="2500"/>
              </a:lnSpc>
            </a:pPr>
            <a:endParaRPr lang="en-US" sz="1800" dirty="0" smtClean="0">
              <a:latin typeface="+mn-lt"/>
            </a:endParaRPr>
          </a:p>
          <a:p>
            <a:pPr>
              <a:lnSpc>
                <a:spcPts val="2500"/>
              </a:lnSpc>
            </a:pPr>
            <a:endParaRPr lang="en-US" sz="1800" dirty="0" smtClean="0">
              <a:latin typeface="+mn-lt"/>
            </a:endParaRPr>
          </a:p>
          <a:p>
            <a:pPr>
              <a:lnSpc>
                <a:spcPts val="2500"/>
              </a:lnSpc>
            </a:pPr>
            <a:endParaRPr lang="en-US" sz="1800" dirty="0">
              <a:latin typeface="+mn-lt"/>
            </a:endParaRPr>
          </a:p>
          <a:p>
            <a:pPr>
              <a:lnSpc>
                <a:spcPts val="2500"/>
              </a:lnSpc>
            </a:pPr>
            <a:endParaRPr lang="en-US" sz="1800" dirty="0">
              <a:latin typeface="+mn-lt"/>
            </a:endParaRPr>
          </a:p>
          <a:p>
            <a:pPr>
              <a:lnSpc>
                <a:spcPts val="2500"/>
              </a:lnSpc>
            </a:pPr>
            <a:r>
              <a:rPr lang="en-US" sz="1800" dirty="0">
                <a:latin typeface="+mn-lt"/>
              </a:rPr>
              <a:t>T</a:t>
            </a:r>
            <a:r>
              <a:rPr lang="en-US" sz="1800" dirty="0" smtClean="0">
                <a:latin typeface="+mn-lt"/>
              </a:rPr>
              <a:t>he </a:t>
            </a:r>
            <a:r>
              <a:rPr lang="en-US" sz="1800" dirty="0">
                <a:latin typeface="+mn-lt"/>
              </a:rPr>
              <a:t>modelling approach is </a:t>
            </a:r>
            <a:r>
              <a:rPr lang="en-US" sz="1800" dirty="0" smtClean="0">
                <a:latin typeface="+mn-lt"/>
              </a:rPr>
              <a:t>then applied </a:t>
            </a:r>
            <a:r>
              <a:rPr lang="en-US" sz="1800" dirty="0">
                <a:latin typeface="+mn-lt"/>
              </a:rPr>
              <a:t>at the level of transformed </a:t>
            </a:r>
            <a:r>
              <a:rPr lang="en-US" sz="1800" dirty="0" smtClean="0">
                <a:latin typeface="+mn-lt"/>
              </a:rPr>
              <a:t>matrices.</a:t>
            </a:r>
            <a:endParaRPr lang="de-DE" sz="1800" dirty="0">
              <a:latin typeface="+mn-lt"/>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2292" r="34406" b="37751"/>
          <a:stretch/>
        </p:blipFill>
        <p:spPr>
          <a:xfrm>
            <a:off x="35496" y="637598"/>
            <a:ext cx="3456384" cy="4568973"/>
          </a:xfrm>
          <a:prstGeom prst="rect">
            <a:avLst/>
          </a:prstGeom>
        </p:spPr>
      </p:pic>
      <p:sp>
        <p:nvSpPr>
          <p:cNvPr id="2" name="Textfeld 1"/>
          <p:cNvSpPr txBox="1"/>
          <p:nvPr/>
        </p:nvSpPr>
        <p:spPr>
          <a:xfrm>
            <a:off x="1573332" y="2752494"/>
            <a:ext cx="45719" cy="307777"/>
          </a:xfrm>
          <a:prstGeom prst="rect">
            <a:avLst/>
          </a:prstGeom>
          <a:noFill/>
        </p:spPr>
        <p:txBody>
          <a:bodyPr wrap="square" rtlCol="0">
            <a:spAutoFit/>
          </a:bodyPr>
          <a:lstStyle/>
          <a:p>
            <a:r>
              <a:rPr lang="de-DE" sz="1400" dirty="0" smtClean="0">
                <a:latin typeface="+mn-lt"/>
              </a:rPr>
              <a:t>2</a:t>
            </a:r>
            <a:endParaRPr lang="de-DE" sz="1400" dirty="0">
              <a:latin typeface="+mn-lt"/>
            </a:endParaRPr>
          </a:p>
        </p:txBody>
      </p:sp>
      <p:sp>
        <p:nvSpPr>
          <p:cNvPr id="10" name="Textfeld 9"/>
          <p:cNvSpPr txBox="1"/>
          <p:nvPr/>
        </p:nvSpPr>
        <p:spPr>
          <a:xfrm>
            <a:off x="1979712" y="2996952"/>
            <a:ext cx="288032" cy="307777"/>
          </a:xfrm>
          <a:prstGeom prst="rect">
            <a:avLst/>
          </a:prstGeom>
          <a:noFill/>
        </p:spPr>
        <p:txBody>
          <a:bodyPr wrap="square" rtlCol="0">
            <a:spAutoFit/>
          </a:bodyPr>
          <a:lstStyle/>
          <a:p>
            <a:r>
              <a:rPr lang="de-DE" sz="1400" dirty="0">
                <a:latin typeface="+mn-lt"/>
              </a:rPr>
              <a:t>1</a:t>
            </a:r>
          </a:p>
        </p:txBody>
      </p:sp>
      <p:sp>
        <p:nvSpPr>
          <p:cNvPr id="11" name="Textfeld 10"/>
          <p:cNvSpPr txBox="1"/>
          <p:nvPr/>
        </p:nvSpPr>
        <p:spPr>
          <a:xfrm>
            <a:off x="1475656" y="3140968"/>
            <a:ext cx="288032" cy="307777"/>
          </a:xfrm>
          <a:prstGeom prst="rect">
            <a:avLst/>
          </a:prstGeom>
          <a:noFill/>
        </p:spPr>
        <p:txBody>
          <a:bodyPr wrap="square" rtlCol="0">
            <a:spAutoFit/>
          </a:bodyPr>
          <a:lstStyle/>
          <a:p>
            <a:r>
              <a:rPr lang="de-DE" sz="1400" dirty="0" smtClean="0">
                <a:latin typeface="+mn-lt"/>
              </a:rPr>
              <a:t>2</a:t>
            </a:r>
            <a:endParaRPr lang="de-DE" sz="1400" dirty="0">
              <a:latin typeface="+mn-lt"/>
            </a:endParaRPr>
          </a:p>
        </p:txBody>
      </p:sp>
      <p:sp>
        <p:nvSpPr>
          <p:cNvPr id="12" name="Textfeld 11"/>
          <p:cNvSpPr txBox="1"/>
          <p:nvPr/>
        </p:nvSpPr>
        <p:spPr>
          <a:xfrm>
            <a:off x="1763688" y="3337247"/>
            <a:ext cx="288032" cy="307777"/>
          </a:xfrm>
          <a:prstGeom prst="rect">
            <a:avLst/>
          </a:prstGeom>
          <a:noFill/>
        </p:spPr>
        <p:txBody>
          <a:bodyPr wrap="square" rtlCol="0">
            <a:spAutoFit/>
          </a:bodyPr>
          <a:lstStyle/>
          <a:p>
            <a:r>
              <a:rPr lang="de-DE" sz="1400" dirty="0" smtClean="0">
                <a:latin typeface="+mn-lt"/>
              </a:rPr>
              <a:t>2</a:t>
            </a:r>
            <a:endParaRPr lang="de-DE" sz="1400" dirty="0">
              <a:latin typeface="+mn-lt"/>
            </a:endParaRPr>
          </a:p>
        </p:txBody>
      </p:sp>
    </p:spTree>
    <p:extLst>
      <p:ext uri="{BB962C8B-B14F-4D97-AF65-F5344CB8AC3E}">
        <p14:creationId xmlns:p14="http://schemas.microsoft.com/office/powerpoint/2010/main" val="401359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6887</Words>
  <Application>Microsoft Macintosh PowerPoint</Application>
  <PresentationFormat>Bildschirmpräsentation (4:3)</PresentationFormat>
  <Paragraphs>569</Paragraphs>
  <Slides>36</Slides>
  <Notes>36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inherit</vt:lpstr>
      <vt:lpstr>Symbol</vt:lpstr>
      <vt:lpstr>Times New Roman</vt:lpstr>
      <vt:lpstr>Standarddesign</vt:lpstr>
      <vt:lpstr>V10 Multi-omics data integration</vt:lpstr>
      <vt:lpstr>Benefits of multi-omics data from a biological viewpoint</vt:lpstr>
      <vt:lpstr>Multi-omics: genotype -&gt; phenotype mapping</vt:lpstr>
      <vt:lpstr>Example how multiple data types may interact</vt:lpstr>
      <vt:lpstr>Methods for data integration</vt:lpstr>
      <vt:lpstr>Multi-staged analysis: eQTL analysis</vt:lpstr>
      <vt:lpstr>Multi-staged analysis: allele specific expression (ASE)</vt:lpstr>
      <vt:lpstr>Meta-dimensional analysis: concatenation-based integration</vt:lpstr>
      <vt:lpstr>Meta-dimensional analysis: transformation-based integration</vt:lpstr>
      <vt:lpstr>Meta-dimensional analysis: transformation-based integration</vt:lpstr>
      <vt:lpstr>Meta-dimensional analysis: model-based integration</vt:lpstr>
      <vt:lpstr>Example of model-based integration: icluster</vt:lpstr>
      <vt:lpstr>Example of model-based integration: icluster2</vt:lpstr>
      <vt:lpstr>Example of model-based integration: icluster2</vt:lpstr>
      <vt:lpstr>Comparison of MOFA, GFA and iCluster on simulated data</vt:lpstr>
      <vt:lpstr>Method 1: Multiomics Factor Analysis (concatenation-based)</vt:lpstr>
      <vt:lpstr>Multiomics Factor Analysis</vt:lpstr>
      <vt:lpstr>Multiomics Factor Analysis</vt:lpstr>
      <vt:lpstr>Multiomics Factor Analysis</vt:lpstr>
      <vt:lpstr>Multiomics Factor Analysis</vt:lpstr>
      <vt:lpstr>Application of MOFA</vt:lpstr>
      <vt:lpstr>Input to MOFA</vt:lpstr>
      <vt:lpstr>Application of MOFA</vt:lpstr>
      <vt:lpstr>Application of MOFA</vt:lpstr>
      <vt:lpstr>Method 2: Similarity Network Fusion (transformation-based)</vt:lpstr>
      <vt:lpstr>Similarity Network Fusion</vt:lpstr>
      <vt:lpstr>Similarity Network Fusion</vt:lpstr>
      <vt:lpstr>Application of SNF: pancreatic ductal adenocarcinoma</vt:lpstr>
      <vt:lpstr>Genomic alterations in PDAC </vt:lpstr>
      <vt:lpstr>RRPA profiles: protein concentrations</vt:lpstr>
      <vt:lpstr>Genomic alterations in PDAC </vt:lpstr>
      <vt:lpstr>PDAC: integrated analysis with SNF</vt:lpstr>
      <vt:lpstr>Rethink: why do we do analysis of omics-data?</vt:lpstr>
      <vt:lpstr>Rethink: how should we treat omics-data?</vt:lpstr>
      <vt:lpstr>Rethink: how should we treat omics-data?</vt:lpstr>
      <vt:lpstr>Outlook</vt:lpstr>
    </vt:vector>
  </TitlesOfParts>
  <Company>ZBI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Chemistry</dc:title>
  <dc:subject>Moleküldynamik</dc:subject>
  <dc:creator>Volkhard Helms</dc:creator>
  <cp:lastModifiedBy>Microsoft Office-Anwender</cp:lastModifiedBy>
  <cp:revision>310</cp:revision>
  <dcterms:created xsi:type="dcterms:W3CDTF">2017-06-20T11:26:27Z</dcterms:created>
  <dcterms:modified xsi:type="dcterms:W3CDTF">2022-01-10T09:10:27Z</dcterms:modified>
</cp:coreProperties>
</file>