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1001" r:id="rId2"/>
    <p:sldId id="1066" r:id="rId3"/>
    <p:sldId id="1067" r:id="rId4"/>
    <p:sldId id="1002" r:id="rId5"/>
    <p:sldId id="1079" r:id="rId6"/>
    <p:sldId id="1068" r:id="rId7"/>
    <p:sldId id="1069" r:id="rId8"/>
    <p:sldId id="1111" r:id="rId9"/>
    <p:sldId id="1070" r:id="rId10"/>
    <p:sldId id="1071" r:id="rId11"/>
    <p:sldId id="1011" r:id="rId12"/>
    <p:sldId id="1021" r:id="rId13"/>
    <p:sldId id="1022" r:id="rId14"/>
    <p:sldId id="1023" r:id="rId15"/>
    <p:sldId id="1024" r:id="rId16"/>
    <p:sldId id="1027" r:id="rId17"/>
    <p:sldId id="1101" r:id="rId18"/>
    <p:sldId id="1064" r:id="rId19"/>
    <p:sldId id="1072" r:id="rId20"/>
    <p:sldId id="1074" r:id="rId21"/>
    <p:sldId id="1073" r:id="rId22"/>
    <p:sldId id="1075" r:id="rId23"/>
    <p:sldId id="1103" r:id="rId24"/>
    <p:sldId id="1082" r:id="rId25"/>
    <p:sldId id="1114" r:id="rId26"/>
    <p:sldId id="1115" r:id="rId27"/>
    <p:sldId id="1099" r:id="rId28"/>
    <p:sldId id="1081" r:id="rId29"/>
    <p:sldId id="1083" r:id="rId30"/>
    <p:sldId id="1088" r:id="rId31"/>
    <p:sldId id="1092" r:id="rId32"/>
    <p:sldId id="1104" r:id="rId33"/>
    <p:sldId id="1089" r:id="rId34"/>
    <p:sldId id="1094" r:id="rId35"/>
    <p:sldId id="1100" r:id="rId36"/>
    <p:sldId id="1110" r:id="rId37"/>
    <p:sldId id="1095" r:id="rId38"/>
    <p:sldId id="1097" r:id="rId39"/>
    <p:sldId id="1096" r:id="rId40"/>
    <p:sldId id="1108" r:id="rId41"/>
    <p:sldId id="1109" r:id="rId42"/>
    <p:sldId id="1105" r:id="rId43"/>
    <p:sldId id="1106" r:id="rId44"/>
    <p:sldId id="1107" r:id="rId45"/>
    <p:sldId id="1113" r:id="rId46"/>
    <p:sldId id="1116" r:id="rId47"/>
    <p:sldId id="1052" r:id="rId48"/>
    <p:sldId id="1053" r:id="rId49"/>
    <p:sldId id="1077" r:id="rId50"/>
    <p:sldId id="1080" r:id="rId51"/>
    <p:sldId id="1112" r:id="rId52"/>
    <p:sldId id="1076" r:id="rId53"/>
    <p:sldId id="1078" r:id="rId5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296">
          <p15:clr>
            <a:srgbClr val="A4A3A4"/>
          </p15:clr>
        </p15:guide>
        <p15:guide id="2" pos="4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0000"/>
    <a:srgbClr val="CC0000"/>
    <a:srgbClr val="00FFCC"/>
    <a:srgbClr val="996633"/>
    <a:srgbClr val="FF00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293" autoAdjust="0"/>
  </p:normalViewPr>
  <p:slideViewPr>
    <p:cSldViewPr>
      <p:cViewPr varScale="1">
        <p:scale>
          <a:sx n="104" d="100"/>
          <a:sy n="104" d="100"/>
        </p:scale>
        <p:origin x="2424" y="192"/>
      </p:cViewPr>
      <p:guideLst>
        <p:guide orient="horz" pos="1296"/>
        <p:guide pos="49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06" charset="-128"/>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6" charset="-128"/>
              </a:defRPr>
            </a:lvl1pPr>
          </a:lstStyle>
          <a:p>
            <a:pPr>
              <a:defRPr/>
            </a:pPr>
            <a:fld id="{65DF043D-F419-431E-A33B-623B81FEE771}" type="datetime1">
              <a:rPr lang="de-DE"/>
              <a:pPr>
                <a:defRPr/>
              </a:pPr>
              <a:t>25.10.21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06" charset="-128"/>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06" charset="-128"/>
              </a:defRPr>
            </a:lvl1pPr>
          </a:lstStyle>
          <a:p>
            <a:pPr>
              <a:defRPr/>
            </a:pPr>
            <a:fld id="{7AF2E412-65A5-4A30-A6A4-7C24E87931E1}" type="slidenum">
              <a:rPr lang="de-DE"/>
              <a:pPr>
                <a:defRPr/>
              </a:pPr>
              <a:t>‹Nr.›</a:t>
            </a:fld>
            <a:endParaRPr lang="de-DE"/>
          </a:p>
        </p:txBody>
      </p:sp>
    </p:spTree>
    <p:extLst>
      <p:ext uri="{BB962C8B-B14F-4D97-AF65-F5344CB8AC3E}">
        <p14:creationId xmlns:p14="http://schemas.microsoft.com/office/powerpoint/2010/main" val="24818214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6" charset="0"/>
                <a:ea typeface="ＭＳ Ｐゴシック" pitchFamily="-106" charset="-128"/>
              </a:defRPr>
            </a:lvl1pPr>
          </a:lstStyle>
          <a:p>
            <a:pPr>
              <a:defRPr/>
            </a:pPr>
            <a:endParaRPr lang="de-DE"/>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6" charset="0"/>
                <a:ea typeface="ＭＳ Ｐゴシック" pitchFamily="-106" charset="-128"/>
              </a:defRPr>
            </a:lvl1pPr>
          </a:lstStyle>
          <a:p>
            <a:pPr>
              <a:defRPr/>
            </a:pPr>
            <a:endParaRPr lang="de-DE"/>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6" charset="0"/>
                <a:ea typeface="ＭＳ Ｐゴシック" pitchFamily="-106" charset="-128"/>
              </a:defRPr>
            </a:lvl1pPr>
          </a:lstStyle>
          <a:p>
            <a:pPr>
              <a:defRPr/>
            </a:pPr>
            <a:endParaRPr lang="de-DE"/>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06" charset="0"/>
                <a:ea typeface="ＭＳ Ｐゴシック" pitchFamily="-106" charset="-128"/>
              </a:defRPr>
            </a:lvl1pPr>
          </a:lstStyle>
          <a:p>
            <a:pPr>
              <a:defRPr/>
            </a:pPr>
            <a:fld id="{4FAFB493-04E6-4247-BA9C-29EBA33ACCC5}" type="slidenum">
              <a:rPr lang="de-DE"/>
              <a:pPr>
                <a:defRPr/>
              </a:pPr>
              <a:t>‹Nr.›</a:t>
            </a:fld>
            <a:endParaRPr lang="de-DE"/>
          </a:p>
        </p:txBody>
      </p:sp>
    </p:spTree>
    <p:extLst>
      <p:ext uri="{BB962C8B-B14F-4D97-AF65-F5344CB8AC3E}">
        <p14:creationId xmlns:p14="http://schemas.microsoft.com/office/powerpoint/2010/main" val="28283018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a:t>
            </a:r>
            <a:r>
              <a:rPr lang="de-DE" baseline="0" dirty="0" smtClean="0"/>
              <a:t> </a:t>
            </a:r>
            <a:r>
              <a:rPr lang="de-DE" baseline="0" dirty="0" err="1" smtClean="0"/>
              <a:t>lecture</a:t>
            </a:r>
            <a:r>
              <a:rPr lang="de-DE" baseline="0" dirty="0" smtClean="0"/>
              <a:t> 3, </a:t>
            </a:r>
            <a:r>
              <a:rPr lang="de-DE" baseline="0" dirty="0" err="1" smtClean="0"/>
              <a:t>we</a:t>
            </a:r>
            <a:r>
              <a:rPr lang="de-DE" baseline="0" dirty="0" smtClean="0"/>
              <a:t> will deal </a:t>
            </a:r>
            <a:r>
              <a:rPr lang="de-DE" baseline="0" dirty="0" err="1" smtClean="0"/>
              <a:t>with</a:t>
            </a:r>
            <a:r>
              <a:rPr lang="de-DE" baseline="0" dirty="0" smtClean="0"/>
              <a:t> </a:t>
            </a:r>
            <a:r>
              <a:rPr lang="de-DE" baseline="0" dirty="0" err="1" smtClean="0"/>
              <a:t>data</a:t>
            </a:r>
            <a:r>
              <a:rPr lang="de-DE" baseline="0" dirty="0" smtClean="0"/>
              <a:t> on </a:t>
            </a:r>
            <a:r>
              <a:rPr lang="de-DE" baseline="0" dirty="0" err="1" smtClean="0"/>
              <a:t>protein</a:t>
            </a:r>
            <a:r>
              <a:rPr lang="de-DE" baseline="0" dirty="0" smtClean="0"/>
              <a:t> </a:t>
            </a:r>
            <a:r>
              <a:rPr lang="de-DE" baseline="0" dirty="0" err="1" smtClean="0"/>
              <a:t>expression</a:t>
            </a:r>
            <a:r>
              <a:rPr lang="de-DE" baseline="0" dirty="0" smtClean="0"/>
              <a:t> </a:t>
            </a:r>
            <a:r>
              <a:rPr lang="de-DE" baseline="0" dirty="0" err="1" smtClean="0"/>
              <a:t>levels</a:t>
            </a:r>
            <a:r>
              <a:rPr lang="de-DE" baseline="0" dirty="0" smtClean="0"/>
              <a:t>. </a:t>
            </a:r>
            <a:r>
              <a:rPr lang="de-DE" baseline="0" dirty="0" err="1" smtClean="0"/>
              <a:t>Nowadays</a:t>
            </a:r>
            <a:r>
              <a:rPr lang="de-DE" baseline="0" dirty="0" smtClean="0"/>
              <a:t>, </a:t>
            </a:r>
            <a:r>
              <a:rPr lang="de-DE" baseline="0" dirty="0" err="1" smtClean="0"/>
              <a:t>these</a:t>
            </a:r>
            <a:r>
              <a:rPr lang="de-DE" baseline="0" dirty="0" smtClean="0"/>
              <a:t> </a:t>
            </a:r>
            <a:r>
              <a:rPr lang="de-DE" baseline="0" dirty="0" err="1" smtClean="0"/>
              <a:t>data</a:t>
            </a:r>
            <a:r>
              <a:rPr lang="de-DE" baseline="0" dirty="0" smtClean="0"/>
              <a:t> </a:t>
            </a:r>
            <a:r>
              <a:rPr lang="de-DE" baseline="0" dirty="0" err="1" smtClean="0"/>
              <a:t>are</a:t>
            </a:r>
            <a:r>
              <a:rPr lang="de-DE" baseline="0" dirty="0" smtClean="0"/>
              <a:t> </a:t>
            </a:r>
            <a:r>
              <a:rPr lang="de-DE" baseline="0" dirty="0" err="1" smtClean="0"/>
              <a:t>typically</a:t>
            </a:r>
            <a:r>
              <a:rPr lang="de-DE" baseline="0" dirty="0" smtClean="0"/>
              <a:t> </a:t>
            </a:r>
            <a:r>
              <a:rPr lang="de-DE" baseline="0" dirty="0" err="1" smtClean="0"/>
              <a:t>determined</a:t>
            </a:r>
            <a:r>
              <a:rPr lang="de-DE" baseline="0" dirty="0" smtClean="0"/>
              <a:t> </a:t>
            </a:r>
            <a:r>
              <a:rPr lang="de-DE" baseline="0" dirty="0" err="1" smtClean="0"/>
              <a:t>by</a:t>
            </a:r>
            <a:r>
              <a:rPr lang="de-DE" baseline="0" dirty="0" smtClean="0"/>
              <a:t> </a:t>
            </a:r>
            <a:r>
              <a:rPr lang="de-DE" baseline="0" dirty="0" err="1" smtClean="0"/>
              <a:t>mass</a:t>
            </a:r>
            <a:r>
              <a:rPr lang="de-DE" baseline="0" dirty="0" smtClean="0"/>
              <a:t> </a:t>
            </a:r>
            <a:r>
              <a:rPr lang="de-DE" baseline="0" dirty="0" err="1" smtClean="0"/>
              <a:t>spectrometry</a:t>
            </a:r>
            <a:r>
              <a:rPr lang="de-DE" baseline="0" dirty="0" smtClean="0"/>
              <a:t>.</a:t>
            </a:r>
          </a:p>
          <a:p>
            <a:r>
              <a:rPr lang="de-DE" baseline="0" dirty="0" smtClean="0"/>
              <a:t>First, </a:t>
            </a:r>
            <a:r>
              <a:rPr lang="de-DE" baseline="0" dirty="0" err="1" smtClean="0"/>
              <a:t>we</a:t>
            </a:r>
            <a:r>
              <a:rPr lang="de-DE" baseline="0" dirty="0" smtClean="0"/>
              <a:t> will </a:t>
            </a:r>
            <a:r>
              <a:rPr lang="de-DE" baseline="0" dirty="0" err="1" smtClean="0"/>
              <a:t>review</a:t>
            </a:r>
            <a:r>
              <a:rPr lang="de-DE" baseline="0" dirty="0" smtClean="0"/>
              <a:t> </a:t>
            </a:r>
            <a:r>
              <a:rPr lang="de-DE" baseline="0" dirty="0" err="1" smtClean="0"/>
              <a:t>some</a:t>
            </a:r>
            <a:r>
              <a:rPr lang="de-DE" baseline="0" dirty="0" smtClean="0"/>
              <a:t> </a:t>
            </a:r>
            <a:r>
              <a:rPr lang="de-DE" baseline="0" dirty="0" err="1" smtClean="0"/>
              <a:t>basics</a:t>
            </a:r>
            <a:r>
              <a:rPr lang="de-DE" baseline="0" dirty="0" smtClean="0"/>
              <a:t> </a:t>
            </a:r>
            <a:r>
              <a:rPr lang="de-DE" baseline="0" dirty="0" err="1" smtClean="0"/>
              <a:t>about</a:t>
            </a:r>
            <a:r>
              <a:rPr lang="de-DE" baseline="0" dirty="0" smtClean="0"/>
              <a:t> </a:t>
            </a:r>
            <a:r>
              <a:rPr lang="de-DE" baseline="0" dirty="0" err="1" smtClean="0"/>
              <a:t>the</a:t>
            </a:r>
            <a:r>
              <a:rPr lang="de-DE" baseline="0" dirty="0" smtClean="0"/>
              <a:t> </a:t>
            </a:r>
            <a:r>
              <a:rPr lang="de-DE" baseline="0" dirty="0" err="1" smtClean="0"/>
              <a:t>mass</a:t>
            </a:r>
            <a:r>
              <a:rPr lang="de-DE" baseline="0" dirty="0" smtClean="0"/>
              <a:t> </a:t>
            </a:r>
            <a:r>
              <a:rPr lang="de-DE" baseline="0" dirty="0" err="1" smtClean="0"/>
              <a:t>spectrometry</a:t>
            </a:r>
            <a:r>
              <a:rPr lang="de-DE" baseline="0" dirty="0" smtClean="0"/>
              <a:t> </a:t>
            </a:r>
            <a:r>
              <a:rPr lang="de-DE" baseline="0" dirty="0" err="1" smtClean="0"/>
              <a:t>methods</a:t>
            </a:r>
            <a:r>
              <a:rPr lang="de-DE" baseline="0" dirty="0" smtClean="0"/>
              <a:t>.</a:t>
            </a:r>
          </a:p>
          <a:p>
            <a:r>
              <a:rPr lang="de-DE" baseline="0" dirty="0" err="1" smtClean="0"/>
              <a:t>Then</a:t>
            </a:r>
            <a:r>
              <a:rPr lang="de-DE" baseline="0" dirty="0" smtClean="0"/>
              <a:t>, </a:t>
            </a:r>
            <a:r>
              <a:rPr lang="de-DE" baseline="0" dirty="0" err="1" smtClean="0"/>
              <a:t>we</a:t>
            </a:r>
            <a:r>
              <a:rPr lang="de-DE" baseline="0" dirty="0" smtClean="0"/>
              <a:t> will turn at </a:t>
            </a:r>
            <a:r>
              <a:rPr lang="de-DE" baseline="0" dirty="0" err="1" smtClean="0"/>
              <a:t>bioinformatics</a:t>
            </a:r>
            <a:r>
              <a:rPr lang="de-DE" baseline="0" dirty="0" smtClean="0"/>
              <a:t> </a:t>
            </a:r>
            <a:r>
              <a:rPr lang="de-DE" baseline="0" dirty="0" err="1" smtClean="0"/>
              <a:t>tasks</a:t>
            </a:r>
            <a:r>
              <a:rPr lang="de-DE" baseline="0" dirty="0" smtClean="0"/>
              <a:t> in </a:t>
            </a:r>
            <a:r>
              <a:rPr lang="de-DE" baseline="0" dirty="0" err="1" smtClean="0"/>
              <a:t>processing</a:t>
            </a:r>
            <a:r>
              <a:rPr lang="de-DE" baseline="0" dirty="0" smtClean="0"/>
              <a:t> MS </a:t>
            </a:r>
            <a:r>
              <a:rPr lang="de-DE" baseline="0" dirty="0" err="1" smtClean="0"/>
              <a:t>data</a:t>
            </a:r>
            <a:r>
              <a:rPr lang="de-DE" baseline="0" dirty="0" smtClean="0"/>
              <a:t>.</a:t>
            </a:r>
          </a:p>
          <a:p>
            <a:r>
              <a:rPr lang="de-DE" baseline="0" dirty="0" err="1" smtClean="0"/>
              <a:t>Phosphorylation</a:t>
            </a:r>
            <a:r>
              <a:rPr lang="de-DE" baseline="0" dirty="0" smtClean="0"/>
              <a:t> </a:t>
            </a:r>
            <a:r>
              <a:rPr lang="de-DE" baseline="0" dirty="0" err="1" smtClean="0"/>
              <a:t>is</a:t>
            </a:r>
            <a:r>
              <a:rPr lang="de-DE" baseline="0" dirty="0" smtClean="0"/>
              <a:t> a </a:t>
            </a:r>
            <a:r>
              <a:rPr lang="de-DE" baseline="0" dirty="0" err="1" smtClean="0"/>
              <a:t>very</a:t>
            </a:r>
            <a:r>
              <a:rPr lang="de-DE" baseline="0" dirty="0" smtClean="0"/>
              <a:t> </a:t>
            </a:r>
            <a:r>
              <a:rPr lang="de-DE" baseline="0" dirty="0" err="1" smtClean="0"/>
              <a:t>important</a:t>
            </a:r>
            <a:r>
              <a:rPr lang="de-DE" baseline="0" dirty="0" smtClean="0"/>
              <a:t> post-</a:t>
            </a:r>
            <a:r>
              <a:rPr lang="de-DE" baseline="0" dirty="0" err="1" smtClean="0"/>
              <a:t>translational</a:t>
            </a:r>
            <a:r>
              <a:rPr lang="de-DE" baseline="0" dirty="0" smtClean="0"/>
              <a:t> </a:t>
            </a:r>
            <a:r>
              <a:rPr lang="de-DE" baseline="0" dirty="0" err="1" smtClean="0"/>
              <a:t>modification</a:t>
            </a:r>
            <a:r>
              <a:rPr lang="de-DE" baseline="0" dirty="0" smtClean="0"/>
              <a:t>. MS </a:t>
            </a:r>
            <a:r>
              <a:rPr lang="de-DE" baseline="0" dirty="0" err="1" smtClean="0"/>
              <a:t>is</a:t>
            </a:r>
            <a:r>
              <a:rPr lang="de-DE" baseline="0" dirty="0" smtClean="0"/>
              <a:t> </a:t>
            </a:r>
            <a:r>
              <a:rPr lang="de-DE" baseline="0" dirty="0" err="1" smtClean="0"/>
              <a:t>the</a:t>
            </a:r>
            <a:r>
              <a:rPr lang="de-DE" baseline="0" dirty="0" smtClean="0"/>
              <a:t> ideal </a:t>
            </a:r>
            <a:r>
              <a:rPr lang="de-DE" baseline="0" dirty="0" err="1" smtClean="0"/>
              <a:t>method</a:t>
            </a:r>
            <a:r>
              <a:rPr lang="de-DE" baseline="0" dirty="0" smtClean="0"/>
              <a:t> </a:t>
            </a:r>
            <a:r>
              <a:rPr lang="de-DE" baseline="0" dirty="0" err="1" smtClean="0"/>
              <a:t>to</a:t>
            </a:r>
            <a:r>
              <a:rPr lang="de-DE" baseline="0" dirty="0" smtClean="0"/>
              <a:t> </a:t>
            </a:r>
            <a:r>
              <a:rPr lang="de-DE" baseline="0" dirty="0" err="1" smtClean="0"/>
              <a:t>dectect</a:t>
            </a:r>
            <a:r>
              <a:rPr lang="de-DE" baseline="0" dirty="0" smtClean="0"/>
              <a:t> site-</a:t>
            </a:r>
            <a:r>
              <a:rPr lang="de-DE" baseline="0" dirty="0" err="1" smtClean="0"/>
              <a:t>specific</a:t>
            </a:r>
            <a:r>
              <a:rPr lang="de-DE" baseline="0" dirty="0" smtClean="0"/>
              <a:t> </a:t>
            </a:r>
            <a:r>
              <a:rPr lang="de-DE" baseline="0" dirty="0" err="1" smtClean="0"/>
              <a:t>phosphorylation</a:t>
            </a:r>
            <a:r>
              <a:rPr lang="de-DE" baseline="0" dirty="0" smtClean="0"/>
              <a:t>.</a:t>
            </a:r>
          </a:p>
          <a:p>
            <a:r>
              <a:rPr lang="de-DE" baseline="0" dirty="0" err="1" smtClean="0"/>
              <a:t>Finally</a:t>
            </a:r>
            <a:r>
              <a:rPr lang="de-DE" baseline="0" dirty="0" smtClean="0"/>
              <a:t>, </a:t>
            </a:r>
            <a:r>
              <a:rPr lang="de-DE" baseline="0" dirty="0" err="1" smtClean="0"/>
              <a:t>we</a:t>
            </a:r>
            <a:r>
              <a:rPr lang="de-DE" baseline="0" dirty="0" smtClean="0"/>
              <a:t> will turn </a:t>
            </a:r>
            <a:r>
              <a:rPr lang="de-DE" baseline="0" dirty="0" err="1" smtClean="0"/>
              <a:t>to</a:t>
            </a:r>
            <a:r>
              <a:rPr lang="de-DE" baseline="0" dirty="0" smtClean="0"/>
              <a:t> a </a:t>
            </a:r>
            <a:r>
              <a:rPr lang="de-DE" baseline="0" dirty="0" err="1" smtClean="0"/>
              <a:t>collaboration</a:t>
            </a:r>
            <a:r>
              <a:rPr lang="de-DE" baseline="0" dirty="0" smtClean="0"/>
              <a:t> </a:t>
            </a:r>
            <a:r>
              <a:rPr lang="de-DE" baseline="0" dirty="0" err="1" smtClean="0"/>
              <a:t>project</a:t>
            </a:r>
            <a:r>
              <a:rPr lang="de-DE" baseline="0" dirty="0" smtClean="0"/>
              <a:t> </a:t>
            </a:r>
            <a:r>
              <a:rPr lang="de-DE" baseline="0" dirty="0" err="1" smtClean="0"/>
              <a:t>between</a:t>
            </a:r>
            <a:r>
              <a:rPr lang="de-DE" baseline="0" dirty="0" smtClean="0"/>
              <a:t> </a:t>
            </a:r>
            <a:r>
              <a:rPr lang="de-DE" baseline="0" dirty="0" err="1" smtClean="0"/>
              <a:t>our</a:t>
            </a:r>
            <a:r>
              <a:rPr lang="de-DE" baseline="0" dirty="0" smtClean="0"/>
              <a:t> </a:t>
            </a:r>
            <a:r>
              <a:rPr lang="de-DE" baseline="0" dirty="0" err="1" smtClean="0"/>
              <a:t>group</a:t>
            </a:r>
            <a:r>
              <a:rPr lang="de-DE" baseline="0" dirty="0" smtClean="0"/>
              <a:t> </a:t>
            </a:r>
            <a:r>
              <a:rPr lang="de-DE" baseline="0" dirty="0" err="1" smtClean="0"/>
              <a:t>and</a:t>
            </a:r>
            <a:r>
              <a:rPr lang="de-DE" baseline="0" dirty="0" smtClean="0"/>
              <a:t> </a:t>
            </a:r>
            <a:r>
              <a:rPr lang="de-DE" baseline="0" dirty="0" err="1" smtClean="0"/>
              <a:t>that</a:t>
            </a:r>
            <a:r>
              <a:rPr lang="de-DE" baseline="0" dirty="0" smtClean="0"/>
              <a:t> </a:t>
            </a:r>
            <a:r>
              <a:rPr lang="de-DE" baseline="0" dirty="0" err="1" smtClean="0"/>
              <a:t>of</a:t>
            </a:r>
            <a:r>
              <a:rPr lang="de-DE" baseline="0" dirty="0" smtClean="0"/>
              <a:t> Prof. Richard Zimmermann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medical</a:t>
            </a:r>
            <a:r>
              <a:rPr lang="de-DE" baseline="0" dirty="0" smtClean="0"/>
              <a:t> </a:t>
            </a:r>
            <a:r>
              <a:rPr lang="de-DE" baseline="0" dirty="0" err="1" smtClean="0"/>
              <a:t>department</a:t>
            </a:r>
            <a:r>
              <a:rPr lang="de-DE" baseline="0" dirty="0" smtClean="0"/>
              <a:t> in Homburg.</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1</a:t>
            </a:fld>
            <a:endParaRPr lang="de-DE"/>
          </a:p>
        </p:txBody>
      </p:sp>
    </p:spTree>
    <p:extLst>
      <p:ext uri="{BB962C8B-B14F-4D97-AF65-F5344CB8AC3E}">
        <p14:creationId xmlns:p14="http://schemas.microsoft.com/office/powerpoint/2010/main" val="147083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err="1" smtClean="0"/>
              <a:t>Identifying</a:t>
            </a:r>
            <a:r>
              <a:rPr lang="de-DE" dirty="0" smtClean="0"/>
              <a:t> </a:t>
            </a:r>
            <a:r>
              <a:rPr lang="de-DE" dirty="0" err="1" smtClean="0"/>
              <a:t>matching</a:t>
            </a:r>
            <a:r>
              <a:rPr lang="de-DE" dirty="0" smtClean="0"/>
              <a:t> </a:t>
            </a:r>
            <a:r>
              <a:rPr lang="de-DE" dirty="0" err="1" smtClean="0"/>
              <a:t>peptides</a:t>
            </a:r>
            <a:r>
              <a:rPr lang="de-DE" dirty="0" smtClean="0"/>
              <a:t> in </a:t>
            </a:r>
            <a:r>
              <a:rPr lang="de-DE" dirty="0" err="1" smtClean="0"/>
              <a:t>the</a:t>
            </a:r>
            <a:r>
              <a:rPr lang="de-DE" dirty="0" smtClean="0"/>
              <a:t> </a:t>
            </a:r>
            <a:r>
              <a:rPr lang="de-DE" dirty="0" err="1" smtClean="0"/>
              <a:t>protein</a:t>
            </a:r>
            <a:r>
              <a:rPr lang="de-DE" dirty="0" smtClean="0"/>
              <a:t> </a:t>
            </a:r>
            <a:r>
              <a:rPr lang="de-DE" dirty="0" err="1" smtClean="0"/>
              <a:t>sequence</a:t>
            </a:r>
            <a:r>
              <a:rPr lang="de-DE" dirty="0" smtClean="0"/>
              <a:t> </a:t>
            </a:r>
            <a:r>
              <a:rPr lang="de-DE" dirty="0" err="1" smtClean="0"/>
              <a:t>database</a:t>
            </a:r>
            <a:r>
              <a:rPr lang="de-DE"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In </a:t>
            </a:r>
            <a:r>
              <a:rPr lang="de-DE" dirty="0" err="1" smtClean="0"/>
              <a:t>higher</a:t>
            </a:r>
            <a:r>
              <a:rPr lang="de-DE" dirty="0" smtClean="0"/>
              <a:t> </a:t>
            </a:r>
            <a:r>
              <a:rPr lang="de-DE" dirty="0" err="1" smtClean="0"/>
              <a:t>organisms</a:t>
            </a:r>
            <a:r>
              <a:rPr lang="de-DE" dirty="0" smtClean="0"/>
              <a:t>, </a:t>
            </a:r>
            <a:r>
              <a:rPr lang="de-DE" dirty="0" err="1" smtClean="0"/>
              <a:t>the</a:t>
            </a:r>
            <a:r>
              <a:rPr lang="de-DE" dirty="0" smtClean="0"/>
              <a:t> </a:t>
            </a:r>
            <a:r>
              <a:rPr lang="de-DE" dirty="0" err="1" smtClean="0"/>
              <a:t>sequence</a:t>
            </a:r>
            <a:r>
              <a:rPr lang="de-DE" dirty="0" smtClean="0"/>
              <a:t> </a:t>
            </a:r>
            <a:r>
              <a:rPr lang="de-DE" dirty="0" err="1" smtClean="0"/>
              <a:t>of</a:t>
            </a:r>
            <a:r>
              <a:rPr lang="de-DE" dirty="0" smtClean="0"/>
              <a:t> </a:t>
            </a:r>
            <a:r>
              <a:rPr lang="de-DE" dirty="0" err="1" smtClean="0"/>
              <a:t>cytochrome</a:t>
            </a:r>
            <a:r>
              <a:rPr lang="de-DE" baseline="0" dirty="0" smtClean="0"/>
              <a:t> </a:t>
            </a:r>
            <a:r>
              <a:rPr lang="de-DE" i="1" baseline="0" dirty="0" smtClean="0"/>
              <a:t>c</a:t>
            </a:r>
            <a:r>
              <a:rPr lang="de-DE" baseline="0" dirty="0" smtClean="0"/>
              <a:t> </a:t>
            </a:r>
            <a:r>
              <a:rPr lang="de-DE" baseline="0" dirty="0" err="1" smtClean="0"/>
              <a:t>is</a:t>
            </a:r>
            <a:r>
              <a:rPr lang="de-DE" baseline="0" dirty="0" smtClean="0"/>
              <a:t> </a:t>
            </a:r>
            <a:r>
              <a:rPr lang="de-DE" baseline="0" dirty="0" err="1" smtClean="0"/>
              <a:t>usually</a:t>
            </a:r>
            <a:r>
              <a:rPr lang="de-DE" baseline="0" dirty="0" smtClean="0"/>
              <a:t> 104 </a:t>
            </a:r>
            <a:r>
              <a:rPr lang="de-DE" baseline="0" dirty="0" err="1" smtClean="0"/>
              <a:t>amino</a:t>
            </a:r>
            <a:r>
              <a:rPr lang="de-DE" baseline="0" dirty="0" smtClean="0"/>
              <a:t> </a:t>
            </a:r>
            <a:r>
              <a:rPr lang="de-DE" baseline="0" dirty="0" err="1" smtClean="0"/>
              <a:t>acids</a:t>
            </a:r>
            <a:r>
              <a:rPr lang="de-DE" baseline="0" dirty="0" smtClean="0"/>
              <a:t> </a:t>
            </a:r>
            <a:r>
              <a:rPr lang="de-DE" baseline="0" dirty="0" err="1" smtClean="0"/>
              <a:t>long</a:t>
            </a:r>
            <a:r>
              <a:rPr lang="de-DE"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err="1" smtClean="0"/>
              <a:t>Two</a:t>
            </a:r>
            <a:r>
              <a:rPr lang="de-DE" baseline="0" dirty="0" smtClean="0"/>
              <a:t> </a:t>
            </a:r>
            <a:r>
              <a:rPr lang="de-DE" baseline="0" dirty="0" err="1" smtClean="0"/>
              <a:t>peptides</a:t>
            </a:r>
            <a:r>
              <a:rPr lang="de-DE" baseline="0" dirty="0" smtClean="0"/>
              <a:t> </a:t>
            </a:r>
            <a:r>
              <a:rPr lang="de-DE" baseline="0" dirty="0" err="1" smtClean="0"/>
              <a:t>of</a:t>
            </a:r>
            <a:r>
              <a:rPr lang="de-DE" baseline="0" dirty="0" smtClean="0"/>
              <a:t> 15 AA </a:t>
            </a:r>
            <a:r>
              <a:rPr lang="de-DE" baseline="0" dirty="0" err="1" smtClean="0"/>
              <a:t>and</a:t>
            </a:r>
            <a:r>
              <a:rPr lang="de-DE" baseline="0" dirty="0" smtClean="0"/>
              <a:t> 24 AA in </a:t>
            </a:r>
            <a:r>
              <a:rPr lang="de-DE" baseline="0" dirty="0" err="1" smtClean="0"/>
              <a:t>length</a:t>
            </a:r>
            <a:r>
              <a:rPr lang="de-DE" baseline="0" dirty="0" smtClean="0"/>
              <a:t> </a:t>
            </a:r>
            <a:r>
              <a:rPr lang="de-DE" baseline="0" dirty="0" err="1" smtClean="0"/>
              <a:t>were</a:t>
            </a:r>
            <a:r>
              <a:rPr lang="de-DE" baseline="0" dirty="0" smtClean="0"/>
              <a:t> </a:t>
            </a:r>
            <a:r>
              <a:rPr lang="de-DE" baseline="0" dirty="0" err="1" smtClean="0"/>
              <a:t>sufficient</a:t>
            </a:r>
            <a:r>
              <a:rPr lang="de-DE" baseline="0" dirty="0" smtClean="0"/>
              <a:t> </a:t>
            </a:r>
            <a:r>
              <a:rPr lang="de-DE" baseline="0" dirty="0" err="1" smtClean="0"/>
              <a:t>to</a:t>
            </a:r>
            <a:r>
              <a:rPr lang="de-DE" baseline="0" dirty="0" smtClean="0"/>
              <a:t> </a:t>
            </a:r>
            <a:r>
              <a:rPr lang="de-DE" baseline="0" dirty="0" err="1" smtClean="0"/>
              <a:t>identify</a:t>
            </a:r>
            <a:r>
              <a:rPr lang="de-DE" baseline="0" dirty="0" smtClean="0"/>
              <a:t> </a:t>
            </a:r>
            <a:r>
              <a:rPr lang="de-DE" baseline="0" dirty="0" err="1" smtClean="0"/>
              <a:t>protein</a:t>
            </a:r>
            <a:r>
              <a:rPr lang="de-DE" baseline="0" dirty="0" smtClean="0"/>
              <a:t> </a:t>
            </a:r>
            <a:r>
              <a:rPr lang="de-DE" baseline="0" dirty="0" err="1" smtClean="0"/>
              <a:t>and</a:t>
            </a:r>
            <a:r>
              <a:rPr lang="de-DE" baseline="0" dirty="0" smtClean="0"/>
              <a:t> </a:t>
            </a:r>
            <a:r>
              <a:rPr lang="de-DE" baseline="0" dirty="0" err="1" smtClean="0"/>
              <a:t>species</a:t>
            </a:r>
            <a:r>
              <a:rPr lang="de-DE"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err="1" smtClean="0"/>
              <a:t>Apparently</a:t>
            </a:r>
            <a:r>
              <a:rPr lang="de-DE" baseline="0" dirty="0" smtClean="0"/>
              <a:t>, </a:t>
            </a:r>
            <a:r>
              <a:rPr lang="de-DE" baseline="0" dirty="0" err="1" smtClean="0"/>
              <a:t>this</a:t>
            </a:r>
            <a:r>
              <a:rPr lang="de-DE" baseline="0" dirty="0" smtClean="0"/>
              <a:t> </a:t>
            </a:r>
            <a:r>
              <a:rPr lang="de-DE" baseline="0" dirty="0" err="1" smtClean="0"/>
              <a:t>technique</a:t>
            </a:r>
            <a:r>
              <a:rPr lang="de-DE" baseline="0" dirty="0" smtClean="0"/>
              <a:t> </a:t>
            </a:r>
            <a:r>
              <a:rPr lang="de-DE" baseline="0" dirty="0" err="1" smtClean="0"/>
              <a:t>did</a:t>
            </a:r>
            <a:r>
              <a:rPr lang="de-DE" baseline="0" dirty="0" smtClean="0"/>
              <a:t> not </a:t>
            </a:r>
            <a:r>
              <a:rPr lang="de-DE" baseline="0" dirty="0" err="1" smtClean="0"/>
              <a:t>use</a:t>
            </a:r>
            <a:r>
              <a:rPr lang="de-DE" baseline="0" dirty="0" smtClean="0"/>
              <a:t> </a:t>
            </a:r>
            <a:r>
              <a:rPr lang="de-DE" baseline="0" dirty="0" err="1" smtClean="0"/>
              <a:t>trypsin</a:t>
            </a:r>
            <a:r>
              <a:rPr lang="de-DE" baseline="0" dirty="0" smtClean="0"/>
              <a:t> </a:t>
            </a:r>
            <a:r>
              <a:rPr lang="de-DE" baseline="0" dirty="0" err="1" smtClean="0"/>
              <a:t>digestion</a:t>
            </a:r>
            <a:r>
              <a:rPr lang="de-DE" baseline="0" dirty="0" smtClean="0"/>
              <a:t> but </a:t>
            </a:r>
            <a:r>
              <a:rPr lang="de-DE" baseline="0" dirty="0" err="1" smtClean="0"/>
              <a:t>CNbr</a:t>
            </a:r>
            <a:r>
              <a:rPr lang="de-DE" baseline="0" dirty="0" smtClean="0"/>
              <a:t> </a:t>
            </a:r>
            <a:r>
              <a:rPr lang="de-DE" baseline="0" dirty="0" err="1" smtClean="0"/>
              <a:t>which</a:t>
            </a:r>
            <a:r>
              <a:rPr lang="de-DE" baseline="0" dirty="0" smtClean="0"/>
              <a:t> </a:t>
            </a:r>
            <a:r>
              <a:rPr lang="de-DE" baseline="0" dirty="0" err="1" smtClean="0"/>
              <a:t>produces</a:t>
            </a:r>
            <a:r>
              <a:rPr lang="de-DE" baseline="0" dirty="0" smtClean="0"/>
              <a:t> </a:t>
            </a:r>
            <a:r>
              <a:rPr lang="de-DE" baseline="0" dirty="0" err="1" smtClean="0"/>
              <a:t>fragments</a:t>
            </a:r>
            <a:r>
              <a:rPr lang="de-DE" baseline="0" dirty="0" smtClean="0"/>
              <a:t> </a:t>
            </a:r>
            <a:r>
              <a:rPr lang="de-DE" baseline="0" dirty="0" err="1" smtClean="0"/>
              <a:t>of</a:t>
            </a:r>
            <a:r>
              <a:rPr lang="de-DE" baseline="0" dirty="0" smtClean="0"/>
              <a:t> </a:t>
            </a:r>
            <a:r>
              <a:rPr lang="de-DE" baseline="0" dirty="0" err="1" smtClean="0"/>
              <a:t>average</a:t>
            </a:r>
            <a:r>
              <a:rPr lang="de-DE" baseline="0" dirty="0" smtClean="0"/>
              <a:t> </a:t>
            </a:r>
            <a:r>
              <a:rPr lang="de-DE" baseline="0" dirty="0" err="1" smtClean="0"/>
              <a:t>length</a:t>
            </a:r>
            <a:r>
              <a:rPr lang="de-DE" baseline="0" dirty="0" smtClean="0"/>
              <a:t> 38 AA.</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err="1" smtClean="0"/>
              <a:t>Then</a:t>
            </a:r>
            <a:r>
              <a:rPr lang="de-DE" baseline="0" dirty="0" smtClean="0"/>
              <a:t>, </a:t>
            </a:r>
            <a:r>
              <a:rPr lang="de-DE" baseline="0" dirty="0" err="1" smtClean="0"/>
              <a:t>one</a:t>
            </a:r>
            <a:r>
              <a:rPr lang="de-DE" baseline="0" dirty="0" smtClean="0"/>
              <a:t> </a:t>
            </a:r>
            <a:r>
              <a:rPr lang="de-DE" baseline="0" dirty="0" err="1" smtClean="0"/>
              <a:t>needs</a:t>
            </a:r>
            <a:r>
              <a:rPr lang="de-DE" baseline="0" dirty="0" smtClean="0"/>
              <a:t> </a:t>
            </a:r>
            <a:r>
              <a:rPr lang="de-DE" baseline="0" dirty="0" err="1" smtClean="0"/>
              <a:t>of</a:t>
            </a:r>
            <a:r>
              <a:rPr lang="de-DE" baseline="0" dirty="0" smtClean="0"/>
              <a:t> </a:t>
            </a:r>
            <a:r>
              <a:rPr lang="de-DE" baseline="0" dirty="0" err="1" smtClean="0"/>
              <a:t>course</a:t>
            </a:r>
            <a:r>
              <a:rPr lang="de-DE" baseline="0" dirty="0" smtClean="0"/>
              <a:t> </a:t>
            </a:r>
            <a:r>
              <a:rPr lang="de-DE" baseline="0" dirty="0" err="1" smtClean="0"/>
              <a:t>fewer</a:t>
            </a:r>
            <a:r>
              <a:rPr lang="de-DE" baseline="0" dirty="0" smtClean="0"/>
              <a:t> </a:t>
            </a:r>
            <a:r>
              <a:rPr lang="de-DE" baseline="0" dirty="0" err="1" smtClean="0"/>
              <a:t>peptides</a:t>
            </a:r>
            <a:r>
              <a:rPr lang="de-DE" baseline="0" dirty="0" smtClean="0"/>
              <a:t>.</a:t>
            </a:r>
            <a:endParaRPr lang="en-US" dirty="0" smtClean="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10</a:t>
            </a:fld>
            <a:endParaRPr lang="de-DE"/>
          </a:p>
        </p:txBody>
      </p:sp>
    </p:spTree>
    <p:extLst>
      <p:ext uri="{BB962C8B-B14F-4D97-AF65-F5344CB8AC3E}">
        <p14:creationId xmlns:p14="http://schemas.microsoft.com/office/powerpoint/2010/main" val="3224385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No</a:t>
            </a:r>
            <a:r>
              <a:rPr lang="de-DE" dirty="0" smtClean="0"/>
              <a:t> </a:t>
            </a:r>
            <a:r>
              <a:rPr lang="de-DE" dirty="0" err="1" smtClean="0"/>
              <a:t>comments</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11</a:t>
            </a:fld>
            <a:endParaRPr lang="de-DE"/>
          </a:p>
        </p:txBody>
      </p:sp>
    </p:spTree>
    <p:extLst>
      <p:ext uri="{BB962C8B-B14F-4D97-AF65-F5344CB8AC3E}">
        <p14:creationId xmlns:p14="http://schemas.microsoft.com/office/powerpoint/2010/main" val="136384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This </a:t>
            </a:r>
            <a:r>
              <a:rPr lang="de-DE" dirty="0" err="1" smtClean="0"/>
              <a:t>study</a:t>
            </a:r>
            <a:r>
              <a:rPr lang="de-DE" dirty="0" smtClean="0"/>
              <a:t> </a:t>
            </a:r>
            <a:r>
              <a:rPr lang="de-DE" dirty="0" err="1" smtClean="0"/>
              <a:t>has</a:t>
            </a:r>
            <a:r>
              <a:rPr lang="de-DE" dirty="0" smtClean="0"/>
              <a:t> </a:t>
            </a:r>
            <a:r>
              <a:rPr lang="de-DE" dirty="0" err="1" smtClean="0"/>
              <a:t>been</a:t>
            </a:r>
            <a:r>
              <a:rPr lang="de-DE" dirty="0" smtClean="0"/>
              <a:t> </a:t>
            </a:r>
            <a:r>
              <a:rPr lang="de-DE" dirty="0" err="1" smtClean="0"/>
              <a:t>cited</a:t>
            </a:r>
            <a:r>
              <a:rPr lang="de-DE" dirty="0" smtClean="0"/>
              <a:t> </a:t>
            </a:r>
            <a:r>
              <a:rPr lang="de-DE" dirty="0" err="1" smtClean="0"/>
              <a:t>more</a:t>
            </a:r>
            <a:r>
              <a:rPr lang="de-DE" dirty="0" smtClean="0"/>
              <a:t> </a:t>
            </a:r>
            <a:r>
              <a:rPr lang="de-DE" dirty="0" err="1" smtClean="0"/>
              <a:t>than</a:t>
            </a:r>
            <a:r>
              <a:rPr lang="de-DE" dirty="0" smtClean="0"/>
              <a:t> 1200 </a:t>
            </a:r>
            <a:r>
              <a:rPr lang="de-DE" dirty="0" err="1" smtClean="0"/>
              <a:t>times</a:t>
            </a:r>
            <a:r>
              <a:rPr lang="de-DE" dirty="0" smtClean="0"/>
              <a:t>.</a:t>
            </a:r>
          </a:p>
          <a:p>
            <a:r>
              <a:rPr lang="de-DE" dirty="0" smtClean="0"/>
              <a:t>The </a:t>
            </a:r>
            <a:r>
              <a:rPr lang="de-DE" dirty="0" err="1" smtClean="0"/>
              <a:t>authors</a:t>
            </a:r>
            <a:r>
              <a:rPr lang="de-DE" dirty="0" smtClean="0"/>
              <a:t> </a:t>
            </a:r>
            <a:r>
              <a:rPr lang="de-DE" dirty="0" err="1" smtClean="0"/>
              <a:t>monitored</a:t>
            </a:r>
            <a:r>
              <a:rPr lang="de-DE" baseline="0" dirty="0" smtClean="0"/>
              <a:t> </a:t>
            </a:r>
            <a:r>
              <a:rPr lang="de-DE" baseline="0" dirty="0" err="1" smtClean="0"/>
              <a:t>phosphorylation</a:t>
            </a:r>
            <a:r>
              <a:rPr lang="de-DE" baseline="0" dirty="0" smtClean="0"/>
              <a:t> </a:t>
            </a:r>
            <a:r>
              <a:rPr lang="de-DE" baseline="0" dirty="0" err="1" smtClean="0"/>
              <a:t>of</a:t>
            </a:r>
            <a:r>
              <a:rPr lang="de-DE" baseline="0" dirty="0" smtClean="0"/>
              <a:t> </a:t>
            </a:r>
            <a:r>
              <a:rPr lang="de-DE" baseline="0" dirty="0" err="1" smtClean="0"/>
              <a:t>proteins</a:t>
            </a:r>
            <a:r>
              <a:rPr lang="de-DE" baseline="0" dirty="0" smtClean="0"/>
              <a:t> </a:t>
            </a:r>
            <a:r>
              <a:rPr lang="de-DE" baseline="0" dirty="0" err="1" smtClean="0"/>
              <a:t>during</a:t>
            </a:r>
            <a:r>
              <a:rPr lang="de-DE" baseline="0" dirty="0" smtClean="0"/>
              <a:t> </a:t>
            </a:r>
            <a:r>
              <a:rPr lang="de-DE" baseline="0" dirty="0" err="1" smtClean="0"/>
              <a:t>the</a:t>
            </a:r>
            <a:r>
              <a:rPr lang="de-DE" baseline="0" dirty="0" smtClean="0"/>
              <a:t> </a:t>
            </a:r>
            <a:r>
              <a:rPr lang="de-DE" baseline="0" dirty="0" err="1" smtClean="0"/>
              <a:t>cell</a:t>
            </a:r>
            <a:r>
              <a:rPr lang="de-DE" baseline="0" dirty="0" smtClean="0"/>
              <a:t> </a:t>
            </a:r>
            <a:r>
              <a:rPr lang="de-DE" baseline="0" dirty="0" err="1" smtClean="0"/>
              <a:t>cylce</a:t>
            </a:r>
            <a:r>
              <a:rPr lang="de-DE" baseline="0" dirty="0" smtClean="0"/>
              <a:t> </a:t>
            </a:r>
            <a:r>
              <a:rPr lang="de-DE" baseline="0" dirty="0" err="1" smtClean="0"/>
              <a:t>of</a:t>
            </a:r>
            <a:r>
              <a:rPr lang="de-DE" baseline="0" dirty="0" smtClean="0"/>
              <a:t> </a:t>
            </a:r>
            <a:r>
              <a:rPr lang="de-DE" baseline="0" dirty="0" err="1" smtClean="0"/>
              <a:t>HeLa</a:t>
            </a:r>
            <a:r>
              <a:rPr lang="de-DE" baseline="0" dirty="0" smtClean="0"/>
              <a:t> </a:t>
            </a:r>
            <a:r>
              <a:rPr lang="de-DE" baseline="0" dirty="0" err="1" smtClean="0"/>
              <a:t>cells</a:t>
            </a:r>
            <a:r>
              <a:rPr lang="de-DE" baseline="0" dirty="0" smtClean="0"/>
              <a:t>.</a:t>
            </a:r>
          </a:p>
          <a:p>
            <a:r>
              <a:rPr lang="de-DE" baseline="0" dirty="0" err="1" smtClean="0"/>
              <a:t>They</a:t>
            </a:r>
            <a:r>
              <a:rPr lang="de-DE" baseline="0" dirty="0" smtClean="0"/>
              <a:t> </a:t>
            </a:r>
            <a:r>
              <a:rPr lang="de-DE" baseline="0" dirty="0" err="1" smtClean="0"/>
              <a:t>found</a:t>
            </a:r>
            <a:r>
              <a:rPr lang="de-DE" baseline="0" dirty="0" smtClean="0"/>
              <a:t> </a:t>
            </a:r>
            <a:r>
              <a:rPr lang="de-DE" baseline="0" dirty="0" err="1" smtClean="0"/>
              <a:t>that</a:t>
            </a:r>
            <a:r>
              <a:rPr lang="de-DE" baseline="0" dirty="0" smtClean="0"/>
              <a:t> </a:t>
            </a:r>
            <a:r>
              <a:rPr lang="de-DE" baseline="0" dirty="0" err="1" smtClean="0"/>
              <a:t>about</a:t>
            </a:r>
            <a:r>
              <a:rPr lang="de-DE" baseline="0" dirty="0" smtClean="0"/>
              <a:t> 70% </a:t>
            </a:r>
            <a:r>
              <a:rPr lang="de-DE" baseline="0" dirty="0" err="1" smtClean="0"/>
              <a:t>of</a:t>
            </a:r>
            <a:r>
              <a:rPr lang="de-DE" baseline="0" dirty="0" smtClean="0"/>
              <a:t> all human </a:t>
            </a:r>
            <a:r>
              <a:rPr lang="de-DE" baseline="0" dirty="0" err="1" smtClean="0"/>
              <a:t>proteins</a:t>
            </a:r>
            <a:r>
              <a:rPr lang="de-DE" baseline="0" dirty="0" smtClean="0"/>
              <a:t> </a:t>
            </a:r>
            <a:r>
              <a:rPr lang="de-DE" baseline="0" dirty="0" err="1" smtClean="0"/>
              <a:t>get</a:t>
            </a:r>
            <a:r>
              <a:rPr lang="de-DE" baseline="0" dirty="0" smtClean="0"/>
              <a:t> </a:t>
            </a:r>
            <a:r>
              <a:rPr lang="de-DE" baseline="0" dirty="0" err="1" smtClean="0"/>
              <a:t>phosphorylated</a:t>
            </a:r>
            <a:r>
              <a:rPr lang="de-DE" baseline="0" dirty="0" smtClean="0"/>
              <a:t>, on </a:t>
            </a:r>
            <a:r>
              <a:rPr lang="de-DE" baseline="0" dirty="0" err="1" smtClean="0"/>
              <a:t>average</a:t>
            </a:r>
            <a:r>
              <a:rPr lang="de-DE" baseline="0" dirty="0" smtClean="0"/>
              <a:t> in 3-4 different </a:t>
            </a:r>
            <a:r>
              <a:rPr lang="de-DE" baseline="0" dirty="0" err="1" smtClean="0"/>
              <a:t>sites</a:t>
            </a:r>
            <a:r>
              <a:rPr lang="de-DE" baseline="0" dirty="0" smtClean="0"/>
              <a:t>.</a:t>
            </a:r>
          </a:p>
          <a:p>
            <a:r>
              <a:rPr lang="de-DE" baseline="0" dirty="0" smtClean="0"/>
              <a:t>Note </a:t>
            </a:r>
            <a:r>
              <a:rPr lang="de-DE" baseline="0" dirty="0" err="1" smtClean="0"/>
              <a:t>that</a:t>
            </a:r>
            <a:r>
              <a:rPr lang="de-DE" baseline="0" dirty="0" smtClean="0"/>
              <a:t> </a:t>
            </a:r>
            <a:r>
              <a:rPr lang="de-DE" baseline="0" dirty="0" err="1" smtClean="0"/>
              <a:t>phosphorylation</a:t>
            </a:r>
            <a:r>
              <a:rPr lang="de-DE" baseline="0" dirty="0" smtClean="0"/>
              <a:t> </a:t>
            </a:r>
            <a:r>
              <a:rPr lang="de-DE" baseline="0" dirty="0" err="1" smtClean="0"/>
              <a:t>often</a:t>
            </a:r>
            <a:r>
              <a:rPr lang="de-DE" baseline="0" dirty="0" smtClean="0"/>
              <a:t> </a:t>
            </a:r>
            <a:r>
              <a:rPr lang="de-DE" baseline="0" dirty="0" err="1" smtClean="0"/>
              <a:t>determines</a:t>
            </a:r>
            <a:r>
              <a:rPr lang="de-DE" baseline="0" dirty="0" smtClean="0"/>
              <a:t> </a:t>
            </a:r>
            <a:r>
              <a:rPr lang="de-DE" baseline="0" dirty="0" err="1" smtClean="0"/>
              <a:t>the</a:t>
            </a:r>
            <a:r>
              <a:rPr lang="de-DE" baseline="0" dirty="0" smtClean="0"/>
              <a:t> </a:t>
            </a:r>
            <a:r>
              <a:rPr lang="de-DE" baseline="0" dirty="0" err="1" smtClean="0"/>
              <a:t>activity</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protein</a:t>
            </a:r>
            <a:r>
              <a:rPr lang="de-DE"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The</a:t>
            </a:r>
            <a:r>
              <a:rPr lang="de-DE" baseline="0" dirty="0" smtClean="0"/>
              <a:t> </a:t>
            </a:r>
            <a:r>
              <a:rPr lang="de-DE" baseline="0" dirty="0" err="1" smtClean="0"/>
              <a:t>dynamics</a:t>
            </a:r>
            <a:r>
              <a:rPr lang="de-DE" baseline="0" dirty="0" smtClean="0"/>
              <a:t> </a:t>
            </a:r>
            <a:r>
              <a:rPr lang="de-DE" baseline="0" dirty="0" err="1" smtClean="0"/>
              <a:t>of</a:t>
            </a:r>
            <a:r>
              <a:rPr lang="de-DE" baseline="0" dirty="0" smtClean="0"/>
              <a:t> </a:t>
            </a:r>
            <a:r>
              <a:rPr lang="de-DE" baseline="0" dirty="0" err="1" smtClean="0"/>
              <a:t>protein</a:t>
            </a:r>
            <a:r>
              <a:rPr lang="de-DE" baseline="0" dirty="0" smtClean="0"/>
              <a:t> </a:t>
            </a:r>
            <a:r>
              <a:rPr lang="de-DE" baseline="0" dirty="0" err="1" smtClean="0"/>
              <a:t>levels</a:t>
            </a:r>
            <a:r>
              <a:rPr lang="de-DE" baseline="0" dirty="0" smtClean="0"/>
              <a:t> </a:t>
            </a:r>
            <a:r>
              <a:rPr lang="de-DE" baseline="0" dirty="0" err="1" smtClean="0"/>
              <a:t>and</a:t>
            </a:r>
            <a:r>
              <a:rPr lang="de-DE" baseline="0" dirty="0" smtClean="0"/>
              <a:t> </a:t>
            </a:r>
            <a:r>
              <a:rPr lang="de-DE" baseline="0" dirty="0" err="1" smtClean="0"/>
              <a:t>phosphorylation</a:t>
            </a:r>
            <a:r>
              <a:rPr lang="de-DE" baseline="0" dirty="0" smtClean="0"/>
              <a:t> </a:t>
            </a:r>
            <a:r>
              <a:rPr lang="de-DE" baseline="0" dirty="0" err="1" smtClean="0"/>
              <a:t>levels</a:t>
            </a:r>
            <a:r>
              <a:rPr lang="de-DE" baseline="0" dirty="0" smtClean="0"/>
              <a:t> was </a:t>
            </a:r>
            <a:r>
              <a:rPr lang="de-DE" baseline="0" dirty="0" err="1" smtClean="0"/>
              <a:t>determined</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SILAC </a:t>
            </a:r>
            <a:r>
              <a:rPr lang="de-DE" baseline="0" dirty="0" err="1" smtClean="0"/>
              <a:t>method</a:t>
            </a:r>
            <a:r>
              <a:rPr lang="de-DE" baseline="0" dirty="0" smtClean="0"/>
              <a:t>.</a:t>
            </a:r>
            <a:endParaRPr lang="de-DE" dirty="0" smtClean="0"/>
          </a:p>
          <a:p>
            <a:endParaRPr lang="de-DE" baseline="0" dirty="0" smtClean="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12</a:t>
            </a:fld>
            <a:endParaRPr lang="de-DE"/>
          </a:p>
        </p:txBody>
      </p:sp>
    </p:spTree>
    <p:extLst>
      <p:ext uri="{BB962C8B-B14F-4D97-AF65-F5344CB8AC3E}">
        <p14:creationId xmlns:p14="http://schemas.microsoft.com/office/powerpoint/2010/main" val="132188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a:t>
            </a:r>
            <a:r>
              <a:rPr lang="de-DE" baseline="0" dirty="0" smtClean="0"/>
              <a:t> </a:t>
            </a:r>
            <a:r>
              <a:rPr lang="de-DE" baseline="0" dirty="0" err="1" smtClean="0"/>
              <a:t>t</a:t>
            </a:r>
            <a:r>
              <a:rPr lang="de-DE" dirty="0" err="1" smtClean="0"/>
              <a:t>he</a:t>
            </a:r>
            <a:r>
              <a:rPr lang="de-DE" dirty="0" smtClean="0"/>
              <a:t> SILAC </a:t>
            </a:r>
            <a:r>
              <a:rPr lang="de-DE" dirty="0" err="1" smtClean="0"/>
              <a:t>method</a:t>
            </a:r>
            <a:r>
              <a:rPr lang="de-DE" dirty="0" smtClean="0"/>
              <a:t>,</a:t>
            </a:r>
            <a:r>
              <a:rPr lang="de-DE" baseline="0" dirty="0" smtClean="0"/>
              <a:t> </a:t>
            </a:r>
            <a:r>
              <a:rPr lang="de-DE" baseline="0" dirty="0" err="1" smtClean="0"/>
              <a:t>cells</a:t>
            </a:r>
            <a:r>
              <a:rPr lang="de-DE" baseline="0" dirty="0" smtClean="0"/>
              <a:t> </a:t>
            </a:r>
            <a:r>
              <a:rPr lang="de-DE" baseline="0" dirty="0" err="1" smtClean="0"/>
              <a:t>are</a:t>
            </a:r>
            <a:r>
              <a:rPr lang="de-DE" baseline="0" dirty="0" smtClean="0"/>
              <a:t> </a:t>
            </a:r>
            <a:r>
              <a:rPr lang="de-DE" baseline="0" dirty="0" err="1" smtClean="0"/>
              <a:t>first</a:t>
            </a:r>
            <a:r>
              <a:rPr lang="de-DE" baseline="0" dirty="0" smtClean="0"/>
              <a:t> </a:t>
            </a:r>
            <a:r>
              <a:rPr lang="de-DE" baseline="0" dirty="0" err="1" smtClean="0"/>
              <a:t>grown</a:t>
            </a:r>
            <a:r>
              <a:rPr lang="de-DE" baseline="0" dirty="0" smtClean="0"/>
              <a:t> in a normal medium,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then</a:t>
            </a:r>
            <a:r>
              <a:rPr lang="de-DE" baseline="0" dirty="0" smtClean="0"/>
              <a:t> </a:t>
            </a:r>
            <a:r>
              <a:rPr lang="de-DE" baseline="0" dirty="0" err="1" smtClean="0"/>
              <a:t>supplemented</a:t>
            </a:r>
            <a:r>
              <a:rPr lang="de-DE" baseline="0" dirty="0" smtClean="0"/>
              <a:t> </a:t>
            </a:r>
            <a:r>
              <a:rPr lang="de-DE" baseline="0" dirty="0" err="1" smtClean="0"/>
              <a:t>by</a:t>
            </a:r>
            <a:r>
              <a:rPr lang="de-DE" baseline="0" dirty="0" smtClean="0"/>
              <a:t> heavy isotope-versions </a:t>
            </a:r>
            <a:r>
              <a:rPr lang="de-DE" baseline="0" dirty="0" err="1" smtClean="0"/>
              <a:t>of</a:t>
            </a:r>
            <a:r>
              <a:rPr lang="de-DE" baseline="0" dirty="0" smtClean="0"/>
              <a:t> essential </a:t>
            </a:r>
            <a:r>
              <a:rPr lang="de-DE" baseline="0" dirty="0" err="1" smtClean="0"/>
              <a:t>amino</a:t>
            </a:r>
            <a:r>
              <a:rPr lang="de-DE" baseline="0" dirty="0" smtClean="0"/>
              <a:t> </a:t>
            </a:r>
            <a:r>
              <a:rPr lang="de-DE" baseline="0" dirty="0" err="1" smtClean="0"/>
              <a:t>acids</a:t>
            </a:r>
            <a:r>
              <a:rPr lang="de-DE" baseline="0" dirty="0" smtClean="0"/>
              <a:t>.</a:t>
            </a:r>
          </a:p>
          <a:p>
            <a:r>
              <a:rPr lang="de-DE" baseline="0" dirty="0" smtClean="0"/>
              <a:t>Essential </a:t>
            </a:r>
            <a:r>
              <a:rPr lang="de-DE" baseline="0" dirty="0" err="1" smtClean="0"/>
              <a:t>amino</a:t>
            </a:r>
            <a:r>
              <a:rPr lang="de-DE" baseline="0" dirty="0" smtClean="0"/>
              <a:t> </a:t>
            </a:r>
            <a:r>
              <a:rPr lang="de-DE" baseline="0" dirty="0" err="1" smtClean="0"/>
              <a:t>acids</a:t>
            </a:r>
            <a:r>
              <a:rPr lang="de-DE" baseline="0" dirty="0" smtClean="0"/>
              <a:t> </a:t>
            </a:r>
            <a:r>
              <a:rPr lang="de-DE" baseline="0" dirty="0" err="1" smtClean="0"/>
              <a:t>are</a:t>
            </a:r>
            <a:r>
              <a:rPr lang="de-DE" baseline="0" dirty="0" smtClean="0"/>
              <a:t> </a:t>
            </a:r>
            <a:r>
              <a:rPr lang="de-DE" baseline="0" dirty="0" err="1" smtClean="0"/>
              <a:t>those</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cells</a:t>
            </a:r>
            <a:r>
              <a:rPr lang="de-DE" baseline="0" dirty="0" smtClean="0"/>
              <a:t> </a:t>
            </a:r>
            <a:r>
              <a:rPr lang="de-DE" baseline="0" dirty="0" err="1" smtClean="0"/>
              <a:t>cannot</a:t>
            </a:r>
            <a:r>
              <a:rPr lang="de-DE" baseline="0" dirty="0" smtClean="0"/>
              <a:t> </a:t>
            </a:r>
            <a:r>
              <a:rPr lang="de-DE" baseline="0" dirty="0" err="1" smtClean="0"/>
              <a:t>make</a:t>
            </a:r>
            <a:r>
              <a:rPr lang="de-DE" baseline="0" dirty="0" smtClean="0"/>
              <a:t> </a:t>
            </a:r>
            <a:r>
              <a:rPr lang="de-DE" baseline="0" dirty="0" err="1" smtClean="0"/>
              <a:t>themselves</a:t>
            </a:r>
            <a:r>
              <a:rPr lang="de-DE" baseline="0" dirty="0" smtClean="0"/>
              <a:t> </a:t>
            </a:r>
            <a:r>
              <a:rPr lang="de-DE" baseline="0" dirty="0" err="1" smtClean="0"/>
              <a:t>and</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take</a:t>
            </a:r>
            <a:r>
              <a:rPr lang="de-DE" baseline="0" dirty="0" smtClean="0"/>
              <a:t> </a:t>
            </a:r>
            <a:r>
              <a:rPr lang="de-DE" baseline="0" dirty="0" err="1" smtClean="0"/>
              <a:t>up</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medium.</a:t>
            </a:r>
          </a:p>
          <a:p>
            <a:r>
              <a:rPr lang="de-DE" baseline="0" dirty="0" smtClean="0"/>
              <a:t>After </a:t>
            </a:r>
            <a:r>
              <a:rPr lang="de-DE" baseline="0" dirty="0" err="1" smtClean="0"/>
              <a:t>exchanging</a:t>
            </a:r>
            <a:r>
              <a:rPr lang="de-DE" baseline="0" dirty="0" smtClean="0"/>
              <a:t> </a:t>
            </a:r>
            <a:r>
              <a:rPr lang="de-DE" baseline="0" dirty="0" err="1" smtClean="0"/>
              <a:t>the</a:t>
            </a:r>
            <a:r>
              <a:rPr lang="de-DE" baseline="0" dirty="0" smtClean="0"/>
              <a:t> medium, </a:t>
            </a:r>
            <a:r>
              <a:rPr lang="de-DE" baseline="0" dirty="0" err="1" smtClean="0"/>
              <a:t>the</a:t>
            </a:r>
            <a:r>
              <a:rPr lang="de-DE" baseline="0" dirty="0" smtClean="0"/>
              <a:t> </a:t>
            </a:r>
            <a:r>
              <a:rPr lang="de-DE" baseline="0" dirty="0" err="1" smtClean="0"/>
              <a:t>cells</a:t>
            </a:r>
            <a:r>
              <a:rPr lang="de-DE" baseline="0" dirty="0" smtClean="0"/>
              <a:t> </a:t>
            </a:r>
            <a:r>
              <a:rPr lang="de-DE" baseline="0" dirty="0" err="1" smtClean="0"/>
              <a:t>continue</a:t>
            </a:r>
            <a:r>
              <a:rPr lang="de-DE" baseline="0" dirty="0" smtClean="0"/>
              <a:t> </a:t>
            </a:r>
            <a:r>
              <a:rPr lang="de-DE" baseline="0" dirty="0" err="1" smtClean="0"/>
              <a:t>to</a:t>
            </a:r>
            <a:r>
              <a:rPr lang="de-DE" baseline="0" dirty="0" smtClean="0"/>
              <a:t> </a:t>
            </a:r>
            <a:r>
              <a:rPr lang="de-DE" baseline="0" dirty="0" err="1" smtClean="0"/>
              <a:t>synthesize</a:t>
            </a:r>
            <a:r>
              <a:rPr lang="de-DE" baseline="0" dirty="0" smtClean="0"/>
              <a:t> </a:t>
            </a:r>
            <a:r>
              <a:rPr lang="de-DE" baseline="0" dirty="0" err="1" smtClean="0"/>
              <a:t>proteins</a:t>
            </a:r>
            <a:r>
              <a:rPr lang="de-DE" baseline="0" dirty="0" smtClean="0"/>
              <a:t>, </a:t>
            </a:r>
            <a:r>
              <a:rPr lang="de-DE" baseline="0" dirty="0" err="1" smtClean="0"/>
              <a:t>now</a:t>
            </a:r>
            <a:r>
              <a:rPr lang="de-DE" baseline="0" dirty="0" smtClean="0"/>
              <a:t> </a:t>
            </a:r>
            <a:r>
              <a:rPr lang="de-DE" baseline="0" dirty="0" err="1" smtClean="0"/>
              <a:t>using</a:t>
            </a:r>
            <a:r>
              <a:rPr lang="de-DE" baseline="0" dirty="0" smtClean="0"/>
              <a:t> </a:t>
            </a:r>
            <a:r>
              <a:rPr lang="de-DE" baseline="0" dirty="0" err="1" smtClean="0"/>
              <a:t>the</a:t>
            </a:r>
            <a:r>
              <a:rPr lang="de-DE" baseline="0" dirty="0" smtClean="0"/>
              <a:t> </a:t>
            </a:r>
            <a:r>
              <a:rPr lang="de-DE" baseline="0" dirty="0" err="1" smtClean="0"/>
              <a:t>heavier</a:t>
            </a:r>
            <a:r>
              <a:rPr lang="de-DE" baseline="0" dirty="0" smtClean="0"/>
              <a:t> </a:t>
            </a:r>
            <a:r>
              <a:rPr lang="de-DE" baseline="0" dirty="0" err="1" smtClean="0"/>
              <a:t>versions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amino</a:t>
            </a:r>
            <a:r>
              <a:rPr lang="de-DE" baseline="0" dirty="0" smtClean="0"/>
              <a:t> </a:t>
            </a:r>
            <a:r>
              <a:rPr lang="de-DE" baseline="0" dirty="0" err="1" smtClean="0"/>
              <a:t>acid</a:t>
            </a:r>
            <a:r>
              <a:rPr lang="de-DE" baseline="0" dirty="0" smtClean="0"/>
              <a:t> </a:t>
            </a:r>
            <a:r>
              <a:rPr lang="de-DE" baseline="0" dirty="0" err="1" smtClean="0"/>
              <a:t>building</a:t>
            </a:r>
            <a:r>
              <a:rPr lang="de-DE" baseline="0" dirty="0" smtClean="0"/>
              <a:t> </a:t>
            </a:r>
            <a:r>
              <a:rPr lang="de-DE" baseline="0" dirty="0" err="1" smtClean="0"/>
              <a:t>blocks</a:t>
            </a:r>
            <a:r>
              <a:rPr lang="de-DE" baseline="0" dirty="0" smtClean="0"/>
              <a:t>.</a:t>
            </a:r>
          </a:p>
          <a:p>
            <a:r>
              <a:rPr lang="de-DE" baseline="0" dirty="0" smtClean="0"/>
              <a:t>Thus, </a:t>
            </a:r>
            <a:r>
              <a:rPr lang="de-DE" baseline="0" dirty="0" err="1" smtClean="0"/>
              <a:t>the</a:t>
            </a:r>
            <a:r>
              <a:rPr lang="de-DE" baseline="0" dirty="0" smtClean="0"/>
              <a:t> sample will </a:t>
            </a:r>
            <a:r>
              <a:rPr lang="de-DE" baseline="0" dirty="0" err="1" smtClean="0"/>
              <a:t>then</a:t>
            </a:r>
            <a:r>
              <a:rPr lang="de-DE" baseline="0" dirty="0" smtClean="0"/>
              <a:t> </a:t>
            </a:r>
            <a:r>
              <a:rPr lang="de-DE" baseline="0" dirty="0" err="1" smtClean="0"/>
              <a:t>contain</a:t>
            </a:r>
            <a:r>
              <a:rPr lang="de-DE" baseline="0" dirty="0" smtClean="0"/>
              <a:t> „light“ </a:t>
            </a:r>
            <a:r>
              <a:rPr lang="de-DE" baseline="0" dirty="0" err="1" smtClean="0"/>
              <a:t>copies</a:t>
            </a:r>
            <a:r>
              <a:rPr lang="de-DE" baseline="0" dirty="0" smtClean="0"/>
              <a:t> </a:t>
            </a:r>
            <a:r>
              <a:rPr lang="de-DE" baseline="0" dirty="0" err="1" smtClean="0"/>
              <a:t>of</a:t>
            </a:r>
            <a:r>
              <a:rPr lang="de-DE" baseline="0" dirty="0" smtClean="0"/>
              <a:t> </a:t>
            </a:r>
            <a:r>
              <a:rPr lang="de-DE" baseline="0" dirty="0" err="1" smtClean="0"/>
              <a:t>each</a:t>
            </a:r>
            <a:r>
              <a:rPr lang="de-DE" baseline="0" dirty="0" smtClean="0"/>
              <a:t> </a:t>
            </a:r>
            <a:r>
              <a:rPr lang="de-DE" baseline="0" dirty="0" err="1" smtClean="0"/>
              <a:t>protein</a:t>
            </a:r>
            <a:r>
              <a:rPr lang="de-DE" baseline="0" dirty="0" smtClean="0"/>
              <a:t> (</a:t>
            </a:r>
            <a:r>
              <a:rPr lang="de-DE" baseline="0" dirty="0" err="1" smtClean="0"/>
              <a:t>labeled</a:t>
            </a:r>
            <a:r>
              <a:rPr lang="de-DE" baseline="0" dirty="0" smtClean="0"/>
              <a:t> L) </a:t>
            </a:r>
            <a:r>
              <a:rPr lang="de-DE" baseline="0" dirty="0" err="1" smtClean="0"/>
              <a:t>that</a:t>
            </a:r>
            <a:r>
              <a:rPr lang="de-DE" baseline="0" dirty="0" smtClean="0"/>
              <a:t> </a:t>
            </a:r>
            <a:r>
              <a:rPr lang="de-DE" baseline="0" dirty="0" err="1" smtClean="0"/>
              <a:t>pre-existed</a:t>
            </a:r>
            <a:r>
              <a:rPr lang="de-DE" baseline="0" dirty="0" smtClean="0"/>
              <a:t> </a:t>
            </a:r>
            <a:r>
              <a:rPr lang="de-DE" baseline="0" dirty="0" err="1" smtClean="0"/>
              <a:t>when</a:t>
            </a:r>
            <a:r>
              <a:rPr lang="de-DE" baseline="0" dirty="0" smtClean="0"/>
              <a:t> </a:t>
            </a:r>
            <a:r>
              <a:rPr lang="de-DE" baseline="0" dirty="0" err="1" smtClean="0"/>
              <a:t>the</a:t>
            </a:r>
            <a:r>
              <a:rPr lang="de-DE" baseline="0" dirty="0" smtClean="0"/>
              <a:t> medium was </a:t>
            </a:r>
            <a:r>
              <a:rPr lang="de-DE" baseline="0" dirty="0" err="1" smtClean="0"/>
              <a:t>exchanged</a:t>
            </a:r>
            <a:r>
              <a:rPr lang="de-DE" baseline="0" dirty="0" smtClean="0"/>
              <a:t> </a:t>
            </a:r>
            <a:r>
              <a:rPr lang="de-DE" baseline="0" dirty="0" err="1" smtClean="0"/>
              <a:t>and</a:t>
            </a:r>
            <a:r>
              <a:rPr lang="de-DE" baseline="0" dirty="0" smtClean="0"/>
              <a:t> </a:t>
            </a:r>
            <a:r>
              <a:rPr lang="de-DE" baseline="0" dirty="0" err="1" smtClean="0"/>
              <a:t>new</a:t>
            </a:r>
            <a:r>
              <a:rPr lang="de-DE" baseline="0" dirty="0" smtClean="0"/>
              <a:t> „heavy“ </a:t>
            </a:r>
            <a:r>
              <a:rPr lang="de-DE" baseline="0" dirty="0" err="1" smtClean="0"/>
              <a:t>copies</a:t>
            </a:r>
            <a:r>
              <a:rPr lang="de-DE" baseline="0" dirty="0" smtClean="0"/>
              <a:t> (</a:t>
            </a:r>
            <a:r>
              <a:rPr lang="de-DE" baseline="0" dirty="0" err="1" smtClean="0"/>
              <a:t>labeled</a:t>
            </a:r>
            <a:r>
              <a:rPr lang="de-DE" baseline="0" dirty="0" smtClean="0"/>
              <a:t> H).</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13</a:t>
            </a:fld>
            <a:endParaRPr lang="de-DE"/>
          </a:p>
        </p:txBody>
      </p:sp>
    </p:spTree>
    <p:extLst>
      <p:ext uri="{BB962C8B-B14F-4D97-AF65-F5344CB8AC3E}">
        <p14:creationId xmlns:p14="http://schemas.microsoft.com/office/powerpoint/2010/main" val="1772480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Shown</a:t>
            </a:r>
            <a:r>
              <a:rPr lang="de-DE" dirty="0" smtClean="0"/>
              <a:t> </a:t>
            </a:r>
            <a:r>
              <a:rPr lang="de-DE" dirty="0" err="1" smtClean="0"/>
              <a:t>is</a:t>
            </a:r>
            <a:r>
              <a:rPr lang="de-DE" dirty="0" smtClean="0"/>
              <a:t> </a:t>
            </a:r>
            <a:r>
              <a:rPr lang="de-DE" dirty="0" err="1" smtClean="0"/>
              <a:t>the</a:t>
            </a:r>
            <a:r>
              <a:rPr lang="de-DE" dirty="0" smtClean="0"/>
              <a:t> time-evolution </a:t>
            </a:r>
            <a:r>
              <a:rPr lang="de-DE" dirty="0" err="1" smtClean="0"/>
              <a:t>of</a:t>
            </a:r>
            <a:r>
              <a:rPr lang="de-DE" dirty="0" smtClean="0"/>
              <a:t> </a:t>
            </a:r>
            <a:r>
              <a:rPr lang="de-DE" dirty="0" err="1" smtClean="0"/>
              <a:t>the</a:t>
            </a:r>
            <a:r>
              <a:rPr lang="de-DE" dirty="0" smtClean="0"/>
              <a:t> </a:t>
            </a:r>
            <a:r>
              <a:rPr lang="de-DE" dirty="0" err="1" smtClean="0"/>
              <a:t>concentration</a:t>
            </a:r>
            <a:r>
              <a:rPr lang="de-DE" baseline="0" dirty="0" smtClean="0"/>
              <a:t> </a:t>
            </a:r>
            <a:r>
              <a:rPr lang="de-DE" baseline="0" dirty="0" err="1" smtClean="0"/>
              <a:t>of</a:t>
            </a:r>
            <a:r>
              <a:rPr lang="de-DE" baseline="0" dirty="0" smtClean="0"/>
              <a:t> „light“ </a:t>
            </a:r>
            <a:r>
              <a:rPr lang="de-DE" baseline="0" dirty="0" err="1" smtClean="0"/>
              <a:t>and</a:t>
            </a:r>
            <a:r>
              <a:rPr lang="de-DE" baseline="0" dirty="0" smtClean="0"/>
              <a:t> „heavy“ </a:t>
            </a:r>
            <a:r>
              <a:rPr lang="de-DE" baseline="0" dirty="0" err="1" smtClean="0"/>
              <a:t>peptides</a:t>
            </a:r>
            <a:r>
              <a:rPr lang="de-DE" baseline="0" dirty="0" smtClean="0"/>
              <a:t>.</a:t>
            </a:r>
          </a:p>
          <a:p>
            <a:r>
              <a:rPr lang="de-DE" baseline="0" dirty="0" smtClean="0"/>
              <a:t>The </a:t>
            </a:r>
            <a:r>
              <a:rPr lang="de-DE" baseline="0" dirty="0" err="1" smtClean="0"/>
              <a:t>upper</a:t>
            </a:r>
            <a:r>
              <a:rPr lang="de-DE" baseline="0" dirty="0" smtClean="0"/>
              <a:t> </a:t>
            </a:r>
            <a:r>
              <a:rPr lang="de-DE" baseline="0" dirty="0" err="1" smtClean="0"/>
              <a:t>row</a:t>
            </a:r>
            <a:r>
              <a:rPr lang="de-DE" baseline="0" dirty="0" smtClean="0"/>
              <a:t> </a:t>
            </a:r>
            <a:r>
              <a:rPr lang="de-DE" baseline="0" dirty="0" err="1" smtClean="0"/>
              <a:t>shows</a:t>
            </a:r>
            <a:r>
              <a:rPr lang="de-DE" baseline="0" dirty="0" smtClean="0"/>
              <a:t> a high-</a:t>
            </a:r>
            <a:r>
              <a:rPr lang="de-DE" baseline="0" dirty="0" err="1" smtClean="0"/>
              <a:t>turnover</a:t>
            </a:r>
            <a:r>
              <a:rPr lang="de-DE" baseline="0" dirty="0" smtClean="0"/>
              <a:t> </a:t>
            </a:r>
            <a:r>
              <a:rPr lang="de-DE" baseline="0" dirty="0" err="1" smtClean="0"/>
              <a:t>peptide</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Rrm2 </a:t>
            </a:r>
            <a:r>
              <a:rPr lang="de-DE" baseline="0" dirty="0" err="1" smtClean="0"/>
              <a:t>protein</a:t>
            </a:r>
            <a:r>
              <a:rPr lang="de-DE" baseline="0" dirty="0" smtClean="0"/>
              <a:t>.</a:t>
            </a:r>
          </a:p>
          <a:p>
            <a:r>
              <a:rPr lang="de-DE" baseline="0" dirty="0" err="1" smtClean="0"/>
              <a:t>Between</a:t>
            </a:r>
            <a:r>
              <a:rPr lang="de-DE" baseline="0" dirty="0" smtClean="0"/>
              <a:t> time </a:t>
            </a:r>
            <a:r>
              <a:rPr lang="de-DE" baseline="0" dirty="0" err="1" smtClean="0"/>
              <a:t>points</a:t>
            </a:r>
            <a:r>
              <a:rPr lang="de-DE" baseline="0" dirty="0" smtClean="0"/>
              <a:t> 1.5 </a:t>
            </a:r>
            <a:r>
              <a:rPr lang="de-DE" baseline="0" dirty="0" err="1" smtClean="0"/>
              <a:t>hours</a:t>
            </a:r>
            <a:r>
              <a:rPr lang="de-DE" baseline="0" dirty="0" smtClean="0"/>
              <a:t> (</a:t>
            </a:r>
            <a:r>
              <a:rPr lang="de-DE" baseline="0" dirty="0" err="1" smtClean="0"/>
              <a:t>left</a:t>
            </a:r>
            <a:r>
              <a:rPr lang="de-DE" baseline="0" dirty="0" smtClean="0"/>
              <a:t>) </a:t>
            </a:r>
            <a:r>
              <a:rPr lang="de-DE" baseline="0" dirty="0" err="1" smtClean="0"/>
              <a:t>and</a:t>
            </a:r>
            <a:r>
              <a:rPr lang="de-DE" baseline="0" dirty="0" smtClean="0"/>
              <a:t> 4.5 </a:t>
            </a:r>
            <a:r>
              <a:rPr lang="de-DE" baseline="0" dirty="0" err="1" smtClean="0"/>
              <a:t>hours</a:t>
            </a:r>
            <a:r>
              <a:rPr lang="de-DE" baseline="0" dirty="0" smtClean="0"/>
              <a:t> (</a:t>
            </a:r>
            <a:r>
              <a:rPr lang="de-DE" baseline="0" dirty="0" err="1" smtClean="0"/>
              <a:t>middle</a:t>
            </a:r>
            <a:r>
              <a:rPr lang="de-DE" baseline="0" dirty="0" smtClean="0"/>
              <a:t>), </a:t>
            </a:r>
            <a:r>
              <a:rPr lang="de-DE" baseline="0" dirty="0" err="1" smtClean="0"/>
              <a:t>the</a:t>
            </a:r>
            <a:r>
              <a:rPr lang="de-DE" baseline="0" dirty="0" smtClean="0"/>
              <a:t> </a:t>
            </a:r>
            <a:r>
              <a:rPr lang="de-DE" baseline="0" dirty="0" err="1" smtClean="0"/>
              <a:t>number</a:t>
            </a:r>
            <a:r>
              <a:rPr lang="de-DE" baseline="0" dirty="0" smtClean="0"/>
              <a:t> </a:t>
            </a:r>
            <a:r>
              <a:rPr lang="de-DE" baseline="0" dirty="0" err="1" smtClean="0"/>
              <a:t>of</a:t>
            </a:r>
            <a:r>
              <a:rPr lang="de-DE" baseline="0" dirty="0" smtClean="0"/>
              <a:t> L </a:t>
            </a:r>
            <a:r>
              <a:rPr lang="de-DE" baseline="0" dirty="0" err="1" smtClean="0"/>
              <a:t>copies</a:t>
            </a:r>
            <a:r>
              <a:rPr lang="de-DE" baseline="0" dirty="0" smtClean="0"/>
              <a:t> </a:t>
            </a:r>
            <a:r>
              <a:rPr lang="de-DE" baseline="0" dirty="0" err="1" smtClean="0"/>
              <a:t>has</a:t>
            </a:r>
            <a:r>
              <a:rPr lang="de-DE" baseline="0" dirty="0" smtClean="0"/>
              <a:t> </a:t>
            </a:r>
            <a:r>
              <a:rPr lang="de-DE" baseline="0" dirty="0" err="1" smtClean="0"/>
              <a:t>decreased</a:t>
            </a:r>
            <a:r>
              <a:rPr lang="de-DE" baseline="0" dirty="0" smtClean="0"/>
              <a:t> </a:t>
            </a:r>
            <a:r>
              <a:rPr lang="de-DE" baseline="0" dirty="0" err="1" smtClean="0"/>
              <a:t>from</a:t>
            </a:r>
            <a:r>
              <a:rPr lang="de-DE" baseline="0" dirty="0" smtClean="0"/>
              <a:t> </a:t>
            </a:r>
            <a:r>
              <a:rPr lang="de-DE" baseline="0" dirty="0" err="1" smtClean="0"/>
              <a:t>over</a:t>
            </a:r>
            <a:r>
              <a:rPr lang="de-DE" baseline="0" dirty="0" smtClean="0"/>
              <a:t> 100 </a:t>
            </a:r>
            <a:r>
              <a:rPr lang="de-DE" baseline="0" dirty="0" err="1" smtClean="0"/>
              <a:t>to</a:t>
            </a:r>
            <a:r>
              <a:rPr lang="de-DE" baseline="0" dirty="0" smtClean="0"/>
              <a:t> </a:t>
            </a:r>
            <a:r>
              <a:rPr lang="de-DE" baseline="0" dirty="0" err="1" smtClean="0"/>
              <a:t>about</a:t>
            </a:r>
            <a:r>
              <a:rPr lang="de-DE" baseline="0" dirty="0" smtClean="0"/>
              <a:t> 70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number</a:t>
            </a:r>
            <a:r>
              <a:rPr lang="de-DE" baseline="0" dirty="0" smtClean="0"/>
              <a:t> </a:t>
            </a:r>
            <a:r>
              <a:rPr lang="de-DE" baseline="0" dirty="0" err="1" smtClean="0"/>
              <a:t>of</a:t>
            </a:r>
            <a:r>
              <a:rPr lang="de-DE" baseline="0" dirty="0" smtClean="0"/>
              <a:t> H </a:t>
            </a:r>
            <a:r>
              <a:rPr lang="de-DE" baseline="0" dirty="0" err="1" smtClean="0"/>
              <a:t>copies</a:t>
            </a:r>
            <a:r>
              <a:rPr lang="de-DE" baseline="0" dirty="0" smtClean="0"/>
              <a:t> </a:t>
            </a:r>
            <a:r>
              <a:rPr lang="de-DE" baseline="0" dirty="0" err="1" smtClean="0"/>
              <a:t>from</a:t>
            </a:r>
            <a:r>
              <a:rPr lang="de-DE" baseline="0" dirty="0" smtClean="0"/>
              <a:t> 40 </a:t>
            </a:r>
            <a:r>
              <a:rPr lang="de-DE" baseline="0" dirty="0" err="1" smtClean="0"/>
              <a:t>to</a:t>
            </a:r>
            <a:r>
              <a:rPr lang="de-DE" baseline="0" dirty="0" smtClean="0"/>
              <a:t> </a:t>
            </a:r>
            <a:r>
              <a:rPr lang="de-DE" baseline="0" dirty="0" err="1" smtClean="0"/>
              <a:t>over</a:t>
            </a:r>
            <a:r>
              <a:rPr lang="de-DE" baseline="0" dirty="0" smtClean="0"/>
              <a:t> 100.</a:t>
            </a:r>
          </a:p>
          <a:p>
            <a:r>
              <a:rPr lang="de-DE" baseline="0" dirty="0" smtClean="0"/>
              <a:t>The </a:t>
            </a:r>
            <a:r>
              <a:rPr lang="de-DE" baseline="0" dirty="0" err="1" smtClean="0"/>
              <a:t>increase</a:t>
            </a:r>
            <a:r>
              <a:rPr lang="de-DE" baseline="0" dirty="0" smtClean="0"/>
              <a:t> </a:t>
            </a:r>
            <a:r>
              <a:rPr lang="de-DE" baseline="0" dirty="0" err="1" smtClean="0"/>
              <a:t>of</a:t>
            </a:r>
            <a:r>
              <a:rPr lang="de-DE" baseline="0" dirty="0" smtClean="0"/>
              <a:t> H </a:t>
            </a:r>
            <a:r>
              <a:rPr lang="de-DE" baseline="0" dirty="0" err="1" smtClean="0"/>
              <a:t>reflects</a:t>
            </a:r>
            <a:r>
              <a:rPr lang="de-DE" baseline="0" dirty="0" smtClean="0"/>
              <a:t> </a:t>
            </a:r>
            <a:r>
              <a:rPr lang="de-DE" baseline="0" dirty="0" err="1" smtClean="0"/>
              <a:t>the</a:t>
            </a:r>
            <a:r>
              <a:rPr lang="de-DE" baseline="0" dirty="0" smtClean="0"/>
              <a:t> </a:t>
            </a:r>
            <a:r>
              <a:rPr lang="de-DE" baseline="0" dirty="0" err="1" smtClean="0"/>
              <a:t>synthesis</a:t>
            </a:r>
            <a:r>
              <a:rPr lang="de-DE" baseline="0" dirty="0" smtClean="0"/>
              <a:t> </a:t>
            </a:r>
            <a:r>
              <a:rPr lang="de-DE" baseline="0" dirty="0" err="1" smtClean="0"/>
              <a:t>of</a:t>
            </a:r>
            <a:r>
              <a:rPr lang="de-DE" baseline="0" dirty="0" smtClean="0"/>
              <a:t> </a:t>
            </a:r>
            <a:r>
              <a:rPr lang="de-DE" baseline="0" dirty="0" err="1" smtClean="0"/>
              <a:t>new</a:t>
            </a:r>
            <a:r>
              <a:rPr lang="de-DE" baseline="0" dirty="0" smtClean="0"/>
              <a:t> </a:t>
            </a:r>
            <a:r>
              <a:rPr lang="de-DE" baseline="0" dirty="0" err="1" smtClean="0"/>
              <a:t>proteins</a:t>
            </a:r>
            <a:r>
              <a:rPr lang="de-DE" baseline="0" dirty="0" smtClean="0"/>
              <a:t>. The </a:t>
            </a:r>
            <a:r>
              <a:rPr lang="de-DE" baseline="0" dirty="0" err="1" smtClean="0"/>
              <a:t>decay</a:t>
            </a:r>
            <a:r>
              <a:rPr lang="de-DE" baseline="0" dirty="0" smtClean="0"/>
              <a:t> in L </a:t>
            </a:r>
            <a:r>
              <a:rPr lang="de-DE" baseline="0" dirty="0" err="1" smtClean="0"/>
              <a:t>reflects</a:t>
            </a:r>
            <a:r>
              <a:rPr lang="de-DE" baseline="0" dirty="0" smtClean="0"/>
              <a:t> </a:t>
            </a:r>
            <a:r>
              <a:rPr lang="de-DE" baseline="0" dirty="0" err="1" smtClean="0"/>
              <a:t>the</a:t>
            </a:r>
            <a:r>
              <a:rPr lang="de-DE" baseline="0" dirty="0" smtClean="0"/>
              <a:t> </a:t>
            </a:r>
            <a:r>
              <a:rPr lang="de-DE" baseline="0" dirty="0" err="1" smtClean="0"/>
              <a:t>exponential</a:t>
            </a:r>
            <a:r>
              <a:rPr lang="de-DE" baseline="0" dirty="0" smtClean="0"/>
              <a:t> </a:t>
            </a:r>
            <a:r>
              <a:rPr lang="de-DE" baseline="0" dirty="0" err="1" smtClean="0"/>
              <a:t>decay</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pre-existing</a:t>
            </a:r>
            <a:r>
              <a:rPr lang="de-DE" baseline="0" dirty="0" smtClean="0"/>
              <a:t> </a:t>
            </a:r>
            <a:r>
              <a:rPr lang="de-DE" baseline="0" dirty="0" err="1" smtClean="0"/>
              <a:t>copies</a:t>
            </a:r>
            <a:r>
              <a:rPr lang="de-DE" baseline="0" dirty="0" smtClean="0"/>
              <a:t> </a:t>
            </a:r>
            <a:r>
              <a:rPr lang="de-DE" baseline="0" dirty="0" err="1" smtClean="0"/>
              <a:t>with</a:t>
            </a:r>
            <a:r>
              <a:rPr lang="de-DE" baseline="0" dirty="0" smtClean="0"/>
              <a:t> a </a:t>
            </a:r>
            <a:r>
              <a:rPr lang="de-DE" baseline="0" dirty="0" err="1" smtClean="0"/>
              <a:t>characteristic</a:t>
            </a:r>
            <a:r>
              <a:rPr lang="de-DE" baseline="0" dirty="0" smtClean="0"/>
              <a:t> (fast) half-time.</a:t>
            </a:r>
          </a:p>
          <a:p>
            <a:r>
              <a:rPr lang="de-DE" baseline="0" dirty="0" smtClean="0"/>
              <a:t>After 13.5 </a:t>
            </a:r>
            <a:r>
              <a:rPr lang="de-DE" baseline="0" dirty="0" err="1" smtClean="0"/>
              <a:t>hours</a:t>
            </a:r>
            <a:r>
              <a:rPr lang="de-DE" baseline="0" dirty="0" smtClean="0"/>
              <a:t>, </a:t>
            </a:r>
            <a:r>
              <a:rPr lang="de-DE" baseline="0" dirty="0" err="1" smtClean="0"/>
              <a:t>the</a:t>
            </a:r>
            <a:r>
              <a:rPr lang="de-DE" baseline="0" dirty="0" smtClean="0"/>
              <a:t> </a:t>
            </a:r>
            <a:r>
              <a:rPr lang="de-DE" baseline="0" dirty="0" err="1" smtClean="0"/>
              <a:t>number</a:t>
            </a:r>
            <a:r>
              <a:rPr lang="de-DE" baseline="0" dirty="0" smtClean="0"/>
              <a:t> </a:t>
            </a:r>
            <a:r>
              <a:rPr lang="de-DE" baseline="0" dirty="0" err="1" smtClean="0"/>
              <a:t>of</a:t>
            </a:r>
            <a:r>
              <a:rPr lang="de-DE" baseline="0" dirty="0" smtClean="0"/>
              <a:t> H </a:t>
            </a:r>
            <a:r>
              <a:rPr lang="de-DE" baseline="0" dirty="0" err="1" smtClean="0"/>
              <a:t>copies</a:t>
            </a:r>
            <a:r>
              <a:rPr lang="de-DE" baseline="0" dirty="0" smtClean="0"/>
              <a:t> </a:t>
            </a:r>
            <a:r>
              <a:rPr lang="de-DE" baseline="0" dirty="0" err="1" smtClean="0"/>
              <a:t>has</a:t>
            </a:r>
            <a:r>
              <a:rPr lang="de-DE" baseline="0" dirty="0" smtClean="0"/>
              <a:t> </a:t>
            </a:r>
            <a:r>
              <a:rPr lang="de-DE" baseline="0" dirty="0" err="1" smtClean="0"/>
              <a:t>remained</a:t>
            </a:r>
            <a:r>
              <a:rPr lang="de-DE" baseline="0" dirty="0" smtClean="0"/>
              <a:t> </a:t>
            </a:r>
            <a:r>
              <a:rPr lang="de-DE" baseline="0" dirty="0" err="1" smtClean="0"/>
              <a:t>the</a:t>
            </a:r>
            <a:r>
              <a:rPr lang="de-DE" baseline="0" dirty="0" smtClean="0"/>
              <a:t> same </a:t>
            </a:r>
            <a:r>
              <a:rPr lang="de-DE" baseline="0" dirty="0" err="1" smtClean="0"/>
              <a:t>as</a:t>
            </a:r>
            <a:r>
              <a:rPr lang="de-DE" baseline="0" dirty="0" smtClean="0"/>
              <a:t> after 4.5 </a:t>
            </a:r>
            <a:r>
              <a:rPr lang="de-DE" baseline="0" dirty="0" err="1" smtClean="0"/>
              <a:t>hours</a:t>
            </a:r>
            <a:r>
              <a:rPr lang="de-DE" baseline="0" dirty="0" smtClean="0"/>
              <a:t>, </a:t>
            </a:r>
            <a:r>
              <a:rPr lang="de-DE" baseline="0" dirty="0" err="1" smtClean="0"/>
              <a:t>showing</a:t>
            </a:r>
            <a:r>
              <a:rPr lang="de-DE" baseline="0" dirty="0" smtClean="0"/>
              <a:t> </a:t>
            </a:r>
            <a:r>
              <a:rPr lang="de-DE" baseline="0" dirty="0" err="1" smtClean="0"/>
              <a:t>that</a:t>
            </a:r>
            <a:r>
              <a:rPr lang="de-DE" baseline="0" dirty="0" smtClean="0"/>
              <a:t> </a:t>
            </a:r>
            <a:r>
              <a:rPr lang="de-DE" baseline="0" dirty="0" err="1" smtClean="0"/>
              <a:t>synthesis</a:t>
            </a:r>
            <a:r>
              <a:rPr lang="de-DE" baseline="0" dirty="0" smtClean="0"/>
              <a:t> </a:t>
            </a:r>
            <a:r>
              <a:rPr lang="de-DE" baseline="0" dirty="0" err="1" smtClean="0"/>
              <a:t>and</a:t>
            </a:r>
            <a:r>
              <a:rPr lang="de-DE" baseline="0" dirty="0" smtClean="0"/>
              <a:t> </a:t>
            </a:r>
            <a:r>
              <a:rPr lang="de-DE" baseline="0" dirty="0" err="1" smtClean="0"/>
              <a:t>decay</a:t>
            </a:r>
            <a:r>
              <a:rPr lang="de-DE" baseline="0" dirty="0" smtClean="0"/>
              <a:t> </a:t>
            </a:r>
            <a:r>
              <a:rPr lang="de-DE" baseline="0" dirty="0" err="1" smtClean="0"/>
              <a:t>are</a:t>
            </a:r>
            <a:r>
              <a:rPr lang="de-DE" baseline="0" dirty="0" smtClean="0"/>
              <a:t> </a:t>
            </a:r>
            <a:r>
              <a:rPr lang="de-DE" baseline="0" dirty="0" err="1" smtClean="0"/>
              <a:t>now</a:t>
            </a:r>
            <a:r>
              <a:rPr lang="de-DE" baseline="0" dirty="0" smtClean="0"/>
              <a:t> </a:t>
            </a:r>
            <a:r>
              <a:rPr lang="de-DE" baseline="0" dirty="0" err="1" smtClean="0"/>
              <a:t>balanced</a:t>
            </a:r>
            <a:r>
              <a:rPr lang="de-DE" baseline="0" dirty="0" smtClean="0"/>
              <a:t>.</a:t>
            </a:r>
          </a:p>
          <a:p>
            <a:r>
              <a:rPr lang="de-DE" baseline="0" dirty="0" smtClean="0"/>
              <a:t>The </a:t>
            </a:r>
            <a:r>
              <a:rPr lang="de-DE" baseline="0" dirty="0" err="1" smtClean="0"/>
              <a:t>bottom</a:t>
            </a:r>
            <a:r>
              <a:rPr lang="de-DE" baseline="0" dirty="0" smtClean="0"/>
              <a:t> </a:t>
            </a:r>
            <a:r>
              <a:rPr lang="de-DE" baseline="0" dirty="0" err="1" smtClean="0"/>
              <a:t>row</a:t>
            </a:r>
            <a:r>
              <a:rPr lang="de-DE" baseline="0" dirty="0" smtClean="0"/>
              <a:t> </a:t>
            </a:r>
            <a:r>
              <a:rPr lang="de-DE" baseline="0" dirty="0" err="1" smtClean="0"/>
              <a:t>shows</a:t>
            </a:r>
            <a:r>
              <a:rPr lang="de-DE" baseline="0" dirty="0" smtClean="0"/>
              <a:t> </a:t>
            </a:r>
            <a:r>
              <a:rPr lang="de-DE" baseline="0" dirty="0" err="1" smtClean="0"/>
              <a:t>the</a:t>
            </a:r>
            <a:r>
              <a:rPr lang="de-DE" baseline="0" dirty="0" smtClean="0"/>
              <a:t> same </a:t>
            </a:r>
            <a:r>
              <a:rPr lang="de-DE" baseline="0" dirty="0" err="1" smtClean="0"/>
              <a:t>process</a:t>
            </a:r>
            <a:r>
              <a:rPr lang="de-DE" baseline="0" dirty="0" smtClean="0"/>
              <a:t> </a:t>
            </a:r>
            <a:r>
              <a:rPr lang="de-DE" baseline="0" dirty="0" err="1" smtClean="0"/>
              <a:t>for</a:t>
            </a:r>
            <a:r>
              <a:rPr lang="de-DE" baseline="0" dirty="0" smtClean="0"/>
              <a:t> a </a:t>
            </a:r>
            <a:r>
              <a:rPr lang="de-DE" baseline="0" dirty="0" err="1" smtClean="0"/>
              <a:t>low-turnover</a:t>
            </a:r>
            <a:r>
              <a:rPr lang="de-DE" baseline="0" dirty="0" smtClean="0"/>
              <a:t> </a:t>
            </a:r>
            <a:r>
              <a:rPr lang="de-DE" baseline="0" dirty="0" err="1" smtClean="0"/>
              <a:t>peptide</a:t>
            </a:r>
            <a:r>
              <a:rPr lang="de-DE" baseline="0" dirty="0" smtClean="0"/>
              <a:t> </a:t>
            </a:r>
            <a:r>
              <a:rPr lang="de-DE" baseline="0" dirty="0" err="1" smtClean="0"/>
              <a:t>that</a:t>
            </a:r>
            <a:r>
              <a:rPr lang="de-DE" baseline="0" dirty="0" smtClean="0"/>
              <a:t> </a:t>
            </a:r>
            <a:r>
              <a:rPr lang="de-DE" baseline="0" dirty="0" err="1" smtClean="0"/>
              <a:t>grows</a:t>
            </a:r>
            <a:r>
              <a:rPr lang="de-DE" baseline="0" dirty="0" smtClean="0"/>
              <a:t> </a:t>
            </a:r>
            <a:r>
              <a:rPr lang="de-DE" baseline="0" dirty="0" err="1" smtClean="0"/>
              <a:t>slower</a:t>
            </a:r>
            <a:r>
              <a:rPr lang="de-DE" baseline="0" dirty="0" smtClean="0"/>
              <a:t> (H form) </a:t>
            </a:r>
            <a:r>
              <a:rPr lang="de-DE" baseline="0" dirty="0" err="1" smtClean="0"/>
              <a:t>and</a:t>
            </a:r>
            <a:r>
              <a:rPr lang="de-DE" baseline="0" dirty="0" smtClean="0"/>
              <a:t> also </a:t>
            </a:r>
            <a:r>
              <a:rPr lang="de-DE" baseline="0" dirty="0" err="1" smtClean="0"/>
              <a:t>decays</a:t>
            </a:r>
            <a:r>
              <a:rPr lang="de-DE" baseline="0" dirty="0" smtClean="0"/>
              <a:t> </a:t>
            </a:r>
            <a:r>
              <a:rPr lang="de-DE" baseline="0" dirty="0" err="1" smtClean="0"/>
              <a:t>much</a:t>
            </a:r>
            <a:r>
              <a:rPr lang="de-DE" baseline="0" dirty="0" smtClean="0"/>
              <a:t> </a:t>
            </a:r>
            <a:r>
              <a:rPr lang="de-DE" baseline="0" dirty="0" err="1" smtClean="0"/>
              <a:t>slower</a:t>
            </a:r>
            <a:r>
              <a:rPr lang="de-DE" baseline="0" dirty="0" smtClean="0"/>
              <a:t> (L form).</a:t>
            </a:r>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14</a:t>
            </a:fld>
            <a:endParaRPr lang="de-DE"/>
          </a:p>
        </p:txBody>
      </p:sp>
    </p:spTree>
    <p:extLst>
      <p:ext uri="{BB962C8B-B14F-4D97-AF65-F5344CB8AC3E}">
        <p14:creationId xmlns:p14="http://schemas.microsoft.com/office/powerpoint/2010/main" val="2313194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a:t>
            </a:r>
            <a:r>
              <a:rPr lang="de-DE" baseline="0" dirty="0" smtClean="0"/>
              <a:t> </a:t>
            </a:r>
            <a:r>
              <a:rPr lang="de-DE" baseline="0" dirty="0" err="1" smtClean="0"/>
              <a:t>authors</a:t>
            </a:r>
            <a:r>
              <a:rPr lang="de-DE" dirty="0" smtClean="0"/>
              <a:t> </a:t>
            </a:r>
            <a:r>
              <a:rPr lang="de-DE" dirty="0" err="1" smtClean="0"/>
              <a:t>applied</a:t>
            </a:r>
            <a:r>
              <a:rPr lang="de-DE" dirty="0" smtClean="0"/>
              <a:t> 2 </a:t>
            </a:r>
            <a:r>
              <a:rPr lang="de-DE" dirty="0" err="1" smtClean="0"/>
              <a:t>molecules</a:t>
            </a:r>
            <a:r>
              <a:rPr lang="de-DE" dirty="0" smtClean="0"/>
              <a:t> </a:t>
            </a:r>
            <a:r>
              <a:rPr lang="de-DE" dirty="0" err="1" smtClean="0"/>
              <a:t>that</a:t>
            </a:r>
            <a:r>
              <a:rPr lang="de-DE" dirty="0" smtClean="0"/>
              <a:t> </a:t>
            </a:r>
            <a:r>
              <a:rPr lang="de-DE" dirty="0" err="1" smtClean="0"/>
              <a:t>cause</a:t>
            </a:r>
            <a:r>
              <a:rPr lang="de-DE" baseline="0" dirty="0" smtClean="0"/>
              <a:t> </a:t>
            </a:r>
            <a:r>
              <a:rPr lang="de-DE" baseline="0" dirty="0" err="1" smtClean="0"/>
              <a:t>cell</a:t>
            </a:r>
            <a:r>
              <a:rPr lang="de-DE" baseline="0" dirty="0" smtClean="0"/>
              <a:t> </a:t>
            </a:r>
            <a:r>
              <a:rPr lang="de-DE" baseline="0" dirty="0" err="1" smtClean="0"/>
              <a:t>cycle</a:t>
            </a:r>
            <a:r>
              <a:rPr lang="de-DE" baseline="0" dirty="0" smtClean="0"/>
              <a:t> </a:t>
            </a:r>
            <a:r>
              <a:rPr lang="de-DE" baseline="0" dirty="0" err="1" smtClean="0"/>
              <a:t>arrest</a:t>
            </a:r>
            <a:r>
              <a:rPr lang="de-DE" baseline="0" dirty="0" smtClean="0"/>
              <a:t> at different </a:t>
            </a:r>
            <a:r>
              <a:rPr lang="de-DE" baseline="0" dirty="0" err="1" smtClean="0"/>
              <a:t>stages</a:t>
            </a:r>
            <a:r>
              <a:rPr lang="de-DE" baseline="0" dirty="0" smtClean="0"/>
              <a:t>, </a:t>
            </a:r>
            <a:r>
              <a:rPr lang="de-DE" baseline="0" dirty="0" err="1" smtClean="0"/>
              <a:t>thymidine</a:t>
            </a:r>
            <a:r>
              <a:rPr lang="de-DE" baseline="0" dirty="0" smtClean="0"/>
              <a:t> </a:t>
            </a:r>
            <a:r>
              <a:rPr lang="de-DE" baseline="0" dirty="0" err="1" smtClean="0"/>
              <a:t>and</a:t>
            </a:r>
            <a:r>
              <a:rPr lang="de-DE" baseline="0" dirty="0" smtClean="0"/>
              <a:t> </a:t>
            </a:r>
            <a:r>
              <a:rPr lang="de-DE" baseline="0" dirty="0" err="1" smtClean="0"/>
              <a:t>nocodazole</a:t>
            </a:r>
            <a:r>
              <a:rPr lang="de-DE" baseline="0" dirty="0" smtClean="0"/>
              <a:t>.</a:t>
            </a:r>
          </a:p>
          <a:p>
            <a:r>
              <a:rPr lang="de-DE" baseline="0" dirty="0" err="1" smtClean="0"/>
              <a:t>Thymidine</a:t>
            </a:r>
            <a:r>
              <a:rPr lang="de-DE" baseline="0" dirty="0" smtClean="0"/>
              <a:t> </a:t>
            </a:r>
            <a:r>
              <a:rPr lang="de-DE" baseline="0" dirty="0" err="1" smtClean="0"/>
              <a:t>blocks</a:t>
            </a:r>
            <a:r>
              <a:rPr lang="de-DE" baseline="0" dirty="0" smtClean="0"/>
              <a:t> </a:t>
            </a:r>
            <a:r>
              <a:rPr lang="de-DE" baseline="0" dirty="0" err="1" smtClean="0"/>
              <a:t>entry</a:t>
            </a:r>
            <a:r>
              <a:rPr lang="de-DE" baseline="0" dirty="0" smtClean="0"/>
              <a:t> </a:t>
            </a:r>
            <a:r>
              <a:rPr lang="de-DE" baseline="0" dirty="0" err="1" smtClean="0"/>
              <a:t>into</a:t>
            </a:r>
            <a:r>
              <a:rPr lang="de-DE" baseline="0" dirty="0" smtClean="0"/>
              <a:t> S </a:t>
            </a:r>
            <a:r>
              <a:rPr lang="de-DE" baseline="0" dirty="0" err="1" smtClean="0"/>
              <a:t>phase</a:t>
            </a:r>
            <a:r>
              <a:rPr lang="de-DE" baseline="0" dirty="0" smtClean="0"/>
              <a:t>. </a:t>
            </a:r>
            <a:r>
              <a:rPr lang="de-DE" baseline="0" dirty="0" err="1" smtClean="0"/>
              <a:t>Nocodazole</a:t>
            </a:r>
            <a:r>
              <a:rPr lang="de-DE" baseline="0" dirty="0" smtClean="0"/>
              <a:t> </a:t>
            </a:r>
            <a:r>
              <a:rPr lang="de-DE" baseline="0" dirty="0" err="1" smtClean="0"/>
              <a:t>arrests</a:t>
            </a:r>
            <a:r>
              <a:rPr lang="de-DE" baseline="0" dirty="0" smtClean="0"/>
              <a:t> </a:t>
            </a:r>
            <a:r>
              <a:rPr lang="de-DE" baseline="0" dirty="0" err="1" smtClean="0"/>
              <a:t>cell</a:t>
            </a:r>
            <a:r>
              <a:rPr lang="de-DE" baseline="0" dirty="0" smtClean="0"/>
              <a:t> </a:t>
            </a:r>
            <a:r>
              <a:rPr lang="de-DE" baseline="0" dirty="0" err="1" smtClean="0"/>
              <a:t>during</a:t>
            </a:r>
            <a:r>
              <a:rPr lang="de-DE" baseline="0" dirty="0" smtClean="0"/>
              <a:t> </a:t>
            </a:r>
            <a:r>
              <a:rPr lang="de-DE" baseline="0" dirty="0" err="1" smtClean="0"/>
              <a:t>mitosis</a:t>
            </a:r>
            <a:r>
              <a:rPr lang="de-DE" baseline="0" dirty="0" smtClean="0"/>
              <a:t>.</a:t>
            </a:r>
          </a:p>
          <a:p>
            <a:r>
              <a:rPr lang="de-DE" baseline="0" dirty="0" smtClean="0"/>
              <a:t>In </a:t>
            </a:r>
            <a:r>
              <a:rPr lang="de-DE" baseline="0" dirty="0" err="1" smtClean="0"/>
              <a:t>this</a:t>
            </a:r>
            <a:r>
              <a:rPr lang="de-DE" baseline="0" dirty="0" smtClean="0"/>
              <a:t> </a:t>
            </a:r>
            <a:r>
              <a:rPr lang="de-DE" baseline="0" dirty="0" err="1" smtClean="0"/>
              <a:t>way</a:t>
            </a:r>
            <a:r>
              <a:rPr lang="de-DE" baseline="0" dirty="0" smtClean="0"/>
              <a:t>, all </a:t>
            </a:r>
            <a:r>
              <a:rPr lang="de-DE" baseline="0" dirty="0" err="1" smtClean="0"/>
              <a:t>cells</a:t>
            </a:r>
            <a:r>
              <a:rPr lang="de-DE" baseline="0" dirty="0" smtClean="0"/>
              <a:t> </a:t>
            </a:r>
            <a:r>
              <a:rPr lang="de-DE" baseline="0" dirty="0" err="1" smtClean="0"/>
              <a:t>can</a:t>
            </a:r>
            <a:r>
              <a:rPr lang="de-DE" baseline="0" dirty="0" smtClean="0"/>
              <a:t> </a:t>
            </a:r>
            <a:r>
              <a:rPr lang="de-DE" baseline="0" dirty="0" err="1" smtClean="0"/>
              <a:t>by</a:t>
            </a:r>
            <a:r>
              <a:rPr lang="de-DE" baseline="0" dirty="0" smtClean="0"/>
              <a:t> </a:t>
            </a:r>
            <a:r>
              <a:rPr lang="de-DE" baseline="0" dirty="0" err="1" smtClean="0"/>
              <a:t>synchronized</a:t>
            </a:r>
            <a:r>
              <a:rPr lang="de-DE" baseline="0" dirty="0" smtClean="0"/>
              <a:t> at </a:t>
            </a:r>
            <a:r>
              <a:rPr lang="de-DE" baseline="0" dirty="0" err="1" smtClean="0"/>
              <a:t>one</a:t>
            </a:r>
            <a:r>
              <a:rPr lang="de-DE" baseline="0" dirty="0" smtClean="0"/>
              <a:t> </a:t>
            </a:r>
            <a:r>
              <a:rPr lang="de-DE" baseline="0" dirty="0" err="1" smtClean="0"/>
              <a:t>stage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cell</a:t>
            </a:r>
            <a:r>
              <a:rPr lang="de-DE" baseline="0" dirty="0" smtClean="0"/>
              <a:t> </a:t>
            </a:r>
            <a:r>
              <a:rPr lang="de-DE" baseline="0" dirty="0" err="1" smtClean="0"/>
              <a:t>cycle</a:t>
            </a:r>
            <a:r>
              <a:rPr lang="de-DE" baseline="0" dirty="0" smtClean="0"/>
              <a:t>.</a:t>
            </a:r>
          </a:p>
          <a:p>
            <a:r>
              <a:rPr lang="de-DE" baseline="0" dirty="0" err="1" smtClean="0"/>
              <a:t>By</a:t>
            </a:r>
            <a:r>
              <a:rPr lang="de-DE" baseline="0" dirty="0" smtClean="0"/>
              <a:t> </a:t>
            </a:r>
            <a:r>
              <a:rPr lang="de-DE" baseline="0" dirty="0" err="1" smtClean="0"/>
              <a:t>washing</a:t>
            </a:r>
            <a:r>
              <a:rPr lang="de-DE" baseline="0" dirty="0" smtClean="0"/>
              <a:t> </a:t>
            </a:r>
            <a:r>
              <a:rPr lang="de-DE" baseline="0" dirty="0" err="1" smtClean="0"/>
              <a:t>steps</a:t>
            </a:r>
            <a:r>
              <a:rPr lang="de-DE" baseline="0" dirty="0" smtClean="0"/>
              <a:t>, </a:t>
            </a:r>
            <a:r>
              <a:rPr lang="de-DE" baseline="0" dirty="0" err="1" smtClean="0"/>
              <a:t>one</a:t>
            </a:r>
            <a:r>
              <a:rPr lang="de-DE" baseline="0" dirty="0" smtClean="0"/>
              <a:t> </a:t>
            </a:r>
            <a:r>
              <a:rPr lang="de-DE" baseline="0" dirty="0" err="1" smtClean="0"/>
              <a:t>can</a:t>
            </a:r>
            <a:r>
              <a:rPr lang="de-DE" baseline="0" dirty="0" smtClean="0"/>
              <a:t> </a:t>
            </a:r>
            <a:r>
              <a:rPr lang="de-DE" baseline="0" dirty="0" err="1" smtClean="0"/>
              <a:t>wash</a:t>
            </a:r>
            <a:r>
              <a:rPr lang="de-DE" baseline="0" dirty="0" smtClean="0"/>
              <a:t> out </a:t>
            </a:r>
            <a:r>
              <a:rPr lang="de-DE" baseline="0" dirty="0" err="1" smtClean="0"/>
              <a:t>the</a:t>
            </a:r>
            <a:r>
              <a:rPr lang="de-DE" baseline="0" dirty="0" smtClean="0"/>
              <a:t> </a:t>
            </a:r>
            <a:r>
              <a:rPr lang="de-DE" baseline="0" dirty="0" err="1" smtClean="0"/>
              <a:t>molecules</a:t>
            </a:r>
            <a:r>
              <a:rPr lang="de-DE" baseline="0" dirty="0" smtClean="0"/>
              <a:t> </a:t>
            </a:r>
            <a:r>
              <a:rPr lang="de-DE" baseline="0" dirty="0" err="1" smtClean="0"/>
              <a:t>and</a:t>
            </a:r>
            <a:r>
              <a:rPr lang="de-DE" baseline="0" dirty="0" smtClean="0"/>
              <a:t> </a:t>
            </a:r>
            <a:r>
              <a:rPr lang="de-DE" baseline="0" dirty="0" err="1" smtClean="0"/>
              <a:t>restart</a:t>
            </a:r>
            <a:r>
              <a:rPr lang="de-DE" baseline="0" dirty="0" smtClean="0"/>
              <a:t> </a:t>
            </a:r>
            <a:r>
              <a:rPr lang="de-DE" baseline="0" dirty="0" err="1" smtClean="0"/>
              <a:t>cell</a:t>
            </a:r>
            <a:r>
              <a:rPr lang="de-DE" baseline="0" dirty="0" smtClean="0"/>
              <a:t> </a:t>
            </a:r>
            <a:r>
              <a:rPr lang="de-DE" baseline="0" dirty="0" err="1" smtClean="0"/>
              <a:t>cycle</a:t>
            </a:r>
            <a:r>
              <a:rPr lang="de-DE" baseline="0" dirty="0" smtClean="0"/>
              <a:t>.</a:t>
            </a:r>
          </a:p>
          <a:p>
            <a:r>
              <a:rPr lang="de-DE" baseline="0" dirty="0" smtClean="0"/>
              <a:t>In </a:t>
            </a:r>
            <a:r>
              <a:rPr lang="de-DE" baseline="0" dirty="0" err="1" smtClean="0"/>
              <a:t>the</a:t>
            </a:r>
            <a:r>
              <a:rPr lang="de-DE" baseline="0" dirty="0" smtClean="0"/>
              <a:t> </a:t>
            </a:r>
            <a:r>
              <a:rPr lang="de-DE" baseline="0" dirty="0" err="1" smtClean="0"/>
              <a:t>figure</a:t>
            </a:r>
            <a:r>
              <a:rPr lang="de-DE" baseline="0" dirty="0" smtClean="0"/>
              <a:t>, </a:t>
            </a:r>
            <a:r>
              <a:rPr lang="de-DE" baseline="0" dirty="0" err="1" smtClean="0"/>
              <a:t>this</a:t>
            </a:r>
            <a:r>
              <a:rPr lang="de-DE" baseline="0" dirty="0" smtClean="0"/>
              <a:t> </a:t>
            </a:r>
            <a:r>
              <a:rPr lang="de-DE" baseline="0" dirty="0" err="1" smtClean="0"/>
              <a:t>is</a:t>
            </a:r>
            <a:r>
              <a:rPr lang="de-DE" baseline="0" dirty="0" smtClean="0"/>
              <a:t> </a:t>
            </a:r>
            <a:r>
              <a:rPr lang="de-DE" baseline="0" dirty="0" err="1" smtClean="0"/>
              <a:t>marked</a:t>
            </a:r>
            <a:r>
              <a:rPr lang="de-DE" baseline="0" dirty="0" smtClean="0"/>
              <a:t> </a:t>
            </a:r>
            <a:r>
              <a:rPr lang="de-DE" baseline="0" dirty="0" err="1" smtClean="0"/>
              <a:t>as</a:t>
            </a:r>
            <a:r>
              <a:rPr lang="de-DE" baseline="0" dirty="0" smtClean="0"/>
              <a:t> „</a:t>
            </a:r>
            <a:r>
              <a:rPr lang="de-DE" baseline="0" dirty="0" err="1" smtClean="0"/>
              <a:t>release</a:t>
            </a:r>
            <a:r>
              <a:rPr lang="de-DE" baseline="0" dirty="0" smtClean="0"/>
              <a:t>“ = </a:t>
            </a:r>
            <a:r>
              <a:rPr lang="de-DE" baseline="0" dirty="0" err="1" smtClean="0"/>
              <a:t>cells</a:t>
            </a:r>
            <a:r>
              <a:rPr lang="de-DE" baseline="0" dirty="0" smtClean="0"/>
              <a:t> </a:t>
            </a:r>
            <a:r>
              <a:rPr lang="de-DE" baseline="0" dirty="0" err="1" smtClean="0"/>
              <a:t>are</a:t>
            </a:r>
            <a:r>
              <a:rPr lang="de-DE" baseline="0" dirty="0" smtClean="0"/>
              <a:t> </a:t>
            </a:r>
            <a:r>
              <a:rPr lang="de-DE" baseline="0" dirty="0" err="1" smtClean="0"/>
              <a:t>released</a:t>
            </a:r>
            <a:r>
              <a:rPr lang="de-DE" baseline="0" dirty="0" smtClean="0"/>
              <a:t> </a:t>
            </a:r>
            <a:r>
              <a:rPr lang="de-DE" baseline="0" dirty="0" err="1" smtClean="0"/>
              <a:t>from</a:t>
            </a:r>
            <a:r>
              <a:rPr lang="de-DE" baseline="0" dirty="0" smtClean="0"/>
              <a:t> </a:t>
            </a:r>
            <a:r>
              <a:rPr lang="de-DE" baseline="0" dirty="0" err="1" smtClean="0"/>
              <a:t>arrest</a:t>
            </a:r>
            <a:r>
              <a:rPr lang="de-DE" baseline="0" dirty="0" smtClean="0"/>
              <a:t>.</a:t>
            </a:r>
          </a:p>
          <a:p>
            <a:endParaRPr lang="de-DE" dirty="0" smtClean="0"/>
          </a:p>
          <a:p>
            <a:r>
              <a:rPr lang="de-DE" dirty="0" err="1" smtClean="0"/>
              <a:t>To</a:t>
            </a:r>
            <a:r>
              <a:rPr lang="de-DE" dirty="0" smtClean="0"/>
              <a:t> save </a:t>
            </a:r>
            <a:r>
              <a:rPr lang="de-DE" dirty="0" err="1" smtClean="0"/>
              <a:t>costs</a:t>
            </a:r>
            <a:r>
              <a:rPr lang="de-DE" dirty="0" smtClean="0"/>
              <a:t>, </a:t>
            </a:r>
            <a:r>
              <a:rPr lang="de-DE" dirty="0" err="1" smtClean="0"/>
              <a:t>the</a:t>
            </a:r>
            <a:r>
              <a:rPr lang="de-DE" dirty="0" smtClean="0"/>
              <a:t> </a:t>
            </a:r>
            <a:r>
              <a:rPr lang="de-DE" dirty="0" err="1" smtClean="0"/>
              <a:t>authors</a:t>
            </a:r>
            <a:r>
              <a:rPr lang="de-DE" dirty="0" smtClean="0"/>
              <a:t> </a:t>
            </a:r>
            <a:r>
              <a:rPr lang="de-DE" dirty="0" err="1" smtClean="0"/>
              <a:t>always</a:t>
            </a:r>
            <a:r>
              <a:rPr lang="de-DE" dirty="0" smtClean="0"/>
              <a:t> </a:t>
            </a:r>
            <a:r>
              <a:rPr lang="de-DE" dirty="0" err="1" smtClean="0"/>
              <a:t>mixed</a:t>
            </a:r>
            <a:r>
              <a:rPr lang="de-DE" dirty="0" smtClean="0"/>
              <a:t> 3 </a:t>
            </a:r>
            <a:r>
              <a:rPr lang="de-DE" dirty="0" err="1" smtClean="0"/>
              <a:t>cell</a:t>
            </a:r>
            <a:r>
              <a:rPr lang="de-DE" dirty="0" smtClean="0"/>
              <a:t> </a:t>
            </a:r>
            <a:r>
              <a:rPr lang="de-DE" dirty="0" err="1" smtClean="0"/>
              <a:t>populations</a:t>
            </a:r>
            <a:r>
              <a:rPr lang="de-DE" baseline="0" dirty="0" smtClean="0"/>
              <a:t> </a:t>
            </a:r>
            <a:r>
              <a:rPr lang="de-DE" baseline="0" dirty="0" err="1" smtClean="0"/>
              <a:t>that</a:t>
            </a:r>
            <a:r>
              <a:rPr lang="de-DE" baseline="0" dirty="0" smtClean="0"/>
              <a:t> </a:t>
            </a:r>
            <a:r>
              <a:rPr lang="de-DE" baseline="0" dirty="0" err="1" smtClean="0"/>
              <a:t>are</a:t>
            </a:r>
            <a:r>
              <a:rPr lang="de-DE" baseline="0" dirty="0" smtClean="0"/>
              <a:t> </a:t>
            </a:r>
            <a:r>
              <a:rPr lang="de-DE" baseline="0" dirty="0" err="1" smtClean="0"/>
              <a:t>marked</a:t>
            </a:r>
            <a:r>
              <a:rPr lang="de-DE" baseline="0" dirty="0" smtClean="0"/>
              <a:t> </a:t>
            </a:r>
            <a:r>
              <a:rPr lang="de-DE" baseline="0" dirty="0" err="1" smtClean="0"/>
              <a:t>here</a:t>
            </a:r>
            <a:r>
              <a:rPr lang="de-DE" baseline="0" dirty="0" smtClean="0"/>
              <a:t> </a:t>
            </a:r>
            <a:r>
              <a:rPr lang="de-DE" baseline="0" dirty="0" err="1" smtClean="0"/>
              <a:t>by</a:t>
            </a:r>
            <a:r>
              <a:rPr lang="de-DE" baseline="0" dirty="0" smtClean="0"/>
              <a:t> </a:t>
            </a:r>
            <a:r>
              <a:rPr lang="de-DE" baseline="0" dirty="0" err="1" smtClean="0"/>
              <a:t>ellipsoids</a:t>
            </a:r>
            <a:r>
              <a:rPr lang="de-DE" baseline="0" dirty="0" smtClean="0"/>
              <a:t> </a:t>
            </a:r>
            <a:r>
              <a:rPr lang="de-DE" baseline="0" dirty="0" err="1" smtClean="0"/>
              <a:t>and</a:t>
            </a:r>
            <a:r>
              <a:rPr lang="de-DE" baseline="0" dirty="0" smtClean="0"/>
              <a:t> </a:t>
            </a:r>
            <a:r>
              <a:rPr lang="de-DE" baseline="0" dirty="0" err="1" smtClean="0"/>
              <a:t>that</a:t>
            </a:r>
            <a:r>
              <a:rPr lang="de-DE" baseline="0" dirty="0" smtClean="0"/>
              <a:t> </a:t>
            </a:r>
            <a:r>
              <a:rPr lang="de-DE" baseline="0" dirty="0" err="1" smtClean="0"/>
              <a:t>were</a:t>
            </a:r>
            <a:r>
              <a:rPr lang="de-DE" baseline="0" dirty="0" smtClean="0"/>
              <a:t> </a:t>
            </a:r>
            <a:r>
              <a:rPr lang="de-DE" baseline="0" dirty="0" err="1" smtClean="0"/>
              <a:t>grown</a:t>
            </a:r>
            <a:r>
              <a:rPr lang="de-DE" baseline="0" dirty="0" smtClean="0"/>
              <a:t> </a:t>
            </a:r>
            <a:r>
              <a:rPr lang="de-DE" baseline="0" dirty="0" err="1" smtClean="0"/>
              <a:t>with</a:t>
            </a:r>
            <a:r>
              <a:rPr lang="de-DE" baseline="0" dirty="0" smtClean="0"/>
              <a:t> different SILAC-labels.</a:t>
            </a:r>
          </a:p>
          <a:p>
            <a:r>
              <a:rPr lang="de-DE" baseline="0" dirty="0" smtClean="0"/>
              <a:t>All </a:t>
            </a:r>
            <a:r>
              <a:rPr lang="de-DE" baseline="0" dirty="0" err="1" smtClean="0"/>
              <a:t>experiments</a:t>
            </a:r>
            <a:r>
              <a:rPr lang="de-DE" baseline="0" dirty="0" smtClean="0"/>
              <a:t> </a:t>
            </a:r>
            <a:r>
              <a:rPr lang="de-DE" baseline="0" dirty="0" err="1" smtClean="0"/>
              <a:t>contain</a:t>
            </a:r>
            <a:r>
              <a:rPr lang="de-DE" baseline="0" dirty="0" smtClean="0"/>
              <a:t> </a:t>
            </a:r>
            <a:r>
              <a:rPr lang="de-DE" baseline="0" dirty="0" err="1" smtClean="0"/>
              <a:t>the</a:t>
            </a:r>
            <a:r>
              <a:rPr lang="de-DE" baseline="0" dirty="0" smtClean="0"/>
              <a:t> „</a:t>
            </a:r>
            <a:r>
              <a:rPr lang="de-DE" baseline="0" dirty="0" err="1" smtClean="0"/>
              <a:t>async</a:t>
            </a:r>
            <a:r>
              <a:rPr lang="de-DE" baseline="0" dirty="0" smtClean="0"/>
              <a:t>“ sample – </a:t>
            </a:r>
            <a:r>
              <a:rPr lang="de-DE" baseline="0" dirty="0" err="1" smtClean="0"/>
              <a:t>this</a:t>
            </a:r>
            <a:r>
              <a:rPr lang="de-DE" baseline="0" dirty="0" smtClean="0"/>
              <a:t> </a:t>
            </a:r>
            <a:r>
              <a:rPr lang="de-DE" baseline="0" dirty="0" err="1" smtClean="0"/>
              <a:t>can</a:t>
            </a:r>
            <a:r>
              <a:rPr lang="de-DE" baseline="0" dirty="0" smtClean="0"/>
              <a:t> </a:t>
            </a:r>
            <a:r>
              <a:rPr lang="de-DE" baseline="0" dirty="0" err="1" smtClean="0"/>
              <a:t>then</a:t>
            </a:r>
            <a:r>
              <a:rPr lang="de-DE" baseline="0" dirty="0" smtClean="0"/>
              <a:t> </a:t>
            </a:r>
            <a:r>
              <a:rPr lang="de-DE" baseline="0" dirty="0" err="1" smtClean="0"/>
              <a:t>be</a:t>
            </a:r>
            <a:r>
              <a:rPr lang="de-DE" baseline="0" dirty="0" smtClean="0"/>
              <a:t> </a:t>
            </a:r>
            <a:r>
              <a:rPr lang="de-DE" baseline="0" dirty="0" err="1" smtClean="0"/>
              <a:t>used</a:t>
            </a:r>
            <a:r>
              <a:rPr lang="de-DE" baseline="0" dirty="0" smtClean="0"/>
              <a:t> </a:t>
            </a:r>
            <a:r>
              <a:rPr lang="de-DE" baseline="0" dirty="0" err="1" smtClean="0"/>
              <a:t>to</a:t>
            </a:r>
            <a:r>
              <a:rPr lang="de-DE" baseline="0" dirty="0" smtClean="0"/>
              <a:t> </a:t>
            </a:r>
            <a:r>
              <a:rPr lang="de-DE" baseline="0" dirty="0" err="1" smtClean="0"/>
              <a:t>normalize</a:t>
            </a:r>
            <a:r>
              <a:rPr lang="de-DE" baseline="0" dirty="0" smtClean="0"/>
              <a:t> </a:t>
            </a:r>
            <a:r>
              <a:rPr lang="de-DE" baseline="0" dirty="0" err="1" smtClean="0"/>
              <a:t>the</a:t>
            </a:r>
            <a:r>
              <a:rPr lang="de-DE" baseline="0" dirty="0" smtClean="0"/>
              <a:t> </a:t>
            </a:r>
            <a:r>
              <a:rPr lang="de-DE" baseline="0" dirty="0" err="1" smtClean="0"/>
              <a:t>protein</a:t>
            </a:r>
            <a:r>
              <a:rPr lang="de-DE" baseline="0" dirty="0" smtClean="0"/>
              <a:t> </a:t>
            </a:r>
            <a:r>
              <a:rPr lang="de-DE" baseline="0" dirty="0" err="1" smtClean="0"/>
              <a:t>levels</a:t>
            </a:r>
            <a:r>
              <a:rPr lang="de-DE" baseline="0" dirty="0" smtClean="0"/>
              <a:t> </a:t>
            </a:r>
            <a:r>
              <a:rPr lang="de-DE" baseline="0" dirty="0" err="1" smtClean="0"/>
              <a:t>from</a:t>
            </a:r>
            <a:r>
              <a:rPr lang="de-DE" baseline="0" dirty="0" smtClean="0"/>
              <a:t> different </a:t>
            </a:r>
            <a:r>
              <a:rPr lang="de-DE" baseline="0" dirty="0" err="1" smtClean="0"/>
              <a:t>experiments</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15</a:t>
            </a:fld>
            <a:endParaRPr lang="de-DE"/>
          </a:p>
        </p:txBody>
      </p:sp>
    </p:spTree>
    <p:extLst>
      <p:ext uri="{BB962C8B-B14F-4D97-AF65-F5344CB8AC3E}">
        <p14:creationId xmlns:p14="http://schemas.microsoft.com/office/powerpoint/2010/main" val="1922412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3 </a:t>
            </a:r>
            <a:r>
              <a:rPr lang="de-DE" dirty="0" err="1" smtClean="0"/>
              <a:t>panels</a:t>
            </a:r>
            <a:r>
              <a:rPr lang="de-DE" dirty="0" smtClean="0"/>
              <a:t> </a:t>
            </a:r>
            <a:r>
              <a:rPr lang="de-DE" dirty="0" err="1" smtClean="0"/>
              <a:t>show</a:t>
            </a:r>
            <a:r>
              <a:rPr lang="de-DE" dirty="0" smtClean="0"/>
              <a:t> 3 </a:t>
            </a:r>
            <a:r>
              <a:rPr lang="de-DE" dirty="0" err="1" smtClean="0"/>
              <a:t>experiments</a:t>
            </a:r>
            <a:r>
              <a:rPr lang="de-DE" dirty="0" smtClean="0"/>
              <a:t> </a:t>
            </a:r>
            <a:r>
              <a:rPr lang="de-DE" dirty="0" err="1" smtClean="0"/>
              <a:t>for</a:t>
            </a:r>
            <a:r>
              <a:rPr lang="de-DE" dirty="0" smtClean="0"/>
              <a:t> a </a:t>
            </a:r>
            <a:r>
              <a:rPr lang="de-DE" dirty="0" err="1" smtClean="0"/>
              <a:t>short</a:t>
            </a:r>
            <a:r>
              <a:rPr lang="de-DE" dirty="0" smtClean="0"/>
              <a:t> </a:t>
            </a:r>
            <a:r>
              <a:rPr lang="de-DE" dirty="0" err="1" smtClean="0"/>
              <a:t>peptide</a:t>
            </a:r>
            <a:r>
              <a:rPr lang="de-DE" dirty="0" smtClean="0"/>
              <a:t> </a:t>
            </a:r>
            <a:r>
              <a:rPr lang="de-DE" dirty="0" err="1" smtClean="0"/>
              <a:t>with</a:t>
            </a:r>
            <a:r>
              <a:rPr lang="de-DE" dirty="0" smtClean="0"/>
              <a:t> </a:t>
            </a:r>
            <a:r>
              <a:rPr lang="de-DE" dirty="0" err="1" smtClean="0"/>
              <a:t>sequence</a:t>
            </a:r>
            <a:r>
              <a:rPr lang="de-DE" baseline="0" dirty="0" smtClean="0"/>
              <a:t> </a:t>
            </a:r>
            <a:r>
              <a:rPr lang="de-DE" dirty="0" smtClean="0"/>
              <a:t>ENELSAGLSK </a:t>
            </a:r>
            <a:r>
              <a:rPr lang="de-DE" dirty="0" err="1" smtClean="0"/>
              <a:t>derived</a:t>
            </a:r>
            <a:r>
              <a:rPr lang="de-DE" dirty="0" smtClean="0"/>
              <a:t> </a:t>
            </a:r>
            <a:r>
              <a:rPr lang="de-DE" dirty="0" err="1" smtClean="0"/>
              <a:t>from</a:t>
            </a:r>
            <a:r>
              <a:rPr lang="de-DE" dirty="0" smtClean="0"/>
              <a:t> </a:t>
            </a:r>
            <a:r>
              <a:rPr lang="de-DE" dirty="0" err="1" smtClean="0"/>
              <a:t>the</a:t>
            </a:r>
            <a:r>
              <a:rPr lang="de-DE" dirty="0" smtClean="0"/>
              <a:t> </a:t>
            </a:r>
            <a:r>
              <a:rPr lang="de-DE" dirty="0" err="1" smtClean="0"/>
              <a:t>cell</a:t>
            </a:r>
            <a:r>
              <a:rPr lang="de-DE" baseline="0" dirty="0" smtClean="0"/>
              <a:t> </a:t>
            </a:r>
            <a:r>
              <a:rPr lang="de-DE" baseline="0" dirty="0" err="1" smtClean="0"/>
              <a:t>cycle</a:t>
            </a:r>
            <a:r>
              <a:rPr lang="de-DE" baseline="0" dirty="0" smtClean="0"/>
              <a:t> </a:t>
            </a:r>
            <a:r>
              <a:rPr lang="de-DE" baseline="0" dirty="0" err="1" smtClean="0"/>
              <a:t>marker</a:t>
            </a:r>
            <a:r>
              <a:rPr lang="de-DE" baseline="0" dirty="0" smtClean="0"/>
              <a:t> </a:t>
            </a:r>
            <a:r>
              <a:rPr lang="de-DE" baseline="0" dirty="0" err="1" smtClean="0"/>
              <a:t>protein</a:t>
            </a:r>
            <a:r>
              <a:rPr lang="de-DE" baseline="0" dirty="0" smtClean="0"/>
              <a:t> </a:t>
            </a:r>
            <a:r>
              <a:rPr lang="de-DE" baseline="0" dirty="0" err="1" smtClean="0"/>
              <a:t>Geminin</a:t>
            </a:r>
            <a:r>
              <a:rPr lang="de-DE" baseline="0" dirty="0" smtClean="0"/>
              <a:t>.</a:t>
            </a:r>
          </a:p>
          <a:p>
            <a:r>
              <a:rPr lang="de-DE" baseline="0" dirty="0" smtClean="0"/>
              <a:t>As </a:t>
            </a:r>
            <a:r>
              <a:rPr lang="de-DE" baseline="0" dirty="0" err="1" smtClean="0"/>
              <a:t>explained</a:t>
            </a:r>
            <a:r>
              <a:rPr lang="de-DE" baseline="0" dirty="0" smtClean="0"/>
              <a:t> </a:t>
            </a:r>
            <a:r>
              <a:rPr lang="de-DE" baseline="0" dirty="0" err="1" smtClean="0"/>
              <a:t>before</a:t>
            </a:r>
            <a:r>
              <a:rPr lang="de-DE" baseline="0" dirty="0" smtClean="0"/>
              <a:t>, </a:t>
            </a:r>
            <a:r>
              <a:rPr lang="de-DE" baseline="0" dirty="0" err="1" smtClean="0"/>
              <a:t>each</a:t>
            </a:r>
            <a:r>
              <a:rPr lang="de-DE" baseline="0" dirty="0" smtClean="0"/>
              <a:t> </a:t>
            </a:r>
            <a:r>
              <a:rPr lang="de-DE" baseline="0" dirty="0" err="1" smtClean="0"/>
              <a:t>panel</a:t>
            </a:r>
            <a:r>
              <a:rPr lang="de-DE" baseline="0" dirty="0" smtClean="0"/>
              <a:t> </a:t>
            </a:r>
            <a:r>
              <a:rPr lang="de-DE" baseline="0" dirty="0" err="1" smtClean="0"/>
              <a:t>contains</a:t>
            </a:r>
            <a:r>
              <a:rPr lang="de-DE" baseline="0" dirty="0" smtClean="0"/>
              <a:t> </a:t>
            </a:r>
            <a:r>
              <a:rPr lang="de-DE" baseline="0" dirty="0" err="1" smtClean="0"/>
              <a:t>data</a:t>
            </a:r>
            <a:r>
              <a:rPr lang="de-DE" baseline="0" dirty="0" smtClean="0"/>
              <a:t> </a:t>
            </a:r>
            <a:r>
              <a:rPr lang="de-DE" baseline="0" dirty="0" err="1" smtClean="0"/>
              <a:t>from</a:t>
            </a:r>
            <a:r>
              <a:rPr lang="de-DE" baseline="0" dirty="0" smtClean="0"/>
              <a:t> 2 </a:t>
            </a:r>
            <a:r>
              <a:rPr lang="de-DE" baseline="0" dirty="0" err="1" smtClean="0"/>
              <a:t>opposite</a:t>
            </a:r>
            <a:r>
              <a:rPr lang="de-DE" baseline="0" dirty="0" smtClean="0"/>
              <a:t> </a:t>
            </a:r>
            <a:r>
              <a:rPr lang="de-DE" baseline="0" dirty="0" err="1" smtClean="0"/>
              <a:t>cell</a:t>
            </a:r>
            <a:r>
              <a:rPr lang="de-DE" baseline="0" dirty="0" smtClean="0"/>
              <a:t> </a:t>
            </a:r>
            <a:r>
              <a:rPr lang="de-DE" baseline="0" dirty="0" err="1" smtClean="0"/>
              <a:t>cycle</a:t>
            </a:r>
            <a:r>
              <a:rPr lang="de-DE" baseline="0" dirty="0" smtClean="0"/>
              <a:t> </a:t>
            </a:r>
            <a:r>
              <a:rPr lang="de-DE" baseline="0" dirty="0" err="1" smtClean="0"/>
              <a:t>stages</a:t>
            </a:r>
            <a:r>
              <a:rPr lang="de-DE" baseline="0" dirty="0" smtClean="0"/>
              <a:t> </a:t>
            </a:r>
            <a:r>
              <a:rPr lang="de-DE" baseline="0" dirty="0" err="1" smtClean="0"/>
              <a:t>and</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async</a:t>
            </a:r>
            <a:r>
              <a:rPr lang="de-DE" baseline="0" dirty="0" smtClean="0"/>
              <a:t>“ </a:t>
            </a:r>
            <a:r>
              <a:rPr lang="de-DE" baseline="0" dirty="0" err="1" smtClean="0"/>
              <a:t>mixture</a:t>
            </a:r>
            <a:r>
              <a:rPr lang="de-DE" baseline="0" dirty="0" smtClean="0"/>
              <a:t>.</a:t>
            </a:r>
          </a:p>
          <a:p>
            <a:r>
              <a:rPr lang="de-DE" baseline="0" dirty="0" smtClean="0"/>
              <a:t>„</a:t>
            </a:r>
            <a:r>
              <a:rPr lang="de-DE" baseline="0" dirty="0" err="1" smtClean="0"/>
              <a:t>Async</a:t>
            </a:r>
            <a:r>
              <a:rPr lang="de-DE" baseline="0" dirty="0" smtClean="0"/>
              <a:t>“ </a:t>
            </a:r>
            <a:r>
              <a:rPr lang="de-DE" baseline="0" dirty="0" err="1" smtClean="0"/>
              <a:t>is</a:t>
            </a:r>
            <a:r>
              <a:rPr lang="de-DE" baseline="0" dirty="0" smtClean="0"/>
              <a:t> </a:t>
            </a:r>
            <a:r>
              <a:rPr lang="de-DE" baseline="0" dirty="0" err="1" smtClean="0"/>
              <a:t>always</a:t>
            </a:r>
            <a:r>
              <a:rPr lang="de-DE" baseline="0" dirty="0" smtClean="0"/>
              <a:t> </a:t>
            </a:r>
            <a:r>
              <a:rPr lang="de-DE" baseline="0" dirty="0" err="1" smtClean="0"/>
              <a:t>placed</a:t>
            </a:r>
            <a:r>
              <a:rPr lang="de-DE" baseline="0" dirty="0" smtClean="0"/>
              <a:t> in </a:t>
            </a:r>
            <a:r>
              <a:rPr lang="de-DE" baseline="0" dirty="0" err="1" smtClean="0"/>
              <a:t>the</a:t>
            </a:r>
            <a:r>
              <a:rPr lang="de-DE" baseline="0" dirty="0" smtClean="0"/>
              <a:t> </a:t>
            </a:r>
            <a:r>
              <a:rPr lang="de-DE" baseline="0" dirty="0" err="1" smtClean="0"/>
              <a:t>middle</a:t>
            </a:r>
            <a:r>
              <a:rPr lang="de-DE" baseline="0" dirty="0" smtClean="0"/>
              <a:t> </a:t>
            </a:r>
            <a:r>
              <a:rPr lang="de-DE" baseline="0" dirty="0" err="1" smtClean="0"/>
              <a:t>of</a:t>
            </a:r>
            <a:r>
              <a:rPr lang="de-DE" baseline="0" dirty="0" smtClean="0"/>
              <a:t> </a:t>
            </a:r>
            <a:r>
              <a:rPr lang="de-DE" baseline="0" dirty="0" err="1" smtClean="0"/>
              <a:t>the</a:t>
            </a:r>
            <a:r>
              <a:rPr lang="de-DE" baseline="0" dirty="0" smtClean="0"/>
              <a:t> x-</a:t>
            </a:r>
            <a:r>
              <a:rPr lang="de-DE" baseline="0" dirty="0" err="1" smtClean="0"/>
              <a:t>axis</a:t>
            </a:r>
            <a:r>
              <a:rPr lang="de-DE" baseline="0" dirty="0" smtClean="0"/>
              <a:t> – </a:t>
            </a:r>
            <a:r>
              <a:rPr lang="de-DE" baseline="0" dirty="0" err="1" smtClean="0"/>
              <a:t>meaning</a:t>
            </a:r>
            <a:r>
              <a:rPr lang="de-DE" baseline="0" dirty="0" smtClean="0"/>
              <a:t> </a:t>
            </a:r>
            <a:r>
              <a:rPr lang="de-DE" baseline="0" dirty="0" err="1" smtClean="0"/>
              <a:t>that</a:t>
            </a:r>
            <a:r>
              <a:rPr lang="de-DE" baseline="0" dirty="0" smtClean="0"/>
              <a:t> </a:t>
            </a:r>
            <a:r>
              <a:rPr lang="de-DE" baseline="0" dirty="0" err="1" smtClean="0"/>
              <a:t>it</a:t>
            </a:r>
            <a:r>
              <a:rPr lang="de-DE" baseline="0" dirty="0" smtClean="0"/>
              <a:t> was </a:t>
            </a:r>
            <a:r>
              <a:rPr lang="de-DE" baseline="0" dirty="0" err="1" smtClean="0"/>
              <a:t>always</a:t>
            </a:r>
            <a:r>
              <a:rPr lang="de-DE" baseline="0" dirty="0" smtClean="0"/>
              <a:t> </a:t>
            </a:r>
            <a:r>
              <a:rPr lang="de-DE" baseline="0" dirty="0" err="1" smtClean="0"/>
              <a:t>labeled</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medium SILAC </a:t>
            </a:r>
            <a:r>
              <a:rPr lang="de-DE" baseline="0" dirty="0" err="1" smtClean="0"/>
              <a:t>label</a:t>
            </a:r>
            <a:r>
              <a:rPr lang="de-DE" baseline="0" dirty="0" smtClean="0"/>
              <a:t>.</a:t>
            </a:r>
          </a:p>
          <a:p>
            <a:r>
              <a:rPr lang="de-DE" baseline="0" dirty="0" smtClean="0"/>
              <a:t>Peaks on </a:t>
            </a:r>
            <a:r>
              <a:rPr lang="de-DE" baseline="0" dirty="0" err="1" smtClean="0"/>
              <a:t>the</a:t>
            </a:r>
            <a:r>
              <a:rPr lang="de-DE" baseline="0" dirty="0" smtClean="0"/>
              <a:t> </a:t>
            </a:r>
            <a:r>
              <a:rPr lang="de-DE" baseline="0" dirty="0" err="1" smtClean="0"/>
              <a:t>right</a:t>
            </a:r>
            <a:r>
              <a:rPr lang="de-DE" baseline="0" dirty="0" smtClean="0"/>
              <a:t> </a:t>
            </a:r>
            <a:r>
              <a:rPr lang="de-DE" baseline="0" dirty="0" err="1" smtClean="0"/>
              <a:t>have</a:t>
            </a:r>
            <a:r>
              <a:rPr lang="de-DE" baseline="0" dirty="0" smtClean="0"/>
              <a:t> </a:t>
            </a:r>
            <a:r>
              <a:rPr lang="de-DE" baseline="0" dirty="0" err="1" smtClean="0"/>
              <a:t>heavier</a:t>
            </a:r>
            <a:r>
              <a:rPr lang="de-DE" baseline="0" dirty="0" smtClean="0"/>
              <a:t> </a:t>
            </a:r>
            <a:r>
              <a:rPr lang="de-DE" baseline="0" dirty="0" err="1" smtClean="0"/>
              <a:t>masses</a:t>
            </a:r>
            <a:r>
              <a:rPr lang="de-DE" baseline="0" dirty="0" smtClean="0"/>
              <a:t> </a:t>
            </a:r>
            <a:r>
              <a:rPr lang="de-DE" baseline="0" dirty="0" err="1" smtClean="0"/>
              <a:t>and</a:t>
            </a:r>
            <a:r>
              <a:rPr lang="de-DE" baseline="0" dirty="0" smtClean="0"/>
              <a:t> </a:t>
            </a:r>
            <a:r>
              <a:rPr lang="de-DE" baseline="0" dirty="0" err="1" smtClean="0"/>
              <a:t>were</a:t>
            </a:r>
            <a:r>
              <a:rPr lang="de-DE" baseline="0" dirty="0" smtClean="0"/>
              <a:t> </a:t>
            </a:r>
            <a:r>
              <a:rPr lang="de-DE" baseline="0" dirty="0" err="1" smtClean="0"/>
              <a:t>labeled</a:t>
            </a:r>
            <a:r>
              <a:rPr lang="de-DE" baseline="0" dirty="0" smtClean="0"/>
              <a:t> </a:t>
            </a:r>
            <a:r>
              <a:rPr lang="de-DE" baseline="0" dirty="0" err="1" smtClean="0"/>
              <a:t>by</a:t>
            </a:r>
            <a:r>
              <a:rPr lang="de-DE" baseline="0" dirty="0" smtClean="0"/>
              <a:t> heavy SILAC </a:t>
            </a:r>
            <a:r>
              <a:rPr lang="de-DE" baseline="0" dirty="0" err="1" smtClean="0"/>
              <a:t>label</a:t>
            </a:r>
            <a:r>
              <a:rPr lang="de-DE" baseline="0" dirty="0" smtClean="0"/>
              <a:t>.</a:t>
            </a:r>
          </a:p>
          <a:p>
            <a:r>
              <a:rPr lang="de-DE" baseline="0" dirty="0" err="1" smtClean="0"/>
              <a:t>Each</a:t>
            </a:r>
            <a:r>
              <a:rPr lang="de-DE" baseline="0" dirty="0" smtClean="0"/>
              <a:t> </a:t>
            </a:r>
            <a:r>
              <a:rPr lang="de-DE" baseline="0" dirty="0" err="1" smtClean="0"/>
              <a:t>spectrum</a:t>
            </a:r>
            <a:r>
              <a:rPr lang="de-DE" baseline="0" dirty="0" smtClean="0"/>
              <a:t> </a:t>
            </a:r>
            <a:r>
              <a:rPr lang="de-DE" baseline="0" dirty="0" err="1" smtClean="0"/>
              <a:t>contains</a:t>
            </a:r>
            <a:r>
              <a:rPr lang="de-DE" baseline="0" dirty="0" smtClean="0"/>
              <a:t> a </a:t>
            </a:r>
            <a:r>
              <a:rPr lang="de-DE" baseline="0" dirty="0" err="1" smtClean="0"/>
              <a:t>set</a:t>
            </a:r>
            <a:r>
              <a:rPr lang="de-DE" baseline="0" dirty="0" smtClean="0"/>
              <a:t> </a:t>
            </a:r>
            <a:r>
              <a:rPr lang="de-DE" baseline="0" dirty="0" err="1" smtClean="0"/>
              <a:t>of</a:t>
            </a:r>
            <a:r>
              <a:rPr lang="de-DE" baseline="0" dirty="0" smtClean="0"/>
              <a:t> </a:t>
            </a:r>
            <a:r>
              <a:rPr lang="de-DE" baseline="0" dirty="0" err="1" smtClean="0"/>
              <a:t>peaks</a:t>
            </a:r>
            <a:r>
              <a:rPr lang="de-DE" baseline="0" dirty="0" smtClean="0"/>
              <a:t> („</a:t>
            </a:r>
            <a:r>
              <a:rPr lang="de-DE" baseline="0" dirty="0" err="1" smtClean="0"/>
              <a:t>fingerprint</a:t>
            </a:r>
            <a:r>
              <a:rPr lang="de-DE" baseline="0" dirty="0" smtClean="0"/>
              <a:t>“) </a:t>
            </a:r>
            <a:r>
              <a:rPr lang="de-DE" baseline="0" dirty="0" err="1" smtClean="0"/>
              <a:t>that</a:t>
            </a:r>
            <a:r>
              <a:rPr lang="de-DE" baseline="0" dirty="0" smtClean="0"/>
              <a:t> </a:t>
            </a:r>
            <a:r>
              <a:rPr lang="de-DE" baseline="0" dirty="0" err="1" smtClean="0"/>
              <a:t>are</a:t>
            </a:r>
            <a:r>
              <a:rPr lang="de-DE" baseline="0" dirty="0" smtClean="0"/>
              <a:t> </a:t>
            </a:r>
            <a:r>
              <a:rPr lang="de-DE" baseline="0" dirty="0" err="1" smtClean="0"/>
              <a:t>characteristic</a:t>
            </a:r>
            <a:r>
              <a:rPr lang="de-DE" baseline="0" dirty="0" smtClean="0"/>
              <a:t> </a:t>
            </a:r>
            <a:r>
              <a:rPr lang="de-DE" baseline="0" dirty="0" err="1" smtClean="0"/>
              <a:t>for</a:t>
            </a:r>
            <a:r>
              <a:rPr lang="de-DE" baseline="0" dirty="0" smtClean="0"/>
              <a:t> </a:t>
            </a:r>
            <a:r>
              <a:rPr lang="de-DE" baseline="0" dirty="0" err="1" smtClean="0"/>
              <a:t>this</a:t>
            </a:r>
            <a:r>
              <a:rPr lang="de-DE" baseline="0" dirty="0" smtClean="0"/>
              <a:t> </a:t>
            </a:r>
            <a:r>
              <a:rPr lang="de-DE" baseline="0" dirty="0" err="1" smtClean="0"/>
              <a:t>peptide</a:t>
            </a:r>
            <a:r>
              <a:rPr lang="de-DE" baseline="0" dirty="0" smtClean="0"/>
              <a:t>.</a:t>
            </a:r>
          </a:p>
          <a:p>
            <a:r>
              <a:rPr lang="de-DE" baseline="0" dirty="0" err="1" smtClean="0"/>
              <a:t>By</a:t>
            </a:r>
            <a:r>
              <a:rPr lang="de-DE" baseline="0" dirty="0" smtClean="0"/>
              <a:t> </a:t>
            </a:r>
            <a:r>
              <a:rPr lang="de-DE" baseline="0" dirty="0" err="1" smtClean="0"/>
              <a:t>combining</a:t>
            </a:r>
            <a:r>
              <a:rPr lang="de-DE" baseline="0" dirty="0" smtClean="0"/>
              <a:t> </a:t>
            </a:r>
            <a:r>
              <a:rPr lang="de-DE" baseline="0" dirty="0" err="1" smtClean="0"/>
              <a:t>the</a:t>
            </a:r>
            <a:r>
              <a:rPr lang="de-DE" baseline="0" dirty="0" smtClean="0"/>
              <a:t> </a:t>
            </a:r>
            <a:r>
              <a:rPr lang="de-DE" baseline="0" dirty="0" err="1" smtClean="0"/>
              <a:t>data</a:t>
            </a:r>
            <a:r>
              <a:rPr lang="de-DE" baseline="0" dirty="0" smtClean="0"/>
              <a:t> </a:t>
            </a:r>
            <a:r>
              <a:rPr lang="de-DE" baseline="0" dirty="0" err="1" smtClean="0"/>
              <a:t>from</a:t>
            </a:r>
            <a:r>
              <a:rPr lang="de-DE" baseline="0" dirty="0" smtClean="0"/>
              <a:t> different </a:t>
            </a:r>
            <a:r>
              <a:rPr lang="de-DE" baseline="0" dirty="0" err="1" smtClean="0"/>
              <a:t>panels</a:t>
            </a:r>
            <a:r>
              <a:rPr lang="de-DE" baseline="0" dirty="0" smtClean="0"/>
              <a:t>, </a:t>
            </a:r>
            <a:r>
              <a:rPr lang="de-DE" baseline="0" dirty="0" err="1" smtClean="0"/>
              <a:t>and</a:t>
            </a:r>
            <a:r>
              <a:rPr lang="de-DE" baseline="0" dirty="0" smtClean="0"/>
              <a:t> </a:t>
            </a:r>
            <a:r>
              <a:rPr lang="de-DE" baseline="0" dirty="0" err="1" smtClean="0"/>
              <a:t>normalizing</a:t>
            </a:r>
            <a:r>
              <a:rPr lang="de-DE" baseline="0" dirty="0" smtClean="0"/>
              <a:t> </a:t>
            </a:r>
            <a:r>
              <a:rPr lang="de-DE" baseline="0" dirty="0" err="1" smtClean="0"/>
              <a:t>the</a:t>
            </a:r>
            <a:r>
              <a:rPr lang="de-DE" baseline="0" dirty="0" smtClean="0"/>
              <a:t> </a:t>
            </a:r>
            <a:r>
              <a:rPr lang="de-DE" baseline="0" dirty="0" err="1" smtClean="0"/>
              <a:t>data</a:t>
            </a:r>
            <a:r>
              <a:rPr lang="de-DE" baseline="0" dirty="0" smtClean="0"/>
              <a:t>, </a:t>
            </a:r>
            <a:r>
              <a:rPr lang="de-DE" baseline="0" dirty="0" err="1" smtClean="0"/>
              <a:t>one</a:t>
            </a:r>
            <a:r>
              <a:rPr lang="de-DE" baseline="0" dirty="0" smtClean="0"/>
              <a:t> </a:t>
            </a:r>
            <a:r>
              <a:rPr lang="de-DE" baseline="0" dirty="0" err="1" smtClean="0"/>
              <a:t>obtains</a:t>
            </a:r>
            <a:r>
              <a:rPr lang="de-DE" baseline="0" dirty="0" smtClean="0"/>
              <a:t> </a:t>
            </a:r>
            <a:r>
              <a:rPr lang="de-DE" baseline="0" dirty="0" err="1" smtClean="0"/>
              <a:t>the</a:t>
            </a:r>
            <a:r>
              <a:rPr lang="de-DE" baseline="0" dirty="0" smtClean="0"/>
              <a:t> </a:t>
            </a:r>
            <a:r>
              <a:rPr lang="de-DE" baseline="0" dirty="0" err="1" smtClean="0"/>
              <a:t>expression</a:t>
            </a:r>
            <a:r>
              <a:rPr lang="de-DE" baseline="0" dirty="0" smtClean="0"/>
              <a:t> </a:t>
            </a:r>
            <a:r>
              <a:rPr lang="de-DE" baseline="0" dirty="0" err="1" smtClean="0"/>
              <a:t>profile</a:t>
            </a:r>
            <a:r>
              <a:rPr lang="de-DE" baseline="0" dirty="0" smtClean="0"/>
              <a:t> </a:t>
            </a:r>
            <a:r>
              <a:rPr lang="de-DE" baseline="0" dirty="0" err="1" smtClean="0"/>
              <a:t>of</a:t>
            </a:r>
            <a:r>
              <a:rPr lang="de-DE" baseline="0" dirty="0" smtClean="0"/>
              <a:t> </a:t>
            </a:r>
            <a:r>
              <a:rPr lang="de-DE" baseline="0" dirty="0" err="1" smtClean="0"/>
              <a:t>this</a:t>
            </a:r>
            <a:r>
              <a:rPr lang="de-DE" baseline="0" dirty="0" smtClean="0"/>
              <a:t> </a:t>
            </a:r>
            <a:r>
              <a:rPr lang="de-DE" baseline="0" dirty="0" err="1" smtClean="0"/>
              <a:t>peptide</a:t>
            </a:r>
            <a:r>
              <a:rPr lang="de-DE" baseline="0" dirty="0" smtClean="0"/>
              <a:t> </a:t>
            </a:r>
            <a:r>
              <a:rPr lang="de-DE" baseline="0" dirty="0" err="1" smtClean="0"/>
              <a:t>during</a:t>
            </a:r>
            <a:r>
              <a:rPr lang="de-DE" baseline="0" dirty="0" smtClean="0"/>
              <a:t> </a:t>
            </a:r>
            <a:r>
              <a:rPr lang="de-DE" baseline="0" dirty="0" err="1" smtClean="0"/>
              <a:t>the</a:t>
            </a:r>
            <a:r>
              <a:rPr lang="de-DE" baseline="0" dirty="0" smtClean="0"/>
              <a:t> </a:t>
            </a:r>
            <a:r>
              <a:rPr lang="de-DE" baseline="0" dirty="0" err="1" smtClean="0"/>
              <a:t>cell</a:t>
            </a:r>
            <a:r>
              <a:rPr lang="de-DE" baseline="0" dirty="0" smtClean="0"/>
              <a:t> </a:t>
            </a:r>
            <a:r>
              <a:rPr lang="de-DE" baseline="0" dirty="0" err="1" smtClean="0"/>
              <a:t>cycle</a:t>
            </a:r>
            <a:r>
              <a:rPr lang="de-DE" baseline="0" dirty="0" smtClean="0"/>
              <a:t> </a:t>
            </a:r>
            <a:r>
              <a:rPr lang="de-DE" baseline="0" dirty="0" err="1" smtClean="0"/>
              <a:t>shown</a:t>
            </a:r>
            <a:r>
              <a:rPr lang="de-DE" baseline="0" dirty="0" smtClean="0"/>
              <a:t> in </a:t>
            </a:r>
            <a:r>
              <a:rPr lang="de-DE" baseline="0" dirty="0" err="1" smtClean="0"/>
              <a:t>the</a:t>
            </a:r>
            <a:r>
              <a:rPr lang="de-DE" baseline="0" dirty="0" smtClean="0"/>
              <a:t> </a:t>
            </a:r>
            <a:r>
              <a:rPr lang="de-DE" baseline="0" dirty="0" err="1" smtClean="0"/>
              <a:t>inset</a:t>
            </a:r>
            <a:r>
              <a:rPr lang="de-DE" baseline="0" dirty="0" smtClean="0"/>
              <a:t> </a:t>
            </a:r>
            <a:r>
              <a:rPr lang="de-DE" baseline="0" dirty="0" err="1" smtClean="0"/>
              <a:t>of</a:t>
            </a:r>
            <a:r>
              <a:rPr lang="de-DE" baseline="0" dirty="0" smtClean="0"/>
              <a:t> </a:t>
            </a:r>
            <a:r>
              <a:rPr lang="de-DE" baseline="0" dirty="0" err="1" smtClean="0"/>
              <a:t>the</a:t>
            </a:r>
            <a:r>
              <a:rPr lang="de-DE" baseline="0" dirty="0" smtClean="0"/>
              <a:t> top </a:t>
            </a:r>
            <a:r>
              <a:rPr lang="de-DE" baseline="0" dirty="0" err="1" smtClean="0"/>
              <a:t>left</a:t>
            </a:r>
            <a:r>
              <a:rPr lang="de-DE" baseline="0" dirty="0" smtClean="0"/>
              <a:t> </a:t>
            </a:r>
            <a:r>
              <a:rPr lang="de-DE" baseline="0" dirty="0" err="1" smtClean="0"/>
              <a:t>panel</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16</a:t>
            </a:fld>
            <a:endParaRPr lang="de-DE"/>
          </a:p>
        </p:txBody>
      </p:sp>
    </p:spTree>
    <p:extLst>
      <p:ext uri="{BB962C8B-B14F-4D97-AF65-F5344CB8AC3E}">
        <p14:creationId xmlns:p14="http://schemas.microsoft.com/office/powerpoint/2010/main" val="1179948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figure</a:t>
            </a:r>
            <a:r>
              <a:rPr lang="de-DE" dirty="0" smtClean="0"/>
              <a:t> </a:t>
            </a:r>
            <a:r>
              <a:rPr lang="de-DE" dirty="0" err="1" smtClean="0"/>
              <a:t>shows</a:t>
            </a:r>
            <a:r>
              <a:rPr lang="de-DE" dirty="0" smtClean="0"/>
              <a:t> </a:t>
            </a:r>
            <a:r>
              <a:rPr lang="de-DE" dirty="0" err="1" smtClean="0"/>
              <a:t>the</a:t>
            </a:r>
            <a:r>
              <a:rPr lang="de-DE" dirty="0" smtClean="0"/>
              <a:t> </a:t>
            </a:r>
            <a:r>
              <a:rPr lang="de-DE" dirty="0" err="1" smtClean="0"/>
              <a:t>levels</a:t>
            </a:r>
            <a:r>
              <a:rPr lang="de-DE" dirty="0" smtClean="0"/>
              <a:t> </a:t>
            </a:r>
            <a:r>
              <a:rPr lang="de-DE" dirty="0" err="1" smtClean="0"/>
              <a:t>of</a:t>
            </a:r>
            <a:r>
              <a:rPr lang="de-DE" dirty="0" smtClean="0"/>
              <a:t> 2 </a:t>
            </a:r>
            <a:r>
              <a:rPr lang="de-DE" dirty="0" err="1" smtClean="0"/>
              <a:t>phosphopeptides</a:t>
            </a:r>
            <a:r>
              <a:rPr lang="de-DE" baseline="0" dirty="0" smtClean="0"/>
              <a:t> </a:t>
            </a:r>
            <a:r>
              <a:rPr lang="de-DE" baseline="0" dirty="0" err="1" smtClean="0"/>
              <a:t>belonging</a:t>
            </a:r>
            <a:r>
              <a:rPr lang="de-DE" baseline="0" dirty="0" smtClean="0"/>
              <a:t> </a:t>
            </a:r>
            <a:r>
              <a:rPr lang="de-DE" baseline="0" dirty="0" err="1" smtClean="0"/>
              <a:t>to</a:t>
            </a:r>
            <a:r>
              <a:rPr lang="de-DE" baseline="0" dirty="0" smtClean="0"/>
              <a:t> </a:t>
            </a:r>
            <a:r>
              <a:rPr lang="de-DE" baseline="0" dirty="0" err="1" smtClean="0"/>
              <a:t>the</a:t>
            </a:r>
            <a:r>
              <a:rPr lang="de-DE" baseline="0" dirty="0" smtClean="0"/>
              <a:t> CDK1 </a:t>
            </a:r>
            <a:r>
              <a:rPr lang="de-DE" baseline="0" dirty="0" err="1" smtClean="0"/>
              <a:t>kinase</a:t>
            </a:r>
            <a:r>
              <a:rPr lang="de-DE" baseline="0" dirty="0" smtClean="0"/>
              <a:t> </a:t>
            </a:r>
            <a:r>
              <a:rPr lang="de-DE" baseline="0" dirty="0" err="1" smtClean="0"/>
              <a:t>during</a:t>
            </a:r>
            <a:r>
              <a:rPr lang="de-DE" baseline="0" dirty="0" smtClean="0"/>
              <a:t> </a:t>
            </a:r>
            <a:r>
              <a:rPr lang="de-DE" baseline="0" dirty="0" err="1" smtClean="0"/>
              <a:t>the</a:t>
            </a:r>
            <a:r>
              <a:rPr lang="de-DE" baseline="0" dirty="0" smtClean="0"/>
              <a:t> </a:t>
            </a:r>
            <a:r>
              <a:rPr lang="de-DE" baseline="0" dirty="0" err="1" smtClean="0"/>
              <a:t>cell</a:t>
            </a:r>
            <a:r>
              <a:rPr lang="de-DE" baseline="0" dirty="0" smtClean="0"/>
              <a:t> </a:t>
            </a:r>
            <a:r>
              <a:rPr lang="de-DE" baseline="0" dirty="0" err="1" smtClean="0"/>
              <a:t>cycle</a:t>
            </a:r>
            <a:r>
              <a:rPr lang="de-DE" baseline="0" dirty="0" smtClean="0"/>
              <a:t>.</a:t>
            </a:r>
          </a:p>
          <a:p>
            <a:r>
              <a:rPr lang="de-DE" baseline="0" dirty="0" err="1" smtClean="0"/>
              <a:t>Phosphorylation</a:t>
            </a:r>
            <a:r>
              <a:rPr lang="de-DE" baseline="0" dirty="0" smtClean="0"/>
              <a:t> </a:t>
            </a:r>
            <a:r>
              <a:rPr lang="de-DE" baseline="0" dirty="0" err="1" smtClean="0"/>
              <a:t>levels</a:t>
            </a:r>
            <a:r>
              <a:rPr lang="de-DE" baseline="0" dirty="0" smtClean="0"/>
              <a:t> </a:t>
            </a:r>
            <a:r>
              <a:rPr lang="de-DE" baseline="0" dirty="0" err="1" smtClean="0"/>
              <a:t>of</a:t>
            </a:r>
            <a:r>
              <a:rPr lang="de-DE" baseline="0" dirty="0" smtClean="0"/>
              <a:t> Thr161 </a:t>
            </a:r>
            <a:r>
              <a:rPr lang="de-DE" baseline="0" dirty="0" err="1" smtClean="0"/>
              <a:t>increases</a:t>
            </a:r>
            <a:r>
              <a:rPr lang="de-DE" baseline="0" dirty="0" smtClean="0"/>
              <a:t> </a:t>
            </a:r>
            <a:r>
              <a:rPr lang="de-DE" baseline="0" dirty="0" err="1" smtClean="0"/>
              <a:t>during</a:t>
            </a:r>
            <a:r>
              <a:rPr lang="de-DE" baseline="0" dirty="0" smtClean="0"/>
              <a:t> </a:t>
            </a:r>
            <a:r>
              <a:rPr lang="de-DE" baseline="0" dirty="0" err="1" smtClean="0"/>
              <a:t>the</a:t>
            </a:r>
            <a:r>
              <a:rPr lang="de-DE" baseline="0" dirty="0" smtClean="0"/>
              <a:t> </a:t>
            </a:r>
            <a:r>
              <a:rPr lang="de-DE" baseline="0" dirty="0" err="1" smtClean="0"/>
              <a:t>cell</a:t>
            </a:r>
            <a:r>
              <a:rPr lang="de-DE" baseline="0" dirty="0" smtClean="0"/>
              <a:t> </a:t>
            </a:r>
            <a:r>
              <a:rPr lang="de-DE" baseline="0" dirty="0" err="1" smtClean="0"/>
              <a:t>cycle</a:t>
            </a:r>
            <a:r>
              <a:rPr lang="de-DE" baseline="0" dirty="0" smtClean="0"/>
              <a:t>, </a:t>
            </a:r>
            <a:r>
              <a:rPr lang="de-DE" baseline="0" dirty="0" err="1" smtClean="0"/>
              <a:t>that</a:t>
            </a:r>
            <a:r>
              <a:rPr lang="de-DE" baseline="0" dirty="0" smtClean="0"/>
              <a:t> </a:t>
            </a:r>
            <a:r>
              <a:rPr lang="de-DE" baseline="0" dirty="0" err="1" smtClean="0"/>
              <a:t>of</a:t>
            </a:r>
            <a:r>
              <a:rPr lang="de-DE" baseline="0" dirty="0" smtClean="0"/>
              <a:t> Thr14 </a:t>
            </a:r>
            <a:r>
              <a:rPr lang="de-DE" baseline="0" dirty="0" err="1" smtClean="0"/>
              <a:t>and</a:t>
            </a:r>
            <a:r>
              <a:rPr lang="de-DE" baseline="0" dirty="0" smtClean="0"/>
              <a:t> Tyr15 </a:t>
            </a:r>
            <a:r>
              <a:rPr lang="de-DE" baseline="0" dirty="0" err="1" smtClean="0"/>
              <a:t>sharply</a:t>
            </a:r>
            <a:r>
              <a:rPr lang="de-DE" baseline="0" dirty="0" smtClean="0"/>
              <a:t> </a:t>
            </a:r>
            <a:r>
              <a:rPr lang="de-DE" baseline="0" dirty="0" err="1" smtClean="0"/>
              <a:t>decrease</a:t>
            </a:r>
            <a:r>
              <a:rPr lang="de-DE" baseline="0" dirty="0" smtClean="0"/>
              <a:t> in </a:t>
            </a:r>
            <a:r>
              <a:rPr lang="de-DE" baseline="0" dirty="0" err="1" smtClean="0"/>
              <a:t>mitosis</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17</a:t>
            </a:fld>
            <a:endParaRPr lang="de-DE"/>
          </a:p>
        </p:txBody>
      </p:sp>
    </p:spTree>
    <p:extLst>
      <p:ext uri="{BB962C8B-B14F-4D97-AF65-F5344CB8AC3E}">
        <p14:creationId xmlns:p14="http://schemas.microsoft.com/office/powerpoint/2010/main" val="485351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Dealing</a:t>
            </a:r>
            <a:r>
              <a:rPr lang="de-DE" dirty="0" smtClean="0"/>
              <a:t> </a:t>
            </a:r>
            <a:r>
              <a:rPr lang="de-DE" dirty="0" err="1" smtClean="0"/>
              <a:t>with</a:t>
            </a:r>
            <a:r>
              <a:rPr lang="de-DE" dirty="0" smtClean="0"/>
              <a:t> </a:t>
            </a:r>
            <a:r>
              <a:rPr lang="de-DE" b="1" dirty="0" err="1" smtClean="0"/>
              <a:t>missing</a:t>
            </a:r>
            <a:r>
              <a:rPr lang="de-DE" b="1" dirty="0" smtClean="0"/>
              <a:t> </a:t>
            </a:r>
            <a:r>
              <a:rPr lang="de-DE" b="1" dirty="0" err="1" smtClean="0"/>
              <a:t>values</a:t>
            </a:r>
            <a:r>
              <a:rPr lang="de-DE" b="1" dirty="0" smtClean="0"/>
              <a:t> </a:t>
            </a:r>
            <a:r>
              <a:rPr lang="de-DE" dirty="0" err="1" smtClean="0"/>
              <a:t>is</a:t>
            </a:r>
            <a:r>
              <a:rPr lang="de-DE" dirty="0" smtClean="0"/>
              <a:t> a </a:t>
            </a:r>
            <a:r>
              <a:rPr lang="de-DE" dirty="0" err="1" smtClean="0"/>
              <a:t>major</a:t>
            </a:r>
            <a:r>
              <a:rPr lang="de-DE" dirty="0" smtClean="0"/>
              <a:t> </a:t>
            </a:r>
            <a:r>
              <a:rPr lang="de-DE" dirty="0" err="1" smtClean="0"/>
              <a:t>task</a:t>
            </a:r>
            <a:r>
              <a:rPr lang="de-DE" dirty="0" smtClean="0"/>
              <a:t> </a:t>
            </a:r>
            <a:r>
              <a:rPr lang="de-DE" dirty="0" err="1" smtClean="0"/>
              <a:t>when</a:t>
            </a:r>
            <a:r>
              <a:rPr lang="de-DE" baseline="0" dirty="0" smtClean="0"/>
              <a:t> </a:t>
            </a:r>
            <a:r>
              <a:rPr lang="de-DE" baseline="0" dirty="0" err="1" smtClean="0"/>
              <a:t>processing</a:t>
            </a:r>
            <a:r>
              <a:rPr lang="de-DE" baseline="0" dirty="0" smtClean="0"/>
              <a:t> </a:t>
            </a:r>
            <a:r>
              <a:rPr lang="de-DE" baseline="0" dirty="0" err="1" smtClean="0"/>
              <a:t>data</a:t>
            </a:r>
            <a:r>
              <a:rPr lang="de-DE" baseline="0" dirty="0" smtClean="0"/>
              <a:t> </a:t>
            </a:r>
            <a:r>
              <a:rPr lang="de-DE" baseline="0" dirty="0" err="1" smtClean="0"/>
              <a:t>from</a:t>
            </a:r>
            <a:r>
              <a:rPr lang="de-DE" baseline="0" dirty="0" smtClean="0"/>
              <a:t> </a:t>
            </a:r>
            <a:r>
              <a:rPr lang="de-DE" baseline="0" dirty="0" err="1" smtClean="0"/>
              <a:t>mass</a:t>
            </a:r>
            <a:r>
              <a:rPr lang="de-DE" baseline="0" dirty="0" smtClean="0"/>
              <a:t> </a:t>
            </a:r>
            <a:r>
              <a:rPr lang="de-DE" baseline="0" dirty="0" err="1" smtClean="0"/>
              <a:t>spectrometry</a:t>
            </a:r>
            <a:r>
              <a:rPr lang="de-DE" baseline="0" dirty="0" smtClean="0"/>
              <a:t>.</a:t>
            </a:r>
          </a:p>
          <a:p>
            <a:endParaRPr lang="de-DE" baseline="0" dirty="0" smtClean="0"/>
          </a:p>
          <a:p>
            <a:r>
              <a:rPr lang="de-DE" baseline="0" dirty="0" smtClean="0"/>
              <a:t>On </a:t>
            </a:r>
            <a:r>
              <a:rPr lang="de-DE" baseline="0" dirty="0" err="1" smtClean="0"/>
              <a:t>slide</a:t>
            </a:r>
            <a:r>
              <a:rPr lang="de-DE" baseline="0" dirty="0" smtClean="0"/>
              <a:t> 8, </a:t>
            </a:r>
            <a:r>
              <a:rPr lang="de-DE" baseline="0" dirty="0" err="1" smtClean="0"/>
              <a:t>we</a:t>
            </a:r>
            <a:r>
              <a:rPr lang="de-DE" baseline="0" dirty="0" smtClean="0"/>
              <a:t> </a:t>
            </a:r>
            <a:r>
              <a:rPr lang="de-DE" baseline="0" dirty="0" err="1" smtClean="0"/>
              <a:t>listed</a:t>
            </a:r>
            <a:r>
              <a:rPr lang="de-DE" baseline="0" dirty="0" smtClean="0"/>
              <a:t> </a:t>
            </a:r>
            <a:r>
              <a:rPr lang="de-DE" baseline="0" dirty="0" err="1" smtClean="0"/>
              <a:t>possible</a:t>
            </a:r>
            <a:r>
              <a:rPr lang="de-DE" baseline="0" dirty="0" smtClean="0"/>
              <a:t> </a:t>
            </a:r>
            <a:r>
              <a:rPr lang="de-DE" baseline="0" dirty="0" err="1" smtClean="0"/>
              <a:t>reasons</a:t>
            </a:r>
            <a:r>
              <a:rPr lang="de-DE" baseline="0" dirty="0" smtClean="0"/>
              <a:t> </a:t>
            </a:r>
            <a:r>
              <a:rPr lang="de-DE" baseline="0" dirty="0" err="1" smtClean="0"/>
              <a:t>why</a:t>
            </a:r>
            <a:r>
              <a:rPr lang="de-DE" baseline="0" dirty="0" smtClean="0"/>
              <a:t> </a:t>
            </a:r>
            <a:r>
              <a:rPr lang="de-DE" baseline="0" dirty="0" err="1" smtClean="0"/>
              <a:t>certain</a:t>
            </a:r>
            <a:r>
              <a:rPr lang="de-DE" baseline="0" dirty="0" smtClean="0"/>
              <a:t> </a:t>
            </a:r>
            <a:r>
              <a:rPr lang="de-DE" baseline="0" dirty="0" err="1" smtClean="0"/>
              <a:t>peptides</a:t>
            </a:r>
            <a:r>
              <a:rPr lang="de-DE" baseline="0" dirty="0" smtClean="0"/>
              <a:t> </a:t>
            </a:r>
            <a:r>
              <a:rPr lang="de-DE" baseline="0" dirty="0" err="1" smtClean="0"/>
              <a:t>are</a:t>
            </a:r>
            <a:r>
              <a:rPr lang="de-DE" baseline="0" dirty="0" smtClean="0"/>
              <a:t> not </a:t>
            </a:r>
            <a:r>
              <a:rPr lang="de-DE" baseline="0" dirty="0" err="1" smtClean="0"/>
              <a:t>detected</a:t>
            </a:r>
            <a:r>
              <a:rPr lang="de-DE" baseline="0" dirty="0" smtClean="0"/>
              <a:t> at all.</a:t>
            </a:r>
          </a:p>
          <a:p>
            <a:r>
              <a:rPr lang="de-DE" baseline="0" dirty="0" smtClean="0"/>
              <a:t>But </a:t>
            </a:r>
            <a:r>
              <a:rPr lang="de-DE" baseline="0" dirty="0" err="1" smtClean="0"/>
              <a:t>this</a:t>
            </a:r>
            <a:r>
              <a:rPr lang="de-DE" baseline="0" dirty="0" smtClean="0"/>
              <a:t> </a:t>
            </a:r>
            <a:r>
              <a:rPr lang="de-DE" baseline="0" dirty="0" err="1" smtClean="0"/>
              <a:t>does</a:t>
            </a:r>
            <a:r>
              <a:rPr lang="de-DE" baseline="0" dirty="0" smtClean="0"/>
              <a:t> not </a:t>
            </a:r>
            <a:r>
              <a:rPr lang="de-DE" baseline="0" dirty="0" err="1" smtClean="0"/>
              <a:t>explain</a:t>
            </a:r>
            <a:r>
              <a:rPr lang="de-DE" baseline="0" dirty="0" smtClean="0"/>
              <a:t> </a:t>
            </a:r>
            <a:r>
              <a:rPr lang="de-DE" baseline="0" dirty="0" err="1" smtClean="0"/>
              <a:t>why</a:t>
            </a:r>
            <a:r>
              <a:rPr lang="de-DE" baseline="0" dirty="0" smtClean="0"/>
              <a:t> </a:t>
            </a:r>
            <a:r>
              <a:rPr lang="de-DE" baseline="0" dirty="0" err="1" smtClean="0"/>
              <a:t>they</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detected</a:t>
            </a:r>
            <a:r>
              <a:rPr lang="de-DE" baseline="0" dirty="0" smtClean="0"/>
              <a:t> in </a:t>
            </a:r>
            <a:r>
              <a:rPr lang="de-DE" baseline="0" dirty="0" err="1" smtClean="0"/>
              <a:t>one</a:t>
            </a:r>
            <a:r>
              <a:rPr lang="de-DE" baseline="0" dirty="0" smtClean="0"/>
              <a:t> sample, but not in </a:t>
            </a:r>
            <a:r>
              <a:rPr lang="de-DE" baseline="0" dirty="0" err="1" smtClean="0"/>
              <a:t>another</a:t>
            </a:r>
            <a:r>
              <a:rPr lang="de-DE" baseline="0" dirty="0" smtClean="0"/>
              <a:t> </a:t>
            </a:r>
            <a:r>
              <a:rPr lang="de-DE" baseline="0" dirty="0" err="1" smtClean="0"/>
              <a:t>one</a:t>
            </a:r>
            <a:r>
              <a:rPr lang="de-DE" baseline="0" dirty="0" smtClean="0"/>
              <a:t>.</a:t>
            </a:r>
          </a:p>
          <a:p>
            <a:endParaRPr lang="de-DE" baseline="0" dirty="0" smtClean="0"/>
          </a:p>
          <a:p>
            <a:r>
              <a:rPr lang="de-DE" baseline="0" dirty="0" err="1" smtClean="0"/>
              <a:t>We</a:t>
            </a:r>
            <a:r>
              <a:rPr lang="de-DE" baseline="0" dirty="0" smtClean="0"/>
              <a:t> will not </a:t>
            </a:r>
            <a:r>
              <a:rPr lang="de-DE" baseline="0" dirty="0" err="1" smtClean="0"/>
              <a:t>go</a:t>
            </a:r>
            <a:r>
              <a:rPr lang="de-DE" baseline="0" dirty="0" smtClean="0"/>
              <a:t> </a:t>
            </a:r>
            <a:r>
              <a:rPr lang="de-DE" baseline="0" dirty="0" err="1" smtClean="0"/>
              <a:t>deeper</a:t>
            </a:r>
            <a:r>
              <a:rPr lang="de-DE" baseline="0" dirty="0" smtClean="0"/>
              <a:t> </a:t>
            </a:r>
            <a:r>
              <a:rPr lang="de-DE" baseline="0" dirty="0" err="1" smtClean="0"/>
              <a:t>into</a:t>
            </a:r>
            <a:r>
              <a:rPr lang="de-DE" baseline="0" dirty="0" smtClean="0"/>
              <a:t> </a:t>
            </a:r>
            <a:r>
              <a:rPr lang="de-DE" baseline="0" dirty="0" err="1" smtClean="0"/>
              <a:t>this</a:t>
            </a:r>
            <a:r>
              <a:rPr lang="de-DE" baseline="0" dirty="0" smtClean="0"/>
              <a:t> </a:t>
            </a:r>
            <a:r>
              <a:rPr lang="de-DE" baseline="0" dirty="0" err="1" smtClean="0"/>
              <a:t>here</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sufficient</a:t>
            </a:r>
            <a:r>
              <a:rPr lang="de-DE" baseline="0" dirty="0" smtClean="0"/>
              <a:t> </a:t>
            </a:r>
            <a:r>
              <a:rPr lang="de-DE" baseline="0" dirty="0" err="1" smtClean="0"/>
              <a:t>for</a:t>
            </a:r>
            <a:r>
              <a:rPr lang="de-DE" baseline="0" dirty="0" smtClean="0"/>
              <a:t> </a:t>
            </a:r>
            <a:r>
              <a:rPr lang="de-DE" baseline="0" dirty="0" err="1" smtClean="0"/>
              <a:t>you</a:t>
            </a:r>
            <a:r>
              <a:rPr lang="de-DE" baseline="0" dirty="0" smtClean="0"/>
              <a:t> </a:t>
            </a:r>
            <a:r>
              <a:rPr lang="de-DE" baseline="0" dirty="0" err="1" smtClean="0"/>
              <a:t>to</a:t>
            </a:r>
            <a:r>
              <a:rPr lang="de-DE" baseline="0" dirty="0" smtClean="0"/>
              <a:t> </a:t>
            </a:r>
            <a:r>
              <a:rPr lang="de-DE" baseline="0" dirty="0" err="1" smtClean="0"/>
              <a:t>realize</a:t>
            </a:r>
            <a:r>
              <a:rPr lang="de-DE" baseline="0" dirty="0" smtClean="0"/>
              <a:t> </a:t>
            </a:r>
            <a:r>
              <a:rPr lang="de-DE" baseline="0" dirty="0" err="1" smtClean="0"/>
              <a:t>the</a:t>
            </a:r>
            <a:r>
              <a:rPr lang="de-DE" baseline="0" dirty="0" smtClean="0"/>
              <a:t> </a:t>
            </a:r>
            <a:r>
              <a:rPr lang="de-DE" baseline="0" dirty="0" err="1" smtClean="0"/>
              <a:t>enormous</a:t>
            </a:r>
            <a:r>
              <a:rPr lang="de-DE" baseline="0" dirty="0" smtClean="0"/>
              <a:t> </a:t>
            </a:r>
            <a:r>
              <a:rPr lang="de-DE" baseline="0" dirty="0" err="1" smtClean="0"/>
              <a:t>importance</a:t>
            </a:r>
            <a:r>
              <a:rPr lang="de-DE" baseline="0" dirty="0" smtClean="0"/>
              <a:t> </a:t>
            </a:r>
            <a:r>
              <a:rPr lang="de-DE" baseline="0" dirty="0" err="1" smtClean="0"/>
              <a:t>of</a:t>
            </a:r>
            <a:r>
              <a:rPr lang="de-DE" baseline="0" dirty="0" smtClean="0"/>
              <a:t> </a:t>
            </a:r>
            <a:r>
              <a:rPr lang="de-DE" baseline="0" dirty="0" err="1" smtClean="0"/>
              <a:t>this</a:t>
            </a:r>
            <a:r>
              <a:rPr lang="de-DE" baseline="0" dirty="0" smtClean="0"/>
              <a:t> </a:t>
            </a:r>
            <a:r>
              <a:rPr lang="de-DE" baseline="0" dirty="0" err="1" smtClean="0"/>
              <a:t>point</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18</a:t>
            </a:fld>
            <a:endParaRPr lang="de-DE"/>
          </a:p>
        </p:txBody>
      </p:sp>
    </p:spTree>
    <p:extLst>
      <p:ext uri="{BB962C8B-B14F-4D97-AF65-F5344CB8AC3E}">
        <p14:creationId xmlns:p14="http://schemas.microsoft.com/office/powerpoint/2010/main" val="897870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KNN </a:t>
            </a:r>
            <a:r>
              <a:rPr lang="de-DE" baseline="0" dirty="0" err="1" smtClean="0"/>
              <a:t>stands</a:t>
            </a:r>
            <a:r>
              <a:rPr lang="de-DE" baseline="0" dirty="0" smtClean="0"/>
              <a:t> </a:t>
            </a:r>
            <a:r>
              <a:rPr lang="de-DE" baseline="0" dirty="0" err="1" smtClean="0"/>
              <a:t>for</a:t>
            </a:r>
            <a:r>
              <a:rPr lang="de-DE" baseline="0" dirty="0" smtClean="0"/>
              <a:t> </a:t>
            </a:r>
            <a:r>
              <a:rPr lang="de-DE" i="1" baseline="0" dirty="0" smtClean="0"/>
              <a:t>k</a:t>
            </a:r>
            <a:r>
              <a:rPr lang="de-DE" baseline="0" dirty="0" smtClean="0"/>
              <a:t> </a:t>
            </a:r>
            <a:r>
              <a:rPr lang="de-DE" baseline="0" dirty="0" err="1" smtClean="0"/>
              <a:t>nearest</a:t>
            </a:r>
            <a:r>
              <a:rPr lang="de-DE" baseline="0" dirty="0" smtClean="0"/>
              <a:t> </a:t>
            </a:r>
            <a:r>
              <a:rPr lang="de-DE" baseline="0" dirty="0" err="1" smtClean="0"/>
              <a:t>neighbors</a:t>
            </a:r>
            <a:r>
              <a:rPr lang="de-DE" baseline="0" dirty="0" smtClean="0"/>
              <a:t>.</a:t>
            </a:r>
          </a:p>
          <a:p>
            <a:r>
              <a:rPr lang="de-DE" baseline="0" dirty="0" smtClean="0"/>
              <a:t>The </a:t>
            </a:r>
            <a:r>
              <a:rPr lang="de-DE" baseline="0" dirty="0" err="1" smtClean="0"/>
              <a:t>idea</a:t>
            </a:r>
            <a:r>
              <a:rPr lang="de-DE" baseline="0" dirty="0" smtClean="0"/>
              <a:t> </a:t>
            </a:r>
            <a:r>
              <a:rPr lang="de-DE" baseline="0" dirty="0" err="1" smtClean="0"/>
              <a:t>follows</a:t>
            </a:r>
            <a:r>
              <a:rPr lang="de-DE" baseline="0" dirty="0" smtClean="0"/>
              <a:t> </a:t>
            </a:r>
            <a:r>
              <a:rPr lang="de-DE" baseline="0" dirty="0" err="1" smtClean="0"/>
              <a:t>the</a:t>
            </a:r>
            <a:r>
              <a:rPr lang="de-DE" baseline="0" dirty="0" smtClean="0"/>
              <a:t> </a:t>
            </a:r>
            <a:r>
              <a:rPr lang="de-DE" baseline="0" dirty="0" err="1" smtClean="0"/>
              <a:t>often</a:t>
            </a:r>
            <a:r>
              <a:rPr lang="de-DE" baseline="0" dirty="0" smtClean="0"/>
              <a:t> </a:t>
            </a:r>
            <a:r>
              <a:rPr lang="de-DE" baseline="0" dirty="0" err="1" smtClean="0"/>
              <a:t>used</a:t>
            </a:r>
            <a:r>
              <a:rPr lang="de-DE" baseline="0" dirty="0" smtClean="0"/>
              <a:t> </a:t>
            </a:r>
            <a:r>
              <a:rPr lang="de-DE" baseline="0" dirty="0" err="1" smtClean="0"/>
              <a:t>principle</a:t>
            </a:r>
            <a:r>
              <a:rPr lang="de-DE" baseline="0" dirty="0" smtClean="0"/>
              <a:t> „</a:t>
            </a:r>
            <a:r>
              <a:rPr lang="de-DE" baseline="0" dirty="0" err="1" smtClean="0"/>
              <a:t>guilt</a:t>
            </a:r>
            <a:r>
              <a:rPr lang="de-DE" baseline="0" dirty="0" smtClean="0"/>
              <a:t> </a:t>
            </a:r>
            <a:r>
              <a:rPr lang="de-DE" baseline="0" dirty="0" err="1" smtClean="0"/>
              <a:t>by</a:t>
            </a:r>
            <a:r>
              <a:rPr lang="de-DE" baseline="0" dirty="0" smtClean="0"/>
              <a:t> </a:t>
            </a:r>
            <a:r>
              <a:rPr lang="de-DE" baseline="0" dirty="0" err="1" smtClean="0"/>
              <a:t>association</a:t>
            </a:r>
            <a:r>
              <a:rPr lang="de-DE" baseline="0" dirty="0" smtClean="0"/>
              <a:t>“.</a:t>
            </a:r>
          </a:p>
          <a:p>
            <a:r>
              <a:rPr lang="de-DE" baseline="0" dirty="0" err="1" smtClean="0"/>
              <a:t>If</a:t>
            </a:r>
            <a:r>
              <a:rPr lang="de-DE" baseline="0" dirty="0" smtClean="0"/>
              <a:t> </a:t>
            </a:r>
            <a:r>
              <a:rPr lang="de-DE" i="1" baseline="0" dirty="0" smtClean="0"/>
              <a:t>k</a:t>
            </a:r>
            <a:r>
              <a:rPr lang="de-DE" baseline="0" dirty="0" smtClean="0"/>
              <a:t> </a:t>
            </a:r>
            <a:r>
              <a:rPr lang="de-DE" baseline="0" dirty="0" err="1" smtClean="0"/>
              <a:t>other</a:t>
            </a:r>
            <a:r>
              <a:rPr lang="de-DE" baseline="0" dirty="0" smtClean="0"/>
              <a:t> genes </a:t>
            </a:r>
            <a:r>
              <a:rPr lang="de-DE" baseline="0" dirty="0" err="1" smtClean="0"/>
              <a:t>show</a:t>
            </a:r>
            <a:r>
              <a:rPr lang="de-DE" baseline="0" dirty="0" smtClean="0"/>
              <a:t> a </a:t>
            </a:r>
            <a:r>
              <a:rPr lang="de-DE" baseline="0" dirty="0" err="1" smtClean="0"/>
              <a:t>very</a:t>
            </a:r>
            <a:r>
              <a:rPr lang="de-DE" baseline="0" dirty="0" smtClean="0"/>
              <a:t> </a:t>
            </a:r>
            <a:r>
              <a:rPr lang="de-DE" baseline="0" dirty="0" err="1" smtClean="0"/>
              <a:t>similar</a:t>
            </a:r>
            <a:r>
              <a:rPr lang="de-DE" baseline="0" dirty="0" smtClean="0"/>
              <a:t> </a:t>
            </a:r>
            <a:r>
              <a:rPr lang="de-DE" baseline="0" dirty="0" err="1" smtClean="0"/>
              <a:t>expression</a:t>
            </a:r>
            <a:r>
              <a:rPr lang="de-DE" baseline="0" dirty="0" smtClean="0"/>
              <a:t> </a:t>
            </a:r>
            <a:r>
              <a:rPr lang="de-DE" baseline="0" dirty="0" err="1" smtClean="0"/>
              <a:t>profile</a:t>
            </a:r>
            <a:r>
              <a:rPr lang="de-DE" baseline="0" dirty="0" smtClean="0"/>
              <a:t> </a:t>
            </a:r>
            <a:r>
              <a:rPr lang="de-DE" baseline="0" dirty="0" err="1" smtClean="0"/>
              <a:t>to</a:t>
            </a:r>
            <a:r>
              <a:rPr lang="de-DE" baseline="0" dirty="0" smtClean="0"/>
              <a:t> gene</a:t>
            </a:r>
            <a:r>
              <a:rPr lang="de-DE" baseline="-25000" dirty="0" smtClean="0"/>
              <a:t>1</a:t>
            </a:r>
            <a:r>
              <a:rPr lang="de-DE" baseline="0" dirty="0" smtClean="0"/>
              <a:t> </a:t>
            </a:r>
            <a:r>
              <a:rPr lang="de-DE" baseline="0" dirty="0" err="1" smtClean="0"/>
              <a:t>under</a:t>
            </a:r>
            <a:r>
              <a:rPr lang="de-DE" baseline="0" dirty="0" smtClean="0"/>
              <a:t> all (</a:t>
            </a:r>
            <a:r>
              <a:rPr lang="de-DE" baseline="0" dirty="0" err="1" smtClean="0"/>
              <a:t>or</a:t>
            </a:r>
            <a:r>
              <a:rPr lang="de-DE" baseline="0" dirty="0" smtClean="0"/>
              <a:t> </a:t>
            </a:r>
            <a:r>
              <a:rPr lang="de-DE" baseline="0" dirty="0" err="1" smtClean="0"/>
              <a:t>many</a:t>
            </a:r>
            <a:r>
              <a:rPr lang="de-DE" baseline="0" dirty="0" smtClean="0"/>
              <a:t>) </a:t>
            </a:r>
            <a:r>
              <a:rPr lang="de-DE" baseline="0" dirty="0" err="1" smtClean="0"/>
              <a:t>other</a:t>
            </a:r>
            <a:r>
              <a:rPr lang="de-DE" baseline="0" dirty="0" smtClean="0"/>
              <a:t> </a:t>
            </a:r>
            <a:r>
              <a:rPr lang="de-DE" baseline="0" dirty="0" err="1" smtClean="0"/>
              <a:t>conditions</a:t>
            </a:r>
            <a:r>
              <a:rPr lang="de-DE" baseline="0" dirty="0" smtClean="0"/>
              <a:t>, </a:t>
            </a:r>
            <a:r>
              <a:rPr lang="de-DE" baseline="0" dirty="0" err="1" smtClean="0"/>
              <a:t>then</a:t>
            </a:r>
            <a:r>
              <a:rPr lang="de-DE" baseline="0" dirty="0" smtClean="0"/>
              <a:t> </a:t>
            </a:r>
            <a:r>
              <a:rPr lang="de-DE" baseline="0" dirty="0" err="1" smtClean="0"/>
              <a:t>it</a:t>
            </a:r>
            <a:r>
              <a:rPr lang="de-DE" baseline="0" dirty="0" smtClean="0"/>
              <a:t> </a:t>
            </a:r>
            <a:r>
              <a:rPr lang="de-DE" baseline="0" dirty="0" err="1" smtClean="0"/>
              <a:t>makes</a:t>
            </a:r>
            <a:r>
              <a:rPr lang="de-DE" baseline="0" dirty="0" smtClean="0"/>
              <a:t> sense </a:t>
            </a:r>
            <a:r>
              <a:rPr lang="de-DE" baseline="0" dirty="0" err="1" smtClean="0"/>
              <a:t>to</a:t>
            </a:r>
            <a:r>
              <a:rPr lang="de-DE" baseline="0" dirty="0" smtClean="0"/>
              <a:t> </a:t>
            </a:r>
            <a:r>
              <a:rPr lang="de-DE" baseline="0" dirty="0" err="1" smtClean="0"/>
              <a:t>impute</a:t>
            </a:r>
            <a:r>
              <a:rPr lang="de-DE" baseline="0" dirty="0" smtClean="0"/>
              <a:t> </a:t>
            </a:r>
            <a:r>
              <a:rPr lang="de-DE" baseline="0" dirty="0" err="1" smtClean="0"/>
              <a:t>the</a:t>
            </a:r>
            <a:r>
              <a:rPr lang="de-DE" baseline="0" dirty="0" smtClean="0"/>
              <a:t> </a:t>
            </a:r>
            <a:r>
              <a:rPr lang="de-DE" baseline="0" dirty="0" err="1" smtClean="0"/>
              <a:t>missing</a:t>
            </a:r>
            <a:r>
              <a:rPr lang="de-DE" baseline="0" dirty="0" smtClean="0"/>
              <a:t> </a:t>
            </a:r>
            <a:r>
              <a:rPr lang="de-DE" baseline="0" dirty="0" err="1" smtClean="0"/>
              <a:t>expression</a:t>
            </a:r>
            <a:r>
              <a:rPr lang="de-DE" baseline="0" dirty="0" smtClean="0"/>
              <a:t> </a:t>
            </a:r>
            <a:r>
              <a:rPr lang="de-DE" baseline="0" dirty="0" err="1" smtClean="0"/>
              <a:t>level</a:t>
            </a:r>
            <a:r>
              <a:rPr lang="de-DE" baseline="0" dirty="0" smtClean="0"/>
              <a:t> </a:t>
            </a:r>
            <a:r>
              <a:rPr lang="de-DE" baseline="0" dirty="0" err="1" smtClean="0"/>
              <a:t>of</a:t>
            </a:r>
            <a:r>
              <a:rPr lang="de-DE" baseline="0" dirty="0" smtClean="0"/>
              <a:t> gene</a:t>
            </a:r>
            <a:r>
              <a:rPr lang="de-DE" baseline="-25000" dirty="0" smtClean="0"/>
              <a:t>1</a:t>
            </a:r>
            <a:r>
              <a:rPr lang="de-DE" baseline="0" dirty="0" smtClean="0"/>
              <a:t> </a:t>
            </a:r>
            <a:r>
              <a:rPr lang="de-DE" baseline="0" dirty="0" err="1" smtClean="0"/>
              <a:t>based</a:t>
            </a:r>
            <a:r>
              <a:rPr lang="de-DE" baseline="0" dirty="0" smtClean="0"/>
              <a:t> on </a:t>
            </a:r>
            <a:r>
              <a:rPr lang="de-DE" baseline="0" dirty="0" err="1" smtClean="0"/>
              <a:t>the</a:t>
            </a:r>
            <a:r>
              <a:rPr lang="de-DE" baseline="0" dirty="0" smtClean="0"/>
              <a:t> </a:t>
            </a:r>
            <a:r>
              <a:rPr lang="de-DE" baseline="0" dirty="0" err="1" smtClean="0"/>
              <a:t>values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other</a:t>
            </a:r>
            <a:r>
              <a:rPr lang="de-DE" baseline="0" dirty="0" smtClean="0"/>
              <a:t> genes in </a:t>
            </a:r>
            <a:r>
              <a:rPr lang="de-DE" baseline="0" dirty="0" err="1" smtClean="0"/>
              <a:t>condition</a:t>
            </a:r>
            <a:r>
              <a:rPr lang="de-DE" baseline="0" dirty="0" smtClean="0"/>
              <a:t> </a:t>
            </a:r>
            <a:r>
              <a:rPr lang="de-DE" i="1" baseline="0" dirty="0" smtClean="0"/>
              <a:t>i</a:t>
            </a:r>
            <a:r>
              <a:rPr lang="de-DE" baseline="0" dirty="0" smtClean="0"/>
              <a:t>.</a:t>
            </a:r>
          </a:p>
          <a:p>
            <a:r>
              <a:rPr lang="de-DE" baseline="0" dirty="0" smtClean="0"/>
              <a:t>The </a:t>
            </a:r>
            <a:r>
              <a:rPr lang="de-DE" baseline="0" dirty="0" err="1" smtClean="0"/>
              <a:t>formula</a:t>
            </a:r>
            <a:r>
              <a:rPr lang="de-DE" baseline="0" dirty="0" smtClean="0"/>
              <a:t> </a:t>
            </a:r>
            <a:r>
              <a:rPr lang="de-DE" baseline="0" dirty="0" err="1" smtClean="0"/>
              <a:t>shows</a:t>
            </a:r>
            <a:r>
              <a:rPr lang="de-DE" baseline="0" dirty="0" smtClean="0"/>
              <a:t> </a:t>
            </a:r>
            <a:r>
              <a:rPr lang="de-DE" baseline="0" dirty="0" err="1" smtClean="0"/>
              <a:t>that</a:t>
            </a:r>
            <a:r>
              <a:rPr lang="de-DE" baseline="0" dirty="0" smtClean="0"/>
              <a:t> a </a:t>
            </a:r>
            <a:r>
              <a:rPr lang="de-DE" baseline="0" dirty="0" err="1" smtClean="0"/>
              <a:t>weighted</a:t>
            </a:r>
            <a:r>
              <a:rPr lang="de-DE" baseline="0" dirty="0" smtClean="0"/>
              <a:t> </a:t>
            </a:r>
            <a:r>
              <a:rPr lang="de-DE" baseline="0" dirty="0" err="1" smtClean="0"/>
              <a:t>schema</a:t>
            </a:r>
            <a:r>
              <a:rPr lang="de-DE" baseline="0" dirty="0" smtClean="0"/>
              <a:t> </a:t>
            </a:r>
            <a:r>
              <a:rPr lang="de-DE" baseline="0" dirty="0" err="1" smtClean="0"/>
              <a:t>is</a:t>
            </a:r>
            <a:r>
              <a:rPr lang="de-DE" baseline="0" dirty="0" smtClean="0"/>
              <a:t> </a:t>
            </a:r>
            <a:r>
              <a:rPr lang="de-DE" baseline="0" dirty="0" err="1" smtClean="0"/>
              <a:t>used</a:t>
            </a:r>
            <a:r>
              <a:rPr lang="de-DE" baseline="0" dirty="0" smtClean="0"/>
              <a:t>, </a:t>
            </a:r>
            <a:r>
              <a:rPr lang="de-DE" baseline="0" dirty="0" err="1" smtClean="0"/>
              <a:t>where</a:t>
            </a:r>
            <a:r>
              <a:rPr lang="de-DE" baseline="0" dirty="0" smtClean="0"/>
              <a:t> </a:t>
            </a:r>
            <a:r>
              <a:rPr lang="de-DE" baseline="0" dirty="0" err="1" smtClean="0"/>
              <a:t>the</a:t>
            </a:r>
            <a:r>
              <a:rPr lang="de-DE" baseline="0" dirty="0" smtClean="0"/>
              <a:t> </a:t>
            </a:r>
            <a:r>
              <a:rPr lang="de-DE" baseline="0" dirty="0" err="1" smtClean="0"/>
              <a:t>weights</a:t>
            </a:r>
            <a:r>
              <a:rPr lang="de-DE" baseline="0" dirty="0" smtClean="0"/>
              <a:t> </a:t>
            </a:r>
            <a:r>
              <a:rPr lang="de-DE" baseline="0" dirty="0" err="1" smtClean="0"/>
              <a:t>represent</a:t>
            </a:r>
            <a:r>
              <a:rPr lang="de-DE" baseline="0" dirty="0" smtClean="0"/>
              <a:t> </a:t>
            </a:r>
            <a:r>
              <a:rPr lang="de-DE" baseline="0" dirty="0" err="1" smtClean="0"/>
              <a:t>the</a:t>
            </a:r>
            <a:r>
              <a:rPr lang="de-DE" baseline="0" dirty="0" smtClean="0"/>
              <a:t> </a:t>
            </a:r>
            <a:r>
              <a:rPr lang="de-DE" baseline="0" dirty="0" err="1" smtClean="0"/>
              <a:t>similarity</a:t>
            </a:r>
            <a:r>
              <a:rPr lang="de-DE" baseline="0" dirty="0" smtClean="0"/>
              <a:t> </a:t>
            </a:r>
            <a:r>
              <a:rPr lang="de-DE" baseline="0" dirty="0" err="1" smtClean="0"/>
              <a:t>of</a:t>
            </a:r>
            <a:r>
              <a:rPr lang="de-DE" baseline="0" dirty="0" smtClean="0"/>
              <a:t> </a:t>
            </a:r>
            <a:r>
              <a:rPr lang="de-DE" baseline="0" dirty="0" err="1" smtClean="0"/>
              <a:t>expression</a:t>
            </a:r>
            <a:r>
              <a:rPr lang="de-DE" baseline="0" dirty="0" smtClean="0"/>
              <a:t> </a:t>
            </a:r>
            <a:r>
              <a:rPr lang="de-DE" baseline="0" dirty="0" err="1" smtClean="0"/>
              <a:t>to</a:t>
            </a:r>
            <a:r>
              <a:rPr lang="de-DE" baseline="0" dirty="0" smtClean="0"/>
              <a:t> gene</a:t>
            </a:r>
            <a:r>
              <a:rPr lang="de-DE" baseline="-25000" dirty="0" smtClean="0"/>
              <a:t>1</a:t>
            </a:r>
            <a:r>
              <a:rPr lang="de-DE" baseline="0" dirty="0" smtClean="0"/>
              <a:t>.</a:t>
            </a:r>
          </a:p>
          <a:p>
            <a:endParaRPr lang="de-DE" baseline="0" dirty="0" smtClean="0"/>
          </a:p>
          <a:p>
            <a:r>
              <a:rPr lang="de-DE" baseline="0" dirty="0" err="1" smtClean="0"/>
              <a:t>Obviously</a:t>
            </a:r>
            <a:r>
              <a:rPr lang="de-DE" baseline="0" dirty="0" smtClean="0"/>
              <a:t>, </a:t>
            </a:r>
            <a:r>
              <a:rPr lang="de-DE" baseline="0" dirty="0" err="1" smtClean="0"/>
              <a:t>we</a:t>
            </a:r>
            <a:r>
              <a:rPr lang="de-DE" baseline="0" dirty="0" smtClean="0"/>
              <a:t> </a:t>
            </a:r>
            <a:r>
              <a:rPr lang="de-DE" baseline="0" dirty="0" err="1" smtClean="0"/>
              <a:t>can</a:t>
            </a:r>
            <a:r>
              <a:rPr lang="de-DE" baseline="0" dirty="0" smtClean="0"/>
              <a:t> </a:t>
            </a:r>
            <a:r>
              <a:rPr lang="de-DE" baseline="0" dirty="0" err="1" smtClean="0"/>
              <a:t>apply</a:t>
            </a:r>
            <a:r>
              <a:rPr lang="de-DE" baseline="0" dirty="0" smtClean="0"/>
              <a:t> </a:t>
            </a:r>
            <a:r>
              <a:rPr lang="de-DE" baseline="0" dirty="0" err="1" smtClean="0"/>
              <a:t>this</a:t>
            </a:r>
            <a:r>
              <a:rPr lang="de-DE" baseline="0" dirty="0" smtClean="0"/>
              <a:t> </a:t>
            </a:r>
            <a:r>
              <a:rPr lang="de-DE" baseline="0" dirty="0" err="1" smtClean="0"/>
              <a:t>algorithm</a:t>
            </a:r>
            <a:r>
              <a:rPr lang="de-DE" baseline="0" dirty="0" smtClean="0"/>
              <a:t> </a:t>
            </a:r>
            <a:r>
              <a:rPr lang="de-DE" baseline="0" dirty="0" err="1" smtClean="0"/>
              <a:t>unchanged</a:t>
            </a:r>
            <a:r>
              <a:rPr lang="de-DE" baseline="0" dirty="0" smtClean="0"/>
              <a:t> </a:t>
            </a:r>
            <a:r>
              <a:rPr lang="de-DE" baseline="0" dirty="0" err="1" smtClean="0"/>
              <a:t>to</a:t>
            </a:r>
            <a:r>
              <a:rPr lang="de-DE" baseline="0" dirty="0" smtClean="0"/>
              <a:t> </a:t>
            </a:r>
            <a:r>
              <a:rPr lang="de-DE" baseline="0" dirty="0" err="1" smtClean="0"/>
              <a:t>protein</a:t>
            </a:r>
            <a:r>
              <a:rPr lang="de-DE" baseline="0" dirty="0" smtClean="0"/>
              <a:t> </a:t>
            </a:r>
            <a:r>
              <a:rPr lang="de-DE" baseline="0" dirty="0" err="1" smtClean="0"/>
              <a:t>levels</a:t>
            </a:r>
            <a:r>
              <a:rPr lang="de-DE" baseline="0" dirty="0" smtClean="0"/>
              <a:t> </a:t>
            </a:r>
            <a:r>
              <a:rPr lang="de-DE" baseline="0" dirty="0" err="1" smtClean="0"/>
              <a:t>instead</a:t>
            </a:r>
            <a:r>
              <a:rPr lang="de-DE" baseline="0" dirty="0" smtClean="0"/>
              <a:t> </a:t>
            </a:r>
            <a:r>
              <a:rPr lang="de-DE" baseline="0" dirty="0" err="1" smtClean="0"/>
              <a:t>of</a:t>
            </a:r>
            <a:r>
              <a:rPr lang="de-DE" baseline="0" dirty="0" smtClean="0"/>
              <a:t> </a:t>
            </a:r>
            <a:r>
              <a:rPr lang="de-DE" baseline="0" dirty="0" err="1" smtClean="0"/>
              <a:t>mRNA</a:t>
            </a:r>
            <a:r>
              <a:rPr lang="de-DE" baseline="0" dirty="0" smtClean="0"/>
              <a:t> </a:t>
            </a:r>
            <a:r>
              <a:rPr lang="de-DE" baseline="0" dirty="0" err="1" smtClean="0"/>
              <a:t>levels</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19</a:t>
            </a:fld>
            <a:endParaRPr lang="de-DE"/>
          </a:p>
        </p:txBody>
      </p:sp>
    </p:spTree>
    <p:extLst>
      <p:ext uri="{BB962C8B-B14F-4D97-AF65-F5344CB8AC3E}">
        <p14:creationId xmlns:p14="http://schemas.microsoft.com/office/powerpoint/2010/main" val="332449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dirty="0" smtClean="0">
                <a:solidFill>
                  <a:schemeClr val="tx1"/>
                </a:solidFill>
                <a:effectLst/>
                <a:latin typeface="Times New Roman" pitchFamily="-112" charset="0"/>
                <a:ea typeface="ＭＳ Ｐゴシック" pitchFamily="-112" charset="-128"/>
                <a:cs typeface="ＭＳ Ｐゴシック" pitchFamily="-112" charset="-128"/>
              </a:rPr>
              <a:t>The application of mass spectrometry to study proteins became popular in the 1980s after the development of the</a:t>
            </a:r>
            <a:r>
              <a:rPr lang="en-US" sz="1200" b="0" i="0" u="none" strike="noStrike" kern="1200" baseline="0" dirty="0" smtClean="0">
                <a:solidFill>
                  <a:schemeClr val="tx1"/>
                </a:solidFill>
                <a:effectLst/>
                <a:latin typeface="Times New Roman" pitchFamily="-112" charset="0"/>
                <a:ea typeface="ＭＳ Ｐゴシック" pitchFamily="-112" charset="-128"/>
                <a:cs typeface="ＭＳ Ｐゴシック" pitchFamily="-112" charset="-128"/>
              </a:rPr>
              <a:t> MALDI and ESI techniques.</a:t>
            </a:r>
          </a:p>
          <a:p>
            <a:r>
              <a:rPr lang="de-DE" sz="1200" b="0" i="0" u="none" strike="noStrike" kern="1200" baseline="0" dirty="0" smtClean="0">
                <a:solidFill>
                  <a:schemeClr val="tx1"/>
                </a:solidFill>
                <a:effectLst/>
                <a:latin typeface="Times New Roman" pitchFamily="-112" charset="0"/>
                <a:ea typeface="ＭＳ Ｐゴシック" pitchFamily="-112" charset="-128"/>
                <a:cs typeface="ＭＳ Ｐゴシック" pitchFamily="-112" charset="-128"/>
              </a:rPr>
              <a:t>ESI </a:t>
            </a:r>
            <a:r>
              <a:rPr lang="de-DE" sz="1200" b="0" i="0" u="none" strike="noStrike" kern="1200" baseline="0" dirty="0" err="1" smtClean="0">
                <a:solidFill>
                  <a:schemeClr val="tx1"/>
                </a:solidFill>
                <a:effectLst/>
                <a:latin typeface="Times New Roman" pitchFamily="-112" charset="0"/>
                <a:ea typeface="ＭＳ Ｐゴシック" pitchFamily="-112" charset="-128"/>
                <a:cs typeface="ＭＳ Ｐゴシック" pitchFamily="-112" charset="-128"/>
              </a:rPr>
              <a:t>stands</a:t>
            </a:r>
            <a:r>
              <a:rPr lang="de-DE" sz="1200" b="0" i="0" u="none" strike="noStrike" kern="1200" baseline="0" dirty="0" smtClean="0">
                <a:solidFill>
                  <a:schemeClr val="tx1"/>
                </a:solidFill>
                <a:effectLst/>
                <a:latin typeface="Times New Roman" pitchFamily="-112" charset="0"/>
                <a:ea typeface="ＭＳ Ｐゴシック" pitchFamily="-112" charset="-128"/>
                <a:cs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cs typeface="ＭＳ Ｐゴシック" pitchFamily="-112" charset="-128"/>
              </a:rPr>
              <a:t>for</a:t>
            </a:r>
            <a:r>
              <a:rPr lang="de-DE" sz="1200" b="0" i="0" u="none" strike="noStrike" kern="1200" baseline="0" dirty="0" smtClean="0">
                <a:solidFill>
                  <a:schemeClr val="tx1"/>
                </a:solidFill>
                <a:effectLst/>
                <a:latin typeface="Times New Roman" pitchFamily="-112" charset="0"/>
                <a:ea typeface="ＭＳ Ｐゴシック" pitchFamily="-112" charset="-128"/>
                <a:cs typeface="ＭＳ Ｐゴシック" pitchFamily="-112" charset="-128"/>
              </a:rPr>
              <a:t> </a:t>
            </a:r>
            <a:r>
              <a:rPr lang="en-US" baseline="0" dirty="0" smtClean="0"/>
              <a:t>electrospray ionization, MALDI for matrix-assisted laser desorption/ionization.</a:t>
            </a:r>
            <a:endParaRPr lang="en-US" sz="1200" b="0" i="0" u="none" strike="noStrike" kern="1200" baseline="0" dirty="0" smtClean="0">
              <a:solidFill>
                <a:schemeClr val="tx1"/>
              </a:solidFill>
              <a:effectLst/>
              <a:latin typeface="Times New Roman" pitchFamily="-112" charset="0"/>
              <a:ea typeface="ＭＳ Ｐゴシック" pitchFamily="-112" charset="-128"/>
              <a:cs typeface="ＭＳ Ｐゴシック" pitchFamily="-112" charset="-128"/>
            </a:endParaRPr>
          </a:p>
          <a:p>
            <a:r>
              <a:rPr lang="en-US" baseline="0" dirty="0" smtClean="0"/>
              <a:t>They are the two primary methods used for the ionization of protein in mass spectrometry.</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John B. Fenn </a:t>
            </a:r>
            <a:r>
              <a:rPr lang="de-DE" dirty="0" err="1" smtClean="0"/>
              <a:t>and</a:t>
            </a:r>
            <a:r>
              <a:rPr lang="de-DE" baseline="0" dirty="0" smtClean="0"/>
              <a:t> </a:t>
            </a:r>
            <a:r>
              <a:rPr lang="de-DE" dirty="0" smtClean="0"/>
              <a:t>Koichi Tanaka </a:t>
            </a:r>
            <a:r>
              <a:rPr lang="de-DE" dirty="0" err="1" smtClean="0"/>
              <a:t>made</a:t>
            </a:r>
            <a:r>
              <a:rPr lang="de-DE" dirty="0" smtClean="0"/>
              <a:t> </a:t>
            </a:r>
            <a:r>
              <a:rPr lang="de-DE" dirty="0" err="1" smtClean="0"/>
              <a:t>crucial</a:t>
            </a:r>
            <a:r>
              <a:rPr lang="de-DE" baseline="0" dirty="0" smtClean="0"/>
              <a:t> </a:t>
            </a:r>
            <a:r>
              <a:rPr lang="de-DE" baseline="0" dirty="0" err="1" smtClean="0"/>
              <a:t>contributions</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development</a:t>
            </a:r>
            <a:r>
              <a:rPr lang="de-DE" baseline="0" dirty="0" smtClean="0"/>
              <a:t> </a:t>
            </a:r>
            <a:r>
              <a:rPr lang="de-DE" baseline="0" dirty="0" err="1" smtClean="0"/>
              <a:t>of</a:t>
            </a:r>
            <a:r>
              <a:rPr lang="de-DE" baseline="0" dirty="0" smtClean="0"/>
              <a:t> ESI </a:t>
            </a:r>
            <a:r>
              <a:rPr lang="de-DE" baseline="0" dirty="0" err="1" smtClean="0"/>
              <a:t>and</a:t>
            </a:r>
            <a:r>
              <a:rPr lang="de-DE" baseline="0" dirty="0" smtClean="0"/>
              <a:t> MALDI, </a:t>
            </a:r>
            <a:r>
              <a:rPr lang="de-DE" baseline="0" dirty="0" err="1" smtClean="0"/>
              <a:t>respectively</a:t>
            </a:r>
            <a:r>
              <a:rPr lang="de-DE" baseline="0" dirty="0" smtClean="0"/>
              <a:t>, </a:t>
            </a:r>
            <a:r>
              <a:rPr lang="de-DE" baseline="0" dirty="0" err="1" smtClean="0"/>
              <a:t>and</a:t>
            </a:r>
            <a:r>
              <a:rPr lang="de-DE" baseline="0" dirty="0" smtClean="0"/>
              <a:t> </a:t>
            </a:r>
            <a:r>
              <a:rPr lang="de-DE" baseline="0" dirty="0" err="1" smtClean="0"/>
              <a:t>received</a:t>
            </a:r>
            <a:r>
              <a:rPr lang="de-DE" baseline="0" dirty="0" smtClean="0"/>
              <a:t> </a:t>
            </a:r>
            <a:r>
              <a:rPr lang="de-DE" baseline="0" dirty="0" err="1" smtClean="0"/>
              <a:t>the</a:t>
            </a:r>
            <a:r>
              <a:rPr lang="de-DE" baseline="0" dirty="0" smtClean="0"/>
              <a:t> Noble </a:t>
            </a:r>
            <a:r>
              <a:rPr lang="de-DE" baseline="0" dirty="0" err="1" smtClean="0"/>
              <a:t>prize</a:t>
            </a:r>
            <a:r>
              <a:rPr lang="de-DE" baseline="0" dirty="0" smtClean="0"/>
              <a:t> </a:t>
            </a:r>
            <a:r>
              <a:rPr lang="de-DE" baseline="0" dirty="0" err="1" smtClean="0"/>
              <a:t>for</a:t>
            </a:r>
            <a:r>
              <a:rPr lang="de-DE" baseline="0" dirty="0" smtClean="0"/>
              <a:t> </a:t>
            </a:r>
            <a:r>
              <a:rPr lang="de-DE" baseline="0" dirty="0" err="1" smtClean="0"/>
              <a:t>this</a:t>
            </a:r>
            <a:r>
              <a:rPr lang="de-DE"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The </a:t>
            </a:r>
            <a:r>
              <a:rPr lang="de-DE" baseline="0" dirty="0" err="1" smtClean="0"/>
              <a:t>first</a:t>
            </a:r>
            <a:r>
              <a:rPr lang="de-DE" baseline="0" dirty="0" smtClean="0"/>
              <a:t> </a:t>
            </a:r>
            <a:r>
              <a:rPr lang="de-DE" baseline="0" dirty="0" err="1" smtClean="0"/>
              <a:t>stage</a:t>
            </a:r>
            <a:r>
              <a:rPr lang="de-DE" baseline="0" dirty="0" smtClean="0"/>
              <a:t> </a:t>
            </a:r>
            <a:r>
              <a:rPr lang="de-DE" baseline="0" dirty="0" err="1" smtClean="0"/>
              <a:t>of</a:t>
            </a:r>
            <a:r>
              <a:rPr lang="de-DE" baseline="0" dirty="0" smtClean="0"/>
              <a:t> a </a:t>
            </a:r>
            <a:r>
              <a:rPr lang="de-DE" baseline="0" dirty="0" err="1" smtClean="0"/>
              <a:t>proteomics</a:t>
            </a:r>
            <a:r>
              <a:rPr lang="de-DE" baseline="0" dirty="0" smtClean="0"/>
              <a:t> </a:t>
            </a:r>
            <a:r>
              <a:rPr lang="de-DE" baseline="0" dirty="0" err="1" smtClean="0"/>
              <a:t>experiment</a:t>
            </a:r>
            <a:r>
              <a:rPr lang="de-DE" baseline="0" dirty="0" smtClean="0"/>
              <a:t> </a:t>
            </a:r>
            <a:r>
              <a:rPr lang="de-DE" baseline="0" dirty="0" err="1" smtClean="0"/>
              <a:t>does</a:t>
            </a:r>
            <a:r>
              <a:rPr lang="de-DE" baseline="0" dirty="0" smtClean="0"/>
              <a:t> not </a:t>
            </a:r>
            <a:r>
              <a:rPr lang="de-DE" baseline="0" dirty="0" err="1" smtClean="0"/>
              <a:t>involve</a:t>
            </a:r>
            <a:r>
              <a:rPr lang="de-DE" baseline="0" dirty="0" smtClean="0"/>
              <a:t> a </a:t>
            </a:r>
            <a:r>
              <a:rPr lang="de-DE" baseline="0" dirty="0" err="1" smtClean="0"/>
              <a:t>mass</a:t>
            </a:r>
            <a:r>
              <a:rPr lang="de-DE" baseline="0" dirty="0" smtClean="0"/>
              <a:t> </a:t>
            </a:r>
            <a:r>
              <a:rPr lang="de-DE" baseline="0" dirty="0" err="1" smtClean="0"/>
              <a:t>spectrometer</a:t>
            </a:r>
            <a:r>
              <a:rPr lang="de-DE" baseline="0" dirty="0" smtClean="0"/>
              <a:t> </a:t>
            </a:r>
            <a:r>
              <a:rPr lang="de-DE" baseline="0" dirty="0" err="1" smtClean="0"/>
              <a:t>yet</a:t>
            </a:r>
            <a:r>
              <a:rPr lang="de-DE" baseline="0" dirty="0" smtClean="0"/>
              <a:t>. First </a:t>
            </a:r>
            <a:r>
              <a:rPr lang="de-DE" baseline="0" dirty="0" err="1" smtClean="0"/>
              <a:t>one</a:t>
            </a:r>
            <a:r>
              <a:rPr lang="de-DE" baseline="0" dirty="0" smtClean="0"/>
              <a:t> </a:t>
            </a:r>
            <a:r>
              <a:rPr lang="de-DE" baseline="0" dirty="0" err="1" smtClean="0"/>
              <a:t>needs</a:t>
            </a:r>
            <a:r>
              <a:rPr lang="de-DE" baseline="0" dirty="0" smtClean="0"/>
              <a:t> </a:t>
            </a:r>
            <a:r>
              <a:rPr lang="de-DE" baseline="0" dirty="0" err="1" smtClean="0"/>
              <a:t>to</a:t>
            </a:r>
            <a:r>
              <a:rPr lang="de-DE" baseline="0" dirty="0" smtClean="0"/>
              <a:t> </a:t>
            </a:r>
            <a:r>
              <a:rPr lang="de-DE" baseline="0" dirty="0" err="1" smtClean="0"/>
              <a:t>isolate</a:t>
            </a:r>
            <a:r>
              <a:rPr lang="de-DE" baseline="0" dirty="0" smtClean="0"/>
              <a:t> </a:t>
            </a:r>
            <a:r>
              <a:rPr lang="de-DE" baseline="0" dirty="0" err="1" smtClean="0"/>
              <a:t>the</a:t>
            </a:r>
            <a:r>
              <a:rPr lang="de-DE" baseline="0" dirty="0" smtClean="0"/>
              <a:t> </a:t>
            </a:r>
            <a:r>
              <a:rPr lang="de-DE" baseline="0" dirty="0" err="1" smtClean="0"/>
              <a:t>proteins</a:t>
            </a:r>
            <a:r>
              <a:rPr lang="de-DE" baseline="0" dirty="0" smtClean="0"/>
              <a:t> </a:t>
            </a:r>
            <a:r>
              <a:rPr lang="de-DE" baseline="0" dirty="0" err="1" smtClean="0"/>
              <a:t>of</a:t>
            </a:r>
            <a:r>
              <a:rPr lang="de-DE" baseline="0" dirty="0" smtClean="0"/>
              <a:t> </a:t>
            </a:r>
            <a:r>
              <a:rPr lang="de-DE" baseline="0" dirty="0" err="1" smtClean="0"/>
              <a:t>interest</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biological</a:t>
            </a:r>
            <a:r>
              <a:rPr lang="de-DE" baseline="0" dirty="0" smtClean="0"/>
              <a:t> sample.</a:t>
            </a:r>
          </a:p>
          <a:p>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2</a:t>
            </a:fld>
            <a:endParaRPr lang="de-DE"/>
          </a:p>
        </p:txBody>
      </p:sp>
    </p:spTree>
    <p:extLst>
      <p:ext uri="{BB962C8B-B14F-4D97-AF65-F5344CB8AC3E}">
        <p14:creationId xmlns:p14="http://schemas.microsoft.com/office/powerpoint/2010/main" val="2349123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SVD (</a:t>
            </a:r>
            <a:r>
              <a:rPr lang="de-DE" dirty="0" err="1" smtClean="0"/>
              <a:t>see</a:t>
            </a:r>
            <a:r>
              <a:rPr lang="de-DE" dirty="0" smtClean="0"/>
              <a:t> </a:t>
            </a:r>
            <a:r>
              <a:rPr lang="de-DE" dirty="0" err="1" smtClean="0"/>
              <a:t>lecture</a:t>
            </a:r>
            <a:r>
              <a:rPr lang="de-DE" dirty="0" smtClean="0"/>
              <a:t> V1) </a:t>
            </a:r>
            <a:r>
              <a:rPr lang="de-DE" dirty="0" err="1" smtClean="0"/>
              <a:t>can</a:t>
            </a:r>
            <a:r>
              <a:rPr lang="de-DE" dirty="0" smtClean="0"/>
              <a:t> </a:t>
            </a:r>
            <a:r>
              <a:rPr lang="de-DE" dirty="0" err="1" smtClean="0"/>
              <a:t>only</a:t>
            </a:r>
            <a:r>
              <a:rPr lang="de-DE" dirty="0" smtClean="0"/>
              <a:t> </a:t>
            </a:r>
            <a:r>
              <a:rPr lang="de-DE" dirty="0" err="1" smtClean="0"/>
              <a:t>be</a:t>
            </a:r>
            <a:r>
              <a:rPr lang="de-DE" dirty="0" smtClean="0"/>
              <a:t> </a:t>
            </a:r>
            <a:r>
              <a:rPr lang="de-DE" dirty="0" err="1" smtClean="0"/>
              <a:t>performed</a:t>
            </a:r>
            <a:r>
              <a:rPr lang="de-DE" baseline="0" dirty="0" smtClean="0"/>
              <a:t> on </a:t>
            </a:r>
            <a:r>
              <a:rPr lang="de-DE" baseline="0" dirty="0" err="1" smtClean="0"/>
              <a:t>complete</a:t>
            </a:r>
            <a:r>
              <a:rPr lang="de-DE" baseline="0" dirty="0" smtClean="0"/>
              <a:t> </a:t>
            </a:r>
            <a:r>
              <a:rPr lang="de-DE" baseline="0" dirty="0" err="1" smtClean="0"/>
              <a:t>matrices</a:t>
            </a:r>
            <a:r>
              <a:rPr lang="de-DE" baseline="0" dirty="0" smtClean="0"/>
              <a:t>.</a:t>
            </a:r>
          </a:p>
          <a:p>
            <a:r>
              <a:rPr lang="de-DE" baseline="0" dirty="0" err="1" smtClean="0"/>
              <a:t>Therefore</a:t>
            </a:r>
            <a:r>
              <a:rPr lang="de-DE" baseline="0" dirty="0" smtClean="0"/>
              <a:t>, a </a:t>
            </a:r>
            <a:r>
              <a:rPr lang="de-DE" baseline="0" dirty="0" err="1" smtClean="0"/>
              <a:t>second</a:t>
            </a:r>
            <a:r>
              <a:rPr lang="de-DE" baseline="0" dirty="0" smtClean="0"/>
              <a:t> </a:t>
            </a:r>
            <a:r>
              <a:rPr lang="de-DE" baseline="0" dirty="0" err="1" smtClean="0"/>
              <a:t>matrix</a:t>
            </a:r>
            <a:r>
              <a:rPr lang="de-DE" baseline="0" dirty="0" smtClean="0"/>
              <a:t> G‘ </a:t>
            </a:r>
            <a:r>
              <a:rPr lang="de-DE" baseline="0" dirty="0" err="1" smtClean="0"/>
              <a:t>is</a:t>
            </a:r>
            <a:r>
              <a:rPr lang="de-DE" baseline="0" dirty="0" smtClean="0"/>
              <a:t> </a:t>
            </a:r>
            <a:r>
              <a:rPr lang="de-DE" baseline="0" dirty="0" err="1" smtClean="0"/>
              <a:t>constructed</a:t>
            </a:r>
            <a:r>
              <a:rPr lang="de-DE" baseline="0" dirty="0" smtClean="0"/>
              <a:t> </a:t>
            </a:r>
            <a:r>
              <a:rPr lang="de-DE" baseline="0" dirty="0" err="1" smtClean="0"/>
              <a:t>where</a:t>
            </a:r>
            <a:r>
              <a:rPr lang="de-DE" baseline="0" dirty="0" smtClean="0"/>
              <a:t> all </a:t>
            </a:r>
            <a:r>
              <a:rPr lang="de-DE" baseline="0" dirty="0" err="1" smtClean="0"/>
              <a:t>missing</a:t>
            </a:r>
            <a:r>
              <a:rPr lang="de-DE" baseline="0" dirty="0" smtClean="0"/>
              <a:t> </a:t>
            </a:r>
            <a:r>
              <a:rPr lang="de-DE" baseline="0" dirty="0" err="1" smtClean="0"/>
              <a:t>values</a:t>
            </a:r>
            <a:r>
              <a:rPr lang="de-DE" baseline="0" dirty="0" smtClean="0"/>
              <a:t> </a:t>
            </a:r>
            <a:r>
              <a:rPr lang="de-DE" baseline="0" dirty="0" err="1" smtClean="0"/>
              <a:t>are</a:t>
            </a:r>
            <a:r>
              <a:rPr lang="de-DE" baseline="0" dirty="0" smtClean="0"/>
              <a:t> </a:t>
            </a:r>
            <a:r>
              <a:rPr lang="de-DE" baseline="0" dirty="0" err="1" smtClean="0"/>
              <a:t>replaced</a:t>
            </a:r>
            <a:r>
              <a:rPr lang="de-DE" baseline="0" dirty="0" smtClean="0"/>
              <a:t> </a:t>
            </a:r>
            <a:r>
              <a:rPr lang="de-DE" baseline="0" dirty="0" err="1" smtClean="0"/>
              <a:t>by</a:t>
            </a:r>
            <a:r>
              <a:rPr lang="de-DE" baseline="0" dirty="0" smtClean="0"/>
              <a:t> </a:t>
            </a:r>
            <a:r>
              <a:rPr lang="de-DE" baseline="0" dirty="0" err="1" smtClean="0"/>
              <a:t>row</a:t>
            </a:r>
            <a:r>
              <a:rPr lang="de-DE" baseline="0" dirty="0" smtClean="0"/>
              <a:t> </a:t>
            </a:r>
            <a:r>
              <a:rPr lang="de-DE" baseline="0" dirty="0" err="1" smtClean="0"/>
              <a:t>averages</a:t>
            </a:r>
            <a:r>
              <a:rPr lang="de-DE" baseline="0" dirty="0" smtClean="0"/>
              <a:t>.</a:t>
            </a:r>
          </a:p>
          <a:p>
            <a:r>
              <a:rPr lang="de-DE" baseline="0" dirty="0" smtClean="0"/>
              <a:t>SVD </a:t>
            </a:r>
            <a:r>
              <a:rPr lang="de-DE" baseline="0" dirty="0" err="1" smtClean="0"/>
              <a:t>yields</a:t>
            </a:r>
            <a:r>
              <a:rPr lang="de-DE" baseline="0" dirty="0" smtClean="0"/>
              <a:t> all </a:t>
            </a:r>
            <a:r>
              <a:rPr lang="de-DE" baseline="0" dirty="0" err="1" smtClean="0"/>
              <a:t>eigenvectors</a:t>
            </a:r>
            <a:r>
              <a:rPr lang="de-DE" baseline="0" dirty="0" smtClean="0"/>
              <a:t>. </a:t>
            </a:r>
            <a:r>
              <a:rPr lang="de-DE" baseline="0" dirty="0" err="1" smtClean="0"/>
              <a:t>Those</a:t>
            </a:r>
            <a:r>
              <a:rPr lang="de-DE" baseline="0" dirty="0" smtClean="0"/>
              <a:t> </a:t>
            </a:r>
            <a:r>
              <a:rPr lang="de-DE" baseline="0" dirty="0" err="1" smtClean="0"/>
              <a:t>with</a:t>
            </a:r>
            <a:r>
              <a:rPr lang="de-DE" baseline="0" dirty="0" smtClean="0"/>
              <a:t> </a:t>
            </a:r>
            <a:r>
              <a:rPr lang="de-DE" baseline="0" dirty="0" err="1" smtClean="0"/>
              <a:t>largest</a:t>
            </a:r>
            <a:r>
              <a:rPr lang="de-DE" baseline="0" dirty="0" smtClean="0"/>
              <a:t> </a:t>
            </a:r>
            <a:r>
              <a:rPr lang="de-DE" baseline="0" dirty="0" err="1" smtClean="0"/>
              <a:t>eigenvalues</a:t>
            </a:r>
            <a:r>
              <a:rPr lang="de-DE" baseline="0" dirty="0" smtClean="0"/>
              <a:t> </a:t>
            </a:r>
            <a:r>
              <a:rPr lang="de-DE" baseline="0" dirty="0" err="1" smtClean="0"/>
              <a:t>are</a:t>
            </a:r>
            <a:r>
              <a:rPr lang="de-DE" baseline="0" dirty="0" smtClean="0"/>
              <a:t> </a:t>
            </a:r>
            <a:r>
              <a:rPr lang="de-DE" baseline="0" dirty="0" err="1" smtClean="0"/>
              <a:t>termed</a:t>
            </a:r>
            <a:r>
              <a:rPr lang="de-DE" baseline="0" dirty="0" smtClean="0"/>
              <a:t> eigengenes.</a:t>
            </a:r>
          </a:p>
          <a:p>
            <a:r>
              <a:rPr lang="de-DE" baseline="0" dirty="0" err="1" smtClean="0"/>
              <a:t>Then</a:t>
            </a:r>
            <a:r>
              <a:rPr lang="de-DE" baseline="0" dirty="0" smtClean="0"/>
              <a:t>, </a:t>
            </a:r>
            <a:r>
              <a:rPr lang="de-DE" baseline="0" dirty="0" err="1" smtClean="0"/>
              <a:t>we</a:t>
            </a:r>
            <a:r>
              <a:rPr lang="de-DE" baseline="0" dirty="0" smtClean="0"/>
              <a:t> </a:t>
            </a:r>
            <a:r>
              <a:rPr lang="de-DE" baseline="0" dirty="0" err="1" smtClean="0"/>
              <a:t>compute</a:t>
            </a:r>
            <a:r>
              <a:rPr lang="de-DE" baseline="0" dirty="0" smtClean="0"/>
              <a:t> </a:t>
            </a:r>
            <a:r>
              <a:rPr lang="de-DE" baseline="0" dirty="0" err="1" smtClean="0"/>
              <a:t>for</a:t>
            </a:r>
            <a:r>
              <a:rPr lang="de-DE" baseline="0" dirty="0" smtClean="0"/>
              <a:t> </a:t>
            </a:r>
            <a:r>
              <a:rPr lang="de-DE" baseline="0" dirty="0" err="1" smtClean="0"/>
              <a:t>each</a:t>
            </a:r>
            <a:r>
              <a:rPr lang="de-DE" baseline="0" dirty="0" smtClean="0"/>
              <a:t> </a:t>
            </a:r>
            <a:r>
              <a:rPr lang="de-DE" baseline="0" dirty="0" err="1" smtClean="0"/>
              <a:t>gene</a:t>
            </a:r>
            <a:r>
              <a:rPr lang="de-DE" baseline="0" dirty="0" smtClean="0"/>
              <a:t> (</a:t>
            </a:r>
            <a:r>
              <a:rPr lang="de-DE" baseline="0" dirty="0" err="1" smtClean="0"/>
              <a:t>here</a:t>
            </a:r>
            <a:r>
              <a:rPr lang="de-DE" baseline="0" dirty="0" smtClean="0"/>
              <a:t>: </a:t>
            </a:r>
            <a:r>
              <a:rPr lang="de-DE" baseline="0" dirty="0" err="1" smtClean="0"/>
              <a:t>protein</a:t>
            </a:r>
            <a:r>
              <a:rPr lang="de-DE" baseline="0" dirty="0" smtClean="0"/>
              <a:t>) </a:t>
            </a:r>
            <a:r>
              <a:rPr lang="de-DE" baseline="0" dirty="0" err="1" smtClean="0"/>
              <a:t>the</a:t>
            </a:r>
            <a:r>
              <a:rPr lang="de-DE" baseline="0" dirty="0" smtClean="0"/>
              <a:t> </a:t>
            </a:r>
            <a:r>
              <a:rPr lang="de-DE" baseline="0" dirty="0" err="1" smtClean="0"/>
              <a:t>coefficients</a:t>
            </a:r>
            <a:r>
              <a:rPr lang="de-DE" baseline="0" dirty="0" smtClean="0"/>
              <a:t> </a:t>
            </a:r>
            <a:r>
              <a:rPr lang="de-DE" baseline="0" dirty="0" err="1" smtClean="0"/>
              <a:t>of</a:t>
            </a:r>
            <a:r>
              <a:rPr lang="de-DE" baseline="0" dirty="0" smtClean="0"/>
              <a:t> a linear </a:t>
            </a:r>
            <a:r>
              <a:rPr lang="de-DE" baseline="0" dirty="0" err="1" smtClean="0"/>
              <a:t>combination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leading</a:t>
            </a:r>
            <a:r>
              <a:rPr lang="de-DE" baseline="0" dirty="0" smtClean="0"/>
              <a:t> eigengenes.</a:t>
            </a:r>
          </a:p>
          <a:p>
            <a:r>
              <a:rPr lang="de-DE" baseline="0" dirty="0" err="1" smtClean="0"/>
              <a:t>For</a:t>
            </a:r>
            <a:r>
              <a:rPr lang="de-DE" baseline="0" dirty="0" smtClean="0"/>
              <a:t> </a:t>
            </a:r>
            <a:r>
              <a:rPr lang="de-DE" baseline="0" dirty="0" err="1" smtClean="0"/>
              <a:t>this</a:t>
            </a:r>
            <a:r>
              <a:rPr lang="de-DE" baseline="0" dirty="0" smtClean="0"/>
              <a:t>, </a:t>
            </a:r>
            <a:r>
              <a:rPr lang="de-DE" baseline="0" dirty="0" err="1" smtClean="0"/>
              <a:t>we</a:t>
            </a:r>
            <a:r>
              <a:rPr lang="de-DE" baseline="0" dirty="0" smtClean="0"/>
              <a:t> </a:t>
            </a:r>
            <a:r>
              <a:rPr lang="de-DE" baseline="0" dirty="0" err="1" smtClean="0"/>
              <a:t>can</a:t>
            </a:r>
            <a:r>
              <a:rPr lang="de-DE" baseline="0" dirty="0" smtClean="0"/>
              <a:t> </a:t>
            </a:r>
            <a:r>
              <a:rPr lang="de-DE" baseline="0" dirty="0" err="1" smtClean="0"/>
              <a:t>only</a:t>
            </a:r>
            <a:r>
              <a:rPr lang="de-DE" baseline="0" dirty="0" smtClean="0"/>
              <a:t> </a:t>
            </a:r>
            <a:r>
              <a:rPr lang="de-DE" baseline="0" dirty="0" err="1" smtClean="0"/>
              <a:t>use</a:t>
            </a:r>
            <a:r>
              <a:rPr lang="de-DE" baseline="0" dirty="0" smtClean="0"/>
              <a:t> </a:t>
            </a:r>
            <a:r>
              <a:rPr lang="de-DE" baseline="0" dirty="0" err="1" smtClean="0"/>
              <a:t>the</a:t>
            </a:r>
            <a:r>
              <a:rPr lang="de-DE" baseline="0" dirty="0" smtClean="0"/>
              <a:t> </a:t>
            </a:r>
            <a:r>
              <a:rPr lang="de-DE" baseline="0" dirty="0" err="1" smtClean="0"/>
              <a:t>known</a:t>
            </a:r>
            <a:r>
              <a:rPr lang="de-DE" baseline="0" dirty="0" smtClean="0"/>
              <a:t> </a:t>
            </a:r>
            <a:r>
              <a:rPr lang="de-DE" baseline="0" dirty="0" err="1" smtClean="0"/>
              <a:t>data</a:t>
            </a:r>
            <a:r>
              <a:rPr lang="de-DE" baseline="0" dirty="0" smtClean="0"/>
              <a:t> </a:t>
            </a:r>
            <a:r>
              <a:rPr lang="de-DE" baseline="0" dirty="0" err="1" smtClean="0"/>
              <a:t>points</a:t>
            </a:r>
            <a:r>
              <a:rPr lang="de-DE" baseline="0" dirty="0" smtClean="0"/>
              <a:t>.</a:t>
            </a:r>
          </a:p>
          <a:p>
            <a:r>
              <a:rPr lang="de-DE" baseline="0" dirty="0" smtClean="0"/>
              <a:t>The </a:t>
            </a:r>
            <a:r>
              <a:rPr lang="de-DE" baseline="0" dirty="0" err="1" smtClean="0"/>
              <a:t>missing</a:t>
            </a:r>
            <a:r>
              <a:rPr lang="de-DE" baseline="0" dirty="0" smtClean="0"/>
              <a:t> </a:t>
            </a:r>
            <a:r>
              <a:rPr lang="de-DE" baseline="0" dirty="0" err="1" smtClean="0"/>
              <a:t>data</a:t>
            </a:r>
            <a:r>
              <a:rPr lang="de-DE" baseline="0" dirty="0" smtClean="0"/>
              <a:t> </a:t>
            </a:r>
            <a:r>
              <a:rPr lang="de-DE" baseline="0" dirty="0" err="1" smtClean="0"/>
              <a:t>point</a:t>
            </a:r>
            <a:r>
              <a:rPr lang="de-DE" baseline="0" dirty="0" smtClean="0"/>
              <a:t> </a:t>
            </a:r>
            <a:r>
              <a:rPr lang="de-DE" baseline="0" dirty="0" err="1" smtClean="0"/>
              <a:t>is</a:t>
            </a:r>
            <a:r>
              <a:rPr lang="de-DE" baseline="0" dirty="0" smtClean="0"/>
              <a:t> </a:t>
            </a:r>
            <a:r>
              <a:rPr lang="de-DE" baseline="0" dirty="0" err="1" smtClean="0"/>
              <a:t>then</a:t>
            </a:r>
            <a:r>
              <a:rPr lang="de-DE" baseline="0" dirty="0" smtClean="0"/>
              <a:t> </a:t>
            </a:r>
            <a:r>
              <a:rPr lang="de-DE" baseline="0" dirty="0" err="1" smtClean="0"/>
              <a:t>computed</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same linear </a:t>
            </a:r>
            <a:r>
              <a:rPr lang="de-DE" baseline="0" dirty="0" err="1" smtClean="0"/>
              <a:t>combination</a:t>
            </a:r>
            <a:r>
              <a:rPr lang="de-DE" baseline="0" dirty="0" smtClean="0"/>
              <a:t>.</a:t>
            </a:r>
          </a:p>
          <a:p>
            <a:endParaRPr lang="de-DE" baseline="0" dirty="0" smtClean="0"/>
          </a:p>
          <a:p>
            <a:r>
              <a:rPr lang="de-DE" baseline="0" dirty="0" err="1" smtClean="0"/>
              <a:t>With</a:t>
            </a:r>
            <a:r>
              <a:rPr lang="de-DE" baseline="0" dirty="0" smtClean="0"/>
              <a:t> </a:t>
            </a:r>
            <a:r>
              <a:rPr lang="de-DE" baseline="0" dirty="0" err="1" smtClean="0"/>
              <a:t>these</a:t>
            </a:r>
            <a:r>
              <a:rPr lang="de-DE" baseline="0" dirty="0" smtClean="0"/>
              <a:t> </a:t>
            </a:r>
            <a:r>
              <a:rPr lang="de-DE" baseline="0" dirty="0" err="1" smtClean="0"/>
              <a:t>imputed</a:t>
            </a:r>
            <a:r>
              <a:rPr lang="de-DE" baseline="0" dirty="0" smtClean="0"/>
              <a:t> </a:t>
            </a:r>
            <a:r>
              <a:rPr lang="de-DE" baseline="0" dirty="0" err="1" smtClean="0"/>
              <a:t>data</a:t>
            </a:r>
            <a:r>
              <a:rPr lang="de-DE" baseline="0" dirty="0" smtClean="0"/>
              <a:t> </a:t>
            </a:r>
            <a:r>
              <a:rPr lang="de-DE" baseline="0" dirty="0" err="1" smtClean="0"/>
              <a:t>points</a:t>
            </a:r>
            <a:r>
              <a:rPr lang="de-DE" baseline="0" dirty="0" smtClean="0"/>
              <a:t>, </a:t>
            </a:r>
            <a:r>
              <a:rPr lang="de-DE" baseline="0" dirty="0" err="1" smtClean="0"/>
              <a:t>we</a:t>
            </a:r>
            <a:r>
              <a:rPr lang="de-DE" baseline="0" dirty="0" smtClean="0"/>
              <a:t> </a:t>
            </a:r>
            <a:r>
              <a:rPr lang="de-DE" baseline="0" dirty="0" err="1" smtClean="0"/>
              <a:t>can</a:t>
            </a:r>
            <a:r>
              <a:rPr lang="de-DE" baseline="0" dirty="0" smtClean="0"/>
              <a:t> </a:t>
            </a:r>
            <a:r>
              <a:rPr lang="de-DE" baseline="0" dirty="0" err="1" smtClean="0"/>
              <a:t>compute</a:t>
            </a:r>
            <a:r>
              <a:rPr lang="de-DE" baseline="0" dirty="0" smtClean="0"/>
              <a:t> </a:t>
            </a:r>
            <a:r>
              <a:rPr lang="de-DE" baseline="0" dirty="0" err="1" smtClean="0"/>
              <a:t>new</a:t>
            </a:r>
            <a:r>
              <a:rPr lang="de-DE" baseline="0" dirty="0" smtClean="0"/>
              <a:t> </a:t>
            </a:r>
            <a:r>
              <a:rPr lang="de-DE" baseline="0" dirty="0" err="1" smtClean="0"/>
              <a:t>row</a:t>
            </a:r>
            <a:r>
              <a:rPr lang="de-DE" baseline="0" dirty="0" smtClean="0"/>
              <a:t> </a:t>
            </a:r>
            <a:r>
              <a:rPr lang="de-DE" baseline="0" dirty="0" err="1" smtClean="0"/>
              <a:t>averages</a:t>
            </a:r>
            <a:r>
              <a:rPr lang="de-DE" baseline="0" dirty="0" smtClean="0"/>
              <a:t>, </a:t>
            </a:r>
            <a:r>
              <a:rPr lang="de-DE" baseline="0" dirty="0" err="1" smtClean="0"/>
              <a:t>and</a:t>
            </a:r>
            <a:r>
              <a:rPr lang="de-DE" baseline="0" dirty="0" smtClean="0"/>
              <a:t> </a:t>
            </a:r>
            <a:r>
              <a:rPr lang="de-DE" baseline="0" dirty="0" err="1" smtClean="0"/>
              <a:t>redo</a:t>
            </a:r>
            <a:r>
              <a:rPr lang="de-DE" baseline="0" dirty="0" smtClean="0"/>
              <a:t> </a:t>
            </a:r>
            <a:r>
              <a:rPr lang="de-DE" baseline="0" dirty="0" err="1" smtClean="0"/>
              <a:t>the</a:t>
            </a:r>
            <a:r>
              <a:rPr lang="de-DE" baseline="0" dirty="0" smtClean="0"/>
              <a:t> SVD </a:t>
            </a:r>
            <a:r>
              <a:rPr lang="de-DE" baseline="0" dirty="0" err="1" smtClean="0"/>
              <a:t>of</a:t>
            </a:r>
            <a:r>
              <a:rPr lang="de-DE" baseline="0" dirty="0" smtClean="0"/>
              <a:t> G‘. </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20</a:t>
            </a:fld>
            <a:endParaRPr lang="de-DE"/>
          </a:p>
        </p:txBody>
      </p:sp>
    </p:spTree>
    <p:extLst>
      <p:ext uri="{BB962C8B-B14F-4D97-AF65-F5344CB8AC3E}">
        <p14:creationId xmlns:p14="http://schemas.microsoft.com/office/powerpoint/2010/main" val="968401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local</a:t>
            </a:r>
            <a:r>
              <a:rPr lang="de-DE" dirty="0" smtClean="0"/>
              <a:t> least </a:t>
            </a:r>
            <a:r>
              <a:rPr lang="de-DE" dirty="0" err="1" smtClean="0"/>
              <a:t>squares</a:t>
            </a:r>
            <a:r>
              <a:rPr lang="de-DE" baseline="0" dirty="0" smtClean="0"/>
              <a:t> </a:t>
            </a:r>
            <a:r>
              <a:rPr lang="de-DE" baseline="0" dirty="0" err="1" smtClean="0"/>
              <a:t>method</a:t>
            </a:r>
            <a:r>
              <a:rPr lang="de-DE" baseline="0" dirty="0" smtClean="0"/>
              <a:t> </a:t>
            </a:r>
            <a:r>
              <a:rPr lang="de-DE" baseline="0" dirty="0" err="1" smtClean="0"/>
              <a:t>for</a:t>
            </a:r>
            <a:r>
              <a:rPr lang="de-DE" baseline="0" dirty="0" smtClean="0"/>
              <a:t> </a:t>
            </a:r>
            <a:r>
              <a:rPr lang="de-DE" baseline="0" dirty="0" err="1" smtClean="0"/>
              <a:t>data</a:t>
            </a:r>
            <a:r>
              <a:rPr lang="de-DE" baseline="0" dirty="0" smtClean="0"/>
              <a:t> </a:t>
            </a:r>
            <a:r>
              <a:rPr lang="de-DE" baseline="0" dirty="0" err="1" smtClean="0"/>
              <a:t>imputation</a:t>
            </a:r>
            <a:r>
              <a:rPr lang="de-DE" baseline="0" dirty="0" smtClean="0"/>
              <a:t> </a:t>
            </a:r>
            <a:r>
              <a:rPr lang="de-DE" baseline="0" dirty="0" err="1" smtClean="0"/>
              <a:t>combines</a:t>
            </a:r>
            <a:r>
              <a:rPr lang="de-DE" baseline="0" dirty="0" smtClean="0"/>
              <a:t> </a:t>
            </a:r>
            <a:r>
              <a:rPr lang="de-DE" baseline="0" dirty="0" err="1" smtClean="0"/>
              <a:t>elements</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kNNimpute</a:t>
            </a:r>
            <a:r>
              <a:rPr lang="de-DE" baseline="0" dirty="0" smtClean="0"/>
              <a:t> </a:t>
            </a:r>
            <a:r>
              <a:rPr lang="de-DE" baseline="0" dirty="0" err="1" smtClean="0"/>
              <a:t>and</a:t>
            </a:r>
            <a:r>
              <a:rPr lang="de-DE" baseline="0" dirty="0" smtClean="0"/>
              <a:t> </a:t>
            </a:r>
            <a:r>
              <a:rPr lang="de-DE" baseline="0" dirty="0" err="1" smtClean="0"/>
              <a:t>SVDimpute</a:t>
            </a:r>
            <a:r>
              <a:rPr lang="de-DE" baseline="0" dirty="0" smtClean="0"/>
              <a:t> </a:t>
            </a:r>
            <a:r>
              <a:rPr lang="de-DE" baseline="0" dirty="0" err="1" smtClean="0"/>
              <a:t>methods</a:t>
            </a:r>
            <a:r>
              <a:rPr lang="de-DE" baseline="0" dirty="0" smtClean="0"/>
              <a:t>.</a:t>
            </a:r>
          </a:p>
          <a:p>
            <a:r>
              <a:rPr lang="de-DE" baseline="0" dirty="0" err="1" smtClean="0"/>
              <a:t>Again</a:t>
            </a:r>
            <a:r>
              <a:rPr lang="de-DE" baseline="0" dirty="0" smtClean="0"/>
              <a:t>, </a:t>
            </a:r>
            <a:r>
              <a:rPr lang="de-DE" baseline="0" dirty="0" err="1" smtClean="0"/>
              <a:t>one</a:t>
            </a:r>
            <a:r>
              <a:rPr lang="de-DE" baseline="0" dirty="0" smtClean="0"/>
              <a:t> </a:t>
            </a:r>
            <a:r>
              <a:rPr lang="de-DE" baseline="0" dirty="0" err="1" smtClean="0"/>
              <a:t>uses</a:t>
            </a:r>
            <a:r>
              <a:rPr lang="de-DE" baseline="0" dirty="0" smtClean="0"/>
              <a:t> </a:t>
            </a:r>
            <a:r>
              <a:rPr lang="de-DE" baseline="0" dirty="0" err="1" smtClean="0"/>
              <a:t>information</a:t>
            </a:r>
            <a:r>
              <a:rPr lang="de-DE" baseline="0" dirty="0" smtClean="0"/>
              <a:t> </a:t>
            </a:r>
            <a:r>
              <a:rPr lang="de-DE" baseline="0" dirty="0" err="1" smtClean="0"/>
              <a:t>of</a:t>
            </a:r>
            <a:r>
              <a:rPr lang="de-DE" baseline="0" dirty="0" smtClean="0"/>
              <a:t> genes </a:t>
            </a:r>
            <a:r>
              <a:rPr lang="de-DE" baseline="0" dirty="0" err="1" smtClean="0"/>
              <a:t>with</a:t>
            </a:r>
            <a:r>
              <a:rPr lang="de-DE" baseline="0" dirty="0" smtClean="0"/>
              <a:t> </a:t>
            </a:r>
            <a:r>
              <a:rPr lang="de-DE" baseline="0" dirty="0" err="1" smtClean="0"/>
              <a:t>similar</a:t>
            </a:r>
            <a:r>
              <a:rPr lang="de-DE" baseline="0" dirty="0" smtClean="0"/>
              <a:t> </a:t>
            </a:r>
            <a:r>
              <a:rPr lang="de-DE" baseline="0" dirty="0" err="1" smtClean="0"/>
              <a:t>expression</a:t>
            </a:r>
            <a:r>
              <a:rPr lang="de-DE" baseline="0" dirty="0" smtClean="0"/>
              <a:t> (</a:t>
            </a:r>
            <a:r>
              <a:rPr lang="de-DE" baseline="0" dirty="0" err="1" smtClean="0"/>
              <a:t>identified</a:t>
            </a:r>
            <a:r>
              <a:rPr lang="de-DE" baseline="0" dirty="0" smtClean="0"/>
              <a:t>  </a:t>
            </a:r>
            <a:r>
              <a:rPr lang="de-DE" baseline="0" dirty="0" err="1" smtClean="0"/>
              <a:t>either</a:t>
            </a:r>
            <a:r>
              <a:rPr lang="de-DE" baseline="0" dirty="0" smtClean="0"/>
              <a:t> </a:t>
            </a:r>
            <a:r>
              <a:rPr lang="de-DE" baseline="0" dirty="0" err="1" smtClean="0"/>
              <a:t>by</a:t>
            </a:r>
            <a:r>
              <a:rPr lang="de-DE" baseline="0" dirty="0" smtClean="0"/>
              <a:t> L2 norm </a:t>
            </a:r>
            <a:r>
              <a:rPr lang="de-DE" baseline="0" dirty="0" err="1" smtClean="0"/>
              <a:t>or</a:t>
            </a:r>
            <a:r>
              <a:rPr lang="de-DE" baseline="0" dirty="0" smtClean="0"/>
              <a:t> Pearson </a:t>
            </a:r>
            <a:r>
              <a:rPr lang="de-DE" baseline="0" dirty="0" err="1" smtClean="0"/>
              <a:t>correlation</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21</a:t>
            </a:fld>
            <a:endParaRPr lang="de-DE"/>
          </a:p>
        </p:txBody>
      </p:sp>
    </p:spTree>
    <p:extLst>
      <p:ext uri="{BB962C8B-B14F-4D97-AF65-F5344CB8AC3E}">
        <p14:creationId xmlns:p14="http://schemas.microsoft.com/office/powerpoint/2010/main" val="1580062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Matrix A </a:t>
            </a:r>
            <a:r>
              <a:rPr lang="de-DE" dirty="0" err="1" smtClean="0"/>
              <a:t>contains</a:t>
            </a:r>
            <a:r>
              <a:rPr lang="de-DE" dirty="0" smtClean="0"/>
              <a:t> </a:t>
            </a:r>
            <a:r>
              <a:rPr lang="de-DE" dirty="0" err="1" smtClean="0"/>
              <a:t>the</a:t>
            </a:r>
            <a:r>
              <a:rPr lang="de-DE" dirty="0" smtClean="0"/>
              <a:t> </a:t>
            </a:r>
            <a:r>
              <a:rPr lang="de-DE" dirty="0" err="1" smtClean="0"/>
              <a:t>expression</a:t>
            </a:r>
            <a:r>
              <a:rPr lang="de-DE" dirty="0" smtClean="0"/>
              <a:t> </a:t>
            </a:r>
            <a:r>
              <a:rPr lang="de-DE" dirty="0" err="1" smtClean="0"/>
              <a:t>profiles</a:t>
            </a:r>
            <a:r>
              <a:rPr lang="de-DE" dirty="0" smtClean="0"/>
              <a:t> </a:t>
            </a:r>
            <a:r>
              <a:rPr lang="de-DE" dirty="0" err="1" smtClean="0"/>
              <a:t>of</a:t>
            </a:r>
            <a:r>
              <a:rPr lang="de-DE" dirty="0" smtClean="0"/>
              <a:t> </a:t>
            </a:r>
            <a:r>
              <a:rPr lang="de-DE" dirty="0" err="1" smtClean="0"/>
              <a:t>the</a:t>
            </a:r>
            <a:r>
              <a:rPr lang="de-DE" dirty="0" smtClean="0"/>
              <a:t> </a:t>
            </a:r>
            <a:r>
              <a:rPr lang="de-DE" i="1" dirty="0" smtClean="0"/>
              <a:t>k</a:t>
            </a:r>
            <a:r>
              <a:rPr lang="de-DE" dirty="0" smtClean="0"/>
              <a:t> </a:t>
            </a:r>
            <a:r>
              <a:rPr lang="de-DE" dirty="0" err="1" smtClean="0"/>
              <a:t>nearest</a:t>
            </a:r>
            <a:r>
              <a:rPr lang="de-DE" baseline="0" dirty="0" smtClean="0"/>
              <a:t> genes.</a:t>
            </a:r>
          </a:p>
          <a:p>
            <a:r>
              <a:rPr lang="de-DE" baseline="0" dirty="0" err="1" smtClean="0"/>
              <a:t>Vector</a:t>
            </a:r>
            <a:r>
              <a:rPr lang="de-DE" baseline="0" dirty="0" smtClean="0"/>
              <a:t> b </a:t>
            </a:r>
            <a:r>
              <a:rPr lang="de-DE" baseline="0" dirty="0" err="1" smtClean="0"/>
              <a:t>contains</a:t>
            </a:r>
            <a:r>
              <a:rPr lang="de-DE" baseline="0" dirty="0" smtClean="0"/>
              <a:t> </a:t>
            </a:r>
            <a:r>
              <a:rPr lang="de-DE" baseline="0" dirty="0" err="1" smtClean="0"/>
              <a:t>their</a:t>
            </a:r>
            <a:r>
              <a:rPr lang="de-DE" baseline="0" dirty="0" smtClean="0"/>
              <a:t> </a:t>
            </a:r>
            <a:r>
              <a:rPr lang="de-DE" baseline="0" dirty="0" err="1" smtClean="0"/>
              <a:t>expression</a:t>
            </a:r>
            <a:r>
              <a:rPr lang="de-DE" baseline="0" dirty="0" smtClean="0"/>
              <a:t> </a:t>
            </a:r>
            <a:r>
              <a:rPr lang="de-DE" baseline="0" dirty="0" err="1" smtClean="0"/>
              <a:t>values</a:t>
            </a:r>
            <a:r>
              <a:rPr lang="de-DE" baseline="0" dirty="0" smtClean="0"/>
              <a:t> at </a:t>
            </a:r>
            <a:r>
              <a:rPr lang="de-DE" baseline="0" dirty="0" err="1" smtClean="0"/>
              <a:t>the</a:t>
            </a:r>
            <a:r>
              <a:rPr lang="de-DE" baseline="0" dirty="0" smtClean="0"/>
              <a:t> </a:t>
            </a:r>
            <a:r>
              <a:rPr lang="de-DE" baseline="0" dirty="0" err="1" smtClean="0"/>
              <a:t>missing</a:t>
            </a:r>
            <a:r>
              <a:rPr lang="de-DE" baseline="0" dirty="0" smtClean="0"/>
              <a:t> </a:t>
            </a:r>
            <a:r>
              <a:rPr lang="de-DE" baseline="0" dirty="0" err="1" smtClean="0"/>
              <a:t>position</a:t>
            </a:r>
            <a:r>
              <a:rPr lang="de-DE" baseline="0" dirty="0" smtClean="0"/>
              <a:t> </a:t>
            </a:r>
            <a:r>
              <a:rPr lang="de-DE" i="1" baseline="0" dirty="0" smtClean="0"/>
              <a:t>i</a:t>
            </a:r>
            <a:r>
              <a:rPr lang="de-DE" baseline="0" dirty="0" smtClean="0"/>
              <a:t>.</a:t>
            </a:r>
          </a:p>
          <a:p>
            <a:r>
              <a:rPr lang="de-DE" baseline="0" dirty="0" err="1" smtClean="0"/>
              <a:t>Vector</a:t>
            </a:r>
            <a:r>
              <a:rPr lang="de-DE" baseline="0" dirty="0" smtClean="0"/>
              <a:t> w </a:t>
            </a:r>
            <a:r>
              <a:rPr lang="de-DE" baseline="0" dirty="0" err="1" smtClean="0"/>
              <a:t>contains</a:t>
            </a:r>
            <a:r>
              <a:rPr lang="de-DE" baseline="0" dirty="0" smtClean="0"/>
              <a:t> </a:t>
            </a:r>
            <a:r>
              <a:rPr lang="de-DE" baseline="0" dirty="0" err="1" smtClean="0"/>
              <a:t>the</a:t>
            </a:r>
            <a:r>
              <a:rPr lang="de-DE" baseline="0" dirty="0" smtClean="0"/>
              <a:t> </a:t>
            </a:r>
            <a:r>
              <a:rPr lang="de-DE" baseline="0" dirty="0" err="1" smtClean="0"/>
              <a:t>expression</a:t>
            </a:r>
            <a:r>
              <a:rPr lang="de-DE" baseline="0" dirty="0" smtClean="0"/>
              <a:t> </a:t>
            </a:r>
            <a:r>
              <a:rPr lang="de-DE" baseline="0" dirty="0" err="1" smtClean="0"/>
              <a:t>values</a:t>
            </a:r>
            <a:r>
              <a:rPr lang="de-DE" baseline="0" dirty="0" smtClean="0"/>
              <a:t> </a:t>
            </a:r>
            <a:r>
              <a:rPr lang="de-DE" baseline="0" dirty="0" err="1" smtClean="0"/>
              <a:t>of</a:t>
            </a:r>
            <a:r>
              <a:rPr lang="de-DE" baseline="0" dirty="0" smtClean="0"/>
              <a:t> gene</a:t>
            </a:r>
            <a:r>
              <a:rPr lang="de-DE" baseline="-25000" dirty="0" smtClean="0"/>
              <a:t>1</a:t>
            </a:r>
            <a:r>
              <a:rPr lang="de-DE" baseline="0" dirty="0" smtClean="0"/>
              <a:t> </a:t>
            </a:r>
            <a:r>
              <a:rPr lang="de-DE" baseline="0" dirty="0" err="1" smtClean="0"/>
              <a:t>except</a:t>
            </a:r>
            <a:r>
              <a:rPr lang="de-DE" baseline="0" dirty="0" smtClean="0"/>
              <a:t> </a:t>
            </a:r>
            <a:r>
              <a:rPr lang="de-DE" baseline="0" dirty="0" err="1" smtClean="0"/>
              <a:t>the</a:t>
            </a:r>
            <a:r>
              <a:rPr lang="de-DE" baseline="0" dirty="0" smtClean="0"/>
              <a:t> </a:t>
            </a:r>
            <a:r>
              <a:rPr lang="de-DE" baseline="0" dirty="0" err="1" smtClean="0"/>
              <a:t>missing</a:t>
            </a:r>
            <a:r>
              <a:rPr lang="de-DE" baseline="0" dirty="0" smtClean="0"/>
              <a:t> </a:t>
            </a:r>
            <a:r>
              <a:rPr lang="de-DE" baseline="0" dirty="0" err="1" smtClean="0"/>
              <a:t>position</a:t>
            </a:r>
            <a:r>
              <a:rPr lang="de-DE" baseline="0" dirty="0" smtClean="0"/>
              <a:t> </a:t>
            </a:r>
            <a:r>
              <a:rPr lang="de-DE" i="1" baseline="0" dirty="0" smtClean="0"/>
              <a:t>i</a:t>
            </a:r>
            <a:r>
              <a:rPr lang="de-DE" baseline="0" dirty="0" smtClean="0"/>
              <a:t>.</a:t>
            </a:r>
          </a:p>
          <a:p>
            <a:endParaRPr lang="de-DE" baseline="0" dirty="0" smtClean="0"/>
          </a:p>
          <a:p>
            <a:r>
              <a:rPr lang="de-DE" baseline="0" dirty="0" err="1" smtClean="0"/>
              <a:t>One</a:t>
            </a:r>
            <a:r>
              <a:rPr lang="de-DE" baseline="0" dirty="0" smtClean="0"/>
              <a:t> </a:t>
            </a:r>
            <a:r>
              <a:rPr lang="de-DE" baseline="0" dirty="0" err="1" smtClean="0"/>
              <a:t>finds</a:t>
            </a:r>
            <a:r>
              <a:rPr lang="de-DE" baseline="0" dirty="0" smtClean="0"/>
              <a:t> a </a:t>
            </a:r>
            <a:r>
              <a:rPr lang="de-DE" baseline="0" dirty="0" err="1" smtClean="0"/>
              <a:t>vector</a:t>
            </a:r>
            <a:r>
              <a:rPr lang="de-DE" baseline="0" dirty="0" smtClean="0"/>
              <a:t> </a:t>
            </a:r>
            <a:r>
              <a:rPr lang="de-DE" i="1" baseline="0" dirty="0" smtClean="0"/>
              <a:t>x</a:t>
            </a:r>
            <a:r>
              <a:rPr lang="de-DE" baseline="0" dirty="0" smtClean="0"/>
              <a:t> (</a:t>
            </a:r>
            <a:r>
              <a:rPr lang="de-DE" baseline="0" dirty="0" err="1" smtClean="0"/>
              <a:t>stands</a:t>
            </a:r>
            <a:r>
              <a:rPr lang="de-DE" baseline="0" dirty="0" smtClean="0"/>
              <a:t> </a:t>
            </a:r>
            <a:r>
              <a:rPr lang="de-DE" baseline="0" dirty="0" err="1" smtClean="0"/>
              <a:t>for</a:t>
            </a:r>
            <a:r>
              <a:rPr lang="de-DE" baseline="0" dirty="0" smtClean="0"/>
              <a:t> a linear </a:t>
            </a:r>
            <a:r>
              <a:rPr lang="de-DE" baseline="0" dirty="0" err="1" smtClean="0"/>
              <a:t>combination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other</a:t>
            </a:r>
            <a:r>
              <a:rPr lang="de-DE" baseline="0" dirty="0" smtClean="0"/>
              <a:t> genes) so </a:t>
            </a:r>
            <a:r>
              <a:rPr lang="de-DE" baseline="0" dirty="0" err="1" smtClean="0"/>
              <a:t>that</a:t>
            </a:r>
            <a:r>
              <a:rPr lang="de-DE" baseline="0" dirty="0" smtClean="0"/>
              <a:t> </a:t>
            </a:r>
            <a:r>
              <a:rPr lang="de-DE" baseline="0" dirty="0" err="1" smtClean="0"/>
              <a:t>A</a:t>
            </a:r>
            <a:r>
              <a:rPr lang="de-DE" baseline="30000" dirty="0" err="1" smtClean="0"/>
              <a:t>T</a:t>
            </a:r>
            <a:r>
              <a:rPr lang="de-DE" baseline="0" dirty="0" err="1" smtClean="0"/>
              <a:t>x</a:t>
            </a:r>
            <a:r>
              <a:rPr lang="de-DE" baseline="0" dirty="0" smtClean="0"/>
              <a:t> </a:t>
            </a:r>
            <a:r>
              <a:rPr lang="de-DE" baseline="0" dirty="0" err="1" smtClean="0"/>
              <a:t>is</a:t>
            </a:r>
            <a:r>
              <a:rPr lang="de-DE" baseline="0" dirty="0" smtClean="0"/>
              <a:t> </a:t>
            </a:r>
            <a:r>
              <a:rPr lang="de-DE" baseline="0" dirty="0" err="1" smtClean="0"/>
              <a:t>as</a:t>
            </a:r>
            <a:r>
              <a:rPr lang="de-DE" baseline="0" dirty="0" smtClean="0"/>
              <a:t> </a:t>
            </a:r>
            <a:r>
              <a:rPr lang="de-DE" baseline="0" dirty="0" err="1" smtClean="0"/>
              <a:t>close</a:t>
            </a:r>
            <a:r>
              <a:rPr lang="de-DE" baseline="0" dirty="0" smtClean="0"/>
              <a:t> </a:t>
            </a:r>
            <a:r>
              <a:rPr lang="de-DE" baseline="0" dirty="0" err="1" smtClean="0"/>
              <a:t>as</a:t>
            </a:r>
            <a:r>
              <a:rPr lang="de-DE" baseline="0" dirty="0" smtClean="0"/>
              <a:t> </a:t>
            </a:r>
            <a:r>
              <a:rPr lang="de-DE" baseline="0" dirty="0" err="1" smtClean="0"/>
              <a:t>possible</a:t>
            </a:r>
            <a:r>
              <a:rPr lang="de-DE" baseline="0" dirty="0" smtClean="0"/>
              <a:t> </a:t>
            </a:r>
            <a:r>
              <a:rPr lang="de-DE" baseline="0" dirty="0" err="1" smtClean="0"/>
              <a:t>to</a:t>
            </a:r>
            <a:r>
              <a:rPr lang="de-DE" baseline="0" dirty="0" smtClean="0"/>
              <a:t> w.</a:t>
            </a:r>
          </a:p>
          <a:p>
            <a:r>
              <a:rPr lang="de-DE" baseline="0" dirty="0" smtClean="0"/>
              <a:t>Explanation: </a:t>
            </a:r>
            <a:r>
              <a:rPr lang="de-DE" i="1" baseline="0" dirty="0" smtClean="0"/>
              <a:t>x</a:t>
            </a:r>
            <a:r>
              <a:rPr lang="de-DE" baseline="0" dirty="0" smtClean="0"/>
              <a:t> </a:t>
            </a:r>
            <a:r>
              <a:rPr lang="de-DE" baseline="0" dirty="0" err="1" smtClean="0"/>
              <a:t>projects</a:t>
            </a:r>
            <a:r>
              <a:rPr lang="de-DE" baseline="0" dirty="0" smtClean="0"/>
              <a:t> </a:t>
            </a:r>
            <a:r>
              <a:rPr lang="de-DE" baseline="0" dirty="0" err="1" smtClean="0"/>
              <a:t>the</a:t>
            </a:r>
            <a:r>
              <a:rPr lang="de-DE" baseline="0" dirty="0" smtClean="0"/>
              <a:t> </a:t>
            </a:r>
            <a:r>
              <a:rPr lang="de-DE" baseline="0" dirty="0" err="1" smtClean="0"/>
              <a:t>expression</a:t>
            </a:r>
            <a:r>
              <a:rPr lang="de-DE" baseline="0" dirty="0" smtClean="0"/>
              <a:t> </a:t>
            </a:r>
            <a:r>
              <a:rPr lang="de-DE" baseline="0" dirty="0" err="1" smtClean="0"/>
              <a:t>values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other</a:t>
            </a:r>
            <a:r>
              <a:rPr lang="de-DE" baseline="0" dirty="0" smtClean="0"/>
              <a:t> genes </a:t>
            </a:r>
            <a:r>
              <a:rPr lang="de-DE" baseline="0" dirty="0" err="1" smtClean="0"/>
              <a:t>onto</a:t>
            </a:r>
            <a:r>
              <a:rPr lang="de-DE" baseline="0" dirty="0" smtClean="0"/>
              <a:t> </a:t>
            </a:r>
            <a:r>
              <a:rPr lang="de-DE" baseline="0" dirty="0" err="1" smtClean="0"/>
              <a:t>the</a:t>
            </a:r>
            <a:r>
              <a:rPr lang="de-DE" baseline="0" dirty="0" smtClean="0"/>
              <a:t> </a:t>
            </a:r>
            <a:r>
              <a:rPr lang="de-DE" baseline="0" dirty="0" err="1" smtClean="0"/>
              <a:t>expression</a:t>
            </a:r>
            <a:r>
              <a:rPr lang="de-DE" baseline="0" dirty="0" smtClean="0"/>
              <a:t> </a:t>
            </a:r>
            <a:r>
              <a:rPr lang="de-DE" baseline="0" dirty="0" err="1" smtClean="0"/>
              <a:t>of</a:t>
            </a:r>
            <a:r>
              <a:rPr lang="de-DE" baseline="0" dirty="0" smtClean="0"/>
              <a:t> gene</a:t>
            </a:r>
            <a:r>
              <a:rPr lang="de-DE" baseline="-25000" dirty="0" smtClean="0"/>
              <a:t>1</a:t>
            </a:r>
            <a:r>
              <a:rPr lang="de-DE" baseline="0" dirty="0" smtClean="0"/>
              <a:t>.</a:t>
            </a:r>
          </a:p>
          <a:p>
            <a:r>
              <a:rPr lang="de-DE" baseline="0" dirty="0" err="1" smtClean="0"/>
              <a:t>Then</a:t>
            </a:r>
            <a:r>
              <a:rPr lang="de-DE" baseline="0" dirty="0" smtClean="0"/>
              <a:t> </a:t>
            </a:r>
            <a:r>
              <a:rPr lang="de-DE" baseline="0" dirty="0" err="1" smtClean="0"/>
              <a:t>one</a:t>
            </a:r>
            <a:r>
              <a:rPr lang="de-DE" baseline="0" dirty="0" smtClean="0"/>
              <a:t> </a:t>
            </a:r>
            <a:r>
              <a:rPr lang="de-DE" baseline="0" dirty="0" err="1" smtClean="0"/>
              <a:t>can</a:t>
            </a:r>
            <a:r>
              <a:rPr lang="de-DE" baseline="0" dirty="0" smtClean="0"/>
              <a:t> also </a:t>
            </a:r>
            <a:r>
              <a:rPr lang="de-DE" baseline="0" dirty="0" err="1" smtClean="0"/>
              <a:t>use</a:t>
            </a:r>
            <a:r>
              <a:rPr lang="de-DE" baseline="0" dirty="0" smtClean="0"/>
              <a:t> </a:t>
            </a:r>
            <a:r>
              <a:rPr lang="de-DE" baseline="0" dirty="0" err="1" smtClean="0"/>
              <a:t>this</a:t>
            </a:r>
            <a:r>
              <a:rPr lang="de-DE" baseline="0" dirty="0" smtClean="0"/>
              <a:t> </a:t>
            </a:r>
            <a:r>
              <a:rPr lang="de-DE" baseline="0" dirty="0" err="1" smtClean="0"/>
              <a:t>vector</a:t>
            </a:r>
            <a:r>
              <a:rPr lang="de-DE" baseline="0" dirty="0" smtClean="0"/>
              <a:t> </a:t>
            </a:r>
            <a:r>
              <a:rPr lang="de-DE" i="1" baseline="0" dirty="0" smtClean="0"/>
              <a:t>x</a:t>
            </a:r>
            <a:r>
              <a:rPr lang="de-DE" baseline="0" dirty="0" smtClean="0"/>
              <a:t> </a:t>
            </a:r>
            <a:r>
              <a:rPr lang="de-DE" baseline="0" dirty="0" err="1" smtClean="0"/>
              <a:t>to</a:t>
            </a:r>
            <a:r>
              <a:rPr lang="de-DE" baseline="0" dirty="0" smtClean="0"/>
              <a:t> </a:t>
            </a:r>
            <a:r>
              <a:rPr lang="de-DE" baseline="0" dirty="0" err="1" smtClean="0"/>
              <a:t>project</a:t>
            </a:r>
            <a:r>
              <a:rPr lang="de-DE" baseline="0" dirty="0" smtClean="0"/>
              <a:t> </a:t>
            </a:r>
            <a:r>
              <a:rPr lang="de-DE" baseline="0" dirty="0" err="1" smtClean="0"/>
              <a:t>the</a:t>
            </a:r>
            <a:r>
              <a:rPr lang="de-DE" baseline="0" dirty="0" smtClean="0"/>
              <a:t> </a:t>
            </a:r>
            <a:r>
              <a:rPr lang="de-DE" baseline="0" dirty="0" err="1" smtClean="0"/>
              <a:t>data</a:t>
            </a:r>
            <a:r>
              <a:rPr lang="de-DE" baseline="0" dirty="0" smtClean="0"/>
              <a:t> </a:t>
            </a:r>
            <a:r>
              <a:rPr lang="de-DE" baseline="0" dirty="0" err="1" smtClean="0"/>
              <a:t>points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other</a:t>
            </a:r>
            <a:r>
              <a:rPr lang="de-DE" baseline="0" dirty="0" smtClean="0"/>
              <a:t> genes in </a:t>
            </a:r>
            <a:r>
              <a:rPr lang="de-DE" i="1" baseline="0" dirty="0" smtClean="0"/>
              <a:t>i</a:t>
            </a:r>
            <a:r>
              <a:rPr lang="de-DE" baseline="0" dirty="0" smtClean="0"/>
              <a:t> </a:t>
            </a:r>
            <a:r>
              <a:rPr lang="de-DE" baseline="0" dirty="0" err="1" smtClean="0"/>
              <a:t>onto</a:t>
            </a:r>
            <a:r>
              <a:rPr lang="de-DE" baseline="0" dirty="0" smtClean="0"/>
              <a:t> gene</a:t>
            </a:r>
            <a:r>
              <a:rPr lang="de-DE" baseline="-25000" dirty="0" smtClean="0"/>
              <a:t>1</a:t>
            </a:r>
            <a:r>
              <a:rPr lang="de-DE" baseline="0" dirty="0" smtClean="0"/>
              <a:t>. This </a:t>
            </a:r>
            <a:r>
              <a:rPr lang="de-DE" baseline="0" dirty="0" err="1" smtClean="0"/>
              <a:t>is</a:t>
            </a:r>
            <a:r>
              <a:rPr lang="de-DE" baseline="0" dirty="0" smtClean="0"/>
              <a:t> </a:t>
            </a:r>
            <a:r>
              <a:rPr lang="de-DE" baseline="0" dirty="0" err="1" smtClean="0"/>
              <a:t>done</a:t>
            </a:r>
            <a:r>
              <a:rPr lang="de-DE" baseline="0" dirty="0" smtClean="0"/>
              <a:t> in </a:t>
            </a:r>
            <a:r>
              <a:rPr lang="de-DE" baseline="0" dirty="0" err="1" smtClean="0"/>
              <a:t>the</a:t>
            </a:r>
            <a:r>
              <a:rPr lang="de-DE" baseline="0" dirty="0" smtClean="0"/>
              <a:t> last </a:t>
            </a:r>
            <a:r>
              <a:rPr lang="de-DE" baseline="0" dirty="0" err="1" smtClean="0"/>
              <a:t>formula</a:t>
            </a:r>
            <a:r>
              <a:rPr lang="de-DE" baseline="0" dirty="0" smtClean="0"/>
              <a:t> </a:t>
            </a:r>
            <a:r>
              <a:rPr lang="de-DE" baseline="0" dirty="0" err="1" smtClean="0"/>
              <a:t>here</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22</a:t>
            </a:fld>
            <a:endParaRPr lang="de-DE"/>
          </a:p>
        </p:txBody>
      </p:sp>
    </p:spTree>
    <p:extLst>
      <p:ext uri="{BB962C8B-B14F-4D97-AF65-F5344CB8AC3E}">
        <p14:creationId xmlns:p14="http://schemas.microsoft.com/office/powerpoint/2010/main" val="868270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experiment</a:t>
            </a:r>
            <a:r>
              <a:rPr lang="de-DE" dirty="0" smtClean="0"/>
              <a:t> </a:t>
            </a:r>
            <a:r>
              <a:rPr lang="de-DE" dirty="0" err="1" smtClean="0"/>
              <a:t>of</a:t>
            </a:r>
            <a:r>
              <a:rPr lang="de-DE" dirty="0" smtClean="0"/>
              <a:t> Spellman</a:t>
            </a:r>
            <a:r>
              <a:rPr lang="de-DE" baseline="0" dirty="0" smtClean="0"/>
              <a:t> et al. </a:t>
            </a:r>
            <a:r>
              <a:rPr lang="de-DE" baseline="0" dirty="0" err="1" smtClean="0"/>
              <a:t>is</a:t>
            </a:r>
            <a:r>
              <a:rPr lang="de-DE" baseline="0" dirty="0" smtClean="0"/>
              <a:t> </a:t>
            </a:r>
            <a:r>
              <a:rPr lang="de-DE" baseline="0" dirty="0" err="1" smtClean="0"/>
              <a:t>described</a:t>
            </a:r>
            <a:r>
              <a:rPr lang="de-DE" baseline="0" dirty="0" smtClean="0"/>
              <a:t> in a classic </a:t>
            </a:r>
            <a:r>
              <a:rPr lang="de-DE" baseline="0" dirty="0" err="1" smtClean="0"/>
              <a:t>paper</a:t>
            </a:r>
            <a:r>
              <a:rPr lang="de-DE" baseline="0" dirty="0" smtClean="0"/>
              <a:t> (https://www.ncbi.nlm.nih.gov/pubmed/9843569). The </a:t>
            </a:r>
            <a:r>
              <a:rPr lang="de-DE" baseline="0" dirty="0" err="1" smtClean="0"/>
              <a:t>authors</a:t>
            </a:r>
            <a:r>
              <a:rPr lang="de-DE" baseline="0" dirty="0" smtClean="0"/>
              <a:t> </a:t>
            </a:r>
            <a:r>
              <a:rPr lang="de-DE" baseline="0" dirty="0" err="1" smtClean="0"/>
              <a:t>used</a:t>
            </a:r>
            <a:r>
              <a:rPr lang="de-DE" dirty="0" smtClean="0"/>
              <a:t> </a:t>
            </a:r>
            <a:r>
              <a:rPr lang="de-DE" dirty="0" err="1" smtClean="0"/>
              <a:t>microarrays</a:t>
            </a:r>
            <a:r>
              <a:rPr lang="de-DE" baseline="0" dirty="0" smtClean="0"/>
              <a:t> </a:t>
            </a:r>
            <a:r>
              <a:rPr lang="de-DE" baseline="0" dirty="0" err="1" smtClean="0"/>
              <a:t>to</a:t>
            </a:r>
            <a:r>
              <a:rPr lang="de-DE" baseline="0" dirty="0" smtClean="0"/>
              <a:t> </a:t>
            </a:r>
            <a:r>
              <a:rPr lang="de-DE" baseline="0" dirty="0" err="1" smtClean="0"/>
              <a:t>identify</a:t>
            </a:r>
            <a:r>
              <a:rPr lang="de-DE" baseline="0" dirty="0" smtClean="0"/>
              <a:t> </a:t>
            </a:r>
            <a:r>
              <a:rPr lang="de-DE" baseline="0" dirty="0" err="1" smtClean="0"/>
              <a:t>periodically</a:t>
            </a:r>
            <a:r>
              <a:rPr lang="de-DE" baseline="0" dirty="0" smtClean="0"/>
              <a:t> </a:t>
            </a:r>
            <a:r>
              <a:rPr lang="de-DE" baseline="0" dirty="0" err="1" smtClean="0"/>
              <a:t>cycling</a:t>
            </a:r>
            <a:r>
              <a:rPr lang="de-DE" baseline="0" dirty="0" smtClean="0"/>
              <a:t> genes </a:t>
            </a:r>
            <a:r>
              <a:rPr lang="de-DE" baseline="0" dirty="0" err="1" smtClean="0"/>
              <a:t>along</a:t>
            </a:r>
            <a:r>
              <a:rPr lang="de-DE" baseline="0" dirty="0" smtClean="0"/>
              <a:t> </a:t>
            </a:r>
            <a:r>
              <a:rPr lang="de-DE" baseline="0" dirty="0" err="1" smtClean="0"/>
              <a:t>the</a:t>
            </a:r>
            <a:r>
              <a:rPr lang="de-DE" baseline="0" dirty="0" smtClean="0"/>
              <a:t> </a:t>
            </a:r>
            <a:r>
              <a:rPr lang="de-DE" baseline="0" dirty="0" err="1" smtClean="0"/>
              <a:t>cell</a:t>
            </a:r>
            <a:r>
              <a:rPr lang="de-DE" baseline="0" dirty="0" smtClean="0"/>
              <a:t> </a:t>
            </a:r>
            <a:r>
              <a:rPr lang="de-DE" baseline="0" dirty="0" err="1" smtClean="0"/>
              <a:t>cycle</a:t>
            </a:r>
            <a:r>
              <a:rPr lang="de-DE" baseline="0" dirty="0" smtClean="0"/>
              <a:t> </a:t>
            </a:r>
            <a:r>
              <a:rPr lang="de-DE" baseline="0" dirty="0" err="1" smtClean="0"/>
              <a:t>of</a:t>
            </a:r>
            <a:r>
              <a:rPr lang="de-DE" baseline="0" dirty="0" smtClean="0"/>
              <a:t> </a:t>
            </a:r>
            <a:r>
              <a:rPr lang="de-DE" baseline="0" dirty="0" err="1" smtClean="0"/>
              <a:t>yeast</a:t>
            </a:r>
            <a:r>
              <a:rPr lang="de-DE" baseline="0" dirty="0" smtClean="0"/>
              <a:t>.</a:t>
            </a:r>
            <a:endParaRPr lang="de-DE" dirty="0" smtClean="0"/>
          </a:p>
          <a:p>
            <a:r>
              <a:rPr lang="de-DE" dirty="0" err="1" smtClean="0"/>
              <a:t>Shown</a:t>
            </a:r>
            <a:r>
              <a:rPr lang="de-DE" dirty="0" smtClean="0"/>
              <a:t> on </a:t>
            </a:r>
            <a:r>
              <a:rPr lang="de-DE" dirty="0" err="1" smtClean="0"/>
              <a:t>the</a:t>
            </a:r>
            <a:r>
              <a:rPr lang="de-DE" dirty="0" smtClean="0"/>
              <a:t> x-</a:t>
            </a:r>
            <a:r>
              <a:rPr lang="de-DE" dirty="0" err="1" smtClean="0"/>
              <a:t>axis</a:t>
            </a:r>
            <a:r>
              <a:rPr lang="de-DE" dirty="0" smtClean="0"/>
              <a:t> </a:t>
            </a:r>
            <a:r>
              <a:rPr lang="de-DE" dirty="0" err="1" smtClean="0"/>
              <a:t>is</a:t>
            </a:r>
            <a:r>
              <a:rPr lang="de-DE" baseline="0" dirty="0" smtClean="0"/>
              <a:t> </a:t>
            </a:r>
            <a:r>
              <a:rPr lang="de-DE" baseline="0" dirty="0" err="1" smtClean="0"/>
              <a:t>the</a:t>
            </a:r>
            <a:r>
              <a:rPr lang="de-DE" baseline="0" dirty="0" smtClean="0"/>
              <a:t> </a:t>
            </a:r>
            <a:r>
              <a:rPr lang="de-DE" baseline="0" dirty="0" err="1" smtClean="0"/>
              <a:t>number</a:t>
            </a:r>
            <a:r>
              <a:rPr lang="de-DE" baseline="0" dirty="0" smtClean="0"/>
              <a:t> </a:t>
            </a:r>
            <a:r>
              <a:rPr lang="de-DE" baseline="0" dirty="0" err="1" smtClean="0"/>
              <a:t>of</a:t>
            </a:r>
            <a:r>
              <a:rPr lang="de-DE" baseline="0" dirty="0" smtClean="0"/>
              <a:t> </a:t>
            </a:r>
            <a:r>
              <a:rPr lang="de-DE" baseline="0" dirty="0" err="1" smtClean="0"/>
              <a:t>neighboring</a:t>
            </a:r>
            <a:r>
              <a:rPr lang="de-DE" baseline="0" dirty="0" smtClean="0"/>
              <a:t> genes </a:t>
            </a:r>
            <a:r>
              <a:rPr lang="de-DE" baseline="0" dirty="0" err="1" smtClean="0"/>
              <a:t>used</a:t>
            </a:r>
            <a:r>
              <a:rPr lang="de-DE" baseline="0" dirty="0" smtClean="0"/>
              <a:t>.</a:t>
            </a:r>
          </a:p>
          <a:p>
            <a:r>
              <a:rPr lang="de-DE" baseline="0" dirty="0" err="1" smtClean="0"/>
              <a:t>For</a:t>
            </a:r>
            <a:r>
              <a:rPr lang="de-DE" baseline="0" dirty="0" smtClean="0"/>
              <a:t> </a:t>
            </a:r>
            <a:r>
              <a:rPr lang="de-DE" baseline="0" dirty="0" err="1" smtClean="0"/>
              <a:t>kNN</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an optimal </a:t>
            </a:r>
            <a:r>
              <a:rPr lang="de-DE" baseline="0" dirty="0" err="1" smtClean="0"/>
              <a:t>number</a:t>
            </a:r>
            <a:r>
              <a:rPr lang="de-DE" baseline="0" dirty="0" smtClean="0"/>
              <a:t> </a:t>
            </a:r>
            <a:r>
              <a:rPr lang="de-DE" baseline="0" dirty="0" err="1" smtClean="0"/>
              <a:t>of</a:t>
            </a:r>
            <a:r>
              <a:rPr lang="de-DE" baseline="0" dirty="0" smtClean="0"/>
              <a:t> </a:t>
            </a:r>
            <a:r>
              <a:rPr lang="de-DE" baseline="0" dirty="0" err="1" smtClean="0"/>
              <a:t>maybe</a:t>
            </a:r>
            <a:r>
              <a:rPr lang="de-DE" baseline="0" dirty="0" smtClean="0"/>
              <a:t> 10 genes, </a:t>
            </a:r>
            <a:r>
              <a:rPr lang="de-DE" baseline="0" dirty="0" err="1" smtClean="0"/>
              <a:t>then</a:t>
            </a:r>
            <a:r>
              <a:rPr lang="de-DE" baseline="0" dirty="0" smtClean="0"/>
              <a:t> </a:t>
            </a:r>
            <a:r>
              <a:rPr lang="de-DE" baseline="0" dirty="0" err="1" smtClean="0"/>
              <a:t>the</a:t>
            </a:r>
            <a:r>
              <a:rPr lang="de-DE" baseline="0" dirty="0" smtClean="0"/>
              <a:t> </a:t>
            </a:r>
            <a:r>
              <a:rPr lang="de-DE" baseline="0" dirty="0" err="1" smtClean="0"/>
              <a:t>deviation</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correct</a:t>
            </a:r>
            <a:r>
              <a:rPr lang="de-DE" baseline="0" dirty="0" smtClean="0"/>
              <a:t> </a:t>
            </a:r>
            <a:r>
              <a:rPr lang="de-DE" baseline="0" dirty="0" err="1" smtClean="0"/>
              <a:t>data</a:t>
            </a:r>
            <a:r>
              <a:rPr lang="de-DE" baseline="0" dirty="0" smtClean="0"/>
              <a:t> </a:t>
            </a:r>
            <a:r>
              <a:rPr lang="de-DE" baseline="0" dirty="0" err="1" smtClean="0"/>
              <a:t>points</a:t>
            </a:r>
            <a:r>
              <a:rPr lang="de-DE" baseline="0" dirty="0" smtClean="0"/>
              <a:t> </a:t>
            </a:r>
            <a:r>
              <a:rPr lang="de-DE" baseline="0" dirty="0" err="1" smtClean="0"/>
              <a:t>increases</a:t>
            </a:r>
            <a:r>
              <a:rPr lang="de-DE" baseline="0" dirty="0" smtClean="0"/>
              <a:t> </a:t>
            </a:r>
            <a:r>
              <a:rPr lang="de-DE" baseline="0" dirty="0" err="1" smtClean="0"/>
              <a:t>again</a:t>
            </a:r>
            <a:r>
              <a:rPr lang="de-DE" baseline="0" dirty="0" smtClean="0"/>
              <a:t>.</a:t>
            </a:r>
          </a:p>
          <a:p>
            <a:r>
              <a:rPr lang="de-DE" baseline="0" dirty="0" err="1" smtClean="0"/>
              <a:t>LLSimpute</a:t>
            </a:r>
            <a:r>
              <a:rPr lang="de-DE" baseline="0" dirty="0" smtClean="0"/>
              <a:t> </a:t>
            </a:r>
            <a:r>
              <a:rPr lang="de-DE" baseline="0" dirty="0" err="1" smtClean="0"/>
              <a:t>shows</a:t>
            </a:r>
            <a:r>
              <a:rPr lang="de-DE" baseline="0" dirty="0" smtClean="0"/>
              <a:t> </a:t>
            </a:r>
            <a:r>
              <a:rPr lang="de-DE" baseline="0" dirty="0" err="1" smtClean="0"/>
              <a:t>about</a:t>
            </a:r>
            <a:r>
              <a:rPr lang="de-DE" baseline="0" dirty="0" smtClean="0"/>
              <a:t> </a:t>
            </a:r>
            <a:r>
              <a:rPr lang="de-DE" baseline="0" dirty="0" err="1" smtClean="0"/>
              <a:t>twice</a:t>
            </a:r>
            <a:r>
              <a:rPr lang="de-DE" baseline="0" dirty="0" smtClean="0"/>
              <a:t> </a:t>
            </a:r>
            <a:r>
              <a:rPr lang="de-DE" baseline="0" dirty="0" err="1" smtClean="0"/>
              <a:t>as</a:t>
            </a:r>
            <a:r>
              <a:rPr lang="de-DE" baseline="0" dirty="0" smtClean="0"/>
              <a:t> </a:t>
            </a:r>
            <a:r>
              <a:rPr lang="de-DE" baseline="0" dirty="0" err="1" smtClean="0"/>
              <a:t>good</a:t>
            </a:r>
            <a:r>
              <a:rPr lang="de-DE" baseline="0" dirty="0" smtClean="0"/>
              <a:t> </a:t>
            </a:r>
            <a:r>
              <a:rPr lang="de-DE" baseline="0" dirty="0" err="1" smtClean="0"/>
              <a:t>results</a:t>
            </a:r>
            <a:r>
              <a:rPr lang="de-DE" baseline="0" dirty="0" smtClean="0"/>
              <a:t> </a:t>
            </a:r>
            <a:r>
              <a:rPr lang="de-DE" baseline="0" dirty="0" err="1" smtClean="0"/>
              <a:t>as</a:t>
            </a:r>
            <a:r>
              <a:rPr lang="de-DE" baseline="0" dirty="0" smtClean="0"/>
              <a:t> </a:t>
            </a:r>
            <a:r>
              <a:rPr lang="de-DE" baseline="0" dirty="0" err="1" smtClean="0"/>
              <a:t>kNN</a:t>
            </a:r>
            <a:r>
              <a:rPr lang="de-DE" baseline="0" dirty="0" smtClean="0"/>
              <a:t> (RMSE </a:t>
            </a:r>
            <a:r>
              <a:rPr lang="de-DE" baseline="0" dirty="0" err="1" smtClean="0"/>
              <a:t>is</a:t>
            </a:r>
            <a:r>
              <a:rPr lang="de-DE" baseline="0" dirty="0" smtClean="0"/>
              <a:t> </a:t>
            </a:r>
            <a:r>
              <a:rPr lang="de-DE" baseline="0" dirty="0" err="1" smtClean="0"/>
              <a:t>less</a:t>
            </a:r>
            <a:r>
              <a:rPr lang="de-DE" baseline="0" dirty="0" smtClean="0"/>
              <a:t> </a:t>
            </a:r>
            <a:r>
              <a:rPr lang="de-DE" baseline="0" dirty="0" err="1" smtClean="0"/>
              <a:t>than</a:t>
            </a:r>
            <a:r>
              <a:rPr lang="de-DE" baseline="0" dirty="0" smtClean="0"/>
              <a:t> half) </a:t>
            </a:r>
            <a:r>
              <a:rPr lang="de-DE" baseline="0" dirty="0" err="1" smtClean="0"/>
              <a:t>and</a:t>
            </a:r>
            <a:r>
              <a:rPr lang="de-DE" baseline="0" dirty="0" smtClean="0"/>
              <a:t> </a:t>
            </a:r>
            <a:r>
              <a:rPr lang="de-DE" baseline="0" dirty="0" err="1" smtClean="0"/>
              <a:t>converges</a:t>
            </a:r>
            <a:r>
              <a:rPr lang="de-DE" baseline="0" dirty="0" smtClean="0"/>
              <a:t> </a:t>
            </a:r>
            <a:r>
              <a:rPr lang="de-DE" baseline="0" dirty="0" err="1" smtClean="0"/>
              <a:t>for</a:t>
            </a:r>
            <a:r>
              <a:rPr lang="de-DE" baseline="0" dirty="0" smtClean="0"/>
              <a:t> </a:t>
            </a:r>
            <a:r>
              <a:rPr lang="de-DE" baseline="0" dirty="0" err="1" smtClean="0"/>
              <a:t>arbitrarily</a:t>
            </a:r>
            <a:r>
              <a:rPr lang="de-DE" baseline="0" dirty="0" smtClean="0"/>
              <a:t> </a:t>
            </a:r>
            <a:r>
              <a:rPr lang="de-DE" baseline="0" dirty="0" err="1" smtClean="0"/>
              <a:t>many</a:t>
            </a:r>
            <a:r>
              <a:rPr lang="de-DE" baseline="0" dirty="0" smtClean="0"/>
              <a:t> genes </a:t>
            </a:r>
            <a:r>
              <a:rPr lang="de-DE" baseline="0" dirty="0" err="1" smtClean="0"/>
              <a:t>used</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23</a:t>
            </a:fld>
            <a:endParaRPr lang="de-DE"/>
          </a:p>
        </p:txBody>
      </p:sp>
    </p:spTree>
    <p:extLst>
      <p:ext uri="{BB962C8B-B14F-4D97-AF65-F5344CB8AC3E}">
        <p14:creationId xmlns:p14="http://schemas.microsoft.com/office/powerpoint/2010/main" val="3293532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This </a:t>
            </a:r>
            <a:r>
              <a:rPr lang="de-DE" dirty="0" err="1" smtClean="0"/>
              <a:t>is</a:t>
            </a:r>
            <a:r>
              <a:rPr lang="de-DE" dirty="0" smtClean="0"/>
              <a:t> an</a:t>
            </a:r>
            <a:r>
              <a:rPr lang="de-DE" baseline="0" dirty="0" smtClean="0"/>
              <a:t> </a:t>
            </a:r>
            <a:r>
              <a:rPr lang="de-DE" baseline="0" dirty="0" err="1" smtClean="0"/>
              <a:t>example</a:t>
            </a:r>
            <a:r>
              <a:rPr lang="de-DE" baseline="0" dirty="0" smtClean="0"/>
              <a:t> </a:t>
            </a:r>
            <a:r>
              <a:rPr lang="de-DE" baseline="0" dirty="0" err="1" smtClean="0"/>
              <a:t>from</a:t>
            </a:r>
            <a:r>
              <a:rPr lang="de-DE" baseline="0" dirty="0" smtClean="0"/>
              <a:t> </a:t>
            </a:r>
            <a:r>
              <a:rPr lang="de-DE" baseline="0" dirty="0" err="1" smtClean="0"/>
              <a:t>our</a:t>
            </a:r>
            <a:r>
              <a:rPr lang="de-DE" baseline="0" dirty="0" smtClean="0"/>
              <a:t> </a:t>
            </a:r>
            <a:r>
              <a:rPr lang="de-DE" baseline="0" dirty="0" err="1" smtClean="0"/>
              <a:t>own</a:t>
            </a:r>
            <a:r>
              <a:rPr lang="de-DE" baseline="0" dirty="0" smtClean="0"/>
              <a:t> </a:t>
            </a:r>
            <a:r>
              <a:rPr lang="de-DE" baseline="0" dirty="0" err="1" smtClean="0"/>
              <a:t>work</a:t>
            </a:r>
            <a:r>
              <a:rPr lang="de-DE" baseline="0" dirty="0" smtClean="0"/>
              <a:t> on </a:t>
            </a:r>
            <a:r>
              <a:rPr lang="de-DE" baseline="0" dirty="0" err="1" smtClean="0"/>
              <a:t>proteomic</a:t>
            </a:r>
            <a:r>
              <a:rPr lang="de-DE" baseline="0" dirty="0" smtClean="0"/>
              <a:t> </a:t>
            </a:r>
            <a:r>
              <a:rPr lang="de-DE" baseline="0" dirty="0" err="1" smtClean="0"/>
              <a:t>data</a:t>
            </a:r>
            <a:r>
              <a:rPr lang="de-DE" baseline="0" dirty="0" smtClean="0"/>
              <a:t>.</a:t>
            </a:r>
          </a:p>
          <a:p>
            <a:r>
              <a:rPr lang="de-DE" baseline="0" dirty="0" smtClean="0"/>
              <a:t>The </a:t>
            </a:r>
            <a:r>
              <a:rPr lang="de-DE" baseline="0" dirty="0" err="1" smtClean="0"/>
              <a:t>group</a:t>
            </a:r>
            <a:r>
              <a:rPr lang="de-DE" baseline="0" dirty="0" smtClean="0"/>
              <a:t> </a:t>
            </a:r>
            <a:r>
              <a:rPr lang="de-DE" baseline="0" dirty="0" err="1" smtClean="0"/>
              <a:t>of</a:t>
            </a:r>
            <a:r>
              <a:rPr lang="de-DE" baseline="0" dirty="0" smtClean="0"/>
              <a:t> Prof. Richard Zimmermann </a:t>
            </a:r>
            <a:r>
              <a:rPr lang="de-DE" baseline="0" dirty="0" err="1" smtClean="0"/>
              <a:t>from</a:t>
            </a:r>
            <a:r>
              <a:rPr lang="de-DE" baseline="0" dirty="0" smtClean="0"/>
              <a:t> Homburg </a:t>
            </a:r>
            <a:r>
              <a:rPr lang="de-DE" baseline="0" dirty="0" err="1" smtClean="0"/>
              <a:t>has</a:t>
            </a:r>
            <a:r>
              <a:rPr lang="de-DE" baseline="0" dirty="0" smtClean="0"/>
              <a:t> </a:t>
            </a:r>
            <a:r>
              <a:rPr lang="de-DE" baseline="0" dirty="0" err="1" smtClean="0"/>
              <a:t>studied</a:t>
            </a:r>
            <a:r>
              <a:rPr lang="de-DE" baseline="0" dirty="0" smtClean="0"/>
              <a:t> </a:t>
            </a:r>
            <a:r>
              <a:rPr lang="de-DE" baseline="0" dirty="0" err="1" smtClean="0"/>
              <a:t>the</a:t>
            </a:r>
            <a:r>
              <a:rPr lang="de-DE" baseline="0" dirty="0" smtClean="0"/>
              <a:t> Sec61 </a:t>
            </a:r>
            <a:r>
              <a:rPr lang="de-DE" baseline="0" dirty="0" err="1" smtClean="0"/>
              <a:t>complex</a:t>
            </a:r>
            <a:r>
              <a:rPr lang="de-DE" baseline="0" dirty="0" smtClean="0"/>
              <a:t> </a:t>
            </a:r>
            <a:r>
              <a:rPr lang="de-DE" baseline="0" dirty="0" err="1" smtClean="0"/>
              <a:t>since</a:t>
            </a:r>
            <a:r>
              <a:rPr lang="de-DE" baseline="0" dirty="0" smtClean="0"/>
              <a:t> </a:t>
            </a:r>
            <a:r>
              <a:rPr lang="de-DE" baseline="0" dirty="0" err="1" smtClean="0"/>
              <a:t>more</a:t>
            </a:r>
            <a:r>
              <a:rPr lang="de-DE" baseline="0" dirty="0" smtClean="0"/>
              <a:t> </a:t>
            </a:r>
            <a:r>
              <a:rPr lang="de-DE" baseline="0" dirty="0" err="1" smtClean="0"/>
              <a:t>than</a:t>
            </a:r>
            <a:r>
              <a:rPr lang="de-DE" baseline="0" dirty="0" smtClean="0"/>
              <a:t> 30 </a:t>
            </a:r>
            <a:r>
              <a:rPr lang="de-DE" baseline="0" dirty="0" err="1" smtClean="0"/>
              <a:t>years</a:t>
            </a:r>
            <a:r>
              <a:rPr lang="de-DE" baseline="0" dirty="0" smtClean="0"/>
              <a:t>.</a:t>
            </a:r>
          </a:p>
          <a:p>
            <a:r>
              <a:rPr lang="de-DE" baseline="0" dirty="0" smtClean="0"/>
              <a:t>The Sec61 </a:t>
            </a:r>
            <a:r>
              <a:rPr lang="de-DE" baseline="0" dirty="0" err="1" smtClean="0"/>
              <a:t>has</a:t>
            </a:r>
            <a:r>
              <a:rPr lang="de-DE" baseline="0" dirty="0" smtClean="0"/>
              <a:t> an </a:t>
            </a:r>
            <a:r>
              <a:rPr lang="de-DE" baseline="0" dirty="0" err="1" smtClean="0"/>
              <a:t>important</a:t>
            </a:r>
            <a:r>
              <a:rPr lang="de-DE" baseline="0" dirty="0" smtClean="0"/>
              <a:t> </a:t>
            </a:r>
            <a:r>
              <a:rPr lang="de-DE" baseline="0" dirty="0" err="1" smtClean="0"/>
              <a:t>role</a:t>
            </a:r>
            <a:r>
              <a:rPr lang="de-DE" baseline="0" dirty="0" smtClean="0"/>
              <a:t> </a:t>
            </a:r>
            <a:r>
              <a:rPr lang="de-DE" baseline="0" dirty="0" err="1" smtClean="0"/>
              <a:t>for</a:t>
            </a:r>
            <a:r>
              <a:rPr lang="de-DE" baseline="0" dirty="0" smtClean="0"/>
              <a:t> </a:t>
            </a:r>
            <a:r>
              <a:rPr lang="de-DE" baseline="0" dirty="0" err="1" smtClean="0"/>
              <a:t>protein</a:t>
            </a:r>
            <a:r>
              <a:rPr lang="de-DE" baseline="0" dirty="0" smtClean="0"/>
              <a:t> </a:t>
            </a:r>
            <a:r>
              <a:rPr lang="de-DE" baseline="0" dirty="0" err="1" smtClean="0"/>
              <a:t>synthesis</a:t>
            </a:r>
            <a:r>
              <a:rPr lang="de-DE" baseline="0" dirty="0" smtClean="0"/>
              <a:t>.</a:t>
            </a:r>
          </a:p>
          <a:p>
            <a:r>
              <a:rPr lang="de-DE" baseline="0" dirty="0" err="1" smtClean="0"/>
              <a:t>There</a:t>
            </a:r>
            <a:r>
              <a:rPr lang="de-DE" baseline="0" dirty="0" smtClean="0"/>
              <a:t> </a:t>
            </a:r>
            <a:r>
              <a:rPr lang="de-DE" baseline="0" dirty="0" err="1" smtClean="0"/>
              <a:t>exist</a:t>
            </a:r>
            <a:r>
              <a:rPr lang="de-DE" baseline="0" dirty="0" smtClean="0"/>
              <a:t> </a:t>
            </a:r>
            <a:r>
              <a:rPr lang="de-DE" baseline="0" dirty="0" err="1" smtClean="0"/>
              <a:t>two</a:t>
            </a:r>
            <a:r>
              <a:rPr lang="de-DE" baseline="0" dirty="0" smtClean="0"/>
              <a:t> </a:t>
            </a:r>
            <a:r>
              <a:rPr lang="de-DE" baseline="0" dirty="0" err="1" smtClean="0"/>
              <a:t>sorts</a:t>
            </a:r>
            <a:r>
              <a:rPr lang="de-DE" baseline="0" dirty="0" smtClean="0"/>
              <a:t> </a:t>
            </a:r>
            <a:r>
              <a:rPr lang="de-DE" baseline="0" dirty="0" err="1" smtClean="0"/>
              <a:t>of</a:t>
            </a:r>
            <a:r>
              <a:rPr lang="de-DE" baseline="0" dirty="0" smtClean="0"/>
              <a:t> </a:t>
            </a:r>
            <a:r>
              <a:rPr lang="de-DE" baseline="0" dirty="0" err="1" smtClean="0"/>
              <a:t>ribosomes</a:t>
            </a:r>
            <a:r>
              <a:rPr lang="de-DE" baseline="0" dirty="0" smtClean="0"/>
              <a:t>, </a:t>
            </a:r>
            <a:r>
              <a:rPr lang="de-DE" baseline="0" dirty="0" err="1" smtClean="0"/>
              <a:t>cytosolic</a:t>
            </a:r>
            <a:r>
              <a:rPr lang="de-DE" baseline="0" dirty="0" smtClean="0"/>
              <a:t> </a:t>
            </a:r>
            <a:r>
              <a:rPr lang="de-DE" baseline="0" dirty="0" err="1" smtClean="0"/>
              <a:t>ribosomes</a:t>
            </a:r>
            <a:r>
              <a:rPr lang="de-DE" baseline="0" dirty="0" smtClean="0"/>
              <a:t> </a:t>
            </a:r>
            <a:r>
              <a:rPr lang="de-DE" baseline="0" dirty="0" err="1" smtClean="0"/>
              <a:t>and</a:t>
            </a:r>
            <a:r>
              <a:rPr lang="de-DE" baseline="0" dirty="0" smtClean="0"/>
              <a:t> </a:t>
            </a:r>
            <a:r>
              <a:rPr lang="de-DE" baseline="0" dirty="0" err="1" smtClean="0"/>
              <a:t>ribosomes</a:t>
            </a:r>
            <a:r>
              <a:rPr lang="de-DE" baseline="0" dirty="0" smtClean="0"/>
              <a:t> </a:t>
            </a:r>
            <a:r>
              <a:rPr lang="de-DE" baseline="0" dirty="0" err="1" smtClean="0"/>
              <a:t>that</a:t>
            </a:r>
            <a:r>
              <a:rPr lang="de-DE" baseline="0" dirty="0" smtClean="0"/>
              <a:t> bind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membrane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endoplasmic</a:t>
            </a:r>
            <a:r>
              <a:rPr lang="de-DE" baseline="0" dirty="0" smtClean="0"/>
              <a:t> </a:t>
            </a:r>
            <a:r>
              <a:rPr lang="de-DE" baseline="0" dirty="0" err="1" smtClean="0"/>
              <a:t>reticulum</a:t>
            </a:r>
            <a:r>
              <a:rPr lang="de-DE" baseline="0" dirty="0" smtClean="0"/>
              <a:t>.</a:t>
            </a:r>
          </a:p>
          <a:p>
            <a:r>
              <a:rPr lang="de-DE" baseline="0" dirty="0" err="1" smtClean="0"/>
              <a:t>Cytosolic</a:t>
            </a:r>
            <a:r>
              <a:rPr lang="de-DE" baseline="0" dirty="0" smtClean="0"/>
              <a:t> </a:t>
            </a:r>
            <a:r>
              <a:rPr lang="de-DE" baseline="0" dirty="0" err="1" smtClean="0"/>
              <a:t>ribosomes</a:t>
            </a:r>
            <a:r>
              <a:rPr lang="de-DE" baseline="0" dirty="0" smtClean="0"/>
              <a:t> </a:t>
            </a:r>
            <a:r>
              <a:rPr lang="de-DE" baseline="0" dirty="0" err="1" smtClean="0"/>
              <a:t>synthesize</a:t>
            </a:r>
            <a:r>
              <a:rPr lang="de-DE" baseline="0" dirty="0" smtClean="0"/>
              <a:t> </a:t>
            </a:r>
            <a:r>
              <a:rPr lang="de-DE" baseline="0" dirty="0" err="1" smtClean="0"/>
              <a:t>cytosolic</a:t>
            </a:r>
            <a:r>
              <a:rPr lang="de-DE" baseline="0" dirty="0" smtClean="0"/>
              <a:t> </a:t>
            </a:r>
            <a:r>
              <a:rPr lang="de-DE" baseline="0" dirty="0" err="1" smtClean="0"/>
              <a:t>proteins</a:t>
            </a:r>
            <a:r>
              <a:rPr lang="de-DE" baseline="0" dirty="0" smtClean="0"/>
              <a:t>. </a:t>
            </a:r>
            <a:r>
              <a:rPr lang="de-DE" baseline="0" dirty="0" err="1" smtClean="0"/>
              <a:t>We</a:t>
            </a:r>
            <a:r>
              <a:rPr lang="de-DE" baseline="0" dirty="0" smtClean="0"/>
              <a:t> will not </a:t>
            </a:r>
            <a:r>
              <a:rPr lang="de-DE" baseline="0" dirty="0" err="1" smtClean="0"/>
              <a:t>consider</a:t>
            </a:r>
            <a:r>
              <a:rPr lang="de-DE" baseline="0" dirty="0" smtClean="0"/>
              <a:t> </a:t>
            </a:r>
            <a:r>
              <a:rPr lang="de-DE" baseline="0" dirty="0" err="1" smtClean="0"/>
              <a:t>this</a:t>
            </a:r>
            <a:r>
              <a:rPr lang="de-DE" baseline="0" dirty="0" smtClean="0"/>
              <a:t> </a:t>
            </a:r>
            <a:r>
              <a:rPr lang="de-DE" baseline="0" dirty="0" err="1" smtClean="0"/>
              <a:t>here</a:t>
            </a:r>
            <a:r>
              <a:rPr lang="de-DE" baseline="0" dirty="0" smtClean="0"/>
              <a:t>.</a:t>
            </a:r>
          </a:p>
          <a:p>
            <a:r>
              <a:rPr lang="de-DE" baseline="0" dirty="0" smtClean="0"/>
              <a:t>ER </a:t>
            </a:r>
            <a:r>
              <a:rPr lang="de-DE" baseline="0" dirty="0" err="1" smtClean="0"/>
              <a:t>bound</a:t>
            </a:r>
            <a:r>
              <a:rPr lang="de-DE" baseline="0" dirty="0" smtClean="0"/>
              <a:t> </a:t>
            </a:r>
            <a:r>
              <a:rPr lang="de-DE" baseline="0" dirty="0" err="1" smtClean="0"/>
              <a:t>ribosomes</a:t>
            </a:r>
            <a:r>
              <a:rPr lang="de-DE" baseline="0" dirty="0" smtClean="0"/>
              <a:t> </a:t>
            </a:r>
            <a:r>
              <a:rPr lang="de-DE" baseline="0" dirty="0" err="1" smtClean="0"/>
              <a:t>synthesize</a:t>
            </a:r>
            <a:r>
              <a:rPr lang="de-DE" baseline="0" dirty="0" smtClean="0"/>
              <a:t> </a:t>
            </a:r>
            <a:r>
              <a:rPr lang="de-DE" baseline="0" dirty="0" err="1" smtClean="0"/>
              <a:t>membrane</a:t>
            </a:r>
            <a:r>
              <a:rPr lang="de-DE" baseline="0" dirty="0" smtClean="0"/>
              <a:t> </a:t>
            </a:r>
            <a:r>
              <a:rPr lang="de-DE" baseline="0" dirty="0" err="1" smtClean="0"/>
              <a:t>proteins</a:t>
            </a:r>
            <a:r>
              <a:rPr lang="de-DE" baseline="0" dirty="0" smtClean="0"/>
              <a:t> </a:t>
            </a:r>
            <a:r>
              <a:rPr lang="de-DE" baseline="0" dirty="0" err="1" smtClean="0"/>
              <a:t>and</a:t>
            </a:r>
            <a:r>
              <a:rPr lang="de-DE" baseline="0" dirty="0" smtClean="0"/>
              <a:t> </a:t>
            </a:r>
            <a:r>
              <a:rPr lang="de-DE" baseline="0" dirty="0" err="1" smtClean="0"/>
              <a:t>proteins</a:t>
            </a:r>
            <a:r>
              <a:rPr lang="de-DE" baseline="0" dirty="0" smtClean="0"/>
              <a:t> </a:t>
            </a:r>
            <a:r>
              <a:rPr lang="de-DE" baseline="0" dirty="0" err="1" smtClean="0"/>
              <a:t>that</a:t>
            </a:r>
            <a:r>
              <a:rPr lang="de-DE" baseline="0" dirty="0" smtClean="0"/>
              <a:t> will </a:t>
            </a:r>
            <a:r>
              <a:rPr lang="de-DE" baseline="0" dirty="0" err="1" smtClean="0"/>
              <a:t>be</a:t>
            </a:r>
            <a:r>
              <a:rPr lang="de-DE" baseline="0" dirty="0" smtClean="0"/>
              <a:t> </a:t>
            </a:r>
            <a:r>
              <a:rPr lang="de-DE" baseline="0" dirty="0" err="1" smtClean="0"/>
              <a:t>excreted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cell</a:t>
            </a:r>
            <a:r>
              <a:rPr lang="de-DE" baseline="0" dirty="0" smtClean="0"/>
              <a:t> via </a:t>
            </a:r>
            <a:r>
              <a:rPr lang="de-DE" baseline="0" dirty="0" err="1" smtClean="0"/>
              <a:t>exocytosis</a:t>
            </a:r>
            <a:r>
              <a:rPr lang="de-DE" baseline="0" dirty="0" smtClean="0"/>
              <a:t>.</a:t>
            </a:r>
          </a:p>
          <a:p>
            <a:r>
              <a:rPr lang="de-DE" baseline="0" dirty="0" err="1" smtClean="0"/>
              <a:t>Once</a:t>
            </a:r>
            <a:r>
              <a:rPr lang="de-DE" baseline="0" dirty="0" smtClean="0"/>
              <a:t> </a:t>
            </a:r>
            <a:r>
              <a:rPr lang="de-DE" baseline="0" dirty="0" err="1" smtClean="0"/>
              <a:t>the</a:t>
            </a:r>
            <a:r>
              <a:rPr lang="de-DE" baseline="0" dirty="0" smtClean="0"/>
              <a:t> </a:t>
            </a:r>
            <a:r>
              <a:rPr lang="de-DE" baseline="0" dirty="0" err="1" smtClean="0"/>
              <a:t>nascent</a:t>
            </a:r>
            <a:r>
              <a:rPr lang="de-DE" baseline="0" dirty="0" smtClean="0"/>
              <a:t> </a:t>
            </a:r>
            <a:r>
              <a:rPr lang="de-DE" baseline="0" dirty="0" err="1" smtClean="0"/>
              <a:t>peptide</a:t>
            </a:r>
            <a:r>
              <a:rPr lang="de-DE" baseline="0" dirty="0" smtClean="0"/>
              <a:t> </a:t>
            </a:r>
            <a:r>
              <a:rPr lang="de-DE" baseline="0" dirty="0" err="1" smtClean="0"/>
              <a:t>chain</a:t>
            </a:r>
            <a:r>
              <a:rPr lang="de-DE" baseline="0" dirty="0" smtClean="0"/>
              <a:t> </a:t>
            </a:r>
            <a:r>
              <a:rPr lang="de-DE" baseline="0" dirty="0" err="1" smtClean="0"/>
              <a:t>leaves</a:t>
            </a:r>
            <a:r>
              <a:rPr lang="de-DE" baseline="0" dirty="0" smtClean="0"/>
              <a:t> </a:t>
            </a:r>
            <a:r>
              <a:rPr lang="de-DE" baseline="0" dirty="0" err="1" smtClean="0"/>
              <a:t>the</a:t>
            </a:r>
            <a:r>
              <a:rPr lang="de-DE" baseline="0" dirty="0" smtClean="0"/>
              <a:t> </a:t>
            </a:r>
            <a:r>
              <a:rPr lang="de-DE" baseline="0" dirty="0" err="1" smtClean="0"/>
              <a:t>ribosome</a:t>
            </a:r>
            <a:r>
              <a:rPr lang="de-DE" baseline="0" dirty="0" smtClean="0"/>
              <a:t> </a:t>
            </a:r>
            <a:r>
              <a:rPr lang="de-DE" baseline="0" dirty="0" err="1" smtClean="0"/>
              <a:t>tunnel</a:t>
            </a:r>
            <a:r>
              <a:rPr lang="de-DE" baseline="0" dirty="0" smtClean="0"/>
              <a:t>, </a:t>
            </a:r>
            <a:r>
              <a:rPr lang="de-DE" baseline="0" dirty="0" err="1" smtClean="0"/>
              <a:t>it</a:t>
            </a:r>
            <a:r>
              <a:rPr lang="de-DE" baseline="0" dirty="0" smtClean="0"/>
              <a:t> </a:t>
            </a:r>
            <a:r>
              <a:rPr lang="de-DE" baseline="0" dirty="0" err="1" smtClean="0"/>
              <a:t>enters</a:t>
            </a:r>
            <a:r>
              <a:rPr lang="de-DE" baseline="0" dirty="0" smtClean="0"/>
              <a:t> </a:t>
            </a:r>
            <a:r>
              <a:rPr lang="de-DE" baseline="0" dirty="0" err="1" smtClean="0"/>
              <a:t>the</a:t>
            </a:r>
            <a:r>
              <a:rPr lang="de-DE" baseline="0" dirty="0" smtClean="0"/>
              <a:t> </a:t>
            </a:r>
            <a:r>
              <a:rPr lang="de-DE" baseline="0" dirty="0" err="1" smtClean="0"/>
              <a:t>pore</a:t>
            </a:r>
            <a:r>
              <a:rPr lang="de-DE" baseline="0" dirty="0" smtClean="0"/>
              <a:t> </a:t>
            </a:r>
            <a:r>
              <a:rPr lang="de-DE" baseline="0" dirty="0" err="1" smtClean="0"/>
              <a:t>of</a:t>
            </a:r>
            <a:r>
              <a:rPr lang="de-DE" baseline="0" dirty="0" smtClean="0"/>
              <a:t> </a:t>
            </a:r>
            <a:r>
              <a:rPr lang="de-DE" baseline="0" dirty="0" err="1" smtClean="0"/>
              <a:t>the</a:t>
            </a:r>
            <a:r>
              <a:rPr lang="de-DE" baseline="0" dirty="0" smtClean="0"/>
              <a:t> Sec61 </a:t>
            </a:r>
            <a:r>
              <a:rPr lang="de-DE" baseline="0" dirty="0" err="1" smtClean="0"/>
              <a:t>complex</a:t>
            </a:r>
            <a:r>
              <a:rPr lang="de-DE" baseline="0" dirty="0" smtClean="0"/>
              <a:t> </a:t>
            </a:r>
            <a:r>
              <a:rPr lang="de-DE" baseline="0" dirty="0" err="1" smtClean="0"/>
              <a:t>and</a:t>
            </a:r>
            <a:r>
              <a:rPr lang="de-DE" baseline="0" dirty="0" smtClean="0"/>
              <a:t> </a:t>
            </a:r>
            <a:r>
              <a:rPr lang="de-DE" baseline="0" dirty="0" err="1" smtClean="0"/>
              <a:t>is</a:t>
            </a:r>
            <a:r>
              <a:rPr lang="de-DE" baseline="0" dirty="0" smtClean="0"/>
              <a:t> </a:t>
            </a:r>
            <a:r>
              <a:rPr lang="de-DE" baseline="0" dirty="0" err="1" smtClean="0"/>
              <a:t>either</a:t>
            </a:r>
            <a:r>
              <a:rPr lang="de-DE" baseline="0" dirty="0" smtClean="0"/>
              <a:t> </a:t>
            </a:r>
            <a:r>
              <a:rPr lang="de-DE" baseline="0" dirty="0" err="1" smtClean="0"/>
              <a:t>released</a:t>
            </a:r>
            <a:r>
              <a:rPr lang="de-DE" baseline="0" dirty="0" smtClean="0"/>
              <a:t> </a:t>
            </a:r>
            <a:r>
              <a:rPr lang="de-DE" baseline="0" dirty="0" err="1" smtClean="0"/>
              <a:t>into</a:t>
            </a:r>
            <a:r>
              <a:rPr lang="de-DE" baseline="0" dirty="0" smtClean="0"/>
              <a:t> </a:t>
            </a:r>
            <a:r>
              <a:rPr lang="de-DE" baseline="0" dirty="0" err="1" smtClean="0"/>
              <a:t>the</a:t>
            </a:r>
            <a:r>
              <a:rPr lang="de-DE" baseline="0" dirty="0" smtClean="0"/>
              <a:t> </a:t>
            </a:r>
            <a:r>
              <a:rPr lang="de-DE" baseline="0" dirty="0" err="1" smtClean="0"/>
              <a:t>membrane</a:t>
            </a:r>
            <a:r>
              <a:rPr lang="de-DE" baseline="0" dirty="0" smtClean="0"/>
              <a:t> </a:t>
            </a:r>
            <a:r>
              <a:rPr lang="de-DE" baseline="0" dirty="0" err="1" smtClean="0"/>
              <a:t>or</a:t>
            </a:r>
            <a:r>
              <a:rPr lang="de-DE" baseline="0" dirty="0" smtClean="0"/>
              <a:t> </a:t>
            </a:r>
            <a:r>
              <a:rPr lang="de-DE" baseline="0" dirty="0" err="1" smtClean="0"/>
              <a:t>translocated</a:t>
            </a:r>
            <a:r>
              <a:rPr lang="de-DE" baseline="0" dirty="0" smtClean="0"/>
              <a:t> </a:t>
            </a:r>
            <a:r>
              <a:rPr lang="de-DE" baseline="0" dirty="0" err="1" smtClean="0"/>
              <a:t>inside</a:t>
            </a:r>
            <a:r>
              <a:rPr lang="de-DE" baseline="0" dirty="0" smtClean="0"/>
              <a:t> </a:t>
            </a:r>
            <a:r>
              <a:rPr lang="de-DE" baseline="0" dirty="0" err="1" smtClean="0"/>
              <a:t>the</a:t>
            </a:r>
            <a:r>
              <a:rPr lang="de-DE" baseline="0" dirty="0" smtClean="0"/>
              <a:t> ER.</a:t>
            </a:r>
          </a:p>
          <a:p>
            <a:r>
              <a:rPr lang="de-DE" baseline="0" dirty="0" err="1" smtClean="0"/>
              <a:t>However</a:t>
            </a:r>
            <a:r>
              <a:rPr lang="de-DE" baseline="0" dirty="0" smtClean="0"/>
              <a:t>, </a:t>
            </a:r>
            <a:r>
              <a:rPr lang="de-DE" baseline="0" dirty="0" err="1" smtClean="0"/>
              <a:t>some</a:t>
            </a:r>
            <a:r>
              <a:rPr lang="de-DE" baseline="0" dirty="0" smtClean="0"/>
              <a:t> </a:t>
            </a:r>
            <a:r>
              <a:rPr lang="de-DE" baseline="0" dirty="0" err="1" smtClean="0"/>
              <a:t>proteins</a:t>
            </a:r>
            <a:r>
              <a:rPr lang="de-DE" baseline="0" dirty="0" smtClean="0"/>
              <a:t> </a:t>
            </a:r>
            <a:r>
              <a:rPr lang="de-DE" baseline="0" dirty="0" err="1" smtClean="0"/>
              <a:t>cannot</a:t>
            </a:r>
            <a:r>
              <a:rPr lang="de-DE" baseline="0" dirty="0" smtClean="0"/>
              <a:t> </a:t>
            </a:r>
            <a:r>
              <a:rPr lang="de-DE" baseline="0" dirty="0" err="1" smtClean="0"/>
              <a:t>translocate</a:t>
            </a:r>
            <a:r>
              <a:rPr lang="de-DE" baseline="0" dirty="0" smtClean="0"/>
              <a:t> </a:t>
            </a:r>
            <a:r>
              <a:rPr lang="de-DE" baseline="0" dirty="0" err="1" smtClean="0"/>
              <a:t>by</a:t>
            </a:r>
            <a:r>
              <a:rPr lang="de-DE" baseline="0" dirty="0" smtClean="0"/>
              <a:t> </a:t>
            </a:r>
            <a:r>
              <a:rPr lang="de-DE" baseline="0" dirty="0" err="1" smtClean="0"/>
              <a:t>themselves</a:t>
            </a:r>
            <a:r>
              <a:rPr lang="de-DE" baseline="0" dirty="0" smtClean="0"/>
              <a:t>, </a:t>
            </a:r>
            <a:r>
              <a:rPr lang="de-DE" baseline="0" dirty="0" err="1" smtClean="0"/>
              <a:t>they</a:t>
            </a:r>
            <a:r>
              <a:rPr lang="de-DE" baseline="0" dirty="0" smtClean="0"/>
              <a:t> </a:t>
            </a:r>
            <a:r>
              <a:rPr lang="de-DE" baseline="0" dirty="0" err="1" smtClean="0"/>
              <a:t>require</a:t>
            </a:r>
            <a:r>
              <a:rPr lang="de-DE" baseline="0" dirty="0" smtClean="0"/>
              <a:t> </a:t>
            </a:r>
            <a:r>
              <a:rPr lang="de-DE" baseline="0" dirty="0" err="1" smtClean="0"/>
              <a:t>the</a:t>
            </a:r>
            <a:r>
              <a:rPr lang="de-DE" baseline="0" dirty="0" smtClean="0"/>
              <a:t> </a:t>
            </a:r>
            <a:r>
              <a:rPr lang="de-DE" baseline="0" dirty="0" err="1" smtClean="0"/>
              <a:t>activity</a:t>
            </a:r>
            <a:r>
              <a:rPr lang="de-DE" baseline="0" dirty="0" smtClean="0"/>
              <a:t> </a:t>
            </a:r>
            <a:r>
              <a:rPr lang="de-DE" baseline="0" dirty="0" err="1" smtClean="0"/>
              <a:t>of</a:t>
            </a:r>
            <a:r>
              <a:rPr lang="de-DE" baseline="0" dirty="0" smtClean="0"/>
              <a:t> </a:t>
            </a:r>
            <a:r>
              <a:rPr lang="de-DE" baseline="0" dirty="0" err="1" smtClean="0"/>
              <a:t>accessory</a:t>
            </a:r>
            <a:r>
              <a:rPr lang="de-DE" baseline="0" dirty="0" smtClean="0"/>
              <a:t> </a:t>
            </a:r>
            <a:r>
              <a:rPr lang="de-DE" baseline="0" dirty="0" err="1" smtClean="0"/>
              <a:t>membrane</a:t>
            </a:r>
            <a:r>
              <a:rPr lang="de-DE" baseline="0" dirty="0" smtClean="0"/>
              <a:t> </a:t>
            </a:r>
            <a:r>
              <a:rPr lang="de-DE" baseline="0" dirty="0" err="1" smtClean="0"/>
              <a:t>proteins</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24</a:t>
            </a:fld>
            <a:endParaRPr lang="de-DE"/>
          </a:p>
        </p:txBody>
      </p:sp>
    </p:spTree>
    <p:extLst>
      <p:ext uri="{BB962C8B-B14F-4D97-AF65-F5344CB8AC3E}">
        <p14:creationId xmlns:p14="http://schemas.microsoft.com/office/powerpoint/2010/main" val="2975931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Shown</a:t>
            </a:r>
            <a:r>
              <a:rPr lang="de-DE" baseline="0" dirty="0" smtClean="0"/>
              <a:t> on </a:t>
            </a:r>
            <a:r>
              <a:rPr lang="de-DE" baseline="0" dirty="0" err="1" smtClean="0"/>
              <a:t>the</a:t>
            </a:r>
            <a:r>
              <a:rPr lang="de-DE" baseline="0" dirty="0" smtClean="0"/>
              <a:t> top </a:t>
            </a:r>
            <a:r>
              <a:rPr lang="de-DE" baseline="0" dirty="0" err="1" smtClean="0"/>
              <a:t>right</a:t>
            </a:r>
            <a:r>
              <a:rPr lang="de-DE" baseline="0" dirty="0" smtClean="0"/>
              <a:t> </a:t>
            </a:r>
            <a:r>
              <a:rPr lang="de-DE" baseline="0" dirty="0" err="1" smtClean="0"/>
              <a:t>are</a:t>
            </a:r>
            <a:r>
              <a:rPr lang="de-DE" baseline="0" dirty="0" smtClean="0"/>
              <a:t> </a:t>
            </a:r>
            <a:r>
              <a:rPr lang="de-DE" baseline="0" dirty="0" err="1" smtClean="0"/>
              <a:t>several</a:t>
            </a:r>
            <a:r>
              <a:rPr lang="de-DE" baseline="0" dirty="0" smtClean="0"/>
              <a:t> </a:t>
            </a:r>
            <a:r>
              <a:rPr lang="de-DE" baseline="0" dirty="0" err="1" smtClean="0"/>
              <a:t>signal</a:t>
            </a:r>
            <a:r>
              <a:rPr lang="de-DE" baseline="0" dirty="0" smtClean="0"/>
              <a:t> </a:t>
            </a:r>
            <a:r>
              <a:rPr lang="de-DE" baseline="0" dirty="0" err="1" smtClean="0"/>
              <a:t>sequences</a:t>
            </a:r>
            <a:r>
              <a:rPr lang="de-DE" baseline="0" dirty="0" smtClean="0"/>
              <a:t>.</a:t>
            </a:r>
          </a:p>
          <a:p>
            <a:r>
              <a:rPr lang="de-DE" baseline="0" dirty="0" err="1" smtClean="0"/>
              <a:t>They</a:t>
            </a:r>
            <a:r>
              <a:rPr lang="de-DE" baseline="0" dirty="0" smtClean="0"/>
              <a:t> </a:t>
            </a:r>
            <a:r>
              <a:rPr lang="de-DE" baseline="0" dirty="0" err="1" smtClean="0"/>
              <a:t>typically</a:t>
            </a:r>
            <a:r>
              <a:rPr lang="de-DE" baseline="0" dirty="0" smtClean="0"/>
              <a:t> </a:t>
            </a:r>
            <a:r>
              <a:rPr lang="de-DE" baseline="0" dirty="0" err="1" smtClean="0"/>
              <a:t>contain</a:t>
            </a:r>
            <a:r>
              <a:rPr lang="de-DE" baseline="0" dirty="0" smtClean="0"/>
              <a:t> an N-terminal „n“ </a:t>
            </a:r>
            <a:r>
              <a:rPr lang="de-DE" baseline="0" dirty="0" err="1" smtClean="0"/>
              <a:t>region</a:t>
            </a:r>
            <a:r>
              <a:rPr lang="de-DE" baseline="0" dirty="0" smtClean="0"/>
              <a:t> </a:t>
            </a:r>
            <a:r>
              <a:rPr lang="de-DE" baseline="0" dirty="0" err="1" smtClean="0"/>
              <a:t>with</a:t>
            </a:r>
            <a:r>
              <a:rPr lang="de-DE" baseline="0" dirty="0" smtClean="0"/>
              <a:t> </a:t>
            </a:r>
            <a:r>
              <a:rPr lang="de-DE" baseline="0" dirty="0" err="1" smtClean="0"/>
              <a:t>several</a:t>
            </a:r>
            <a:r>
              <a:rPr lang="de-DE" baseline="0" dirty="0" smtClean="0"/>
              <a:t> </a:t>
            </a:r>
            <a:r>
              <a:rPr lang="de-DE" baseline="0" dirty="0" err="1" smtClean="0"/>
              <a:t>positvely</a:t>
            </a:r>
            <a:r>
              <a:rPr lang="de-DE" baseline="0" dirty="0" smtClean="0"/>
              <a:t> </a:t>
            </a:r>
            <a:r>
              <a:rPr lang="de-DE" baseline="0" dirty="0" err="1" smtClean="0"/>
              <a:t>charged</a:t>
            </a:r>
            <a:r>
              <a:rPr lang="de-DE" baseline="0" dirty="0" smtClean="0"/>
              <a:t> </a:t>
            </a:r>
            <a:r>
              <a:rPr lang="de-DE" baseline="0" dirty="0" err="1" smtClean="0"/>
              <a:t>amino</a:t>
            </a:r>
            <a:r>
              <a:rPr lang="de-DE" baseline="0" dirty="0" smtClean="0"/>
              <a:t> </a:t>
            </a:r>
            <a:r>
              <a:rPr lang="de-DE" baseline="0" dirty="0" err="1" smtClean="0"/>
              <a:t>acids</a:t>
            </a:r>
            <a:r>
              <a:rPr lang="de-DE" baseline="0" dirty="0" smtClean="0"/>
              <a:t>, a </a:t>
            </a:r>
            <a:r>
              <a:rPr lang="de-DE" baseline="0" dirty="0" err="1" smtClean="0"/>
              <a:t>hydrophobic</a:t>
            </a:r>
            <a:r>
              <a:rPr lang="de-DE" baseline="0" dirty="0" smtClean="0"/>
              <a:t> „h“ </a:t>
            </a:r>
            <a:r>
              <a:rPr lang="de-DE" baseline="0" dirty="0" err="1" smtClean="0"/>
              <a:t>region</a:t>
            </a:r>
            <a:r>
              <a:rPr lang="de-DE" baseline="0" dirty="0" smtClean="0"/>
              <a:t>, </a:t>
            </a:r>
            <a:r>
              <a:rPr lang="de-DE" baseline="0" dirty="0" err="1" smtClean="0"/>
              <a:t>and</a:t>
            </a:r>
            <a:r>
              <a:rPr lang="de-DE" baseline="0" dirty="0" smtClean="0"/>
              <a:t> a polar C-terminal „c“ </a:t>
            </a:r>
            <a:r>
              <a:rPr lang="de-DE" baseline="0" dirty="0" err="1" smtClean="0"/>
              <a:t>region</a:t>
            </a:r>
            <a:r>
              <a:rPr lang="de-DE" baseline="0" dirty="0" smtClean="0"/>
              <a:t>.</a:t>
            </a:r>
          </a:p>
          <a:p>
            <a:r>
              <a:rPr lang="de-DE" baseline="0" dirty="0" err="1" smtClean="0"/>
              <a:t>One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discoverers</a:t>
            </a:r>
            <a:r>
              <a:rPr lang="de-DE" baseline="0" dirty="0" smtClean="0"/>
              <a:t> </a:t>
            </a:r>
            <a:r>
              <a:rPr lang="de-DE" baseline="0" dirty="0" err="1" smtClean="0"/>
              <a:t>of</a:t>
            </a:r>
            <a:r>
              <a:rPr lang="de-DE" baseline="0" dirty="0" smtClean="0"/>
              <a:t> </a:t>
            </a:r>
            <a:r>
              <a:rPr lang="de-DE" baseline="0" dirty="0" err="1" smtClean="0"/>
              <a:t>signal</a:t>
            </a:r>
            <a:r>
              <a:rPr lang="de-DE" baseline="0" dirty="0" smtClean="0"/>
              <a:t> </a:t>
            </a:r>
            <a:r>
              <a:rPr lang="de-DE" baseline="0" dirty="0" err="1" smtClean="0"/>
              <a:t>sequences</a:t>
            </a:r>
            <a:r>
              <a:rPr lang="de-DE" baseline="0" dirty="0" smtClean="0"/>
              <a:t>, Günter </a:t>
            </a:r>
            <a:r>
              <a:rPr lang="de-DE" baseline="0" dirty="0" err="1" smtClean="0"/>
              <a:t>Blobel</a:t>
            </a:r>
            <a:r>
              <a:rPr lang="de-DE" baseline="0" dirty="0" smtClean="0"/>
              <a:t>, </a:t>
            </a:r>
            <a:r>
              <a:rPr lang="de-DE" baseline="0" dirty="0" err="1" smtClean="0"/>
              <a:t>received</a:t>
            </a:r>
            <a:r>
              <a:rPr lang="de-DE" baseline="0" dirty="0" smtClean="0"/>
              <a:t> </a:t>
            </a:r>
            <a:r>
              <a:rPr lang="de-DE" baseline="0" dirty="0" err="1" smtClean="0"/>
              <a:t>the</a:t>
            </a:r>
            <a:r>
              <a:rPr lang="de-DE" baseline="0" dirty="0" smtClean="0"/>
              <a:t> Nobel </a:t>
            </a:r>
            <a:r>
              <a:rPr lang="de-DE" baseline="0" dirty="0" err="1" smtClean="0"/>
              <a:t>prize</a:t>
            </a:r>
            <a:r>
              <a:rPr lang="de-DE" baseline="0" dirty="0" smtClean="0"/>
              <a:t> </a:t>
            </a:r>
            <a:r>
              <a:rPr lang="de-DE" baseline="0" dirty="0" err="1" smtClean="0"/>
              <a:t>for</a:t>
            </a:r>
            <a:r>
              <a:rPr lang="de-DE" baseline="0" dirty="0" smtClean="0"/>
              <a:t> </a:t>
            </a:r>
            <a:r>
              <a:rPr lang="de-DE" baseline="0" dirty="0" err="1" smtClean="0"/>
              <a:t>this</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25</a:t>
            </a:fld>
            <a:endParaRPr lang="de-DE"/>
          </a:p>
        </p:txBody>
      </p:sp>
    </p:spTree>
    <p:extLst>
      <p:ext uri="{BB962C8B-B14F-4D97-AF65-F5344CB8AC3E}">
        <p14:creationId xmlns:p14="http://schemas.microsoft.com/office/powerpoint/2010/main" val="1197746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signal</a:t>
            </a:r>
            <a:r>
              <a:rPr lang="de-DE" baseline="0" dirty="0" smtClean="0"/>
              <a:t> </a:t>
            </a:r>
            <a:r>
              <a:rPr lang="de-DE" baseline="0" dirty="0" err="1" smtClean="0"/>
              <a:t>peptide</a:t>
            </a:r>
            <a:r>
              <a:rPr lang="de-DE" baseline="0" dirty="0" smtClean="0"/>
              <a:t> </a:t>
            </a:r>
            <a:r>
              <a:rPr lang="de-DE" baseline="0" dirty="0" err="1" smtClean="0"/>
              <a:t>inserts</a:t>
            </a:r>
            <a:r>
              <a:rPr lang="de-DE" baseline="0" dirty="0" smtClean="0"/>
              <a:t> </a:t>
            </a:r>
            <a:r>
              <a:rPr lang="de-DE" baseline="0" dirty="0" err="1" smtClean="0"/>
              <a:t>into</a:t>
            </a:r>
            <a:r>
              <a:rPr lang="de-DE" baseline="0" dirty="0" smtClean="0"/>
              <a:t> </a:t>
            </a:r>
            <a:r>
              <a:rPr lang="de-DE" baseline="0" dirty="0" err="1" smtClean="0"/>
              <a:t>the</a:t>
            </a:r>
            <a:r>
              <a:rPr lang="de-DE" baseline="0" dirty="0" smtClean="0"/>
              <a:t> Sec61 </a:t>
            </a:r>
            <a:r>
              <a:rPr lang="de-DE" baseline="0" dirty="0" err="1" smtClean="0"/>
              <a:t>complex</a:t>
            </a:r>
            <a:r>
              <a:rPr lang="de-DE" baseline="0" dirty="0" smtClean="0"/>
              <a:t> </a:t>
            </a:r>
            <a:r>
              <a:rPr lang="de-DE" baseline="0" dirty="0" err="1" smtClean="0"/>
              <a:t>and</a:t>
            </a:r>
            <a:r>
              <a:rPr lang="de-DE" baseline="0" dirty="0" smtClean="0"/>
              <a:t> </a:t>
            </a:r>
            <a:r>
              <a:rPr lang="de-DE" baseline="0" dirty="0" err="1" smtClean="0"/>
              <a:t>then</a:t>
            </a:r>
            <a:r>
              <a:rPr lang="de-DE" baseline="0" dirty="0" smtClean="0"/>
              <a:t> </a:t>
            </a:r>
            <a:r>
              <a:rPr lang="de-DE" baseline="0" dirty="0" err="1" smtClean="0"/>
              <a:t>somehow</a:t>
            </a:r>
            <a:r>
              <a:rPr lang="de-DE" baseline="0" dirty="0" smtClean="0"/>
              <a:t> </a:t>
            </a:r>
            <a:r>
              <a:rPr lang="de-DE" baseline="0" dirty="0" err="1" smtClean="0"/>
              <a:t>turns</a:t>
            </a:r>
            <a:r>
              <a:rPr lang="de-DE" baseline="0" dirty="0" smtClean="0"/>
              <a:t> </a:t>
            </a:r>
            <a:r>
              <a:rPr lang="de-DE" baseline="0" dirty="0" err="1" smtClean="0"/>
              <a:t>around</a:t>
            </a:r>
            <a:r>
              <a:rPr lang="de-DE" baseline="0" dirty="0" smtClean="0"/>
              <a:t>.</a:t>
            </a:r>
          </a:p>
          <a:p>
            <a:r>
              <a:rPr lang="de-DE" baseline="0" dirty="0" smtClean="0"/>
              <a:t>The Sec61 </a:t>
            </a:r>
            <a:r>
              <a:rPr lang="de-DE" baseline="0" dirty="0" err="1" smtClean="0"/>
              <a:t>complex</a:t>
            </a:r>
            <a:r>
              <a:rPr lang="de-DE" baseline="0" dirty="0" smtClean="0"/>
              <a:t> </a:t>
            </a:r>
            <a:r>
              <a:rPr lang="de-DE" baseline="0" dirty="0" err="1" smtClean="0"/>
              <a:t>opens</a:t>
            </a:r>
            <a:r>
              <a:rPr lang="de-DE" baseline="0" dirty="0" smtClean="0"/>
              <a:t> a lateral </a:t>
            </a:r>
            <a:r>
              <a:rPr lang="de-DE" baseline="0" dirty="0" err="1" smtClean="0"/>
              <a:t>gate</a:t>
            </a:r>
            <a:r>
              <a:rPr lang="de-DE" baseline="0" dirty="0" smtClean="0"/>
              <a:t> (</a:t>
            </a:r>
            <a:r>
              <a:rPr lang="de-DE" baseline="0" dirty="0" err="1" smtClean="0"/>
              <a:t>bottom</a:t>
            </a:r>
            <a:r>
              <a:rPr lang="de-DE" baseline="0" dirty="0" smtClean="0"/>
              <a:t> </a:t>
            </a:r>
            <a:r>
              <a:rPr lang="de-DE" baseline="0" dirty="0" err="1" smtClean="0"/>
              <a:t>figure</a:t>
            </a:r>
            <a:r>
              <a:rPr lang="de-DE" baseline="0" dirty="0" smtClean="0"/>
              <a:t>, X-</a:t>
            </a:r>
            <a:r>
              <a:rPr lang="de-DE" baseline="0" dirty="0" err="1" smtClean="0"/>
              <a:t>ray</a:t>
            </a:r>
            <a:r>
              <a:rPr lang="de-DE" baseline="0" dirty="0" smtClean="0"/>
              <a:t> </a:t>
            </a:r>
            <a:r>
              <a:rPr lang="de-DE" baseline="0" dirty="0" err="1" smtClean="0"/>
              <a:t>structure</a:t>
            </a:r>
            <a:r>
              <a:rPr lang="de-DE" baseline="0" dirty="0" smtClean="0"/>
              <a:t>), </a:t>
            </a:r>
            <a:r>
              <a:rPr lang="de-DE" baseline="0" dirty="0" err="1" smtClean="0"/>
              <a:t>the</a:t>
            </a:r>
            <a:r>
              <a:rPr lang="de-DE" baseline="0" dirty="0" smtClean="0"/>
              <a:t> SP</a:t>
            </a:r>
          </a:p>
          <a:p>
            <a:r>
              <a:rPr lang="de-DE" baseline="0" dirty="0" err="1" smtClean="0"/>
              <a:t>is</a:t>
            </a:r>
            <a:r>
              <a:rPr lang="de-DE" baseline="0" dirty="0" smtClean="0"/>
              <a:t> </a:t>
            </a:r>
            <a:r>
              <a:rPr lang="de-DE" baseline="0" dirty="0" err="1" smtClean="0"/>
              <a:t>cleaved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ER-enzyme </a:t>
            </a:r>
            <a:r>
              <a:rPr lang="de-DE" baseline="0" dirty="0" err="1" smtClean="0"/>
              <a:t>signal</a:t>
            </a:r>
            <a:r>
              <a:rPr lang="de-DE" baseline="0" dirty="0" smtClean="0"/>
              <a:t> </a:t>
            </a:r>
            <a:r>
              <a:rPr lang="de-DE" baseline="0" dirty="0" err="1" smtClean="0"/>
              <a:t>peptidase</a:t>
            </a:r>
            <a:r>
              <a:rPr lang="de-DE" baseline="0" dirty="0" smtClean="0"/>
              <a:t>, </a:t>
            </a:r>
            <a:r>
              <a:rPr lang="de-DE" baseline="0" dirty="0" err="1" smtClean="0"/>
              <a:t>and</a:t>
            </a:r>
            <a:r>
              <a:rPr lang="de-DE" baseline="0" dirty="0" smtClean="0"/>
              <a:t> </a:t>
            </a:r>
            <a:r>
              <a:rPr lang="de-DE" baseline="0" dirty="0" err="1" smtClean="0"/>
              <a:t>partitions</a:t>
            </a:r>
            <a:r>
              <a:rPr lang="de-DE" baseline="0" dirty="0" smtClean="0"/>
              <a:t> </a:t>
            </a:r>
            <a:r>
              <a:rPr lang="de-DE" baseline="0" dirty="0" err="1" smtClean="0"/>
              <a:t>into</a:t>
            </a:r>
            <a:r>
              <a:rPr lang="de-DE" baseline="0" dirty="0" smtClean="0"/>
              <a:t> </a:t>
            </a:r>
            <a:r>
              <a:rPr lang="de-DE" baseline="0" dirty="0" err="1" smtClean="0"/>
              <a:t>the</a:t>
            </a:r>
            <a:r>
              <a:rPr lang="de-DE" baseline="0" dirty="0" smtClean="0"/>
              <a:t> </a:t>
            </a:r>
            <a:r>
              <a:rPr lang="de-DE" baseline="0" dirty="0" err="1" smtClean="0"/>
              <a:t>membrane</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26</a:t>
            </a:fld>
            <a:endParaRPr lang="de-DE"/>
          </a:p>
        </p:txBody>
      </p:sp>
    </p:spTree>
    <p:extLst>
      <p:ext uri="{BB962C8B-B14F-4D97-AF65-F5344CB8AC3E}">
        <p14:creationId xmlns:p14="http://schemas.microsoft.com/office/powerpoint/2010/main" val="2863673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Stefan Pfeffer </a:t>
            </a:r>
            <a:r>
              <a:rPr lang="de-DE" dirty="0" err="1" smtClean="0"/>
              <a:t>and</a:t>
            </a:r>
            <a:r>
              <a:rPr lang="de-DE" baseline="0" dirty="0" smtClean="0"/>
              <a:t> Friedrich Förster (MPI Martinsried) </a:t>
            </a:r>
            <a:r>
              <a:rPr lang="de-DE" baseline="0" dirty="0" err="1" smtClean="0"/>
              <a:t>were</a:t>
            </a:r>
            <a:r>
              <a:rPr lang="de-DE" baseline="0" dirty="0" smtClean="0"/>
              <a:t> </a:t>
            </a:r>
            <a:r>
              <a:rPr lang="de-DE" baseline="0" dirty="0" err="1" smtClean="0"/>
              <a:t>able</a:t>
            </a:r>
            <a:r>
              <a:rPr lang="de-DE" baseline="0" dirty="0" smtClean="0"/>
              <a:t> </a:t>
            </a:r>
            <a:r>
              <a:rPr lang="de-DE" baseline="0" dirty="0" err="1" smtClean="0"/>
              <a:t>to</a:t>
            </a:r>
            <a:r>
              <a:rPr lang="de-DE" baseline="0" dirty="0" smtClean="0"/>
              <a:t> </a:t>
            </a:r>
            <a:r>
              <a:rPr lang="de-DE" baseline="0" dirty="0" err="1" smtClean="0"/>
              <a:t>detect</a:t>
            </a:r>
            <a:r>
              <a:rPr lang="de-DE" baseline="0" dirty="0" smtClean="0"/>
              <a:t> </a:t>
            </a:r>
            <a:r>
              <a:rPr lang="de-DE" baseline="0" dirty="0" err="1" smtClean="0"/>
              <a:t>the</a:t>
            </a:r>
            <a:r>
              <a:rPr lang="de-DE" baseline="0" dirty="0" smtClean="0"/>
              <a:t> </a:t>
            </a:r>
            <a:r>
              <a:rPr lang="de-DE" baseline="0" dirty="0" err="1" smtClean="0"/>
              <a:t>structure</a:t>
            </a:r>
            <a:r>
              <a:rPr lang="de-DE" baseline="0" dirty="0" smtClean="0"/>
              <a:t> </a:t>
            </a:r>
            <a:r>
              <a:rPr lang="de-DE" baseline="0" dirty="0" err="1" smtClean="0"/>
              <a:t>of</a:t>
            </a:r>
            <a:r>
              <a:rPr lang="de-DE" baseline="0" dirty="0" smtClean="0"/>
              <a:t> </a:t>
            </a:r>
            <a:r>
              <a:rPr lang="de-DE" baseline="0" dirty="0" err="1" smtClean="0"/>
              <a:t>ribosomes</a:t>
            </a:r>
            <a:r>
              <a:rPr lang="de-DE" baseline="0" dirty="0" smtClean="0"/>
              <a:t> </a:t>
            </a:r>
            <a:r>
              <a:rPr lang="de-DE" baseline="0" dirty="0" err="1" smtClean="0"/>
              <a:t>bound</a:t>
            </a:r>
            <a:r>
              <a:rPr lang="de-DE" baseline="0" dirty="0" smtClean="0"/>
              <a:t> </a:t>
            </a:r>
            <a:r>
              <a:rPr lang="de-DE" baseline="0" dirty="0" err="1" smtClean="0"/>
              <a:t>to</a:t>
            </a:r>
            <a:r>
              <a:rPr lang="de-DE" baseline="0" dirty="0" smtClean="0"/>
              <a:t> </a:t>
            </a:r>
            <a:r>
              <a:rPr lang="de-DE" baseline="0" dirty="0" err="1" smtClean="0"/>
              <a:t>the</a:t>
            </a:r>
            <a:r>
              <a:rPr lang="de-DE" baseline="0" dirty="0" smtClean="0"/>
              <a:t> Sec61complex </a:t>
            </a:r>
            <a:r>
              <a:rPr lang="de-DE" baseline="0" dirty="0" err="1" smtClean="0"/>
              <a:t>by</a:t>
            </a:r>
            <a:r>
              <a:rPr lang="de-DE" baseline="0" dirty="0" smtClean="0"/>
              <a:t> </a:t>
            </a:r>
            <a:r>
              <a:rPr lang="de-DE" baseline="0" dirty="0" err="1" smtClean="0"/>
              <a:t>CryoEM</a:t>
            </a:r>
            <a:r>
              <a:rPr lang="de-DE" baseline="0" dirty="0" smtClean="0"/>
              <a:t>.</a:t>
            </a:r>
          </a:p>
          <a:p>
            <a:r>
              <a:rPr lang="de-DE" baseline="0" dirty="0" err="1" smtClean="0"/>
              <a:t>They</a:t>
            </a:r>
            <a:r>
              <a:rPr lang="de-DE" baseline="0" dirty="0" smtClean="0"/>
              <a:t> </a:t>
            </a:r>
            <a:r>
              <a:rPr lang="de-DE" baseline="0" dirty="0" err="1" smtClean="0"/>
              <a:t>could</a:t>
            </a:r>
            <a:r>
              <a:rPr lang="de-DE" baseline="0" dirty="0" smtClean="0"/>
              <a:t> also </a:t>
            </a:r>
            <a:r>
              <a:rPr lang="de-DE" baseline="0" dirty="0" err="1" smtClean="0"/>
              <a:t>annotate</a:t>
            </a:r>
            <a:r>
              <a:rPr lang="de-DE" baseline="0" dirty="0" smtClean="0"/>
              <a:t> </a:t>
            </a:r>
            <a:r>
              <a:rPr lang="de-DE" baseline="0" dirty="0" err="1" smtClean="0"/>
              <a:t>electron</a:t>
            </a:r>
            <a:r>
              <a:rPr lang="de-DE" baseline="0" dirty="0" smtClean="0"/>
              <a:t> </a:t>
            </a:r>
            <a:r>
              <a:rPr lang="de-DE" baseline="0" dirty="0" err="1" smtClean="0"/>
              <a:t>density</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enzyme</a:t>
            </a:r>
            <a:r>
              <a:rPr lang="de-DE" baseline="0" dirty="0" smtClean="0"/>
              <a:t> </a:t>
            </a:r>
            <a:r>
              <a:rPr lang="de-DE" baseline="0" dirty="0" err="1" smtClean="0"/>
              <a:t>oligo</a:t>
            </a:r>
            <a:r>
              <a:rPr lang="de-DE" baseline="0" dirty="0" smtClean="0"/>
              <a:t> </a:t>
            </a:r>
            <a:r>
              <a:rPr lang="de-DE" baseline="0" dirty="0" err="1" smtClean="0"/>
              <a:t>saccharyl</a:t>
            </a:r>
            <a:r>
              <a:rPr lang="de-DE" baseline="0" dirty="0" smtClean="0"/>
              <a:t> </a:t>
            </a:r>
            <a:r>
              <a:rPr lang="de-DE" baseline="0" dirty="0" err="1" smtClean="0"/>
              <a:t>transferase</a:t>
            </a:r>
            <a:r>
              <a:rPr lang="de-DE" baseline="0" dirty="0" smtClean="0"/>
              <a:t> </a:t>
            </a:r>
            <a:r>
              <a:rPr lang="de-DE" baseline="0" dirty="0" err="1" smtClean="0"/>
              <a:t>that</a:t>
            </a:r>
            <a:r>
              <a:rPr lang="de-DE" baseline="0" dirty="0" smtClean="0"/>
              <a:t> </a:t>
            </a:r>
            <a:r>
              <a:rPr lang="de-DE" baseline="0" dirty="0" err="1" smtClean="0"/>
              <a:t>adds</a:t>
            </a:r>
            <a:r>
              <a:rPr lang="de-DE" baseline="0" dirty="0" smtClean="0"/>
              <a:t> </a:t>
            </a:r>
            <a:r>
              <a:rPr lang="de-DE" baseline="0" dirty="0" err="1" smtClean="0"/>
              <a:t>sugar</a:t>
            </a:r>
            <a:r>
              <a:rPr lang="de-DE" baseline="0" dirty="0" smtClean="0"/>
              <a:t> </a:t>
            </a:r>
            <a:r>
              <a:rPr lang="de-DE" baseline="0" dirty="0" err="1" smtClean="0"/>
              <a:t>units</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translocated</a:t>
            </a:r>
            <a:r>
              <a:rPr lang="de-DE" baseline="0" dirty="0" smtClean="0"/>
              <a:t> </a:t>
            </a:r>
            <a:r>
              <a:rPr lang="de-DE" baseline="0" dirty="0" err="1" smtClean="0"/>
              <a:t>proteins</a:t>
            </a:r>
            <a:endParaRPr lang="de-DE" baseline="0" dirty="0" smtClean="0"/>
          </a:p>
          <a:p>
            <a:r>
              <a:rPr lang="de-DE" baseline="0" dirty="0" err="1" smtClean="0"/>
              <a:t>and</a:t>
            </a:r>
            <a:r>
              <a:rPr lang="de-DE" baseline="0" dirty="0" smtClean="0"/>
              <a:t> </a:t>
            </a:r>
            <a:r>
              <a:rPr lang="de-DE" baseline="0" dirty="0" err="1" smtClean="0"/>
              <a:t>to</a:t>
            </a:r>
            <a:r>
              <a:rPr lang="de-DE" baseline="0" dirty="0" smtClean="0"/>
              <a:t> </a:t>
            </a:r>
            <a:r>
              <a:rPr lang="de-DE" baseline="0" dirty="0" err="1" smtClean="0"/>
              <a:t>subunits</a:t>
            </a:r>
            <a:r>
              <a:rPr lang="de-DE" baseline="0" dirty="0" smtClean="0"/>
              <a:t> </a:t>
            </a:r>
            <a:r>
              <a:rPr lang="de-DE" baseline="0" dirty="0" err="1" smtClean="0"/>
              <a:t>of</a:t>
            </a:r>
            <a:r>
              <a:rPr lang="de-DE" baseline="0" dirty="0" smtClean="0"/>
              <a:t> </a:t>
            </a:r>
            <a:r>
              <a:rPr lang="de-DE" baseline="0" dirty="0" err="1" smtClean="0"/>
              <a:t>the</a:t>
            </a:r>
            <a:r>
              <a:rPr lang="de-DE" baseline="0" dirty="0" smtClean="0"/>
              <a:t> TRAP </a:t>
            </a:r>
            <a:r>
              <a:rPr lang="de-DE" baseline="0" dirty="0" err="1" smtClean="0"/>
              <a:t>complex</a:t>
            </a:r>
            <a:r>
              <a:rPr lang="de-DE" baseline="0" dirty="0" smtClean="0"/>
              <a:t>. </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27</a:t>
            </a:fld>
            <a:endParaRPr lang="de-DE"/>
          </a:p>
        </p:txBody>
      </p:sp>
    </p:spTree>
    <p:extLst>
      <p:ext uri="{BB962C8B-B14F-4D97-AF65-F5344CB8AC3E}">
        <p14:creationId xmlns:p14="http://schemas.microsoft.com/office/powerpoint/2010/main" val="58804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This </a:t>
            </a:r>
            <a:r>
              <a:rPr lang="de-DE" dirty="0" err="1" smtClean="0"/>
              <a:t>is</a:t>
            </a:r>
            <a:r>
              <a:rPr lang="de-DE" dirty="0" smtClean="0"/>
              <a:t> </a:t>
            </a:r>
            <a:r>
              <a:rPr lang="de-DE" dirty="0" err="1" smtClean="0"/>
              <a:t>the</a:t>
            </a:r>
            <a:r>
              <a:rPr lang="de-DE" dirty="0" smtClean="0"/>
              <a:t> experimental </a:t>
            </a:r>
            <a:r>
              <a:rPr lang="de-DE" dirty="0" err="1" smtClean="0"/>
              <a:t>strategy</a:t>
            </a:r>
            <a:r>
              <a:rPr lang="de-DE" baseline="0" dirty="0" smtClean="0"/>
              <a:t> </a:t>
            </a:r>
            <a:r>
              <a:rPr lang="de-DE" baseline="0" dirty="0" err="1" smtClean="0"/>
              <a:t>to</a:t>
            </a:r>
            <a:r>
              <a:rPr lang="de-DE" baseline="0" dirty="0" smtClean="0"/>
              <a:t> </a:t>
            </a:r>
            <a:r>
              <a:rPr lang="de-DE" baseline="0" dirty="0" err="1" smtClean="0"/>
              <a:t>identify</a:t>
            </a:r>
            <a:r>
              <a:rPr lang="de-DE" baseline="0" dirty="0" smtClean="0"/>
              <a:t> </a:t>
            </a:r>
            <a:r>
              <a:rPr lang="de-DE" baseline="0" dirty="0" err="1" smtClean="0"/>
              <a:t>which</a:t>
            </a:r>
            <a:r>
              <a:rPr lang="de-DE" baseline="0" dirty="0" smtClean="0"/>
              <a:t> </a:t>
            </a:r>
            <a:r>
              <a:rPr lang="de-DE" baseline="0" dirty="0" err="1" smtClean="0"/>
              <a:t>proteins</a:t>
            </a:r>
            <a:r>
              <a:rPr lang="de-DE" baseline="0" dirty="0" smtClean="0"/>
              <a:t> </a:t>
            </a:r>
            <a:r>
              <a:rPr lang="de-DE" baseline="0" dirty="0" err="1" smtClean="0"/>
              <a:t>require</a:t>
            </a:r>
            <a:r>
              <a:rPr lang="de-DE" baseline="0" dirty="0" smtClean="0"/>
              <a:t> Sec61 </a:t>
            </a:r>
            <a:r>
              <a:rPr lang="de-DE" baseline="0" dirty="0" err="1" smtClean="0"/>
              <a:t>and</a:t>
            </a:r>
            <a:r>
              <a:rPr lang="de-DE" baseline="0" dirty="0" smtClean="0"/>
              <a:t> </a:t>
            </a:r>
            <a:r>
              <a:rPr lang="de-DE" baseline="0" dirty="0" err="1" smtClean="0"/>
              <a:t>accessory</a:t>
            </a:r>
            <a:r>
              <a:rPr lang="de-DE" baseline="0" dirty="0" smtClean="0"/>
              <a:t> </a:t>
            </a:r>
            <a:r>
              <a:rPr lang="de-DE" baseline="0" dirty="0" err="1" smtClean="0"/>
              <a:t>proteins</a:t>
            </a:r>
            <a:r>
              <a:rPr lang="de-DE" baseline="0" dirty="0" smtClean="0"/>
              <a:t> </a:t>
            </a:r>
            <a:r>
              <a:rPr lang="de-DE" baseline="0" dirty="0" err="1" smtClean="0"/>
              <a:t>for</a:t>
            </a:r>
            <a:r>
              <a:rPr lang="de-DE" baseline="0" dirty="0" smtClean="0"/>
              <a:t> </a:t>
            </a:r>
            <a:r>
              <a:rPr lang="de-DE" baseline="0" dirty="0" err="1" smtClean="0"/>
              <a:t>translocation</a:t>
            </a:r>
            <a:r>
              <a:rPr lang="de-DE" baseline="0" dirty="0" smtClean="0"/>
              <a:t>.</a:t>
            </a:r>
          </a:p>
          <a:p>
            <a:r>
              <a:rPr lang="de-DE" baseline="0" dirty="0" smtClean="0"/>
              <a:t>The </a:t>
            </a:r>
            <a:r>
              <a:rPr lang="de-DE" baseline="0" dirty="0" err="1" smtClean="0"/>
              <a:t>main</a:t>
            </a:r>
            <a:r>
              <a:rPr lang="de-DE" baseline="0" dirty="0" smtClean="0"/>
              <a:t> </a:t>
            </a:r>
            <a:r>
              <a:rPr lang="de-DE" baseline="0" dirty="0" err="1" smtClean="0"/>
              <a:t>strategy</a:t>
            </a:r>
            <a:r>
              <a:rPr lang="de-DE" baseline="0" dirty="0" smtClean="0"/>
              <a:t> </a:t>
            </a:r>
            <a:r>
              <a:rPr lang="de-DE" baseline="0" dirty="0" err="1" smtClean="0"/>
              <a:t>is</a:t>
            </a:r>
            <a:r>
              <a:rPr lang="de-DE" baseline="0" dirty="0" smtClean="0"/>
              <a:t> </a:t>
            </a:r>
            <a:r>
              <a:rPr lang="de-DE" baseline="0" dirty="0" err="1" smtClean="0"/>
              <a:t>to</a:t>
            </a:r>
            <a:r>
              <a:rPr lang="de-DE" baseline="0" dirty="0" smtClean="0"/>
              <a:t> knock-down </a:t>
            </a:r>
            <a:r>
              <a:rPr lang="de-DE" baseline="0" dirty="0" err="1" smtClean="0"/>
              <a:t>synthesis</a:t>
            </a:r>
            <a:r>
              <a:rPr lang="de-DE" baseline="0" dirty="0" smtClean="0"/>
              <a:t> </a:t>
            </a:r>
            <a:r>
              <a:rPr lang="de-DE" baseline="0" dirty="0" err="1" smtClean="0"/>
              <a:t>of</a:t>
            </a:r>
            <a:r>
              <a:rPr lang="de-DE" baseline="0" dirty="0" smtClean="0"/>
              <a:t> </a:t>
            </a:r>
            <a:r>
              <a:rPr lang="de-DE" baseline="0" dirty="0" err="1" smtClean="0"/>
              <a:t>new</a:t>
            </a:r>
            <a:r>
              <a:rPr lang="de-DE" baseline="0" dirty="0" smtClean="0"/>
              <a:t> Sec61 </a:t>
            </a:r>
            <a:r>
              <a:rPr lang="de-DE" baseline="0" dirty="0" err="1" smtClean="0"/>
              <a:t>or</a:t>
            </a:r>
            <a:r>
              <a:rPr lang="de-DE" baseline="0" dirty="0" smtClean="0"/>
              <a:t> </a:t>
            </a:r>
            <a:r>
              <a:rPr lang="de-DE" baseline="0" dirty="0" err="1" smtClean="0"/>
              <a:t>new</a:t>
            </a:r>
            <a:r>
              <a:rPr lang="de-DE" baseline="0" dirty="0" smtClean="0"/>
              <a:t> </a:t>
            </a:r>
            <a:r>
              <a:rPr lang="de-DE" baseline="0" dirty="0" err="1" smtClean="0"/>
              <a:t>accessory</a:t>
            </a:r>
            <a:r>
              <a:rPr lang="de-DE" baseline="0" dirty="0" smtClean="0"/>
              <a:t> </a:t>
            </a:r>
            <a:r>
              <a:rPr lang="de-DE" baseline="0" dirty="0" err="1" smtClean="0"/>
              <a:t>proteins</a:t>
            </a:r>
            <a:r>
              <a:rPr lang="de-DE" baseline="0" dirty="0" smtClean="0"/>
              <a:t> </a:t>
            </a:r>
            <a:r>
              <a:rPr lang="de-DE" baseline="0" dirty="0" err="1" smtClean="0"/>
              <a:t>by</a:t>
            </a:r>
            <a:r>
              <a:rPr lang="de-DE" baseline="0" dirty="0" smtClean="0"/>
              <a:t> </a:t>
            </a:r>
            <a:r>
              <a:rPr lang="de-DE" baseline="0" dirty="0" err="1" smtClean="0"/>
              <a:t>siRNA</a:t>
            </a:r>
            <a:r>
              <a:rPr lang="de-DE" baseline="0" dirty="0" smtClean="0"/>
              <a:t>.</a:t>
            </a:r>
          </a:p>
          <a:p>
            <a:r>
              <a:rPr lang="de-DE" baseline="0" dirty="0" err="1" smtClean="0"/>
              <a:t>Then</a:t>
            </a:r>
            <a:r>
              <a:rPr lang="de-DE" baseline="0" dirty="0" smtClean="0"/>
              <a:t>, MS </a:t>
            </a:r>
            <a:r>
              <a:rPr lang="de-DE" baseline="0" dirty="0" err="1" smtClean="0"/>
              <a:t>is</a:t>
            </a:r>
            <a:r>
              <a:rPr lang="de-DE" baseline="0" dirty="0" smtClean="0"/>
              <a:t> </a:t>
            </a:r>
            <a:r>
              <a:rPr lang="de-DE" baseline="0" dirty="0" err="1" smtClean="0"/>
              <a:t>used</a:t>
            </a:r>
            <a:r>
              <a:rPr lang="de-DE" baseline="0" dirty="0" smtClean="0"/>
              <a:t> </a:t>
            </a:r>
            <a:r>
              <a:rPr lang="de-DE" baseline="0" dirty="0" err="1" smtClean="0"/>
              <a:t>to</a:t>
            </a:r>
            <a:r>
              <a:rPr lang="de-DE" baseline="0" dirty="0" smtClean="0"/>
              <a:t> </a:t>
            </a:r>
            <a:r>
              <a:rPr lang="de-DE" baseline="0" dirty="0" err="1" smtClean="0"/>
              <a:t>identify</a:t>
            </a:r>
            <a:r>
              <a:rPr lang="de-DE" baseline="0" dirty="0" smtClean="0"/>
              <a:t> </a:t>
            </a:r>
            <a:r>
              <a:rPr lang="de-DE" baseline="0" dirty="0" err="1" smtClean="0"/>
              <a:t>proteins</a:t>
            </a:r>
            <a:r>
              <a:rPr lang="de-DE" baseline="0" dirty="0" smtClean="0"/>
              <a:t> in </a:t>
            </a:r>
            <a:r>
              <a:rPr lang="de-DE" baseline="0" dirty="0" err="1" smtClean="0"/>
              <a:t>the</a:t>
            </a:r>
            <a:r>
              <a:rPr lang="de-DE" baseline="0" dirty="0" smtClean="0"/>
              <a:t> </a:t>
            </a:r>
            <a:r>
              <a:rPr lang="de-DE" baseline="0" dirty="0" err="1" smtClean="0"/>
              <a:t>cell</a:t>
            </a:r>
            <a:r>
              <a:rPr lang="de-DE" baseline="0" dirty="0" smtClean="0"/>
              <a:t> </a:t>
            </a:r>
            <a:r>
              <a:rPr lang="de-DE" baseline="0" dirty="0" err="1" smtClean="0"/>
              <a:t>lysate</a:t>
            </a:r>
            <a:r>
              <a:rPr lang="de-DE" baseline="0" dirty="0" smtClean="0"/>
              <a:t> (</a:t>
            </a:r>
            <a:r>
              <a:rPr lang="de-DE" baseline="0" dirty="0" err="1" smtClean="0"/>
              <a:t>middle</a:t>
            </a:r>
            <a:r>
              <a:rPr lang="de-DE" baseline="0" dirty="0" smtClean="0"/>
              <a:t> </a:t>
            </a:r>
            <a:r>
              <a:rPr lang="de-DE" baseline="0" dirty="0" err="1" smtClean="0"/>
              <a:t>lane</a:t>
            </a:r>
            <a:r>
              <a:rPr lang="de-DE" baseline="0" dirty="0" smtClean="0"/>
              <a:t>).</a:t>
            </a:r>
          </a:p>
          <a:p>
            <a:r>
              <a:rPr lang="de-DE" baseline="0" dirty="0" err="1" smtClean="0"/>
              <a:t>Our</a:t>
            </a:r>
            <a:r>
              <a:rPr lang="de-DE" baseline="0" dirty="0" smtClean="0"/>
              <a:t> </a:t>
            </a:r>
            <a:r>
              <a:rPr lang="de-DE" baseline="0" dirty="0" err="1" smtClean="0"/>
              <a:t>task</a:t>
            </a:r>
            <a:r>
              <a:rPr lang="de-DE" baseline="0" dirty="0" smtClean="0"/>
              <a:t> was </a:t>
            </a:r>
            <a:r>
              <a:rPr lang="de-DE" baseline="0" dirty="0" err="1" smtClean="0"/>
              <a:t>to</a:t>
            </a:r>
            <a:r>
              <a:rPr lang="de-DE" baseline="0" dirty="0" smtClean="0"/>
              <a:t> </a:t>
            </a:r>
            <a:r>
              <a:rPr lang="de-DE" baseline="0" dirty="0" err="1" smtClean="0"/>
              <a:t>identify</a:t>
            </a:r>
            <a:r>
              <a:rPr lang="de-DE" baseline="0" dirty="0" smtClean="0"/>
              <a:t> </a:t>
            </a:r>
            <a:r>
              <a:rPr lang="de-DE" baseline="0" dirty="0" err="1" smtClean="0"/>
              <a:t>differentially</a:t>
            </a:r>
            <a:r>
              <a:rPr lang="de-DE" baseline="0" dirty="0" smtClean="0"/>
              <a:t> abundant </a:t>
            </a:r>
            <a:r>
              <a:rPr lang="de-DE" baseline="0" dirty="0" err="1" smtClean="0"/>
              <a:t>proteins</a:t>
            </a:r>
            <a:r>
              <a:rPr lang="de-DE" baseline="0" dirty="0" smtClean="0"/>
              <a:t> </a:t>
            </a:r>
            <a:r>
              <a:rPr lang="de-DE" baseline="0" dirty="0" err="1" smtClean="0"/>
              <a:t>between</a:t>
            </a:r>
            <a:r>
              <a:rPr lang="de-DE" baseline="0" dirty="0" smtClean="0"/>
              <a:t> </a:t>
            </a:r>
            <a:r>
              <a:rPr lang="de-DE" baseline="0" dirty="0" err="1" smtClean="0"/>
              <a:t>samples</a:t>
            </a:r>
            <a:r>
              <a:rPr lang="de-DE" baseline="0" dirty="0" smtClean="0"/>
              <a:t> </a:t>
            </a:r>
            <a:r>
              <a:rPr lang="de-DE" baseline="0" dirty="0" err="1" smtClean="0"/>
              <a:t>of</a:t>
            </a:r>
            <a:r>
              <a:rPr lang="de-DE" baseline="0" dirty="0" smtClean="0"/>
              <a:t> </a:t>
            </a:r>
            <a:r>
              <a:rPr lang="de-DE" baseline="0" dirty="0" err="1" smtClean="0"/>
              <a:t>two</a:t>
            </a:r>
            <a:r>
              <a:rPr lang="de-DE" baseline="0" dirty="0" smtClean="0"/>
              <a:t> </a:t>
            </a:r>
            <a:r>
              <a:rPr lang="de-DE" baseline="0" dirty="0" err="1" smtClean="0"/>
              <a:t>types</a:t>
            </a:r>
            <a:r>
              <a:rPr lang="de-DE" baseline="0" dirty="0" smtClean="0"/>
              <a:t> (i.e. </a:t>
            </a:r>
            <a:r>
              <a:rPr lang="de-DE" baseline="0" dirty="0" err="1" smtClean="0"/>
              <a:t>with</a:t>
            </a:r>
            <a:r>
              <a:rPr lang="de-DE" baseline="0" dirty="0" smtClean="0"/>
              <a:t> </a:t>
            </a:r>
            <a:r>
              <a:rPr lang="de-DE" baseline="0" dirty="0" err="1" smtClean="0"/>
              <a:t>and</a:t>
            </a:r>
            <a:r>
              <a:rPr lang="de-DE" baseline="0" dirty="0" smtClean="0"/>
              <a:t> </a:t>
            </a:r>
            <a:r>
              <a:rPr lang="de-DE" baseline="0" dirty="0" err="1" smtClean="0"/>
              <a:t>without</a:t>
            </a:r>
            <a:r>
              <a:rPr lang="de-DE" baseline="0" dirty="0" smtClean="0"/>
              <a:t> </a:t>
            </a:r>
            <a:r>
              <a:rPr lang="de-DE" baseline="0" dirty="0" err="1" smtClean="0"/>
              <a:t>siRNA</a:t>
            </a:r>
            <a:r>
              <a:rPr lang="de-DE" baseline="0" dirty="0" smtClean="0"/>
              <a:t> </a:t>
            </a:r>
            <a:r>
              <a:rPr lang="de-DE" baseline="0" dirty="0" err="1" smtClean="0"/>
              <a:t>silencing</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28</a:t>
            </a:fld>
            <a:endParaRPr lang="de-DE"/>
          </a:p>
        </p:txBody>
      </p:sp>
    </p:spTree>
    <p:extLst>
      <p:ext uri="{BB962C8B-B14F-4D97-AF65-F5344CB8AC3E}">
        <p14:creationId xmlns:p14="http://schemas.microsoft.com/office/powerpoint/2010/main" val="55578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This </a:t>
            </a:r>
            <a:r>
              <a:rPr lang="de-DE" dirty="0" err="1" smtClean="0"/>
              <a:t>slide</a:t>
            </a:r>
            <a:r>
              <a:rPr lang="de-DE" dirty="0" smtClean="0"/>
              <a:t> </a:t>
            </a:r>
            <a:r>
              <a:rPr lang="de-DE" dirty="0" err="1" smtClean="0"/>
              <a:t>shows</a:t>
            </a:r>
            <a:r>
              <a:rPr lang="de-DE" dirty="0" smtClean="0"/>
              <a:t> </a:t>
            </a:r>
            <a:r>
              <a:rPr lang="de-DE" dirty="0" err="1" smtClean="0"/>
              <a:t>that</a:t>
            </a:r>
            <a:r>
              <a:rPr lang="de-DE" dirty="0" smtClean="0"/>
              <a:t> Sec61alpha </a:t>
            </a:r>
            <a:r>
              <a:rPr lang="de-DE" dirty="0" err="1" smtClean="0"/>
              <a:t>levels</a:t>
            </a:r>
            <a:r>
              <a:rPr lang="de-DE" dirty="0" smtClean="0"/>
              <a:t> (</a:t>
            </a:r>
            <a:r>
              <a:rPr lang="de-DE" dirty="0" err="1" smtClean="0"/>
              <a:t>left</a:t>
            </a:r>
            <a:r>
              <a:rPr lang="de-DE" dirty="0" smtClean="0"/>
              <a:t>)</a:t>
            </a:r>
            <a:r>
              <a:rPr lang="de-DE" baseline="0" dirty="0" smtClean="0"/>
              <a:t> </a:t>
            </a:r>
            <a:r>
              <a:rPr lang="de-DE" baseline="0" dirty="0" err="1" smtClean="0"/>
              <a:t>and</a:t>
            </a:r>
            <a:r>
              <a:rPr lang="de-DE" baseline="0" dirty="0" smtClean="0"/>
              <a:t> </a:t>
            </a:r>
            <a:r>
              <a:rPr lang="de-DE" baseline="0" dirty="0" err="1" smtClean="0"/>
              <a:t>TRAPbeta</a:t>
            </a:r>
            <a:r>
              <a:rPr lang="de-DE" baseline="0" dirty="0" smtClean="0"/>
              <a:t> </a:t>
            </a:r>
            <a:r>
              <a:rPr lang="de-DE" baseline="0" dirty="0" err="1" smtClean="0"/>
              <a:t>subunit</a:t>
            </a:r>
            <a:r>
              <a:rPr lang="de-DE" baseline="0" dirty="0" smtClean="0"/>
              <a:t> </a:t>
            </a:r>
            <a:r>
              <a:rPr lang="de-DE" baseline="0" dirty="0" err="1" smtClean="0"/>
              <a:t>levels</a:t>
            </a:r>
            <a:r>
              <a:rPr lang="de-DE" baseline="0" dirty="0" smtClean="0"/>
              <a:t> (</a:t>
            </a:r>
            <a:r>
              <a:rPr lang="de-DE" baseline="0" dirty="0" err="1" smtClean="0"/>
              <a:t>right</a:t>
            </a:r>
            <a:r>
              <a:rPr lang="de-DE" baseline="0" dirty="0" smtClean="0"/>
              <a:t>) </a:t>
            </a:r>
            <a:r>
              <a:rPr lang="de-DE" baseline="0" dirty="0" err="1" smtClean="0"/>
              <a:t>were</a:t>
            </a:r>
            <a:r>
              <a:rPr lang="de-DE" baseline="0" dirty="0" smtClean="0"/>
              <a:t> </a:t>
            </a:r>
            <a:r>
              <a:rPr lang="de-DE" baseline="0" dirty="0" err="1" smtClean="0"/>
              <a:t>silenced</a:t>
            </a:r>
            <a:r>
              <a:rPr lang="de-DE" baseline="0" dirty="0" smtClean="0"/>
              <a:t> </a:t>
            </a:r>
            <a:r>
              <a:rPr lang="de-DE" baseline="0" dirty="0" err="1" smtClean="0"/>
              <a:t>to</a:t>
            </a:r>
            <a:r>
              <a:rPr lang="de-DE" baseline="0" dirty="0" smtClean="0"/>
              <a:t> </a:t>
            </a:r>
            <a:r>
              <a:rPr lang="de-DE" baseline="0" dirty="0" err="1" smtClean="0"/>
              <a:t>low</a:t>
            </a:r>
            <a:r>
              <a:rPr lang="de-DE" baseline="0" dirty="0" smtClean="0"/>
              <a:t> </a:t>
            </a:r>
            <a:r>
              <a:rPr lang="de-DE" baseline="0" dirty="0" err="1" smtClean="0"/>
              <a:t>levels</a:t>
            </a:r>
            <a:r>
              <a:rPr lang="de-DE" baseline="0" dirty="0" smtClean="0"/>
              <a:t> (a </a:t>
            </a:r>
            <a:r>
              <a:rPr lang="de-DE" baseline="0" dirty="0" err="1" smtClean="0"/>
              <a:t>few</a:t>
            </a:r>
            <a:r>
              <a:rPr lang="de-DE" baseline="0" dirty="0" smtClean="0"/>
              <a:t> </a:t>
            </a:r>
            <a:r>
              <a:rPr lang="de-DE" baseline="0" dirty="0" err="1" smtClean="0"/>
              <a:t>percent</a:t>
            </a:r>
            <a:r>
              <a:rPr lang="de-DE" baseline="0" dirty="0" smtClean="0"/>
              <a:t>). This </a:t>
            </a:r>
            <a:r>
              <a:rPr lang="de-DE" baseline="0" dirty="0" err="1" smtClean="0"/>
              <a:t>confirms</a:t>
            </a:r>
            <a:r>
              <a:rPr lang="de-DE" baseline="0" dirty="0" smtClean="0"/>
              <a:t> </a:t>
            </a:r>
            <a:r>
              <a:rPr lang="de-DE" baseline="0" dirty="0" err="1" smtClean="0"/>
              <a:t>that</a:t>
            </a:r>
            <a:r>
              <a:rPr lang="de-DE" baseline="0" dirty="0" smtClean="0"/>
              <a:t> </a:t>
            </a:r>
            <a:r>
              <a:rPr lang="de-DE" baseline="0" dirty="0" err="1" smtClean="0"/>
              <a:t>silencing</a:t>
            </a:r>
            <a:r>
              <a:rPr lang="de-DE" baseline="0" dirty="0" smtClean="0"/>
              <a:t> </a:t>
            </a:r>
            <a:r>
              <a:rPr lang="de-DE" baseline="0" dirty="0" err="1" smtClean="0"/>
              <a:t>worked</a:t>
            </a:r>
            <a:r>
              <a:rPr lang="de-DE" baseline="0" dirty="0" smtClean="0"/>
              <a:t> </a:t>
            </a:r>
            <a:r>
              <a:rPr lang="de-DE" baseline="0" dirty="0" err="1" smtClean="0"/>
              <a:t>well</a:t>
            </a:r>
            <a:r>
              <a:rPr lang="de-DE" baseline="0" dirty="0" smtClean="0"/>
              <a:t>.</a:t>
            </a:r>
          </a:p>
          <a:p>
            <a:r>
              <a:rPr lang="de-DE" baseline="0" dirty="0" err="1" smtClean="0"/>
              <a:t>Although</a:t>
            </a:r>
            <a:r>
              <a:rPr lang="de-DE" baseline="0" dirty="0" smtClean="0"/>
              <a:t> </a:t>
            </a:r>
            <a:r>
              <a:rPr lang="de-DE" baseline="0" dirty="0" err="1" smtClean="0"/>
              <a:t>silencing</a:t>
            </a:r>
            <a:r>
              <a:rPr lang="de-DE" baseline="0" dirty="0" smtClean="0"/>
              <a:t> was </a:t>
            </a:r>
            <a:r>
              <a:rPr lang="de-DE" baseline="0" dirty="0" err="1" smtClean="0"/>
              <a:t>carried</a:t>
            </a:r>
            <a:r>
              <a:rPr lang="de-DE" baseline="0" dirty="0" smtClean="0"/>
              <a:t> out </a:t>
            </a:r>
            <a:r>
              <a:rPr lang="de-DE" baseline="0" dirty="0" err="1" smtClean="0"/>
              <a:t>over</a:t>
            </a:r>
            <a:r>
              <a:rPr lang="de-DE" baseline="0" dirty="0" smtClean="0"/>
              <a:t> 4 </a:t>
            </a:r>
            <a:r>
              <a:rPr lang="de-DE" baseline="0" dirty="0" err="1" smtClean="0"/>
              <a:t>days</a:t>
            </a:r>
            <a:r>
              <a:rPr lang="de-DE" baseline="0" dirty="0" smtClean="0"/>
              <a:t>, </a:t>
            </a:r>
            <a:r>
              <a:rPr lang="de-DE" baseline="0" dirty="0" err="1" smtClean="0"/>
              <a:t>some</a:t>
            </a:r>
            <a:r>
              <a:rPr lang="de-DE" baseline="0" dirty="0" smtClean="0"/>
              <a:t> residual Sec61alpha </a:t>
            </a:r>
            <a:r>
              <a:rPr lang="de-DE" baseline="0" dirty="0" err="1" smtClean="0"/>
              <a:t>or</a:t>
            </a:r>
            <a:r>
              <a:rPr lang="de-DE" baseline="0" dirty="0" smtClean="0"/>
              <a:t> </a:t>
            </a:r>
            <a:r>
              <a:rPr lang="de-DE" baseline="0" dirty="0" err="1" smtClean="0"/>
              <a:t>TRAPbeta</a:t>
            </a:r>
            <a:r>
              <a:rPr lang="de-DE" baseline="0" dirty="0" smtClean="0"/>
              <a:t> </a:t>
            </a:r>
            <a:r>
              <a:rPr lang="de-DE" baseline="0" dirty="0" err="1" smtClean="0"/>
              <a:t>protein</a:t>
            </a:r>
            <a:r>
              <a:rPr lang="de-DE" baseline="0" dirty="0" smtClean="0"/>
              <a:t> was still </a:t>
            </a:r>
            <a:r>
              <a:rPr lang="de-DE" baseline="0" dirty="0" err="1" smtClean="0"/>
              <a:t>left</a:t>
            </a:r>
            <a:r>
              <a:rPr lang="de-DE" baseline="0" dirty="0" smtClean="0"/>
              <a:t>.</a:t>
            </a:r>
          </a:p>
          <a:p>
            <a:r>
              <a:rPr lang="de-DE" baseline="0" dirty="0" smtClean="0"/>
              <a:t>This </a:t>
            </a:r>
            <a:r>
              <a:rPr lang="de-DE" baseline="0" dirty="0" err="1" smtClean="0"/>
              <a:t>is</a:t>
            </a:r>
            <a:r>
              <a:rPr lang="de-DE" baseline="0" dirty="0" smtClean="0"/>
              <a:t> </a:t>
            </a:r>
            <a:r>
              <a:rPr lang="de-DE" baseline="0" dirty="0" err="1" smtClean="0"/>
              <a:t>actually</a:t>
            </a:r>
            <a:r>
              <a:rPr lang="de-DE" baseline="0" dirty="0" smtClean="0"/>
              <a:t> </a:t>
            </a:r>
            <a:r>
              <a:rPr lang="de-DE" baseline="0" dirty="0" err="1" smtClean="0"/>
              <a:t>quite</a:t>
            </a:r>
            <a:r>
              <a:rPr lang="de-DE" baseline="0" dirty="0" smtClean="0"/>
              <a:t> </a:t>
            </a:r>
            <a:r>
              <a:rPr lang="de-DE" baseline="0" dirty="0" err="1" smtClean="0"/>
              <a:t>good</a:t>
            </a:r>
            <a:r>
              <a:rPr lang="de-DE" baseline="0" dirty="0" smtClean="0"/>
              <a:t> </a:t>
            </a:r>
            <a:r>
              <a:rPr lang="de-DE" baseline="0" dirty="0" err="1" smtClean="0"/>
              <a:t>and</a:t>
            </a:r>
            <a:r>
              <a:rPr lang="de-DE" baseline="0" dirty="0" smtClean="0"/>
              <a:t> </a:t>
            </a:r>
            <a:r>
              <a:rPr lang="de-DE" baseline="0" dirty="0" err="1" smtClean="0"/>
              <a:t>avoids</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cells</a:t>
            </a:r>
            <a:r>
              <a:rPr lang="de-DE" baseline="0" dirty="0" smtClean="0"/>
              <a:t> </a:t>
            </a:r>
            <a:r>
              <a:rPr lang="de-DE" baseline="0" dirty="0" err="1" smtClean="0"/>
              <a:t>may</a:t>
            </a:r>
            <a:r>
              <a:rPr lang="de-DE" baseline="0" dirty="0" smtClean="0"/>
              <a:t> die.</a:t>
            </a:r>
          </a:p>
          <a:p>
            <a:r>
              <a:rPr lang="de-DE" baseline="0" dirty="0" smtClean="0"/>
              <a:t>The </a:t>
            </a:r>
            <a:r>
              <a:rPr lang="de-DE" baseline="0" dirty="0" err="1" smtClean="0"/>
              <a:t>lower</a:t>
            </a:r>
            <a:r>
              <a:rPr lang="de-DE" baseline="0" dirty="0" smtClean="0"/>
              <a:t> </a:t>
            </a:r>
            <a:r>
              <a:rPr lang="de-DE" baseline="0" dirty="0" err="1" smtClean="0"/>
              <a:t>lines</a:t>
            </a:r>
            <a:r>
              <a:rPr lang="de-DE" baseline="0" dirty="0" smtClean="0"/>
              <a:t> </a:t>
            </a:r>
            <a:r>
              <a:rPr lang="de-DE" baseline="0" dirty="0" err="1" smtClean="0"/>
              <a:t>show</a:t>
            </a:r>
            <a:r>
              <a:rPr lang="de-DE" baseline="0" dirty="0" smtClean="0"/>
              <a:t> </a:t>
            </a:r>
            <a:r>
              <a:rPr lang="de-DE" baseline="0" dirty="0" err="1" smtClean="0"/>
              <a:t>the</a:t>
            </a:r>
            <a:r>
              <a:rPr lang="de-DE" baseline="0" dirty="0" smtClean="0"/>
              <a:t> </a:t>
            </a:r>
            <a:r>
              <a:rPr lang="de-DE" baseline="0" dirty="0" err="1" smtClean="0"/>
              <a:t>protein</a:t>
            </a:r>
            <a:r>
              <a:rPr lang="de-DE" baseline="0" dirty="0" smtClean="0"/>
              <a:t> </a:t>
            </a:r>
            <a:r>
              <a:rPr lang="de-DE" baseline="0" dirty="0" err="1" smtClean="0"/>
              <a:t>levels</a:t>
            </a:r>
            <a:r>
              <a:rPr lang="de-DE" baseline="0" dirty="0" smtClean="0"/>
              <a:t> </a:t>
            </a:r>
            <a:r>
              <a:rPr lang="de-DE" baseline="0" dirty="0" err="1" smtClean="0"/>
              <a:t>of</a:t>
            </a:r>
            <a:r>
              <a:rPr lang="de-DE" baseline="0" dirty="0" smtClean="0"/>
              <a:t> beta-</a:t>
            </a:r>
            <a:r>
              <a:rPr lang="de-DE" baseline="0" dirty="0" err="1" smtClean="0"/>
              <a:t>actin</a:t>
            </a:r>
            <a:r>
              <a:rPr lang="de-DE" baseline="0" dirty="0" smtClean="0"/>
              <a:t> </a:t>
            </a:r>
            <a:r>
              <a:rPr lang="de-DE" baseline="0" dirty="0" err="1" smtClean="0"/>
              <a:t>used</a:t>
            </a:r>
            <a:r>
              <a:rPr lang="de-DE" baseline="0" dirty="0" smtClean="0"/>
              <a:t> </a:t>
            </a:r>
            <a:r>
              <a:rPr lang="de-DE" baseline="0" dirty="0" err="1" smtClean="0"/>
              <a:t>as</a:t>
            </a:r>
            <a:r>
              <a:rPr lang="de-DE" baseline="0" dirty="0" smtClean="0"/>
              <a:t> a </a:t>
            </a:r>
            <a:r>
              <a:rPr lang="de-DE" baseline="0" dirty="0" err="1" smtClean="0"/>
              <a:t>control</a:t>
            </a:r>
            <a:r>
              <a:rPr lang="de-DE" baseline="0" dirty="0" smtClean="0"/>
              <a:t>. </a:t>
            </a:r>
            <a:r>
              <a:rPr lang="de-DE" baseline="0" dirty="0" err="1" smtClean="0"/>
              <a:t>Actin</a:t>
            </a:r>
            <a:r>
              <a:rPr lang="de-DE" baseline="0" dirty="0" smtClean="0"/>
              <a:t> </a:t>
            </a:r>
            <a:r>
              <a:rPr lang="de-DE" baseline="0" dirty="0" err="1" smtClean="0"/>
              <a:t>is</a:t>
            </a:r>
            <a:r>
              <a:rPr lang="de-DE" baseline="0" dirty="0" smtClean="0"/>
              <a:t> a </a:t>
            </a:r>
            <a:r>
              <a:rPr lang="de-DE" baseline="0" dirty="0" err="1" smtClean="0"/>
              <a:t>cytoskeletal</a:t>
            </a:r>
            <a:r>
              <a:rPr lang="de-DE" baseline="0" dirty="0" smtClean="0"/>
              <a:t> </a:t>
            </a:r>
            <a:r>
              <a:rPr lang="de-DE" baseline="0" dirty="0" err="1" smtClean="0"/>
              <a:t>protein</a:t>
            </a:r>
            <a:r>
              <a:rPr lang="de-DE" baseline="0" dirty="0" smtClean="0"/>
              <a:t>, </a:t>
            </a:r>
            <a:r>
              <a:rPr lang="de-DE" baseline="0" dirty="0" err="1" smtClean="0"/>
              <a:t>which</a:t>
            </a:r>
            <a:r>
              <a:rPr lang="de-DE" baseline="0" dirty="0" smtClean="0"/>
              <a:t> </a:t>
            </a:r>
            <a:r>
              <a:rPr lang="de-DE" baseline="0" dirty="0" err="1" smtClean="0"/>
              <a:t>should</a:t>
            </a:r>
            <a:r>
              <a:rPr lang="de-DE" baseline="0" dirty="0" smtClean="0"/>
              <a:t> </a:t>
            </a:r>
            <a:r>
              <a:rPr lang="de-DE" baseline="0" dirty="0" err="1" smtClean="0"/>
              <a:t>always</a:t>
            </a:r>
            <a:r>
              <a:rPr lang="de-DE" baseline="0" dirty="0" smtClean="0"/>
              <a:t> </a:t>
            </a:r>
            <a:r>
              <a:rPr lang="de-DE" baseline="0" dirty="0" err="1" smtClean="0"/>
              <a:t>be</a:t>
            </a:r>
            <a:r>
              <a:rPr lang="de-DE" baseline="0" dirty="0" smtClean="0"/>
              <a:t> </a:t>
            </a:r>
            <a:r>
              <a:rPr lang="de-DE" baseline="0" dirty="0" err="1" smtClean="0"/>
              <a:t>there</a:t>
            </a:r>
            <a:r>
              <a:rPr lang="de-DE" baseline="0" dirty="0" smtClean="0"/>
              <a:t> at </a:t>
            </a:r>
            <a:r>
              <a:rPr lang="de-DE" baseline="0" dirty="0" err="1" smtClean="0"/>
              <a:t>similar</a:t>
            </a:r>
            <a:r>
              <a:rPr lang="de-DE" baseline="0" dirty="0" smtClean="0"/>
              <a:t> </a:t>
            </a:r>
            <a:r>
              <a:rPr lang="de-DE" baseline="0" dirty="0" err="1" smtClean="0"/>
              <a:t>levels</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29</a:t>
            </a:fld>
            <a:endParaRPr lang="de-DE"/>
          </a:p>
        </p:txBody>
      </p:sp>
    </p:spTree>
    <p:extLst>
      <p:ext uri="{BB962C8B-B14F-4D97-AF65-F5344CB8AC3E}">
        <p14:creationId xmlns:p14="http://schemas.microsoft.com/office/powerpoint/2010/main" val="71240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second</a:t>
            </a:r>
            <a:r>
              <a:rPr lang="de-DE" dirty="0" smtClean="0"/>
              <a:t> </a:t>
            </a:r>
            <a:r>
              <a:rPr lang="de-DE" dirty="0" err="1" smtClean="0"/>
              <a:t>stage</a:t>
            </a:r>
            <a:r>
              <a:rPr lang="de-DE" dirty="0" smtClean="0"/>
              <a:t> </a:t>
            </a:r>
            <a:r>
              <a:rPr lang="de-DE" dirty="0" err="1" smtClean="0"/>
              <a:t>consists</a:t>
            </a:r>
            <a:r>
              <a:rPr lang="de-DE" baseline="0" dirty="0" smtClean="0"/>
              <a:t> </a:t>
            </a:r>
            <a:r>
              <a:rPr lang="de-DE" baseline="0" dirty="0" err="1" smtClean="0"/>
              <a:t>of</a:t>
            </a:r>
            <a:r>
              <a:rPr lang="de-DE" baseline="0" dirty="0" smtClean="0"/>
              <a:t> </a:t>
            </a:r>
            <a:r>
              <a:rPr lang="de-DE" baseline="0" dirty="0" err="1" smtClean="0"/>
              <a:t>digesting</a:t>
            </a:r>
            <a:r>
              <a:rPr lang="de-DE" baseline="0" dirty="0" smtClean="0"/>
              <a:t> </a:t>
            </a:r>
            <a:r>
              <a:rPr lang="de-DE" baseline="0" dirty="0" err="1" smtClean="0"/>
              <a:t>the</a:t>
            </a:r>
            <a:r>
              <a:rPr lang="de-DE" baseline="0" dirty="0" smtClean="0"/>
              <a:t> </a:t>
            </a:r>
            <a:r>
              <a:rPr lang="de-DE" baseline="0" dirty="0" err="1" smtClean="0"/>
              <a:t>purified</a:t>
            </a:r>
            <a:r>
              <a:rPr lang="de-DE" baseline="0" dirty="0" smtClean="0"/>
              <a:t> </a:t>
            </a:r>
            <a:r>
              <a:rPr lang="de-DE" baseline="0" dirty="0" err="1" smtClean="0"/>
              <a:t>proteins</a:t>
            </a:r>
            <a:r>
              <a:rPr lang="de-DE" baseline="0" dirty="0" smtClean="0"/>
              <a:t> </a:t>
            </a:r>
            <a:r>
              <a:rPr lang="de-DE" baseline="0" dirty="0" err="1" smtClean="0"/>
              <a:t>with</a:t>
            </a:r>
            <a:r>
              <a:rPr lang="de-DE" baseline="0" dirty="0" smtClean="0"/>
              <a:t> a </a:t>
            </a:r>
            <a:r>
              <a:rPr lang="de-DE" baseline="0" dirty="0" err="1" smtClean="0"/>
              <a:t>suitable</a:t>
            </a:r>
            <a:r>
              <a:rPr lang="de-DE" baseline="0" dirty="0" smtClean="0"/>
              <a:t> </a:t>
            </a:r>
            <a:r>
              <a:rPr lang="de-DE" baseline="0" dirty="0" err="1" smtClean="0"/>
              <a:t>enzyme</a:t>
            </a:r>
            <a:r>
              <a:rPr lang="de-DE" baseline="0" dirty="0" smtClean="0"/>
              <a:t>.</a:t>
            </a:r>
          </a:p>
          <a:p>
            <a:r>
              <a:rPr lang="de-DE" baseline="0" dirty="0" smtClean="0"/>
              <a:t>As </a:t>
            </a:r>
            <a:r>
              <a:rPr lang="de-DE" baseline="0" dirty="0" err="1" smtClean="0"/>
              <a:t>listed</a:t>
            </a:r>
            <a:r>
              <a:rPr lang="de-DE" baseline="0" dirty="0" smtClean="0"/>
              <a:t> in </a:t>
            </a:r>
            <a:r>
              <a:rPr lang="de-DE" baseline="0" dirty="0" err="1" smtClean="0"/>
              <a:t>table</a:t>
            </a:r>
            <a:r>
              <a:rPr lang="de-DE" baseline="0" dirty="0" smtClean="0"/>
              <a:t> 1, </a:t>
            </a:r>
            <a:r>
              <a:rPr lang="de-DE" baseline="0" dirty="0" err="1" smtClean="0"/>
              <a:t>the</a:t>
            </a:r>
            <a:r>
              <a:rPr lang="de-DE" baseline="0" dirty="0" smtClean="0"/>
              <a:t> </a:t>
            </a:r>
            <a:r>
              <a:rPr lang="de-DE" baseline="0" dirty="0" err="1" smtClean="0"/>
              <a:t>enzyme</a:t>
            </a:r>
            <a:r>
              <a:rPr lang="de-DE" baseline="0" dirty="0" smtClean="0"/>
              <a:t> </a:t>
            </a:r>
            <a:r>
              <a:rPr lang="de-DE" b="1" baseline="0" dirty="0" err="1" smtClean="0"/>
              <a:t>trypsin</a:t>
            </a:r>
            <a:r>
              <a:rPr lang="de-DE" baseline="0" dirty="0" smtClean="0"/>
              <a:t> </a:t>
            </a:r>
            <a:r>
              <a:rPr lang="de-DE" baseline="0" dirty="0" err="1" smtClean="0"/>
              <a:t>cleaves</a:t>
            </a:r>
            <a:r>
              <a:rPr lang="de-DE" baseline="0" dirty="0" smtClean="0"/>
              <a:t> </a:t>
            </a:r>
            <a:r>
              <a:rPr lang="de-DE" baseline="0" dirty="0" err="1" smtClean="0"/>
              <a:t>peptide</a:t>
            </a:r>
            <a:r>
              <a:rPr lang="de-DE" baseline="0" dirty="0" smtClean="0"/>
              <a:t> </a:t>
            </a:r>
            <a:r>
              <a:rPr lang="de-DE" baseline="0" dirty="0" err="1" smtClean="0"/>
              <a:t>chains</a:t>
            </a:r>
            <a:r>
              <a:rPr lang="de-DE" baseline="0" dirty="0" smtClean="0"/>
              <a:t> at </a:t>
            </a:r>
            <a:r>
              <a:rPr lang="de-DE" baseline="0" dirty="0" err="1" smtClean="0"/>
              <a:t>the</a:t>
            </a:r>
            <a:r>
              <a:rPr lang="de-DE" baseline="0" dirty="0" smtClean="0"/>
              <a:t> </a:t>
            </a:r>
            <a:r>
              <a:rPr lang="de-DE" baseline="0" dirty="0" err="1" smtClean="0"/>
              <a:t>positively</a:t>
            </a:r>
            <a:r>
              <a:rPr lang="de-DE" baseline="0" dirty="0" smtClean="0"/>
              <a:t> </a:t>
            </a:r>
            <a:r>
              <a:rPr lang="de-DE" baseline="0" dirty="0" err="1" smtClean="0"/>
              <a:t>charged</a:t>
            </a:r>
            <a:r>
              <a:rPr lang="de-DE" baseline="0" dirty="0" smtClean="0"/>
              <a:t> </a:t>
            </a:r>
            <a:r>
              <a:rPr lang="de-DE" baseline="0" dirty="0" err="1" smtClean="0"/>
              <a:t>amino</a:t>
            </a:r>
            <a:r>
              <a:rPr lang="de-DE" baseline="0" dirty="0" smtClean="0"/>
              <a:t> </a:t>
            </a:r>
            <a:r>
              <a:rPr lang="de-DE" baseline="0" dirty="0" err="1" smtClean="0"/>
              <a:t>acids</a:t>
            </a:r>
            <a:r>
              <a:rPr lang="de-DE" baseline="0" dirty="0" smtClean="0"/>
              <a:t> </a:t>
            </a:r>
            <a:r>
              <a:rPr lang="de-DE" b="1" baseline="0" dirty="0" err="1" smtClean="0"/>
              <a:t>lysine</a:t>
            </a:r>
            <a:r>
              <a:rPr lang="de-DE" baseline="0" dirty="0" smtClean="0"/>
              <a:t> </a:t>
            </a:r>
            <a:r>
              <a:rPr lang="de-DE" baseline="0" dirty="0" err="1" smtClean="0"/>
              <a:t>or</a:t>
            </a:r>
            <a:r>
              <a:rPr lang="de-DE" baseline="0" dirty="0" smtClean="0"/>
              <a:t> </a:t>
            </a:r>
            <a:r>
              <a:rPr lang="de-DE" b="1" baseline="0" dirty="0" err="1" smtClean="0"/>
              <a:t>arginine</a:t>
            </a:r>
            <a:r>
              <a:rPr lang="de-DE" baseline="0" dirty="0" smtClean="0"/>
              <a:t>.</a:t>
            </a:r>
          </a:p>
          <a:p>
            <a:r>
              <a:rPr lang="de-DE" baseline="0" dirty="0" smtClean="0"/>
              <a:t>This </a:t>
            </a:r>
            <a:r>
              <a:rPr lang="de-DE" baseline="0" dirty="0" err="1" smtClean="0"/>
              <a:t>typically</a:t>
            </a:r>
            <a:r>
              <a:rPr lang="de-DE" baseline="0" dirty="0" smtClean="0"/>
              <a:t> </a:t>
            </a:r>
            <a:r>
              <a:rPr lang="de-DE" baseline="0" dirty="0" err="1" smtClean="0"/>
              <a:t>generates</a:t>
            </a:r>
            <a:r>
              <a:rPr lang="de-DE" baseline="0" dirty="0" smtClean="0"/>
              <a:t> </a:t>
            </a:r>
            <a:r>
              <a:rPr lang="de-DE" baseline="0" dirty="0" err="1" smtClean="0"/>
              <a:t>short</a:t>
            </a:r>
            <a:r>
              <a:rPr lang="de-DE" baseline="0" dirty="0" smtClean="0"/>
              <a:t> </a:t>
            </a:r>
            <a:r>
              <a:rPr lang="de-DE" baseline="0" dirty="0" err="1" smtClean="0"/>
              <a:t>peptide</a:t>
            </a:r>
            <a:r>
              <a:rPr lang="de-DE" baseline="0" dirty="0" smtClean="0"/>
              <a:t> </a:t>
            </a:r>
            <a:r>
              <a:rPr lang="de-DE" baseline="0" dirty="0" err="1" smtClean="0"/>
              <a:t>fragments</a:t>
            </a:r>
            <a:r>
              <a:rPr lang="de-DE" baseline="0" dirty="0" smtClean="0"/>
              <a:t> </a:t>
            </a:r>
            <a:r>
              <a:rPr lang="de-DE" baseline="0" dirty="0" err="1" smtClean="0"/>
              <a:t>of</a:t>
            </a:r>
            <a:r>
              <a:rPr lang="de-DE" baseline="0" dirty="0" smtClean="0"/>
              <a:t> </a:t>
            </a:r>
            <a:r>
              <a:rPr lang="de-DE" baseline="0" dirty="0" err="1" smtClean="0"/>
              <a:t>around</a:t>
            </a:r>
            <a:r>
              <a:rPr lang="de-DE" baseline="0" dirty="0" smtClean="0"/>
              <a:t> 8 </a:t>
            </a:r>
            <a:r>
              <a:rPr lang="de-DE" baseline="0" dirty="0" err="1" smtClean="0"/>
              <a:t>amino</a:t>
            </a:r>
            <a:r>
              <a:rPr lang="de-DE" baseline="0" dirty="0" smtClean="0"/>
              <a:t> </a:t>
            </a:r>
            <a:r>
              <a:rPr lang="de-DE" baseline="0" dirty="0" err="1" smtClean="0"/>
              <a:t>acids</a:t>
            </a:r>
            <a:r>
              <a:rPr lang="de-DE" baseline="0" dirty="0" smtClean="0"/>
              <a:t> in </a:t>
            </a:r>
            <a:r>
              <a:rPr lang="de-DE" baseline="0" dirty="0" err="1" smtClean="0"/>
              <a:t>length</a:t>
            </a:r>
            <a:r>
              <a:rPr lang="de-DE" baseline="0" dirty="0" smtClean="0"/>
              <a:t>.</a:t>
            </a:r>
          </a:p>
          <a:p>
            <a:r>
              <a:rPr lang="de-DE" baseline="0" dirty="0" smtClean="0"/>
              <a:t>This </a:t>
            </a:r>
            <a:r>
              <a:rPr lang="de-DE" baseline="0" dirty="0" err="1" smtClean="0"/>
              <a:t>has</a:t>
            </a:r>
            <a:r>
              <a:rPr lang="de-DE" baseline="0" dirty="0" smtClean="0"/>
              <a:t> </a:t>
            </a:r>
            <a:r>
              <a:rPr lang="de-DE" baseline="0" dirty="0" err="1" smtClean="0"/>
              <a:t>to</a:t>
            </a:r>
            <a:r>
              <a:rPr lang="de-DE" baseline="0" dirty="0" smtClean="0"/>
              <a:t> do </a:t>
            </a:r>
            <a:r>
              <a:rPr lang="de-DE" baseline="0" dirty="0" err="1" smtClean="0"/>
              <a:t>with</a:t>
            </a:r>
            <a:r>
              <a:rPr lang="de-DE" baseline="0" dirty="0" smtClean="0"/>
              <a:t> </a:t>
            </a:r>
            <a:r>
              <a:rPr lang="de-DE" baseline="0" dirty="0" err="1" smtClean="0"/>
              <a:t>the</a:t>
            </a:r>
            <a:r>
              <a:rPr lang="de-DE" baseline="0" dirty="0" smtClean="0"/>
              <a:t> </a:t>
            </a:r>
            <a:r>
              <a:rPr lang="de-DE" baseline="0" dirty="0" err="1" smtClean="0"/>
              <a:t>frequency</a:t>
            </a:r>
            <a:r>
              <a:rPr lang="de-DE" baseline="0" dirty="0" smtClean="0"/>
              <a:t> </a:t>
            </a:r>
            <a:r>
              <a:rPr lang="de-DE" baseline="0" dirty="0" err="1" smtClean="0"/>
              <a:t>of</a:t>
            </a:r>
            <a:r>
              <a:rPr lang="de-DE" baseline="0" dirty="0" smtClean="0"/>
              <a:t> </a:t>
            </a:r>
            <a:r>
              <a:rPr lang="de-DE" baseline="0" dirty="0" err="1" smtClean="0"/>
              <a:t>these</a:t>
            </a:r>
            <a:r>
              <a:rPr lang="de-DE" baseline="0" dirty="0" smtClean="0"/>
              <a:t> 2 </a:t>
            </a:r>
            <a:r>
              <a:rPr lang="de-DE" baseline="0" dirty="0" err="1" smtClean="0"/>
              <a:t>amino</a:t>
            </a:r>
            <a:r>
              <a:rPr lang="de-DE" baseline="0" dirty="0" smtClean="0"/>
              <a:t> </a:t>
            </a:r>
            <a:r>
              <a:rPr lang="de-DE" baseline="0" dirty="0" err="1" smtClean="0"/>
              <a:t>acids</a:t>
            </a:r>
            <a:r>
              <a:rPr lang="de-DE" baseline="0" dirty="0" smtClean="0"/>
              <a:t> (</a:t>
            </a:r>
            <a:r>
              <a:rPr lang="de-DE" baseline="0" dirty="0" err="1" smtClean="0"/>
              <a:t>Lys</a:t>
            </a:r>
            <a:r>
              <a:rPr lang="de-DE" baseline="0" dirty="0" smtClean="0"/>
              <a:t> </a:t>
            </a:r>
            <a:r>
              <a:rPr lang="de-DE" baseline="0" dirty="0" err="1" smtClean="0"/>
              <a:t>close</a:t>
            </a:r>
            <a:r>
              <a:rPr lang="de-DE" baseline="0" dirty="0" smtClean="0"/>
              <a:t> </a:t>
            </a:r>
            <a:r>
              <a:rPr lang="de-DE" baseline="0" dirty="0" err="1" smtClean="0"/>
              <a:t>to</a:t>
            </a:r>
            <a:r>
              <a:rPr lang="de-DE" baseline="0" dirty="0" smtClean="0"/>
              <a:t> 6% </a:t>
            </a:r>
            <a:r>
              <a:rPr lang="de-DE" baseline="0" dirty="0" err="1" smtClean="0"/>
              <a:t>and</a:t>
            </a:r>
            <a:r>
              <a:rPr lang="de-DE" baseline="0" dirty="0" smtClean="0"/>
              <a:t> Arg </a:t>
            </a:r>
            <a:r>
              <a:rPr lang="de-DE" baseline="0" dirty="0" err="1" smtClean="0"/>
              <a:t>around</a:t>
            </a:r>
            <a:r>
              <a:rPr lang="de-DE" baseline="0" dirty="0" smtClean="0"/>
              <a:t> 5.5% in </a:t>
            </a:r>
            <a:r>
              <a:rPr lang="de-DE" baseline="0" dirty="0" err="1" smtClean="0"/>
              <a:t>Uniprot</a:t>
            </a:r>
            <a:r>
              <a:rPr lang="de-DE" baseline="0" dirty="0" smtClean="0"/>
              <a:t>), </a:t>
            </a:r>
            <a:r>
              <a:rPr lang="de-DE" baseline="0" dirty="0" err="1" smtClean="0"/>
              <a:t>the</a:t>
            </a:r>
            <a:r>
              <a:rPr lang="de-DE" baseline="0" dirty="0" smtClean="0"/>
              <a:t> </a:t>
            </a:r>
            <a:r>
              <a:rPr lang="de-DE" baseline="0" dirty="0" err="1" smtClean="0"/>
              <a:t>average</a:t>
            </a:r>
            <a:r>
              <a:rPr lang="de-DE" baseline="0" dirty="0" smtClean="0"/>
              <a:t> </a:t>
            </a:r>
            <a:r>
              <a:rPr lang="de-DE" baseline="0" dirty="0" err="1" smtClean="0"/>
              <a:t>length</a:t>
            </a:r>
            <a:r>
              <a:rPr lang="de-DE" baseline="0" dirty="0" smtClean="0"/>
              <a:t> </a:t>
            </a:r>
            <a:r>
              <a:rPr lang="de-DE" baseline="0" dirty="0" err="1" smtClean="0"/>
              <a:t>of</a:t>
            </a:r>
            <a:r>
              <a:rPr lang="de-DE" baseline="0" dirty="0" smtClean="0"/>
              <a:t> </a:t>
            </a:r>
            <a:r>
              <a:rPr lang="de-DE" baseline="0" dirty="0" err="1" smtClean="0"/>
              <a:t>proteins</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cleavage</a:t>
            </a:r>
            <a:r>
              <a:rPr lang="de-DE" baseline="0" dirty="0" smtClean="0"/>
              <a:t> </a:t>
            </a:r>
            <a:r>
              <a:rPr lang="de-DE" baseline="0" dirty="0" err="1" smtClean="0"/>
              <a:t>efficiency</a:t>
            </a:r>
            <a:r>
              <a:rPr lang="de-DE" baseline="0" dirty="0" smtClean="0"/>
              <a:t>.</a:t>
            </a:r>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3</a:t>
            </a:fld>
            <a:endParaRPr lang="de-DE"/>
          </a:p>
        </p:txBody>
      </p:sp>
    </p:spTree>
    <p:extLst>
      <p:ext uri="{BB962C8B-B14F-4D97-AF65-F5344CB8AC3E}">
        <p14:creationId xmlns:p14="http://schemas.microsoft.com/office/powerpoint/2010/main" val="2346936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For</a:t>
            </a:r>
            <a:r>
              <a:rPr lang="de-DE" dirty="0" smtClean="0"/>
              <a:t> </a:t>
            </a:r>
            <a:r>
              <a:rPr lang="de-DE" dirty="0" err="1" smtClean="0"/>
              <a:t>each</a:t>
            </a:r>
            <a:r>
              <a:rPr lang="de-DE" dirty="0" smtClean="0"/>
              <a:t> sample,</a:t>
            </a:r>
            <a:r>
              <a:rPr lang="de-DE" baseline="0" dirty="0" smtClean="0"/>
              <a:t> 3 </a:t>
            </a:r>
            <a:r>
              <a:rPr lang="de-DE" baseline="0" dirty="0" err="1" smtClean="0"/>
              <a:t>replicate</a:t>
            </a:r>
            <a:r>
              <a:rPr lang="de-DE" baseline="0" dirty="0" smtClean="0"/>
              <a:t> </a:t>
            </a:r>
            <a:r>
              <a:rPr lang="de-DE" baseline="0" dirty="0" err="1" smtClean="0"/>
              <a:t>experiments</a:t>
            </a:r>
            <a:r>
              <a:rPr lang="de-DE" baseline="0" dirty="0" smtClean="0"/>
              <a:t> </a:t>
            </a:r>
            <a:r>
              <a:rPr lang="de-DE" baseline="0" dirty="0" err="1" smtClean="0"/>
              <a:t>were</a:t>
            </a:r>
            <a:r>
              <a:rPr lang="de-DE" baseline="0" dirty="0" smtClean="0"/>
              <a:t> </a:t>
            </a:r>
            <a:r>
              <a:rPr lang="de-DE" baseline="0" dirty="0" err="1" smtClean="0"/>
              <a:t>performed</a:t>
            </a:r>
            <a:r>
              <a:rPr lang="de-DE" baseline="0" dirty="0" smtClean="0"/>
              <a:t>.</a:t>
            </a:r>
          </a:p>
          <a:p>
            <a:r>
              <a:rPr lang="de-DE" baseline="0" dirty="0" smtClean="0"/>
              <a:t>The </a:t>
            </a:r>
            <a:r>
              <a:rPr lang="de-DE" baseline="0" dirty="0" err="1" smtClean="0"/>
              <a:t>control</a:t>
            </a:r>
            <a:r>
              <a:rPr lang="de-DE" baseline="0" dirty="0" smtClean="0"/>
              <a:t> sample </a:t>
            </a:r>
            <a:r>
              <a:rPr lang="de-DE" baseline="0" dirty="0" err="1" smtClean="0"/>
              <a:t>is</a:t>
            </a:r>
            <a:r>
              <a:rPr lang="de-DE" baseline="0" dirty="0" smtClean="0"/>
              <a:t> a sample </a:t>
            </a:r>
            <a:r>
              <a:rPr lang="de-DE" baseline="0" dirty="0" err="1" smtClean="0"/>
              <a:t>treated</a:t>
            </a:r>
            <a:r>
              <a:rPr lang="de-DE" baseline="0" dirty="0" smtClean="0"/>
              <a:t> </a:t>
            </a:r>
            <a:r>
              <a:rPr lang="de-DE" baseline="0" dirty="0" err="1" smtClean="0"/>
              <a:t>with</a:t>
            </a:r>
            <a:r>
              <a:rPr lang="de-DE" baseline="0" dirty="0" smtClean="0"/>
              <a:t> an </a:t>
            </a:r>
            <a:r>
              <a:rPr lang="de-DE" baseline="0" dirty="0" err="1" smtClean="0"/>
              <a:t>siRNA</a:t>
            </a:r>
            <a:r>
              <a:rPr lang="de-DE" baseline="0" dirty="0" smtClean="0"/>
              <a:t> </a:t>
            </a:r>
            <a:r>
              <a:rPr lang="de-DE" baseline="0" dirty="0" err="1" smtClean="0"/>
              <a:t>that</a:t>
            </a:r>
            <a:r>
              <a:rPr lang="de-DE" baseline="0" dirty="0" smtClean="0"/>
              <a:t> </a:t>
            </a:r>
            <a:r>
              <a:rPr lang="de-DE" baseline="0" dirty="0" err="1" smtClean="0"/>
              <a:t>does</a:t>
            </a:r>
            <a:r>
              <a:rPr lang="de-DE" baseline="0" dirty="0" smtClean="0"/>
              <a:t> not </a:t>
            </a:r>
            <a:r>
              <a:rPr lang="de-DE" baseline="0" dirty="0" err="1" smtClean="0"/>
              <a:t>target</a:t>
            </a:r>
            <a:r>
              <a:rPr lang="de-DE" baseline="0" dirty="0" smtClean="0"/>
              <a:t> Sec61 </a:t>
            </a:r>
            <a:r>
              <a:rPr lang="de-DE" baseline="0" dirty="0" err="1" smtClean="0"/>
              <a:t>and</a:t>
            </a:r>
            <a:r>
              <a:rPr lang="de-DE" baseline="0" dirty="0" smtClean="0"/>
              <a:t> </a:t>
            </a:r>
            <a:r>
              <a:rPr lang="de-DE" baseline="0" dirty="0" err="1" smtClean="0"/>
              <a:t>presumably</a:t>
            </a:r>
            <a:r>
              <a:rPr lang="de-DE" baseline="0" dirty="0" smtClean="0"/>
              <a:t> </a:t>
            </a:r>
            <a:r>
              <a:rPr lang="de-DE" baseline="0" dirty="0" err="1" smtClean="0"/>
              <a:t>no</a:t>
            </a:r>
            <a:r>
              <a:rPr lang="de-DE" baseline="0" dirty="0" smtClean="0"/>
              <a:t> </a:t>
            </a:r>
            <a:r>
              <a:rPr lang="de-DE" baseline="0" dirty="0" err="1" smtClean="0"/>
              <a:t>other</a:t>
            </a:r>
            <a:r>
              <a:rPr lang="de-DE" baseline="0" dirty="0" smtClean="0"/>
              <a:t> </a:t>
            </a:r>
            <a:r>
              <a:rPr lang="de-DE" baseline="0" dirty="0" err="1" smtClean="0"/>
              <a:t>gene</a:t>
            </a:r>
            <a:r>
              <a:rPr lang="de-DE" baseline="0" dirty="0" smtClean="0"/>
              <a:t>.</a:t>
            </a:r>
          </a:p>
          <a:p>
            <a:r>
              <a:rPr lang="de-DE" baseline="0" dirty="0" err="1" smtClean="0"/>
              <a:t>Then</a:t>
            </a:r>
            <a:r>
              <a:rPr lang="de-DE" baseline="0" dirty="0" smtClean="0"/>
              <a:t>, </a:t>
            </a:r>
            <a:r>
              <a:rPr lang="de-DE" baseline="0" dirty="0" err="1" smtClean="0"/>
              <a:t>there</a:t>
            </a:r>
            <a:r>
              <a:rPr lang="de-DE" baseline="0" dirty="0" smtClean="0"/>
              <a:t> </a:t>
            </a:r>
            <a:r>
              <a:rPr lang="de-DE" baseline="0" dirty="0" err="1" smtClean="0"/>
              <a:t>are</a:t>
            </a:r>
            <a:r>
              <a:rPr lang="de-DE" baseline="0" dirty="0" smtClean="0"/>
              <a:t> 2 </a:t>
            </a:r>
            <a:r>
              <a:rPr lang="de-DE" baseline="0" dirty="0" err="1" smtClean="0"/>
              <a:t>samples</a:t>
            </a:r>
            <a:r>
              <a:rPr lang="de-DE" baseline="0" dirty="0" smtClean="0"/>
              <a:t> </a:t>
            </a:r>
            <a:r>
              <a:rPr lang="de-DE" baseline="0" dirty="0" err="1" smtClean="0"/>
              <a:t>from</a:t>
            </a:r>
            <a:r>
              <a:rPr lang="de-DE" baseline="0" dirty="0" smtClean="0"/>
              <a:t> </a:t>
            </a:r>
            <a:r>
              <a:rPr lang="de-DE" baseline="0" dirty="0" err="1" smtClean="0"/>
              <a:t>silencing</a:t>
            </a:r>
            <a:r>
              <a:rPr lang="de-DE" baseline="0" dirty="0" smtClean="0"/>
              <a:t> </a:t>
            </a:r>
            <a:r>
              <a:rPr lang="de-DE" baseline="0" dirty="0" err="1" smtClean="0"/>
              <a:t>experiments</a:t>
            </a:r>
            <a:r>
              <a:rPr lang="de-DE" baseline="0" dirty="0" smtClean="0"/>
              <a:t> </a:t>
            </a:r>
            <a:r>
              <a:rPr lang="de-DE" baseline="0" dirty="0" err="1" smtClean="0"/>
              <a:t>where</a:t>
            </a:r>
            <a:r>
              <a:rPr lang="de-DE" baseline="0" dirty="0" smtClean="0"/>
              <a:t> </a:t>
            </a:r>
            <a:r>
              <a:rPr lang="de-DE" baseline="0" dirty="0" err="1" smtClean="0"/>
              <a:t>two</a:t>
            </a:r>
            <a:r>
              <a:rPr lang="de-DE" baseline="0" dirty="0" smtClean="0"/>
              <a:t> different </a:t>
            </a:r>
            <a:r>
              <a:rPr lang="de-DE" baseline="0" dirty="0" err="1" smtClean="0"/>
              <a:t>siRNA</a:t>
            </a:r>
            <a:r>
              <a:rPr lang="de-DE" baseline="0" dirty="0" smtClean="0"/>
              <a:t> </a:t>
            </a:r>
            <a:r>
              <a:rPr lang="de-DE" baseline="0" dirty="0" err="1" smtClean="0"/>
              <a:t>molecules</a:t>
            </a:r>
            <a:r>
              <a:rPr lang="de-DE" baseline="0" dirty="0" smtClean="0"/>
              <a:t> </a:t>
            </a:r>
            <a:r>
              <a:rPr lang="de-DE" baseline="0" dirty="0" err="1" smtClean="0"/>
              <a:t>were</a:t>
            </a:r>
            <a:r>
              <a:rPr lang="de-DE" baseline="0" dirty="0" smtClean="0"/>
              <a:t> </a:t>
            </a:r>
            <a:r>
              <a:rPr lang="de-DE" baseline="0" dirty="0" err="1" smtClean="0"/>
              <a:t>used</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30</a:t>
            </a:fld>
            <a:endParaRPr lang="de-DE"/>
          </a:p>
        </p:txBody>
      </p:sp>
    </p:spTree>
    <p:extLst>
      <p:ext uri="{BB962C8B-B14F-4D97-AF65-F5344CB8AC3E}">
        <p14:creationId xmlns:p14="http://schemas.microsoft.com/office/powerpoint/2010/main" val="2753752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a:t>
            </a:r>
            <a:r>
              <a:rPr lang="de-DE" dirty="0" err="1" smtClean="0"/>
              <a:t>the</a:t>
            </a:r>
            <a:r>
              <a:rPr lang="de-DE" dirty="0" smtClean="0"/>
              <a:t> MS </a:t>
            </a:r>
            <a:r>
              <a:rPr lang="de-DE" dirty="0" err="1" smtClean="0"/>
              <a:t>experiments</a:t>
            </a:r>
            <a:r>
              <a:rPr lang="de-DE" dirty="0" smtClean="0"/>
              <a:t>,</a:t>
            </a:r>
            <a:r>
              <a:rPr lang="de-DE" baseline="0" dirty="0" smtClean="0"/>
              <a:t> </a:t>
            </a:r>
            <a:r>
              <a:rPr lang="de-DE" dirty="0" err="1" smtClean="0"/>
              <a:t>between</a:t>
            </a:r>
            <a:r>
              <a:rPr lang="de-DE" baseline="0" dirty="0" smtClean="0"/>
              <a:t> 6800 – 8000 </a:t>
            </a:r>
            <a:r>
              <a:rPr lang="de-DE" baseline="0" dirty="0" err="1" smtClean="0"/>
              <a:t>proteins</a:t>
            </a:r>
            <a:r>
              <a:rPr lang="de-DE" baseline="0" dirty="0" smtClean="0"/>
              <a:t> </a:t>
            </a:r>
            <a:r>
              <a:rPr lang="de-DE" baseline="0" dirty="0" err="1" smtClean="0"/>
              <a:t>were</a:t>
            </a:r>
            <a:r>
              <a:rPr lang="de-DE" baseline="0" dirty="0" smtClean="0"/>
              <a:t> </a:t>
            </a:r>
            <a:r>
              <a:rPr lang="de-DE" baseline="0" dirty="0" err="1" smtClean="0"/>
              <a:t>detected</a:t>
            </a:r>
            <a:r>
              <a:rPr lang="de-DE" baseline="0" dirty="0" smtClean="0"/>
              <a:t>. These </a:t>
            </a:r>
            <a:r>
              <a:rPr lang="de-DE" baseline="0" dirty="0" err="1" smtClean="0"/>
              <a:t>are</a:t>
            </a:r>
            <a:r>
              <a:rPr lang="de-DE" baseline="0" dirty="0" smtClean="0"/>
              <a:t> </a:t>
            </a:r>
            <a:r>
              <a:rPr lang="de-DE" baseline="0" dirty="0" err="1" smtClean="0"/>
              <a:t>typical</a:t>
            </a:r>
            <a:r>
              <a:rPr lang="de-DE" baseline="0" dirty="0" smtClean="0"/>
              <a:t> </a:t>
            </a:r>
            <a:r>
              <a:rPr lang="de-DE" baseline="0" dirty="0" err="1" smtClean="0"/>
              <a:t>numbers</a:t>
            </a:r>
            <a:r>
              <a:rPr lang="de-DE" baseline="0" dirty="0" smtClean="0"/>
              <a:t> </a:t>
            </a:r>
            <a:r>
              <a:rPr lang="de-DE" baseline="0" dirty="0" err="1" smtClean="0"/>
              <a:t>for</a:t>
            </a:r>
            <a:r>
              <a:rPr lang="de-DE" baseline="0" dirty="0" smtClean="0"/>
              <a:t> such </a:t>
            </a:r>
            <a:r>
              <a:rPr lang="de-DE" baseline="0" dirty="0" err="1" smtClean="0"/>
              <a:t>experiments</a:t>
            </a:r>
            <a:r>
              <a:rPr lang="de-DE" baseline="0" dirty="0" smtClean="0"/>
              <a:t>. </a:t>
            </a:r>
          </a:p>
          <a:p>
            <a:r>
              <a:rPr lang="de-DE" baseline="0" dirty="0" err="1" smtClean="0"/>
              <a:t>We</a:t>
            </a:r>
            <a:r>
              <a:rPr lang="de-DE" baseline="0" dirty="0" smtClean="0"/>
              <a:t> </a:t>
            </a:r>
            <a:r>
              <a:rPr lang="de-DE" baseline="0" dirty="0" err="1" smtClean="0"/>
              <a:t>omitted</a:t>
            </a:r>
            <a:r>
              <a:rPr lang="de-DE" baseline="0" dirty="0" smtClean="0"/>
              <a:t> 3 </a:t>
            </a:r>
            <a:r>
              <a:rPr lang="de-DE" baseline="0" dirty="0" err="1" smtClean="0"/>
              <a:t>classes</a:t>
            </a:r>
            <a:r>
              <a:rPr lang="de-DE" baseline="0" dirty="0" smtClean="0"/>
              <a:t> </a:t>
            </a:r>
            <a:r>
              <a:rPr lang="de-DE" baseline="0" dirty="0" err="1" smtClean="0"/>
              <a:t>of</a:t>
            </a:r>
            <a:r>
              <a:rPr lang="de-DE" baseline="0" dirty="0" smtClean="0"/>
              <a:t> </a:t>
            </a:r>
            <a:r>
              <a:rPr lang="de-DE" baseline="0" dirty="0" err="1" smtClean="0"/>
              <a:t>proteins</a:t>
            </a:r>
            <a:r>
              <a:rPr lang="de-DE" baseline="0" dirty="0" smtClean="0"/>
              <a:t> </a:t>
            </a:r>
            <a:r>
              <a:rPr lang="de-DE" baseline="0" dirty="0" err="1" smtClean="0"/>
              <a:t>from</a:t>
            </a:r>
            <a:r>
              <a:rPr lang="de-DE" baseline="0" dirty="0" smtClean="0"/>
              <a:t> </a:t>
            </a:r>
            <a:r>
              <a:rPr lang="de-DE" baseline="0" dirty="0" err="1" smtClean="0"/>
              <a:t>this</a:t>
            </a:r>
            <a:r>
              <a:rPr lang="de-DE" baseline="0" dirty="0" smtClean="0"/>
              <a:t> </a:t>
            </a:r>
            <a:r>
              <a:rPr lang="de-DE" baseline="0" dirty="0" err="1" smtClean="0"/>
              <a:t>dataset</a:t>
            </a:r>
            <a:r>
              <a:rPr lang="de-DE" baseline="0" dirty="0" smtClean="0"/>
              <a:t>:</a:t>
            </a:r>
          </a:p>
          <a:p>
            <a:r>
              <a:rPr lang="de-DE" baseline="0" dirty="0" smtClean="0"/>
              <a:t>„</a:t>
            </a:r>
            <a:r>
              <a:rPr lang="de-DE" baseline="0" dirty="0" err="1" smtClean="0"/>
              <a:t>red</a:t>
            </a:r>
            <a:r>
              <a:rPr lang="de-DE" baseline="0" dirty="0" smtClean="0"/>
              <a:t>“ </a:t>
            </a:r>
            <a:r>
              <a:rPr lang="de-DE" baseline="0" dirty="0" err="1" smtClean="0"/>
              <a:t>cases</a:t>
            </a:r>
            <a:r>
              <a:rPr lang="de-DE" baseline="0" dirty="0" smtClean="0"/>
              <a:t> </a:t>
            </a:r>
            <a:r>
              <a:rPr lang="de-DE" baseline="0" dirty="0" err="1" smtClean="0"/>
              <a:t>are</a:t>
            </a:r>
            <a:r>
              <a:rPr lang="de-DE" baseline="0" dirty="0" smtClean="0"/>
              <a:t> </a:t>
            </a:r>
            <a:r>
              <a:rPr lang="de-DE" baseline="0" dirty="0" err="1" smtClean="0"/>
              <a:t>proteins</a:t>
            </a:r>
            <a:r>
              <a:rPr lang="de-DE" baseline="0" dirty="0" smtClean="0"/>
              <a:t> </a:t>
            </a:r>
            <a:r>
              <a:rPr lang="de-DE" baseline="0" dirty="0" err="1" smtClean="0"/>
              <a:t>that</a:t>
            </a:r>
            <a:r>
              <a:rPr lang="de-DE" baseline="0" dirty="0" smtClean="0"/>
              <a:t> </a:t>
            </a:r>
            <a:r>
              <a:rPr lang="de-DE" baseline="0" dirty="0" err="1" smtClean="0"/>
              <a:t>are</a:t>
            </a:r>
            <a:r>
              <a:rPr lang="de-DE" baseline="0" dirty="0" smtClean="0"/>
              <a:t> not </a:t>
            </a:r>
            <a:r>
              <a:rPr lang="de-DE" baseline="0" dirty="0" err="1" smtClean="0"/>
              <a:t>found</a:t>
            </a:r>
            <a:r>
              <a:rPr lang="de-DE" baseline="0" dirty="0" smtClean="0"/>
              <a:t> in </a:t>
            </a:r>
            <a:r>
              <a:rPr lang="de-DE" baseline="0" dirty="0" err="1" smtClean="0"/>
              <a:t>the</a:t>
            </a:r>
            <a:r>
              <a:rPr lang="de-DE" baseline="0" dirty="0" smtClean="0"/>
              <a:t> </a:t>
            </a:r>
            <a:r>
              <a:rPr lang="de-DE" baseline="0" dirty="0" err="1" smtClean="0"/>
              <a:t>other</a:t>
            </a:r>
            <a:r>
              <a:rPr lang="de-DE" baseline="0" dirty="0" smtClean="0"/>
              <a:t> </a:t>
            </a:r>
            <a:r>
              <a:rPr lang="de-DE" baseline="0" dirty="0" err="1" smtClean="0"/>
              <a:t>experiments</a:t>
            </a:r>
            <a:endParaRPr lang="de-DE" baseline="0" dirty="0" smtClean="0"/>
          </a:p>
          <a:p>
            <a:r>
              <a:rPr lang="de-DE" baseline="0" dirty="0" smtClean="0"/>
              <a:t>„</a:t>
            </a:r>
            <a:r>
              <a:rPr lang="de-DE" baseline="0" dirty="0" err="1" smtClean="0"/>
              <a:t>yellow</a:t>
            </a:r>
            <a:r>
              <a:rPr lang="de-DE" baseline="0" dirty="0" smtClean="0"/>
              <a:t>“ </a:t>
            </a:r>
            <a:r>
              <a:rPr lang="de-DE" baseline="0" dirty="0" err="1" smtClean="0"/>
              <a:t>cases</a:t>
            </a:r>
            <a:r>
              <a:rPr lang="de-DE" baseline="0" dirty="0" smtClean="0"/>
              <a:t> </a:t>
            </a:r>
            <a:r>
              <a:rPr lang="de-DE" baseline="0" dirty="0" err="1" smtClean="0"/>
              <a:t>are</a:t>
            </a:r>
            <a:r>
              <a:rPr lang="de-DE" baseline="0" dirty="0" smtClean="0"/>
              <a:t> </a:t>
            </a:r>
            <a:r>
              <a:rPr lang="de-DE" baseline="0" dirty="0" err="1" smtClean="0"/>
              <a:t>proteins</a:t>
            </a:r>
            <a:r>
              <a:rPr lang="de-DE" baseline="0" dirty="0" smtClean="0"/>
              <a:t> </a:t>
            </a:r>
            <a:r>
              <a:rPr lang="de-DE" baseline="0" dirty="0" err="1" smtClean="0"/>
              <a:t>classified</a:t>
            </a:r>
            <a:r>
              <a:rPr lang="de-DE" baseline="0" dirty="0" smtClean="0"/>
              <a:t> </a:t>
            </a:r>
            <a:r>
              <a:rPr lang="de-DE" baseline="0" dirty="0" err="1" smtClean="0"/>
              <a:t>as</a:t>
            </a:r>
            <a:r>
              <a:rPr lang="de-DE" baseline="0" dirty="0" smtClean="0"/>
              <a:t> </a:t>
            </a:r>
            <a:r>
              <a:rPr lang="de-DE" baseline="0" dirty="0" err="1" smtClean="0"/>
              <a:t>contaminants</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MaxQuant</a:t>
            </a:r>
            <a:r>
              <a:rPr lang="de-DE" baseline="0" dirty="0" smtClean="0"/>
              <a:t> </a:t>
            </a:r>
            <a:r>
              <a:rPr lang="de-DE" baseline="0" dirty="0" err="1" smtClean="0"/>
              <a:t>software</a:t>
            </a:r>
            <a:endParaRPr lang="de-DE" baseline="0" dirty="0" smtClean="0"/>
          </a:p>
          <a:p>
            <a:r>
              <a:rPr lang="de-DE" baseline="0" dirty="0" smtClean="0"/>
              <a:t>„</a:t>
            </a:r>
            <a:r>
              <a:rPr lang="de-DE" baseline="0" dirty="0" err="1" smtClean="0"/>
              <a:t>green</a:t>
            </a:r>
            <a:r>
              <a:rPr lang="de-DE" baseline="0" dirty="0" smtClean="0"/>
              <a:t>“ </a:t>
            </a:r>
            <a:r>
              <a:rPr lang="de-DE" baseline="0" dirty="0" err="1" smtClean="0"/>
              <a:t>cases</a:t>
            </a:r>
            <a:r>
              <a:rPr lang="de-DE" baseline="0" dirty="0" smtClean="0"/>
              <a:t> </a:t>
            </a:r>
            <a:r>
              <a:rPr lang="de-DE" baseline="0" dirty="0" err="1" smtClean="0"/>
              <a:t>are</a:t>
            </a:r>
            <a:r>
              <a:rPr lang="de-DE" baseline="0" dirty="0" smtClean="0"/>
              <a:t> </a:t>
            </a:r>
            <a:r>
              <a:rPr lang="de-DE" baseline="0" dirty="0" err="1" smtClean="0"/>
              <a:t>proteins</a:t>
            </a:r>
            <a:r>
              <a:rPr lang="de-DE" baseline="0" dirty="0" smtClean="0"/>
              <a:t> </a:t>
            </a:r>
            <a:r>
              <a:rPr lang="de-DE" baseline="0" dirty="0" err="1" smtClean="0"/>
              <a:t>that</a:t>
            </a:r>
            <a:r>
              <a:rPr lang="de-DE" baseline="0" dirty="0" smtClean="0"/>
              <a:t> </a:t>
            </a:r>
            <a:r>
              <a:rPr lang="de-DE" baseline="0" dirty="0" err="1" smtClean="0"/>
              <a:t>were</a:t>
            </a:r>
            <a:r>
              <a:rPr lang="de-DE" baseline="0" dirty="0" smtClean="0"/>
              <a:t> not </a:t>
            </a:r>
            <a:r>
              <a:rPr lang="de-DE" baseline="0" dirty="0" err="1" smtClean="0"/>
              <a:t>detected</a:t>
            </a:r>
            <a:r>
              <a:rPr lang="de-DE" baseline="0" dirty="0" smtClean="0"/>
              <a:t> in </a:t>
            </a:r>
            <a:r>
              <a:rPr lang="de-DE" baseline="0" dirty="0" err="1" smtClean="0"/>
              <a:t>any</a:t>
            </a:r>
            <a:r>
              <a:rPr lang="de-DE" baseline="0" dirty="0" smtClean="0"/>
              <a:t> </a:t>
            </a:r>
            <a:r>
              <a:rPr lang="de-DE" baseline="0" dirty="0" err="1" smtClean="0"/>
              <a:t>of</a:t>
            </a:r>
            <a:r>
              <a:rPr lang="de-DE" baseline="0" dirty="0" smtClean="0"/>
              <a:t> </a:t>
            </a:r>
            <a:r>
              <a:rPr lang="de-DE" baseline="0" dirty="0" err="1" smtClean="0"/>
              <a:t>the</a:t>
            </a:r>
            <a:r>
              <a:rPr lang="de-DE" baseline="0" dirty="0" smtClean="0"/>
              <a:t> 3 </a:t>
            </a:r>
            <a:r>
              <a:rPr lang="de-DE" baseline="0" dirty="0" err="1" smtClean="0"/>
              <a:t>control</a:t>
            </a:r>
            <a:r>
              <a:rPr lang="de-DE" baseline="0" dirty="0" smtClean="0"/>
              <a:t> </a:t>
            </a:r>
            <a:r>
              <a:rPr lang="de-DE" baseline="0" dirty="0" err="1" smtClean="0"/>
              <a:t>replicates</a:t>
            </a:r>
            <a:r>
              <a:rPr lang="de-DE" baseline="0" dirty="0" smtClean="0"/>
              <a:t>.</a:t>
            </a:r>
          </a:p>
          <a:p>
            <a:r>
              <a:rPr lang="de-DE" dirty="0" smtClean="0"/>
              <a:t>This </a:t>
            </a:r>
            <a:r>
              <a:rPr lang="de-DE" dirty="0" err="1" smtClean="0"/>
              <a:t>means</a:t>
            </a:r>
            <a:r>
              <a:rPr lang="de-DE" dirty="0" smtClean="0"/>
              <a:t> </a:t>
            </a:r>
            <a:r>
              <a:rPr lang="de-DE" dirty="0" err="1" smtClean="0"/>
              <a:t>we</a:t>
            </a:r>
            <a:r>
              <a:rPr lang="de-DE" dirty="0" smtClean="0"/>
              <a:t> </a:t>
            </a:r>
            <a:r>
              <a:rPr lang="de-DE" dirty="0" err="1" smtClean="0"/>
              <a:t>considered</a:t>
            </a:r>
            <a:r>
              <a:rPr lang="de-DE" dirty="0" smtClean="0"/>
              <a:t> 5129 </a:t>
            </a:r>
            <a:r>
              <a:rPr lang="de-DE" dirty="0" err="1" smtClean="0"/>
              <a:t>proteins</a:t>
            </a:r>
            <a:r>
              <a:rPr lang="de-DE" dirty="0" smtClean="0"/>
              <a:t> </a:t>
            </a:r>
            <a:r>
              <a:rPr lang="de-DE" dirty="0" err="1" smtClean="0"/>
              <a:t>for</a:t>
            </a:r>
            <a:r>
              <a:rPr lang="de-DE" dirty="0" smtClean="0"/>
              <a:t> </a:t>
            </a:r>
            <a:r>
              <a:rPr lang="de-DE" dirty="0" err="1" smtClean="0"/>
              <a:t>the</a:t>
            </a:r>
            <a:r>
              <a:rPr lang="de-DE" dirty="0" smtClean="0"/>
              <a:t> Sec61 </a:t>
            </a:r>
            <a:r>
              <a:rPr lang="de-DE" dirty="0" err="1" smtClean="0"/>
              <a:t>silencing</a:t>
            </a:r>
            <a:r>
              <a:rPr lang="de-DE" baseline="0" dirty="0" smtClean="0"/>
              <a:t> </a:t>
            </a:r>
            <a:r>
              <a:rPr lang="de-DE" baseline="0" dirty="0" err="1" smtClean="0"/>
              <a:t>experiment</a:t>
            </a:r>
            <a:r>
              <a:rPr lang="de-DE" baseline="0" dirty="0" smtClean="0"/>
              <a:t> </a:t>
            </a:r>
            <a:r>
              <a:rPr lang="de-DE" baseline="0" dirty="0" err="1" smtClean="0"/>
              <a:t>and</a:t>
            </a:r>
            <a:r>
              <a:rPr lang="de-DE" baseline="0" dirty="0" smtClean="0"/>
              <a:t> 5911 </a:t>
            </a:r>
            <a:r>
              <a:rPr lang="de-DE" baseline="0" dirty="0" err="1" smtClean="0"/>
              <a:t>proteins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Trap </a:t>
            </a:r>
            <a:r>
              <a:rPr lang="de-DE" baseline="0" dirty="0" err="1" smtClean="0"/>
              <a:t>silencing</a:t>
            </a:r>
            <a:r>
              <a:rPr lang="de-DE" baseline="0" dirty="0" smtClean="0"/>
              <a:t> </a:t>
            </a:r>
            <a:r>
              <a:rPr lang="de-DE" baseline="0" dirty="0" err="1" smtClean="0"/>
              <a:t>experiment</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31</a:t>
            </a:fld>
            <a:endParaRPr lang="de-DE"/>
          </a:p>
        </p:txBody>
      </p:sp>
    </p:spTree>
    <p:extLst>
      <p:ext uri="{BB962C8B-B14F-4D97-AF65-F5344CB8AC3E}">
        <p14:creationId xmlns:p14="http://schemas.microsoft.com/office/powerpoint/2010/main" val="1761038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As</a:t>
            </a:r>
            <a:r>
              <a:rPr lang="de-DE" baseline="0" dirty="0" smtClean="0"/>
              <a:t> </a:t>
            </a:r>
            <a:r>
              <a:rPr lang="de-DE" baseline="0" dirty="0" err="1" smtClean="0"/>
              <a:t>explained</a:t>
            </a:r>
            <a:r>
              <a:rPr lang="de-DE" baseline="0" dirty="0" smtClean="0"/>
              <a:t> on </a:t>
            </a:r>
            <a:r>
              <a:rPr lang="de-DE" baseline="0" dirty="0" err="1" smtClean="0"/>
              <a:t>the</a:t>
            </a:r>
            <a:r>
              <a:rPr lang="de-DE" baseline="0" dirty="0" smtClean="0"/>
              <a:t> </a:t>
            </a:r>
            <a:r>
              <a:rPr lang="de-DE" baseline="0" dirty="0" err="1" smtClean="0"/>
              <a:t>previous</a:t>
            </a:r>
            <a:r>
              <a:rPr lang="de-DE" baseline="0" dirty="0" smtClean="0"/>
              <a:t> </a:t>
            </a:r>
            <a:r>
              <a:rPr lang="de-DE" baseline="0" dirty="0" err="1" smtClean="0"/>
              <a:t>slide</a:t>
            </a:r>
            <a:r>
              <a:rPr lang="de-DE" baseline="0" dirty="0" smtClean="0"/>
              <a:t>, </a:t>
            </a:r>
            <a:r>
              <a:rPr lang="de-DE" baseline="0" dirty="0" err="1" smtClean="0"/>
              <a:t>we</a:t>
            </a:r>
            <a:r>
              <a:rPr lang="de-DE" baseline="0" dirty="0" smtClean="0"/>
              <a:t> </a:t>
            </a:r>
            <a:r>
              <a:rPr lang="de-DE" baseline="0" dirty="0" err="1" smtClean="0"/>
              <a:t>omitted</a:t>
            </a:r>
            <a:r>
              <a:rPr lang="de-DE" baseline="0" dirty="0" smtClean="0"/>
              <a:t> </a:t>
            </a:r>
            <a:r>
              <a:rPr lang="de-DE" baseline="0" dirty="0" err="1" smtClean="0"/>
              <a:t>cases</a:t>
            </a:r>
            <a:r>
              <a:rPr lang="de-DE" baseline="0" dirty="0" smtClean="0"/>
              <a:t> </a:t>
            </a:r>
            <a:r>
              <a:rPr lang="de-DE" baseline="0" dirty="0" err="1" smtClean="0"/>
              <a:t>which</a:t>
            </a:r>
            <a:r>
              <a:rPr lang="de-DE" baseline="0" dirty="0" smtClean="0"/>
              <a:t> </a:t>
            </a:r>
            <a:r>
              <a:rPr lang="de-DE" baseline="0" dirty="0" err="1" smtClean="0"/>
              <a:t>did</a:t>
            </a:r>
            <a:r>
              <a:rPr lang="de-DE" baseline="0" dirty="0" smtClean="0"/>
              <a:t> not </a:t>
            </a:r>
            <a:r>
              <a:rPr lang="de-DE" baseline="0" dirty="0" err="1" smtClean="0"/>
              <a:t>have</a:t>
            </a:r>
            <a:r>
              <a:rPr lang="de-DE" baseline="0" dirty="0" smtClean="0"/>
              <a:t> </a:t>
            </a:r>
            <a:r>
              <a:rPr lang="de-DE" baseline="0" dirty="0" err="1" smtClean="0"/>
              <a:t>any</a:t>
            </a:r>
            <a:r>
              <a:rPr lang="de-DE" baseline="0" dirty="0" smtClean="0"/>
              <a:t> non-zero </a:t>
            </a:r>
            <a:r>
              <a:rPr lang="de-DE" baseline="0" dirty="0" err="1" smtClean="0"/>
              <a:t>abundance</a:t>
            </a:r>
            <a:r>
              <a:rPr lang="de-DE" baseline="0" dirty="0" smtClean="0"/>
              <a:t> </a:t>
            </a:r>
            <a:r>
              <a:rPr lang="de-DE" baseline="0" dirty="0" err="1" smtClean="0"/>
              <a:t>measurement</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control</a:t>
            </a:r>
            <a:r>
              <a:rPr lang="de-DE" baseline="0" dirty="0" smtClean="0"/>
              <a:t> </a:t>
            </a:r>
            <a:r>
              <a:rPr lang="de-DE" baseline="0" dirty="0" err="1" smtClean="0"/>
              <a:t>samples</a:t>
            </a:r>
            <a:r>
              <a:rPr lang="de-DE" baseline="0" dirty="0" smtClean="0"/>
              <a:t>.</a:t>
            </a:r>
          </a:p>
          <a:p>
            <a:r>
              <a:rPr lang="de-DE" baseline="0" dirty="0" err="1" smtClean="0"/>
              <a:t>However</a:t>
            </a:r>
            <a:r>
              <a:rPr lang="de-DE" baseline="0" dirty="0" smtClean="0"/>
              <a:t>, </a:t>
            </a:r>
            <a:r>
              <a:rPr lang="de-DE" baseline="0" dirty="0" err="1" smtClean="0"/>
              <a:t>we</a:t>
            </a:r>
            <a:r>
              <a:rPr lang="de-DE" baseline="0" dirty="0" smtClean="0"/>
              <a:t> </a:t>
            </a:r>
            <a:r>
              <a:rPr lang="de-DE" baseline="0" dirty="0" err="1" smtClean="0"/>
              <a:t>kept</a:t>
            </a:r>
            <a:r>
              <a:rPr lang="de-DE" baseline="0" dirty="0" smtClean="0"/>
              <a:t> </a:t>
            </a:r>
            <a:r>
              <a:rPr lang="de-DE" baseline="0" dirty="0" err="1" smtClean="0"/>
              <a:t>cases</a:t>
            </a:r>
            <a:r>
              <a:rPr lang="de-DE" baseline="0" dirty="0" smtClean="0"/>
              <a:t> </a:t>
            </a:r>
            <a:r>
              <a:rPr lang="de-DE" baseline="0" dirty="0" err="1" smtClean="0"/>
              <a:t>that</a:t>
            </a:r>
            <a:r>
              <a:rPr lang="de-DE" baseline="0" dirty="0" smtClean="0"/>
              <a:t> </a:t>
            </a:r>
            <a:r>
              <a:rPr lang="de-DE" baseline="0" dirty="0" err="1" smtClean="0"/>
              <a:t>have</a:t>
            </a:r>
            <a:r>
              <a:rPr lang="de-DE" baseline="0" dirty="0" smtClean="0"/>
              <a:t> </a:t>
            </a:r>
            <a:r>
              <a:rPr lang="de-DE" baseline="0" dirty="0" err="1" smtClean="0"/>
              <a:t>zero</a:t>
            </a:r>
            <a:r>
              <a:rPr lang="de-DE" baseline="0" dirty="0" smtClean="0"/>
              <a:t> </a:t>
            </a:r>
            <a:r>
              <a:rPr lang="de-DE" baseline="0" dirty="0" err="1" smtClean="0"/>
              <a:t>abundance</a:t>
            </a:r>
            <a:r>
              <a:rPr lang="de-DE" baseline="0" dirty="0" smtClean="0"/>
              <a:t> in all </a:t>
            </a:r>
            <a:r>
              <a:rPr lang="de-DE" baseline="0" dirty="0" err="1" smtClean="0"/>
              <a:t>silencing</a:t>
            </a:r>
            <a:r>
              <a:rPr lang="de-DE" baseline="0" dirty="0" smtClean="0"/>
              <a:t> </a:t>
            </a:r>
            <a:r>
              <a:rPr lang="de-DE" baseline="0" dirty="0" err="1" smtClean="0"/>
              <a:t>experiments</a:t>
            </a:r>
            <a:r>
              <a:rPr lang="de-DE" baseline="0" dirty="0" smtClean="0"/>
              <a:t>.</a:t>
            </a:r>
          </a:p>
          <a:p>
            <a:r>
              <a:rPr lang="de-DE" baseline="0" dirty="0" smtClean="0"/>
              <a:t>In </a:t>
            </a:r>
            <a:r>
              <a:rPr lang="de-DE" baseline="0" dirty="0" err="1" smtClean="0"/>
              <a:t>that</a:t>
            </a:r>
            <a:r>
              <a:rPr lang="de-DE" baseline="0" dirty="0" smtClean="0"/>
              <a:t> </a:t>
            </a:r>
            <a:r>
              <a:rPr lang="de-DE" baseline="0" dirty="0" err="1" smtClean="0"/>
              <a:t>case</a:t>
            </a:r>
            <a:r>
              <a:rPr lang="de-DE" baseline="0" dirty="0" smtClean="0"/>
              <a:t>, </a:t>
            </a:r>
            <a:r>
              <a:rPr lang="de-DE" baseline="0" dirty="0" err="1" smtClean="0"/>
              <a:t>we</a:t>
            </a:r>
            <a:r>
              <a:rPr lang="de-DE" baseline="0" dirty="0" smtClean="0"/>
              <a:t> </a:t>
            </a:r>
            <a:r>
              <a:rPr lang="de-DE" baseline="0" dirty="0" err="1" smtClean="0"/>
              <a:t>applied</a:t>
            </a:r>
            <a:r>
              <a:rPr lang="de-DE" baseline="0" dirty="0" smtClean="0"/>
              <a:t> </a:t>
            </a:r>
            <a:r>
              <a:rPr lang="de-DE" baseline="0" dirty="0" err="1" smtClean="0"/>
              <a:t>the</a:t>
            </a:r>
            <a:r>
              <a:rPr lang="de-DE" baseline="0" dirty="0" smtClean="0"/>
              <a:t> </a:t>
            </a:r>
            <a:r>
              <a:rPr lang="de-DE" baseline="0" dirty="0" err="1" smtClean="0"/>
              <a:t>standard</a:t>
            </a:r>
            <a:r>
              <a:rPr lang="de-DE" baseline="0" dirty="0" smtClean="0"/>
              <a:t> </a:t>
            </a:r>
            <a:r>
              <a:rPr lang="de-DE" baseline="0" dirty="0" err="1" smtClean="0"/>
              <a:t>strategy</a:t>
            </a:r>
            <a:r>
              <a:rPr lang="de-DE" baseline="0" dirty="0" smtClean="0"/>
              <a:t> </a:t>
            </a:r>
            <a:r>
              <a:rPr lang="de-DE" baseline="0" dirty="0" err="1" smtClean="0"/>
              <a:t>used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Perseus </a:t>
            </a:r>
            <a:r>
              <a:rPr lang="de-DE" baseline="0" dirty="0" err="1" smtClean="0"/>
              <a:t>software</a:t>
            </a:r>
            <a:r>
              <a:rPr lang="de-DE" baseline="0" dirty="0" smtClean="0"/>
              <a:t> (https://www.nature.com/articles/nmeth.3901) </a:t>
            </a:r>
            <a:r>
              <a:rPr lang="de-DE" baseline="0" dirty="0" err="1" smtClean="0"/>
              <a:t>from</a:t>
            </a:r>
            <a:r>
              <a:rPr lang="de-DE" baseline="0" dirty="0" smtClean="0"/>
              <a:t> </a:t>
            </a:r>
            <a:r>
              <a:rPr lang="de-DE" baseline="0" dirty="0" err="1" smtClean="0"/>
              <a:t>the</a:t>
            </a:r>
            <a:r>
              <a:rPr lang="de-DE" baseline="0" dirty="0" smtClean="0"/>
              <a:t> MPI in Martinsried.</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32</a:t>
            </a:fld>
            <a:endParaRPr lang="de-DE"/>
          </a:p>
        </p:txBody>
      </p:sp>
    </p:spTree>
    <p:extLst>
      <p:ext uri="{BB962C8B-B14F-4D97-AF65-F5344CB8AC3E}">
        <p14:creationId xmlns:p14="http://schemas.microsoft.com/office/powerpoint/2010/main" val="3213935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If</a:t>
            </a:r>
            <a:r>
              <a:rPr lang="de-DE" dirty="0" smtClean="0"/>
              <a:t> </a:t>
            </a:r>
            <a:r>
              <a:rPr lang="de-DE" dirty="0" err="1" smtClean="0"/>
              <a:t>one</a:t>
            </a:r>
            <a:r>
              <a:rPr lang="de-DE" dirty="0" smtClean="0"/>
              <a:t> valid </a:t>
            </a:r>
            <a:r>
              <a:rPr lang="de-DE" dirty="0" err="1" smtClean="0"/>
              <a:t>data</a:t>
            </a:r>
            <a:r>
              <a:rPr lang="de-DE" dirty="0" smtClean="0"/>
              <a:t> </a:t>
            </a:r>
            <a:r>
              <a:rPr lang="de-DE" dirty="0" err="1" smtClean="0"/>
              <a:t>point</a:t>
            </a:r>
            <a:r>
              <a:rPr lang="de-DE" dirty="0" smtClean="0"/>
              <a:t> </a:t>
            </a:r>
            <a:r>
              <a:rPr lang="de-DE" dirty="0" err="1" smtClean="0"/>
              <a:t>is</a:t>
            </a:r>
            <a:r>
              <a:rPr lang="de-DE" dirty="0" smtClean="0"/>
              <a:t> </a:t>
            </a:r>
            <a:r>
              <a:rPr lang="de-DE" dirty="0" err="1" smtClean="0"/>
              <a:t>available</a:t>
            </a:r>
            <a:r>
              <a:rPr lang="de-DE" dirty="0" smtClean="0"/>
              <a:t>, </a:t>
            </a:r>
            <a:r>
              <a:rPr lang="de-DE" dirty="0" err="1" smtClean="0"/>
              <a:t>we</a:t>
            </a:r>
            <a:r>
              <a:rPr lang="de-DE" dirty="0" smtClean="0"/>
              <a:t> </a:t>
            </a:r>
            <a:r>
              <a:rPr lang="de-DE" dirty="0" err="1" smtClean="0"/>
              <a:t>felt</a:t>
            </a:r>
            <a:r>
              <a:rPr lang="de-DE" dirty="0" smtClean="0"/>
              <a:t> </a:t>
            </a:r>
            <a:r>
              <a:rPr lang="de-DE" dirty="0" err="1" smtClean="0"/>
              <a:t>that</a:t>
            </a:r>
            <a:r>
              <a:rPr lang="de-DE" dirty="0" smtClean="0"/>
              <a:t> </a:t>
            </a:r>
            <a:r>
              <a:rPr lang="de-DE" dirty="0" err="1" smtClean="0"/>
              <a:t>the</a:t>
            </a:r>
            <a:r>
              <a:rPr lang="de-DE" dirty="0" smtClean="0"/>
              <a:t> additional </a:t>
            </a:r>
            <a:r>
              <a:rPr lang="de-DE" dirty="0" err="1" smtClean="0"/>
              <a:t>imputed</a:t>
            </a:r>
            <a:r>
              <a:rPr lang="de-DE" baseline="0" dirty="0" smtClean="0"/>
              <a:t> </a:t>
            </a:r>
            <a:r>
              <a:rPr lang="de-DE" baseline="0" dirty="0" err="1" smtClean="0"/>
              <a:t>data</a:t>
            </a:r>
            <a:r>
              <a:rPr lang="de-DE" baseline="0" dirty="0" smtClean="0"/>
              <a:t> </a:t>
            </a:r>
            <a:r>
              <a:rPr lang="de-DE" baseline="0" dirty="0" err="1" smtClean="0"/>
              <a:t>points</a:t>
            </a:r>
            <a:r>
              <a:rPr lang="de-DE" baseline="0" dirty="0" smtClean="0"/>
              <a:t> </a:t>
            </a:r>
            <a:r>
              <a:rPr lang="de-DE" baseline="0" dirty="0" err="1" smtClean="0"/>
              <a:t>should</a:t>
            </a:r>
            <a:r>
              <a:rPr lang="de-DE" baseline="0" dirty="0" smtClean="0"/>
              <a:t> </a:t>
            </a:r>
            <a:r>
              <a:rPr lang="de-DE" baseline="0" dirty="0" err="1" smtClean="0"/>
              <a:t>be</a:t>
            </a:r>
            <a:r>
              <a:rPr lang="de-DE" baseline="0" dirty="0" smtClean="0"/>
              <a:t> </a:t>
            </a:r>
            <a:r>
              <a:rPr lang="de-DE" baseline="0" dirty="0" err="1" smtClean="0"/>
              <a:t>generated</a:t>
            </a:r>
            <a:r>
              <a:rPr lang="de-DE" baseline="0" dirty="0" smtClean="0"/>
              <a:t> in </a:t>
            </a:r>
            <a:r>
              <a:rPr lang="de-DE" baseline="0" dirty="0" err="1" smtClean="0"/>
              <a:t>the</a:t>
            </a:r>
            <a:r>
              <a:rPr lang="de-DE" baseline="0" dirty="0" smtClean="0"/>
              <a:t> </a:t>
            </a:r>
            <a:r>
              <a:rPr lang="de-DE" baseline="0" dirty="0" err="1" smtClean="0"/>
              <a:t>vicinity</a:t>
            </a:r>
            <a:r>
              <a:rPr lang="de-DE" baseline="0" dirty="0" smtClean="0"/>
              <a:t> </a:t>
            </a:r>
            <a:r>
              <a:rPr lang="de-DE" baseline="0" dirty="0" err="1" smtClean="0"/>
              <a:t>of</a:t>
            </a:r>
            <a:r>
              <a:rPr lang="de-DE" baseline="0" dirty="0" smtClean="0"/>
              <a:t> </a:t>
            </a:r>
            <a:r>
              <a:rPr lang="de-DE" baseline="0" dirty="0" err="1" smtClean="0"/>
              <a:t>this</a:t>
            </a:r>
            <a:r>
              <a:rPr lang="de-DE" baseline="0" dirty="0" smtClean="0"/>
              <a:t> </a:t>
            </a:r>
            <a:r>
              <a:rPr lang="de-DE" baseline="0" dirty="0" err="1" smtClean="0"/>
              <a:t>data</a:t>
            </a:r>
            <a:r>
              <a:rPr lang="de-DE" baseline="0" dirty="0" smtClean="0"/>
              <a:t> </a:t>
            </a:r>
            <a:r>
              <a:rPr lang="de-DE" baseline="0" dirty="0" err="1" smtClean="0"/>
              <a:t>point</a:t>
            </a:r>
            <a:r>
              <a:rPr lang="de-DE" baseline="0" dirty="0" smtClean="0"/>
              <a:t> </a:t>
            </a:r>
            <a:r>
              <a:rPr lang="de-DE" baseline="0" dirty="0" err="1" smtClean="0"/>
              <a:t>and</a:t>
            </a:r>
            <a:r>
              <a:rPr lang="de-DE" baseline="0" dirty="0" smtClean="0"/>
              <a:t> not at </a:t>
            </a:r>
            <a:r>
              <a:rPr lang="de-DE" baseline="0" dirty="0" err="1" smtClean="0"/>
              <a:t>the</a:t>
            </a:r>
            <a:r>
              <a:rPr lang="de-DE" baseline="0" dirty="0" smtClean="0"/>
              <a:t> </a:t>
            </a:r>
            <a:r>
              <a:rPr lang="de-DE" baseline="0" dirty="0" err="1" smtClean="0"/>
              <a:t>bottom</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distribution</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33</a:t>
            </a:fld>
            <a:endParaRPr lang="de-DE"/>
          </a:p>
        </p:txBody>
      </p:sp>
    </p:spTree>
    <p:extLst>
      <p:ext uri="{BB962C8B-B14F-4D97-AF65-F5344CB8AC3E}">
        <p14:creationId xmlns:p14="http://schemas.microsoft.com/office/powerpoint/2010/main" val="3999721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Shown</a:t>
            </a:r>
            <a:r>
              <a:rPr lang="de-DE" dirty="0" smtClean="0"/>
              <a:t> </a:t>
            </a:r>
            <a:r>
              <a:rPr lang="de-DE" dirty="0" err="1" smtClean="0"/>
              <a:t>are</a:t>
            </a:r>
            <a:r>
              <a:rPr lang="de-DE" baseline="0" dirty="0" smtClean="0"/>
              <a:t> </a:t>
            </a:r>
            <a:r>
              <a:rPr lang="de-DE" baseline="0" dirty="0" err="1" smtClean="0"/>
              <a:t>the</a:t>
            </a:r>
            <a:r>
              <a:rPr lang="de-DE" baseline="0" dirty="0" smtClean="0"/>
              <a:t> log2-transformed </a:t>
            </a:r>
            <a:r>
              <a:rPr lang="de-DE" baseline="0" dirty="0" err="1" smtClean="0"/>
              <a:t>data</a:t>
            </a:r>
            <a:r>
              <a:rPr lang="de-DE" baseline="0" dirty="0" smtClean="0"/>
              <a:t> </a:t>
            </a:r>
            <a:r>
              <a:rPr lang="de-DE" baseline="0" dirty="0" err="1" smtClean="0"/>
              <a:t>points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beta-unit </a:t>
            </a:r>
            <a:r>
              <a:rPr lang="de-DE" baseline="0" dirty="0" err="1" smtClean="0"/>
              <a:t>of</a:t>
            </a:r>
            <a:r>
              <a:rPr lang="de-DE" baseline="0" dirty="0" smtClean="0"/>
              <a:t> TRAP.</a:t>
            </a:r>
          </a:p>
          <a:p>
            <a:r>
              <a:rPr lang="de-DE" baseline="0" dirty="0" smtClean="0"/>
              <a:t>The </a:t>
            </a:r>
            <a:r>
              <a:rPr lang="de-DE" baseline="0" dirty="0" err="1" smtClean="0"/>
              <a:t>task</a:t>
            </a:r>
            <a:r>
              <a:rPr lang="de-DE" baseline="0" dirty="0" smtClean="0"/>
              <a:t> was </a:t>
            </a:r>
            <a:r>
              <a:rPr lang="de-DE" baseline="0" dirty="0" err="1" smtClean="0"/>
              <a:t>how</a:t>
            </a:r>
            <a:r>
              <a:rPr lang="de-DE" baseline="0" dirty="0" smtClean="0"/>
              <a:t> </a:t>
            </a:r>
            <a:r>
              <a:rPr lang="de-DE" baseline="0" dirty="0" err="1" smtClean="0"/>
              <a:t>to</a:t>
            </a:r>
            <a:r>
              <a:rPr lang="de-DE" baseline="0" dirty="0" smtClean="0"/>
              <a:t> </a:t>
            </a:r>
            <a:r>
              <a:rPr lang="de-DE" baseline="0" dirty="0" err="1" smtClean="0"/>
              <a:t>homogenize</a:t>
            </a:r>
            <a:r>
              <a:rPr lang="de-DE" baseline="0" dirty="0" smtClean="0"/>
              <a:t> </a:t>
            </a:r>
            <a:r>
              <a:rPr lang="de-DE" baseline="0" dirty="0" err="1" smtClean="0"/>
              <a:t>the</a:t>
            </a:r>
            <a:r>
              <a:rPr lang="de-DE" baseline="0" dirty="0" smtClean="0"/>
              <a:t> </a:t>
            </a:r>
            <a:r>
              <a:rPr lang="de-DE" baseline="0" dirty="0" err="1" smtClean="0"/>
              <a:t>data</a:t>
            </a:r>
            <a:r>
              <a:rPr lang="de-DE" baseline="0" dirty="0" smtClean="0"/>
              <a:t> </a:t>
            </a:r>
            <a:r>
              <a:rPr lang="de-DE" baseline="0" dirty="0" err="1" smtClean="0"/>
              <a:t>from</a:t>
            </a:r>
            <a:r>
              <a:rPr lang="de-DE" baseline="0" dirty="0" smtClean="0"/>
              <a:t> 3 </a:t>
            </a:r>
            <a:r>
              <a:rPr lang="de-DE" baseline="0" dirty="0" err="1" smtClean="0"/>
              <a:t>independent</a:t>
            </a:r>
            <a:r>
              <a:rPr lang="de-DE" baseline="0" dirty="0" smtClean="0"/>
              <a:t> </a:t>
            </a:r>
            <a:r>
              <a:rPr lang="de-DE" baseline="0" dirty="0" err="1" smtClean="0"/>
              <a:t>experiments</a:t>
            </a:r>
            <a:r>
              <a:rPr lang="de-DE" baseline="0" dirty="0" smtClean="0"/>
              <a:t>.</a:t>
            </a:r>
          </a:p>
          <a:p>
            <a:r>
              <a:rPr lang="de-DE" baseline="0" dirty="0" err="1" smtClean="0"/>
              <a:t>Typically</a:t>
            </a:r>
            <a:r>
              <a:rPr lang="de-DE" baseline="0" dirty="0" smtClean="0"/>
              <a:t>, </a:t>
            </a:r>
            <a:r>
              <a:rPr lang="de-DE" baseline="0" dirty="0" err="1" smtClean="0"/>
              <a:t>one</a:t>
            </a:r>
            <a:r>
              <a:rPr lang="de-DE" baseline="0" dirty="0" smtClean="0"/>
              <a:t> </a:t>
            </a:r>
            <a:r>
              <a:rPr lang="de-DE" baseline="0" dirty="0" err="1" smtClean="0"/>
              <a:t>applies</a:t>
            </a:r>
            <a:r>
              <a:rPr lang="de-DE" baseline="0" dirty="0" smtClean="0"/>
              <a:t> </a:t>
            </a:r>
            <a:r>
              <a:rPr lang="de-DE" baseline="0" dirty="0" err="1" smtClean="0"/>
              <a:t>quantile</a:t>
            </a:r>
            <a:r>
              <a:rPr lang="de-DE" baseline="0" dirty="0" smtClean="0"/>
              <a:t> </a:t>
            </a:r>
            <a:r>
              <a:rPr lang="de-DE" baseline="0" dirty="0" err="1" smtClean="0"/>
              <a:t>normalization</a:t>
            </a:r>
            <a:r>
              <a:rPr lang="de-DE" baseline="0" dirty="0" smtClean="0"/>
              <a:t> on </a:t>
            </a:r>
            <a:r>
              <a:rPr lang="de-DE" baseline="0" dirty="0" err="1" smtClean="0"/>
              <a:t>the</a:t>
            </a:r>
            <a:r>
              <a:rPr lang="de-DE" baseline="0" dirty="0" smtClean="0"/>
              <a:t> </a:t>
            </a:r>
            <a:r>
              <a:rPr lang="de-DE" baseline="0" dirty="0" err="1" smtClean="0"/>
              <a:t>full</a:t>
            </a:r>
            <a:r>
              <a:rPr lang="de-DE" baseline="0" dirty="0" smtClean="0"/>
              <a:t> </a:t>
            </a:r>
            <a:r>
              <a:rPr lang="de-DE" baseline="0" dirty="0" err="1" smtClean="0"/>
              <a:t>data</a:t>
            </a:r>
            <a:r>
              <a:rPr lang="de-DE" baseline="0" dirty="0" smtClean="0"/>
              <a:t> </a:t>
            </a:r>
            <a:r>
              <a:rPr lang="de-DE" baseline="0" dirty="0" err="1" smtClean="0"/>
              <a:t>set</a:t>
            </a:r>
            <a:r>
              <a:rPr lang="de-DE" baseline="0" dirty="0" smtClean="0"/>
              <a:t> </a:t>
            </a:r>
            <a:r>
              <a:rPr lang="de-DE" baseline="0" dirty="0" err="1" smtClean="0"/>
              <a:t>of</a:t>
            </a:r>
            <a:r>
              <a:rPr lang="de-DE" baseline="0" dirty="0" smtClean="0"/>
              <a:t> all genes (</a:t>
            </a:r>
            <a:r>
              <a:rPr lang="de-DE" baseline="0" dirty="0" err="1" smtClean="0"/>
              <a:t>proteins</a:t>
            </a:r>
            <a:r>
              <a:rPr lang="de-DE" baseline="0" dirty="0" smtClean="0"/>
              <a:t>).</a:t>
            </a:r>
          </a:p>
          <a:p>
            <a:r>
              <a:rPr lang="de-DE" baseline="0" dirty="0" err="1" smtClean="0"/>
              <a:t>However</a:t>
            </a:r>
            <a:r>
              <a:rPr lang="de-DE" baseline="0" dirty="0" smtClean="0"/>
              <a:t>, </a:t>
            </a:r>
            <a:r>
              <a:rPr lang="de-DE" baseline="0" dirty="0" err="1" smtClean="0"/>
              <a:t>this</a:t>
            </a:r>
            <a:r>
              <a:rPr lang="de-DE" baseline="0" dirty="0" smtClean="0"/>
              <a:t> </a:t>
            </a:r>
            <a:r>
              <a:rPr lang="de-DE" baseline="0" dirty="0" err="1" smtClean="0"/>
              <a:t>did</a:t>
            </a:r>
            <a:r>
              <a:rPr lang="de-DE" baseline="0" dirty="0" smtClean="0"/>
              <a:t> not </a:t>
            </a:r>
            <a:r>
              <a:rPr lang="de-DE" baseline="0" dirty="0" err="1" smtClean="0"/>
              <a:t>work</a:t>
            </a:r>
            <a:r>
              <a:rPr lang="de-DE" baseline="0" dirty="0" smtClean="0"/>
              <a:t> </a:t>
            </a:r>
            <a:r>
              <a:rPr lang="de-DE" baseline="0" dirty="0" err="1" smtClean="0"/>
              <a:t>here</a:t>
            </a:r>
            <a:r>
              <a:rPr lang="de-DE" baseline="0" dirty="0" smtClean="0"/>
              <a:t>. </a:t>
            </a:r>
            <a:r>
              <a:rPr lang="de-DE" baseline="0" dirty="0" err="1" smtClean="0"/>
              <a:t>When</a:t>
            </a:r>
            <a:r>
              <a:rPr lang="de-DE" baseline="0" dirty="0" smtClean="0"/>
              <a:t> </a:t>
            </a:r>
            <a:r>
              <a:rPr lang="de-DE" baseline="0" dirty="0" err="1" smtClean="0"/>
              <a:t>clustering</a:t>
            </a:r>
            <a:r>
              <a:rPr lang="de-DE" baseline="0" dirty="0" smtClean="0"/>
              <a:t> </a:t>
            </a:r>
            <a:r>
              <a:rPr lang="de-DE" baseline="0" dirty="0" err="1" smtClean="0"/>
              <a:t>the</a:t>
            </a:r>
            <a:r>
              <a:rPr lang="de-DE" baseline="0" dirty="0" smtClean="0"/>
              <a:t> </a:t>
            </a:r>
            <a:r>
              <a:rPr lang="de-DE" baseline="0" dirty="0" err="1" smtClean="0"/>
              <a:t>data</a:t>
            </a:r>
            <a:r>
              <a:rPr lang="de-DE" baseline="0" dirty="0" smtClean="0"/>
              <a:t> after </a:t>
            </a:r>
            <a:r>
              <a:rPr lang="de-DE" baseline="0" dirty="0" err="1" smtClean="0"/>
              <a:t>normalization</a:t>
            </a:r>
            <a:r>
              <a:rPr lang="de-DE" baseline="0" dirty="0" smtClean="0"/>
              <a:t>, </a:t>
            </a:r>
            <a:r>
              <a:rPr lang="de-DE" baseline="0" dirty="0" err="1" smtClean="0"/>
              <a:t>data</a:t>
            </a:r>
            <a:r>
              <a:rPr lang="de-DE" baseline="0" dirty="0" smtClean="0"/>
              <a:t> </a:t>
            </a:r>
            <a:r>
              <a:rPr lang="de-DE" baseline="0" dirty="0" err="1" smtClean="0"/>
              <a:t>that</a:t>
            </a:r>
            <a:r>
              <a:rPr lang="de-DE" baseline="0" dirty="0" smtClean="0"/>
              <a:t> </a:t>
            </a:r>
            <a:r>
              <a:rPr lang="de-DE" baseline="0" dirty="0" err="1" smtClean="0"/>
              <a:t>should</a:t>
            </a:r>
            <a:r>
              <a:rPr lang="de-DE" baseline="0" dirty="0" smtClean="0"/>
              <a:t> </a:t>
            </a:r>
            <a:r>
              <a:rPr lang="de-DE" baseline="0" dirty="0" err="1" smtClean="0"/>
              <a:t>belong</a:t>
            </a:r>
            <a:r>
              <a:rPr lang="de-DE" baseline="0" dirty="0" smtClean="0"/>
              <a:t> </a:t>
            </a:r>
            <a:r>
              <a:rPr lang="de-DE" baseline="0" dirty="0" err="1" smtClean="0"/>
              <a:t>to</a:t>
            </a:r>
            <a:r>
              <a:rPr lang="de-DE" baseline="0" dirty="0" smtClean="0"/>
              <a:t> </a:t>
            </a:r>
            <a:r>
              <a:rPr lang="de-DE" baseline="0" dirty="0" err="1" smtClean="0"/>
              <a:t>each</a:t>
            </a:r>
            <a:r>
              <a:rPr lang="de-DE" baseline="0" dirty="0" smtClean="0"/>
              <a:t> </a:t>
            </a:r>
            <a:r>
              <a:rPr lang="de-DE" baseline="0" dirty="0" err="1" smtClean="0"/>
              <a:t>other</a:t>
            </a:r>
            <a:r>
              <a:rPr lang="de-DE" baseline="0" dirty="0" smtClean="0"/>
              <a:t> was not </a:t>
            </a:r>
            <a:r>
              <a:rPr lang="de-DE" baseline="0" dirty="0" err="1" smtClean="0"/>
              <a:t>clustered</a:t>
            </a:r>
            <a:r>
              <a:rPr lang="de-DE" baseline="0" dirty="0" smtClean="0"/>
              <a:t> </a:t>
            </a:r>
            <a:r>
              <a:rPr lang="de-DE" baseline="0" dirty="0" err="1" smtClean="0"/>
              <a:t>together</a:t>
            </a:r>
            <a:r>
              <a:rPr lang="de-DE" baseline="0" dirty="0" smtClean="0"/>
              <a:t>.</a:t>
            </a:r>
          </a:p>
          <a:p>
            <a:r>
              <a:rPr lang="de-DE" baseline="0" dirty="0" err="1" smtClean="0"/>
              <a:t>Therefore</a:t>
            </a:r>
            <a:r>
              <a:rPr lang="de-DE" baseline="0" dirty="0" smtClean="0"/>
              <a:t>, </a:t>
            </a:r>
            <a:r>
              <a:rPr lang="de-DE" baseline="0" dirty="0" err="1" smtClean="0"/>
              <a:t>we</a:t>
            </a:r>
            <a:r>
              <a:rPr lang="de-DE" baseline="0" dirty="0" smtClean="0"/>
              <a:t> </a:t>
            </a:r>
            <a:r>
              <a:rPr lang="de-DE" baseline="0" dirty="0" err="1" smtClean="0"/>
              <a:t>used</a:t>
            </a:r>
            <a:r>
              <a:rPr lang="de-DE" baseline="0" dirty="0" smtClean="0"/>
              <a:t> </a:t>
            </a:r>
            <a:r>
              <a:rPr lang="de-DE" baseline="0" dirty="0" err="1" smtClean="0"/>
              <a:t>quantile</a:t>
            </a:r>
            <a:r>
              <a:rPr lang="de-DE" baseline="0" dirty="0" smtClean="0"/>
              <a:t> </a:t>
            </a:r>
            <a:r>
              <a:rPr lang="de-DE" baseline="0" dirty="0" err="1" smtClean="0"/>
              <a:t>normalization</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data</a:t>
            </a:r>
            <a:r>
              <a:rPr lang="de-DE" baseline="0" dirty="0" smtClean="0"/>
              <a:t> </a:t>
            </a:r>
            <a:r>
              <a:rPr lang="de-DE" baseline="0" dirty="0" err="1" smtClean="0"/>
              <a:t>points</a:t>
            </a:r>
            <a:r>
              <a:rPr lang="de-DE" baseline="0" dirty="0" smtClean="0"/>
              <a:t> </a:t>
            </a:r>
            <a:r>
              <a:rPr lang="de-DE" baseline="0" dirty="0" err="1" smtClean="0"/>
              <a:t>of</a:t>
            </a:r>
            <a:r>
              <a:rPr lang="de-DE" baseline="0" dirty="0" smtClean="0"/>
              <a:t> </a:t>
            </a:r>
            <a:r>
              <a:rPr lang="de-DE" baseline="0" dirty="0" err="1" smtClean="0"/>
              <a:t>each</a:t>
            </a:r>
            <a:r>
              <a:rPr lang="de-DE" baseline="0" dirty="0" smtClean="0"/>
              <a:t> </a:t>
            </a:r>
            <a:r>
              <a:rPr lang="de-DE" baseline="0" dirty="0" err="1" smtClean="0"/>
              <a:t>single</a:t>
            </a:r>
            <a:r>
              <a:rPr lang="de-DE" baseline="0" dirty="0" smtClean="0"/>
              <a:t> </a:t>
            </a:r>
            <a:r>
              <a:rPr lang="de-DE" baseline="0" dirty="0" err="1" smtClean="0"/>
              <a:t>protein</a:t>
            </a:r>
            <a:r>
              <a:rPr lang="de-DE" baseline="0" dirty="0" smtClean="0"/>
              <a:t>.</a:t>
            </a:r>
          </a:p>
          <a:p>
            <a:r>
              <a:rPr lang="de-DE" baseline="0" dirty="0" smtClean="0"/>
              <a:t>As will </a:t>
            </a:r>
            <a:r>
              <a:rPr lang="de-DE" baseline="0" dirty="0" err="1" smtClean="0"/>
              <a:t>be</a:t>
            </a:r>
            <a:r>
              <a:rPr lang="de-DE" baseline="0" dirty="0" smtClean="0"/>
              <a:t> </a:t>
            </a:r>
            <a:r>
              <a:rPr lang="de-DE" baseline="0" dirty="0" err="1" smtClean="0"/>
              <a:t>shown</a:t>
            </a:r>
            <a:r>
              <a:rPr lang="de-DE" baseline="0" dirty="0" smtClean="0"/>
              <a:t> </a:t>
            </a:r>
            <a:r>
              <a:rPr lang="de-DE" baseline="0" dirty="0" err="1" smtClean="0"/>
              <a:t>later</a:t>
            </a:r>
            <a:r>
              <a:rPr lang="de-DE" baseline="0" dirty="0" smtClean="0"/>
              <a:t>, </a:t>
            </a:r>
            <a:r>
              <a:rPr lang="de-DE" baseline="0" dirty="0" err="1" smtClean="0"/>
              <a:t>this</a:t>
            </a:r>
            <a:r>
              <a:rPr lang="de-DE" baseline="0" dirty="0" smtClean="0"/>
              <a:t> </a:t>
            </a:r>
            <a:r>
              <a:rPr lang="de-DE" baseline="0" dirty="0" err="1" smtClean="0"/>
              <a:t>worked</a:t>
            </a:r>
            <a:r>
              <a:rPr lang="de-DE" baseline="0" dirty="0" smtClean="0"/>
              <a:t> </a:t>
            </a:r>
            <a:r>
              <a:rPr lang="de-DE" baseline="0" dirty="0" err="1" smtClean="0"/>
              <a:t>quite</a:t>
            </a:r>
            <a:r>
              <a:rPr lang="de-DE" baseline="0" dirty="0" smtClean="0"/>
              <a:t> </a:t>
            </a:r>
            <a:r>
              <a:rPr lang="de-DE" baseline="0" dirty="0" err="1" smtClean="0"/>
              <a:t>well</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34</a:t>
            </a:fld>
            <a:endParaRPr lang="de-DE"/>
          </a:p>
        </p:txBody>
      </p:sp>
    </p:spTree>
    <p:extLst>
      <p:ext uri="{BB962C8B-B14F-4D97-AF65-F5344CB8AC3E}">
        <p14:creationId xmlns:p14="http://schemas.microsoft.com/office/powerpoint/2010/main" val="1097907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No</a:t>
            </a:r>
            <a:r>
              <a:rPr lang="de-DE" dirty="0" smtClean="0"/>
              <a:t> </a:t>
            </a:r>
            <a:r>
              <a:rPr lang="de-DE" dirty="0" err="1" smtClean="0"/>
              <a:t>comments</a:t>
            </a:r>
            <a:r>
              <a:rPr lang="de-DE"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35</a:t>
            </a:fld>
            <a:endParaRPr lang="de-DE"/>
          </a:p>
        </p:txBody>
      </p:sp>
    </p:spTree>
    <p:extLst>
      <p:ext uri="{BB962C8B-B14F-4D97-AF65-F5344CB8AC3E}">
        <p14:creationId xmlns:p14="http://schemas.microsoft.com/office/powerpoint/2010/main" val="4018300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a:t>
            </a:r>
            <a:r>
              <a:rPr lang="de-DE" baseline="0" dirty="0" smtClean="0"/>
              <a:t> </a:t>
            </a:r>
            <a:r>
              <a:rPr lang="de-DE" baseline="0" dirty="0" err="1" smtClean="0"/>
              <a:t>available</a:t>
            </a:r>
            <a:r>
              <a:rPr lang="de-DE" baseline="0" dirty="0" smtClean="0"/>
              <a:t> experimental </a:t>
            </a:r>
            <a:r>
              <a:rPr lang="de-DE" baseline="0" dirty="0" err="1" smtClean="0"/>
              <a:t>data</a:t>
            </a:r>
            <a:r>
              <a:rPr lang="de-DE" baseline="0" dirty="0" smtClean="0"/>
              <a:t> was </a:t>
            </a:r>
            <a:r>
              <a:rPr lang="de-DE" baseline="0" dirty="0" err="1" smtClean="0"/>
              <a:t>quite</a:t>
            </a:r>
            <a:r>
              <a:rPr lang="de-DE" baseline="0" dirty="0" smtClean="0"/>
              <a:t> </a:t>
            </a:r>
            <a:r>
              <a:rPr lang="de-DE" baseline="0" dirty="0" err="1" smtClean="0"/>
              <a:t>difficult</a:t>
            </a:r>
            <a:r>
              <a:rPr lang="de-DE" baseline="0" dirty="0" smtClean="0"/>
              <a:t> </a:t>
            </a:r>
            <a:r>
              <a:rPr lang="de-DE" baseline="0" dirty="0" err="1" smtClean="0"/>
              <a:t>to</a:t>
            </a:r>
            <a:r>
              <a:rPr lang="de-DE" baseline="0" dirty="0" smtClean="0"/>
              <a:t> handle. </a:t>
            </a:r>
          </a:p>
          <a:p>
            <a:r>
              <a:rPr lang="de-DE" baseline="0" dirty="0" err="1" smtClean="0"/>
              <a:t>We</a:t>
            </a:r>
            <a:r>
              <a:rPr lang="de-DE" baseline="0" dirty="0" smtClean="0"/>
              <a:t> </a:t>
            </a:r>
            <a:r>
              <a:rPr lang="de-DE" baseline="0" dirty="0" err="1" smtClean="0"/>
              <a:t>only</a:t>
            </a:r>
            <a:r>
              <a:rPr lang="de-DE" baseline="0" dirty="0" smtClean="0"/>
              <a:t> </a:t>
            </a:r>
            <a:r>
              <a:rPr lang="de-DE" baseline="0" dirty="0" err="1" smtClean="0"/>
              <a:t>had</a:t>
            </a:r>
            <a:r>
              <a:rPr lang="de-DE" baseline="0" dirty="0" smtClean="0"/>
              <a:t> </a:t>
            </a:r>
            <a:r>
              <a:rPr lang="de-DE" baseline="0" dirty="0" err="1" smtClean="0"/>
              <a:t>very</a:t>
            </a:r>
            <a:r>
              <a:rPr lang="de-DE" baseline="0" dirty="0" smtClean="0"/>
              <a:t> </a:t>
            </a:r>
            <a:r>
              <a:rPr lang="de-DE" baseline="0" dirty="0" err="1" smtClean="0"/>
              <a:t>few</a:t>
            </a:r>
            <a:r>
              <a:rPr lang="de-DE" baseline="0" dirty="0" smtClean="0"/>
              <a:t> experimental </a:t>
            </a:r>
            <a:r>
              <a:rPr lang="de-DE" baseline="0" dirty="0" err="1" smtClean="0"/>
              <a:t>data</a:t>
            </a:r>
            <a:r>
              <a:rPr lang="de-DE" baseline="0" dirty="0" smtClean="0"/>
              <a:t> </a:t>
            </a:r>
            <a:r>
              <a:rPr lang="de-DE" baseline="0" dirty="0" err="1" smtClean="0"/>
              <a:t>points</a:t>
            </a:r>
            <a:r>
              <a:rPr lang="de-DE" baseline="0" dirty="0" smtClean="0"/>
              <a:t>.  Also, a </a:t>
            </a:r>
            <a:r>
              <a:rPr lang="de-DE" baseline="0" dirty="0" err="1" smtClean="0"/>
              <a:t>considerable</a:t>
            </a:r>
            <a:r>
              <a:rPr lang="de-DE" baseline="0" dirty="0" smtClean="0"/>
              <a:t> </a:t>
            </a:r>
            <a:r>
              <a:rPr lang="de-DE" baseline="0" dirty="0" err="1" smtClean="0"/>
              <a:t>portion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data</a:t>
            </a:r>
            <a:r>
              <a:rPr lang="de-DE" baseline="0" dirty="0" smtClean="0"/>
              <a:t> </a:t>
            </a:r>
            <a:r>
              <a:rPr lang="de-DE" baseline="0" dirty="0" err="1" smtClean="0"/>
              <a:t>points</a:t>
            </a:r>
            <a:r>
              <a:rPr lang="de-DE" baseline="0" dirty="0" smtClean="0"/>
              <a:t> </a:t>
            </a:r>
            <a:r>
              <a:rPr lang="de-DE" baseline="0" dirty="0" err="1" smtClean="0"/>
              <a:t>were</a:t>
            </a:r>
            <a:r>
              <a:rPr lang="de-DE" baseline="0" dirty="0" smtClean="0"/>
              <a:t> </a:t>
            </a:r>
            <a:r>
              <a:rPr lang="de-DE" baseline="0" dirty="0" err="1" smtClean="0"/>
              <a:t>imputed</a:t>
            </a:r>
            <a:r>
              <a:rPr lang="de-DE" baseline="0" dirty="0" smtClean="0"/>
              <a:t>. </a:t>
            </a:r>
            <a:r>
              <a:rPr lang="de-DE" baseline="0" dirty="0" err="1" smtClean="0"/>
              <a:t>Furthermore</a:t>
            </a:r>
            <a:r>
              <a:rPr lang="de-DE" baseline="0" dirty="0" smtClean="0"/>
              <a:t>, </a:t>
            </a:r>
            <a:r>
              <a:rPr lang="de-DE" baseline="0" dirty="0" err="1" smtClean="0"/>
              <a:t>the</a:t>
            </a:r>
            <a:r>
              <a:rPr lang="de-DE" baseline="0" dirty="0" smtClean="0"/>
              <a:t> </a:t>
            </a:r>
            <a:r>
              <a:rPr lang="de-DE" baseline="0" dirty="0" err="1" smtClean="0"/>
              <a:t>trends</a:t>
            </a:r>
            <a:r>
              <a:rPr lang="de-DE" baseline="0" dirty="0" smtClean="0"/>
              <a:t> </a:t>
            </a:r>
            <a:r>
              <a:rPr lang="de-DE" baseline="0" dirty="0" err="1" smtClean="0"/>
              <a:t>found</a:t>
            </a:r>
            <a:r>
              <a:rPr lang="de-DE" baseline="0" dirty="0" smtClean="0"/>
              <a:t> in </a:t>
            </a:r>
            <a:r>
              <a:rPr lang="de-DE" baseline="0" dirty="0" err="1" smtClean="0"/>
              <a:t>the</a:t>
            </a:r>
            <a:r>
              <a:rPr lang="de-DE" baseline="0" dirty="0" smtClean="0"/>
              <a:t> </a:t>
            </a:r>
            <a:r>
              <a:rPr lang="de-DE" baseline="0" dirty="0" err="1" smtClean="0"/>
              <a:t>two</a:t>
            </a:r>
            <a:r>
              <a:rPr lang="de-DE" baseline="0" dirty="0" smtClean="0"/>
              <a:t> </a:t>
            </a:r>
            <a:r>
              <a:rPr lang="de-DE" baseline="0" dirty="0" err="1" smtClean="0"/>
              <a:t>silencing</a:t>
            </a:r>
            <a:r>
              <a:rPr lang="de-DE" baseline="0" dirty="0" smtClean="0"/>
              <a:t> </a:t>
            </a:r>
            <a:r>
              <a:rPr lang="de-DE" baseline="0" dirty="0" err="1" smtClean="0"/>
              <a:t>experiments</a:t>
            </a:r>
            <a:r>
              <a:rPr lang="de-DE" baseline="0" dirty="0" smtClean="0"/>
              <a:t> </a:t>
            </a:r>
            <a:r>
              <a:rPr lang="de-DE" baseline="0" dirty="0" err="1" smtClean="0"/>
              <a:t>were</a:t>
            </a:r>
            <a:r>
              <a:rPr lang="de-DE" baseline="0" dirty="0" smtClean="0"/>
              <a:t> not </a:t>
            </a:r>
            <a:r>
              <a:rPr lang="de-DE" baseline="0" dirty="0" err="1" smtClean="0"/>
              <a:t>always</a:t>
            </a:r>
            <a:r>
              <a:rPr lang="de-DE" baseline="0" dirty="0" smtClean="0"/>
              <a:t> </a:t>
            </a:r>
            <a:r>
              <a:rPr lang="de-DE" baseline="0" dirty="0" err="1" smtClean="0"/>
              <a:t>consistent</a:t>
            </a:r>
            <a:r>
              <a:rPr lang="de-DE" baseline="0" dirty="0" smtClean="0"/>
              <a:t>. Thus, </a:t>
            </a:r>
            <a:r>
              <a:rPr lang="de-DE" baseline="0" dirty="0" err="1" smtClean="0"/>
              <a:t>we</a:t>
            </a:r>
            <a:r>
              <a:rPr lang="de-DE" baseline="0" dirty="0" smtClean="0"/>
              <a:t> </a:t>
            </a:r>
            <a:r>
              <a:rPr lang="de-DE" baseline="0" dirty="0" err="1" smtClean="0"/>
              <a:t>were</a:t>
            </a:r>
            <a:r>
              <a:rPr lang="de-DE" baseline="0" dirty="0" smtClean="0"/>
              <a:t> </a:t>
            </a:r>
            <a:r>
              <a:rPr lang="de-DE" baseline="0" dirty="0" err="1" smtClean="0"/>
              <a:t>quite</a:t>
            </a:r>
            <a:r>
              <a:rPr lang="de-DE" baseline="0" dirty="0" smtClean="0"/>
              <a:t> </a:t>
            </a:r>
            <a:r>
              <a:rPr lang="de-DE" baseline="0" dirty="0" err="1" smtClean="0"/>
              <a:t>strict</a:t>
            </a:r>
            <a:r>
              <a:rPr lang="de-DE" baseline="0" dirty="0" smtClean="0"/>
              <a:t> in </a:t>
            </a:r>
            <a:r>
              <a:rPr lang="de-DE" baseline="0" dirty="0" err="1" smtClean="0"/>
              <a:t>the</a:t>
            </a:r>
            <a:r>
              <a:rPr lang="de-DE" baseline="0" dirty="0" smtClean="0"/>
              <a:t> </a:t>
            </a:r>
            <a:r>
              <a:rPr lang="de-DE" baseline="0" dirty="0" err="1" smtClean="0"/>
              <a:t>statistical</a:t>
            </a:r>
            <a:r>
              <a:rPr lang="de-DE" baseline="0" dirty="0" smtClean="0"/>
              <a:t> </a:t>
            </a:r>
            <a:r>
              <a:rPr lang="de-DE" baseline="0" dirty="0" err="1" smtClean="0"/>
              <a:t>analysis</a:t>
            </a:r>
            <a:r>
              <a:rPr lang="de-DE" baseline="0" dirty="0" smtClean="0"/>
              <a:t>.</a:t>
            </a:r>
          </a:p>
          <a:p>
            <a:r>
              <a:rPr lang="de-DE" baseline="0" dirty="0" err="1" smtClean="0"/>
              <a:t>We</a:t>
            </a:r>
            <a:r>
              <a:rPr lang="de-DE" baseline="0" dirty="0" smtClean="0"/>
              <a:t> </a:t>
            </a:r>
            <a:r>
              <a:rPr lang="de-DE" baseline="0" dirty="0" err="1" smtClean="0"/>
              <a:t>kept</a:t>
            </a:r>
            <a:r>
              <a:rPr lang="de-DE" baseline="0" dirty="0" smtClean="0"/>
              <a:t> </a:t>
            </a:r>
            <a:r>
              <a:rPr lang="de-DE" baseline="0" dirty="0" err="1" smtClean="0"/>
              <a:t>only</a:t>
            </a:r>
            <a:r>
              <a:rPr lang="de-DE" baseline="0" dirty="0" smtClean="0"/>
              <a:t> </a:t>
            </a:r>
            <a:r>
              <a:rPr lang="de-DE" baseline="0" dirty="0" err="1" smtClean="0"/>
              <a:t>those</a:t>
            </a:r>
            <a:r>
              <a:rPr lang="de-DE" baseline="0" dirty="0" smtClean="0"/>
              <a:t> </a:t>
            </a:r>
            <a:r>
              <a:rPr lang="de-DE" baseline="0" dirty="0" err="1" smtClean="0"/>
              <a:t>proteins</a:t>
            </a:r>
            <a:r>
              <a:rPr lang="de-DE" baseline="0" dirty="0" smtClean="0"/>
              <a:t> </a:t>
            </a:r>
            <a:r>
              <a:rPr lang="de-DE" baseline="0" dirty="0" err="1" smtClean="0"/>
              <a:t>that</a:t>
            </a:r>
            <a:r>
              <a:rPr lang="de-DE" baseline="0" dirty="0" smtClean="0"/>
              <a:t> </a:t>
            </a:r>
            <a:r>
              <a:rPr lang="de-DE" baseline="0" dirty="0" err="1" smtClean="0"/>
              <a:t>are</a:t>
            </a:r>
            <a:r>
              <a:rPr lang="de-DE" baseline="0" dirty="0" smtClean="0"/>
              <a:t> </a:t>
            </a:r>
            <a:r>
              <a:rPr lang="de-DE" baseline="0" dirty="0" err="1" smtClean="0"/>
              <a:t>significantly</a:t>
            </a:r>
            <a:r>
              <a:rPr lang="de-DE" baseline="0" dirty="0" smtClean="0"/>
              <a:t> </a:t>
            </a:r>
            <a:r>
              <a:rPr lang="de-DE" baseline="0" dirty="0" err="1" smtClean="0"/>
              <a:t>deregulated</a:t>
            </a:r>
            <a:r>
              <a:rPr lang="de-DE" baseline="0" dirty="0" smtClean="0"/>
              <a:t> </a:t>
            </a:r>
            <a:r>
              <a:rPr lang="de-DE" baseline="0" dirty="0" err="1" smtClean="0"/>
              <a:t>when</a:t>
            </a:r>
            <a:r>
              <a:rPr lang="de-DE" baseline="0" dirty="0" smtClean="0"/>
              <a:t> </a:t>
            </a:r>
            <a:r>
              <a:rPr lang="de-DE" baseline="0" dirty="0" err="1" smtClean="0"/>
              <a:t>comparing</a:t>
            </a:r>
            <a:r>
              <a:rPr lang="de-DE" baseline="0" dirty="0" smtClean="0"/>
              <a:t> </a:t>
            </a:r>
            <a:r>
              <a:rPr lang="de-DE" baseline="0" dirty="0" err="1" smtClean="0"/>
              <a:t>the</a:t>
            </a:r>
            <a:r>
              <a:rPr lang="de-DE" baseline="0" dirty="0" smtClean="0"/>
              <a:t> </a:t>
            </a:r>
            <a:r>
              <a:rPr lang="de-DE" baseline="0" dirty="0" err="1" smtClean="0"/>
              <a:t>first</a:t>
            </a:r>
            <a:r>
              <a:rPr lang="de-DE" baseline="0" dirty="0" smtClean="0"/>
              <a:t> </a:t>
            </a:r>
            <a:r>
              <a:rPr lang="de-DE" baseline="0" dirty="0" err="1" smtClean="0"/>
              <a:t>silencing</a:t>
            </a:r>
            <a:r>
              <a:rPr lang="de-DE" baseline="0" dirty="0" smtClean="0"/>
              <a:t> </a:t>
            </a:r>
            <a:r>
              <a:rPr lang="de-DE" baseline="0" dirty="0" err="1" smtClean="0"/>
              <a:t>siRNA</a:t>
            </a:r>
            <a:r>
              <a:rPr lang="de-DE" baseline="0" dirty="0" smtClean="0"/>
              <a:t> </a:t>
            </a:r>
            <a:r>
              <a:rPr lang="de-DE" baseline="0" dirty="0" err="1" smtClean="0"/>
              <a:t>against</a:t>
            </a:r>
            <a:r>
              <a:rPr lang="de-DE" baseline="0" dirty="0" smtClean="0"/>
              <a:t> </a:t>
            </a:r>
            <a:r>
              <a:rPr lang="de-DE" baseline="0" dirty="0" err="1" smtClean="0"/>
              <a:t>control</a:t>
            </a:r>
            <a:r>
              <a:rPr lang="de-DE" baseline="0" dirty="0" smtClean="0"/>
              <a:t> AND </a:t>
            </a:r>
            <a:r>
              <a:rPr lang="de-DE" baseline="0" dirty="0" err="1" smtClean="0"/>
              <a:t>when</a:t>
            </a:r>
            <a:r>
              <a:rPr lang="de-DE" baseline="0" dirty="0" smtClean="0"/>
              <a:t> </a:t>
            </a:r>
            <a:r>
              <a:rPr lang="de-DE" baseline="0" dirty="0" err="1" smtClean="0"/>
              <a:t>comparing</a:t>
            </a:r>
            <a:r>
              <a:rPr lang="de-DE" baseline="0" dirty="0" smtClean="0"/>
              <a:t> </a:t>
            </a:r>
            <a:r>
              <a:rPr lang="de-DE" baseline="0" dirty="0" err="1" smtClean="0"/>
              <a:t>the</a:t>
            </a:r>
            <a:r>
              <a:rPr lang="de-DE" baseline="0" dirty="0" smtClean="0"/>
              <a:t> </a:t>
            </a:r>
            <a:r>
              <a:rPr lang="de-DE" baseline="0" dirty="0" err="1" smtClean="0"/>
              <a:t>second</a:t>
            </a:r>
            <a:r>
              <a:rPr lang="de-DE" baseline="0" dirty="0" smtClean="0"/>
              <a:t> </a:t>
            </a:r>
            <a:r>
              <a:rPr lang="de-DE" baseline="0" dirty="0" err="1" smtClean="0"/>
              <a:t>silencing</a:t>
            </a:r>
            <a:r>
              <a:rPr lang="de-DE" baseline="0" dirty="0" smtClean="0"/>
              <a:t> </a:t>
            </a:r>
            <a:r>
              <a:rPr lang="de-DE" baseline="0" dirty="0" err="1" smtClean="0"/>
              <a:t>siRNA</a:t>
            </a:r>
            <a:r>
              <a:rPr lang="de-DE" baseline="0" dirty="0" smtClean="0"/>
              <a:t> in </a:t>
            </a:r>
            <a:r>
              <a:rPr lang="de-DE" baseline="0" dirty="0" err="1" smtClean="0"/>
              <a:t>the</a:t>
            </a:r>
            <a:r>
              <a:rPr lang="de-DE" baseline="0" dirty="0" smtClean="0"/>
              <a:t> SAME DIRECTION. In </a:t>
            </a:r>
            <a:r>
              <a:rPr lang="de-DE" baseline="0" dirty="0" err="1" smtClean="0"/>
              <a:t>this</a:t>
            </a:r>
            <a:r>
              <a:rPr lang="de-DE" baseline="0" dirty="0" smtClean="0"/>
              <a:t> </a:t>
            </a:r>
            <a:r>
              <a:rPr lang="de-DE" baseline="0" dirty="0" err="1" smtClean="0"/>
              <a:t>way</a:t>
            </a:r>
            <a:r>
              <a:rPr lang="de-DE" baseline="0" dirty="0" smtClean="0"/>
              <a:t>, </a:t>
            </a:r>
            <a:r>
              <a:rPr lang="de-DE" baseline="0" dirty="0" err="1" smtClean="0"/>
              <a:t>we</a:t>
            </a:r>
            <a:r>
              <a:rPr lang="de-DE" baseline="0" dirty="0" smtClean="0"/>
              <a:t> </a:t>
            </a:r>
            <a:r>
              <a:rPr lang="de-DE" baseline="0" dirty="0" err="1" smtClean="0"/>
              <a:t>may</a:t>
            </a:r>
            <a:r>
              <a:rPr lang="de-DE" baseline="0" dirty="0" smtClean="0"/>
              <a:t> </a:t>
            </a:r>
            <a:r>
              <a:rPr lang="de-DE" baseline="0" dirty="0" err="1" smtClean="0"/>
              <a:t>have</a:t>
            </a:r>
            <a:r>
              <a:rPr lang="de-DE" baseline="0" dirty="0" smtClean="0"/>
              <a:t> </a:t>
            </a:r>
            <a:r>
              <a:rPr lang="de-DE" baseline="0" dirty="0" err="1" smtClean="0"/>
              <a:t>omitted</a:t>
            </a:r>
            <a:r>
              <a:rPr lang="de-DE" baseline="0" dirty="0" smtClean="0"/>
              <a:t> </a:t>
            </a:r>
            <a:r>
              <a:rPr lang="de-DE" baseline="0" dirty="0" err="1" smtClean="0"/>
              <a:t>some</a:t>
            </a:r>
            <a:r>
              <a:rPr lang="de-DE" baseline="0" dirty="0" smtClean="0"/>
              <a:t> </a:t>
            </a:r>
            <a:r>
              <a:rPr lang="de-DE" baseline="0" dirty="0" err="1" smtClean="0"/>
              <a:t>actual</a:t>
            </a:r>
            <a:r>
              <a:rPr lang="de-DE" baseline="0" dirty="0" smtClean="0"/>
              <a:t> Sec61 </a:t>
            </a:r>
            <a:r>
              <a:rPr lang="de-DE" baseline="0" dirty="0" err="1" smtClean="0"/>
              <a:t>or</a:t>
            </a:r>
            <a:r>
              <a:rPr lang="de-DE" baseline="0" dirty="0" smtClean="0"/>
              <a:t> Trap </a:t>
            </a:r>
            <a:r>
              <a:rPr lang="de-DE" baseline="0" dirty="0" err="1" smtClean="0"/>
              <a:t>clients</a:t>
            </a:r>
            <a:r>
              <a:rPr lang="de-DE" baseline="0" dirty="0" smtClean="0"/>
              <a:t>, but </a:t>
            </a:r>
            <a:r>
              <a:rPr lang="de-DE" baseline="0" dirty="0" err="1" smtClean="0"/>
              <a:t>we</a:t>
            </a:r>
            <a:r>
              <a:rPr lang="de-DE" baseline="0" dirty="0" smtClean="0"/>
              <a:t> </a:t>
            </a:r>
            <a:r>
              <a:rPr lang="de-DE" baseline="0" dirty="0" err="1" smtClean="0"/>
              <a:t>wanted</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rather</a:t>
            </a:r>
            <a:r>
              <a:rPr lang="de-DE" baseline="0" dirty="0" smtClean="0"/>
              <a:t> </a:t>
            </a:r>
            <a:r>
              <a:rPr lang="de-DE" baseline="0" dirty="0" err="1" smtClean="0"/>
              <a:t>conservative</a:t>
            </a:r>
            <a:r>
              <a:rPr lang="de-DE" baseline="0" dirty="0" smtClean="0"/>
              <a:t>.</a:t>
            </a:r>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36</a:t>
            </a:fld>
            <a:endParaRPr lang="de-DE"/>
          </a:p>
        </p:txBody>
      </p:sp>
    </p:spTree>
    <p:extLst>
      <p:ext uri="{BB962C8B-B14F-4D97-AF65-F5344CB8AC3E}">
        <p14:creationId xmlns:p14="http://schemas.microsoft.com/office/powerpoint/2010/main" val="3742188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One</a:t>
            </a:r>
            <a:r>
              <a:rPr lang="de-DE" dirty="0" smtClean="0"/>
              <a:t> </a:t>
            </a:r>
            <a:r>
              <a:rPr lang="de-DE" dirty="0" err="1" smtClean="0"/>
              <a:t>reviewer</a:t>
            </a:r>
            <a:r>
              <a:rPr lang="de-DE" baseline="0" dirty="0" smtClean="0"/>
              <a:t> </a:t>
            </a:r>
            <a:r>
              <a:rPr lang="de-DE" baseline="0" dirty="0" err="1" smtClean="0"/>
              <a:t>of</a:t>
            </a:r>
            <a:r>
              <a:rPr lang="de-DE" baseline="0" dirty="0" smtClean="0"/>
              <a:t> </a:t>
            </a:r>
            <a:r>
              <a:rPr lang="de-DE" baseline="0" dirty="0" err="1" smtClean="0"/>
              <a:t>our</a:t>
            </a:r>
            <a:r>
              <a:rPr lang="de-DE" baseline="0" dirty="0" smtClean="0"/>
              <a:t> </a:t>
            </a:r>
            <a:r>
              <a:rPr lang="de-DE" baseline="0" dirty="0" err="1" smtClean="0"/>
              <a:t>manuscript</a:t>
            </a:r>
            <a:r>
              <a:rPr lang="de-DE" baseline="0" dirty="0" smtClean="0"/>
              <a:t> </a:t>
            </a:r>
            <a:r>
              <a:rPr lang="de-DE" baseline="0" dirty="0" err="1" smtClean="0"/>
              <a:t>challenged</a:t>
            </a:r>
            <a:r>
              <a:rPr lang="de-DE" baseline="0" dirty="0" smtClean="0"/>
              <a:t> </a:t>
            </a:r>
            <a:r>
              <a:rPr lang="de-DE" baseline="0" dirty="0" err="1" smtClean="0"/>
              <a:t>us</a:t>
            </a:r>
            <a:r>
              <a:rPr lang="de-DE" baseline="0" dirty="0" smtClean="0"/>
              <a:t> </a:t>
            </a:r>
            <a:r>
              <a:rPr lang="de-DE" baseline="0" dirty="0" err="1" smtClean="0"/>
              <a:t>to</a:t>
            </a:r>
            <a:r>
              <a:rPr lang="de-DE" baseline="0" dirty="0" smtClean="0"/>
              <a:t> check </a:t>
            </a:r>
            <a:r>
              <a:rPr lang="de-DE" baseline="0" dirty="0" err="1" smtClean="0"/>
              <a:t>how</a:t>
            </a:r>
            <a:r>
              <a:rPr lang="de-DE" baseline="0" dirty="0" smtClean="0"/>
              <a:t> </a:t>
            </a:r>
            <a:r>
              <a:rPr lang="de-DE" baseline="0" dirty="0" err="1" smtClean="0"/>
              <a:t>strongly</a:t>
            </a:r>
            <a:r>
              <a:rPr lang="de-DE" baseline="0" dirty="0" smtClean="0"/>
              <a:t> </a:t>
            </a:r>
            <a:r>
              <a:rPr lang="de-DE" baseline="0" dirty="0" err="1" smtClean="0"/>
              <a:t>data</a:t>
            </a:r>
            <a:r>
              <a:rPr lang="de-DE" baseline="0" dirty="0" smtClean="0"/>
              <a:t> </a:t>
            </a:r>
            <a:r>
              <a:rPr lang="de-DE" baseline="0" dirty="0" err="1" smtClean="0"/>
              <a:t>imputation</a:t>
            </a:r>
            <a:r>
              <a:rPr lang="de-DE" baseline="0" dirty="0" smtClean="0"/>
              <a:t> </a:t>
            </a:r>
            <a:r>
              <a:rPr lang="de-DE" baseline="0" dirty="0" err="1" smtClean="0"/>
              <a:t>affected</a:t>
            </a:r>
            <a:r>
              <a:rPr lang="de-DE" baseline="0" dirty="0" smtClean="0"/>
              <a:t> </a:t>
            </a:r>
            <a:r>
              <a:rPr lang="de-DE" baseline="0" dirty="0" err="1" smtClean="0"/>
              <a:t>the</a:t>
            </a:r>
            <a:r>
              <a:rPr lang="de-DE" baseline="0" dirty="0" smtClean="0"/>
              <a:t> </a:t>
            </a:r>
            <a:r>
              <a:rPr lang="de-DE" baseline="0" dirty="0" err="1" smtClean="0"/>
              <a:t>obtained</a:t>
            </a:r>
            <a:r>
              <a:rPr lang="de-DE" baseline="0" dirty="0" smtClean="0"/>
              <a:t> </a:t>
            </a:r>
            <a:r>
              <a:rPr lang="de-DE" baseline="0" dirty="0" err="1" smtClean="0"/>
              <a:t>results</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37</a:t>
            </a:fld>
            <a:endParaRPr lang="de-DE"/>
          </a:p>
        </p:txBody>
      </p:sp>
    </p:spTree>
    <p:extLst>
      <p:ext uri="{BB962C8B-B14F-4D97-AF65-F5344CB8AC3E}">
        <p14:creationId xmlns:p14="http://schemas.microsoft.com/office/powerpoint/2010/main" val="2525703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Therefore</a:t>
            </a:r>
            <a:r>
              <a:rPr lang="de-DE" dirty="0" smtClean="0"/>
              <a:t>,</a:t>
            </a:r>
            <a:r>
              <a:rPr lang="de-DE" baseline="0" dirty="0" smtClean="0"/>
              <a:t> </a:t>
            </a:r>
            <a:r>
              <a:rPr lang="de-DE" baseline="0" dirty="0" err="1" smtClean="0"/>
              <a:t>we</a:t>
            </a:r>
            <a:r>
              <a:rPr lang="de-DE" baseline="0" dirty="0" smtClean="0"/>
              <a:t> </a:t>
            </a:r>
            <a:r>
              <a:rPr lang="de-DE" baseline="0" dirty="0" err="1" smtClean="0"/>
              <a:t>did</a:t>
            </a:r>
            <a:r>
              <a:rPr lang="de-DE" baseline="0" dirty="0" smtClean="0"/>
              <a:t> a </a:t>
            </a:r>
            <a:r>
              <a:rPr lang="de-DE" baseline="0" dirty="0" err="1" smtClean="0"/>
              <a:t>test</a:t>
            </a:r>
            <a:r>
              <a:rPr lang="de-DE" baseline="0" dirty="0" smtClean="0"/>
              <a:t> on </a:t>
            </a:r>
            <a:r>
              <a:rPr lang="de-DE" baseline="0" dirty="0" err="1" smtClean="0"/>
              <a:t>proteins</a:t>
            </a:r>
            <a:r>
              <a:rPr lang="de-DE" baseline="0" dirty="0" smtClean="0"/>
              <a:t> </a:t>
            </a:r>
            <a:r>
              <a:rPr lang="de-DE" baseline="0" dirty="0" err="1" smtClean="0"/>
              <a:t>having</a:t>
            </a:r>
            <a:r>
              <a:rPr lang="de-DE" baseline="0" dirty="0" smtClean="0"/>
              <a:t> a </a:t>
            </a:r>
            <a:r>
              <a:rPr lang="de-DE" baseline="0" dirty="0" err="1" smtClean="0"/>
              <a:t>full</a:t>
            </a:r>
            <a:r>
              <a:rPr lang="de-DE" baseline="0" dirty="0" smtClean="0"/>
              <a:t> </a:t>
            </a:r>
            <a:r>
              <a:rPr lang="de-DE" baseline="0" dirty="0" err="1" smtClean="0"/>
              <a:t>data</a:t>
            </a:r>
            <a:r>
              <a:rPr lang="de-DE" baseline="0" dirty="0" smtClean="0"/>
              <a:t> </a:t>
            </a:r>
            <a:r>
              <a:rPr lang="de-DE" baseline="0" dirty="0" err="1" smtClean="0"/>
              <a:t>set</a:t>
            </a:r>
            <a:r>
              <a:rPr lang="de-DE" baseline="0" dirty="0" smtClean="0"/>
              <a:t> </a:t>
            </a:r>
            <a:r>
              <a:rPr lang="de-DE" baseline="0" dirty="0" err="1" smtClean="0"/>
              <a:t>with</a:t>
            </a:r>
            <a:r>
              <a:rPr lang="de-DE" baseline="0" dirty="0" smtClean="0"/>
              <a:t> </a:t>
            </a:r>
            <a:r>
              <a:rPr lang="de-DE" baseline="0" dirty="0" err="1" smtClean="0"/>
              <a:t>nine</a:t>
            </a:r>
            <a:r>
              <a:rPr lang="de-DE" baseline="0" dirty="0" smtClean="0"/>
              <a:t> out </a:t>
            </a:r>
            <a:r>
              <a:rPr lang="de-DE" baseline="0" dirty="0" err="1" smtClean="0"/>
              <a:t>of</a:t>
            </a:r>
            <a:r>
              <a:rPr lang="de-DE" baseline="0" dirty="0" smtClean="0"/>
              <a:t> </a:t>
            </a:r>
            <a:r>
              <a:rPr lang="de-DE" baseline="0" dirty="0" err="1" smtClean="0"/>
              <a:t>nine</a:t>
            </a:r>
            <a:r>
              <a:rPr lang="de-DE" baseline="0" dirty="0" smtClean="0"/>
              <a:t> </a:t>
            </a:r>
            <a:r>
              <a:rPr lang="de-DE" baseline="0" dirty="0" err="1" smtClean="0"/>
              <a:t>abundance</a:t>
            </a:r>
            <a:r>
              <a:rPr lang="de-DE" baseline="0" dirty="0" smtClean="0"/>
              <a:t> </a:t>
            </a:r>
            <a:r>
              <a:rPr lang="de-DE" baseline="0" dirty="0" err="1" smtClean="0"/>
              <a:t>values</a:t>
            </a:r>
            <a:r>
              <a:rPr lang="de-DE" baseline="0" dirty="0" smtClean="0"/>
              <a:t> </a:t>
            </a:r>
            <a:r>
              <a:rPr lang="de-DE" baseline="0" dirty="0" err="1" smtClean="0"/>
              <a:t>and</a:t>
            </a:r>
            <a:r>
              <a:rPr lang="de-DE" baseline="0" dirty="0" smtClean="0"/>
              <a:t> </a:t>
            </a:r>
            <a:r>
              <a:rPr lang="de-DE" baseline="0" dirty="0" err="1" smtClean="0"/>
              <a:t>randomly</a:t>
            </a:r>
            <a:r>
              <a:rPr lang="de-DE" baseline="0" dirty="0" smtClean="0"/>
              <a:t> </a:t>
            </a:r>
            <a:r>
              <a:rPr lang="de-DE" baseline="0" dirty="0" err="1" smtClean="0"/>
              <a:t>removed</a:t>
            </a:r>
            <a:r>
              <a:rPr lang="de-DE" baseline="0" dirty="0" smtClean="0"/>
              <a:t> 10% </a:t>
            </a:r>
            <a:r>
              <a:rPr lang="de-DE" baseline="0" dirty="0" err="1" smtClean="0"/>
              <a:t>of</a:t>
            </a:r>
            <a:r>
              <a:rPr lang="de-DE" baseline="0" dirty="0" smtClean="0"/>
              <a:t> all </a:t>
            </a:r>
            <a:r>
              <a:rPr lang="de-DE" baseline="0" dirty="0" err="1" smtClean="0"/>
              <a:t>their</a:t>
            </a:r>
            <a:r>
              <a:rPr lang="de-DE" baseline="0" dirty="0" smtClean="0"/>
              <a:t> </a:t>
            </a:r>
            <a:r>
              <a:rPr lang="de-DE" baseline="0" dirty="0" err="1" smtClean="0"/>
              <a:t>data</a:t>
            </a:r>
            <a:r>
              <a:rPr lang="de-DE" baseline="0" dirty="0" smtClean="0"/>
              <a:t> </a:t>
            </a:r>
            <a:r>
              <a:rPr lang="de-DE" baseline="0" dirty="0" err="1" smtClean="0"/>
              <a:t>points</a:t>
            </a:r>
            <a:r>
              <a:rPr lang="de-DE" baseline="0" dirty="0" smtClean="0"/>
              <a:t> </a:t>
            </a:r>
            <a:r>
              <a:rPr lang="de-DE" baseline="0" dirty="0" err="1" smtClean="0"/>
              <a:t>with</a:t>
            </a:r>
            <a:r>
              <a:rPr lang="de-DE" baseline="0" dirty="0" smtClean="0"/>
              <a:t> </a:t>
            </a:r>
            <a:r>
              <a:rPr lang="de-DE" baseline="0" dirty="0" err="1" smtClean="0"/>
              <a:t>low</a:t>
            </a:r>
            <a:r>
              <a:rPr lang="de-DE" baseline="0" dirty="0" smtClean="0"/>
              <a:t> </a:t>
            </a:r>
            <a:r>
              <a:rPr lang="de-DE" baseline="0" dirty="0" err="1" smtClean="0"/>
              <a:t>values</a:t>
            </a:r>
            <a:r>
              <a:rPr lang="de-DE" baseline="0" dirty="0" smtClean="0"/>
              <a:t>.</a:t>
            </a:r>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38</a:t>
            </a:fld>
            <a:endParaRPr lang="de-DE"/>
          </a:p>
        </p:txBody>
      </p:sp>
    </p:spTree>
    <p:extLst>
      <p:ext uri="{BB962C8B-B14F-4D97-AF65-F5344CB8AC3E}">
        <p14:creationId xmlns:p14="http://schemas.microsoft.com/office/powerpoint/2010/main" val="1300745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test</a:t>
            </a:r>
            <a:r>
              <a:rPr lang="de-DE" dirty="0" smtClean="0"/>
              <a:t> </a:t>
            </a:r>
            <a:r>
              <a:rPr lang="de-DE" dirty="0" err="1" smtClean="0"/>
              <a:t>showed</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results</a:t>
            </a:r>
            <a:r>
              <a:rPr lang="de-DE" baseline="0" dirty="0" smtClean="0"/>
              <a:t> </a:t>
            </a:r>
            <a:r>
              <a:rPr lang="de-DE" baseline="0" dirty="0" err="1" smtClean="0"/>
              <a:t>obtained</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imputed</a:t>
            </a:r>
            <a:r>
              <a:rPr lang="de-DE" baseline="0" dirty="0" smtClean="0"/>
              <a:t> </a:t>
            </a:r>
            <a:r>
              <a:rPr lang="de-DE" baseline="0" dirty="0" err="1" smtClean="0"/>
              <a:t>data</a:t>
            </a:r>
            <a:r>
              <a:rPr lang="de-DE" baseline="0" dirty="0" smtClean="0"/>
              <a:t> </a:t>
            </a:r>
            <a:r>
              <a:rPr lang="de-DE" baseline="0" dirty="0" err="1" smtClean="0"/>
              <a:t>were</a:t>
            </a:r>
            <a:r>
              <a:rPr lang="de-DE" baseline="0" dirty="0" smtClean="0"/>
              <a:t> </a:t>
            </a:r>
            <a:r>
              <a:rPr lang="de-DE" baseline="0" dirty="0" err="1" smtClean="0"/>
              <a:t>strongly</a:t>
            </a:r>
            <a:r>
              <a:rPr lang="de-DE" baseline="0" dirty="0" smtClean="0"/>
              <a:t> </a:t>
            </a:r>
            <a:r>
              <a:rPr lang="de-DE" baseline="0" dirty="0" err="1" smtClean="0"/>
              <a:t>correlated</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a:t>
            </a:r>
            <a:r>
              <a:rPr lang="de-DE" baseline="0" dirty="0" err="1" smtClean="0"/>
              <a:t>results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complete</a:t>
            </a:r>
            <a:r>
              <a:rPr lang="de-DE" baseline="0" dirty="0" smtClean="0"/>
              <a:t> </a:t>
            </a:r>
            <a:r>
              <a:rPr lang="de-DE" baseline="0" dirty="0" err="1" smtClean="0"/>
              <a:t>data</a:t>
            </a:r>
            <a:r>
              <a:rPr lang="de-DE" baseline="0" dirty="0" smtClean="0"/>
              <a:t>.</a:t>
            </a:r>
          </a:p>
          <a:p>
            <a:r>
              <a:rPr lang="de-DE" baseline="0" dirty="0" err="1" smtClean="0"/>
              <a:t>Of</a:t>
            </a:r>
            <a:r>
              <a:rPr lang="de-DE" baseline="0" dirty="0" smtClean="0"/>
              <a:t> </a:t>
            </a:r>
            <a:r>
              <a:rPr lang="de-DE" baseline="0" dirty="0" err="1" smtClean="0"/>
              <a:t>course</a:t>
            </a:r>
            <a:r>
              <a:rPr lang="de-DE" baseline="0" dirty="0" smtClean="0"/>
              <a:t>, </a:t>
            </a:r>
            <a:r>
              <a:rPr lang="de-DE" baseline="0" dirty="0" err="1" smtClean="0"/>
              <a:t>imputing</a:t>
            </a:r>
            <a:r>
              <a:rPr lang="de-DE" baseline="0" dirty="0" smtClean="0"/>
              <a:t> </a:t>
            </a:r>
            <a:r>
              <a:rPr lang="de-DE" baseline="0" dirty="0" err="1" smtClean="0"/>
              <a:t>data</a:t>
            </a:r>
            <a:r>
              <a:rPr lang="de-DE" baseline="0" dirty="0" smtClean="0"/>
              <a:t> still </a:t>
            </a:r>
            <a:r>
              <a:rPr lang="de-DE" baseline="0" dirty="0" err="1" smtClean="0"/>
              <a:t>introduced</a:t>
            </a:r>
            <a:r>
              <a:rPr lang="de-DE" baseline="0" dirty="0" smtClean="0"/>
              <a:t> </a:t>
            </a:r>
            <a:r>
              <a:rPr lang="de-DE" baseline="0" dirty="0" err="1" smtClean="0"/>
              <a:t>some</a:t>
            </a:r>
            <a:r>
              <a:rPr lang="de-DE" baseline="0" dirty="0" smtClean="0"/>
              <a:t> </a:t>
            </a:r>
            <a:r>
              <a:rPr lang="de-DE" baseline="0" dirty="0" err="1" smtClean="0"/>
              <a:t>artefacts</a:t>
            </a:r>
            <a:r>
              <a:rPr lang="de-DE" baseline="0" dirty="0" smtClean="0"/>
              <a:t> in </a:t>
            </a:r>
            <a:r>
              <a:rPr lang="de-DE" baseline="0" dirty="0" err="1" smtClean="0"/>
              <a:t>the</a:t>
            </a:r>
            <a:r>
              <a:rPr lang="de-DE" baseline="0" dirty="0" smtClean="0"/>
              <a:t> </a:t>
            </a:r>
            <a:r>
              <a:rPr lang="de-DE" baseline="0" dirty="0" err="1" smtClean="0"/>
              <a:t>analysis</a:t>
            </a:r>
            <a:r>
              <a:rPr lang="de-DE" baseline="0" dirty="0" smtClean="0"/>
              <a:t>.</a:t>
            </a:r>
          </a:p>
          <a:p>
            <a:r>
              <a:rPr lang="de-DE" baseline="0" dirty="0" smtClean="0"/>
              <a:t>But </a:t>
            </a:r>
            <a:r>
              <a:rPr lang="de-DE" baseline="0" dirty="0" err="1" smtClean="0"/>
              <a:t>this</a:t>
            </a:r>
            <a:r>
              <a:rPr lang="de-DE" baseline="0" dirty="0" smtClean="0"/>
              <a:t> check </a:t>
            </a:r>
            <a:r>
              <a:rPr lang="de-DE" baseline="0" dirty="0" err="1" smtClean="0"/>
              <a:t>shows</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magnitude</a:t>
            </a:r>
            <a:r>
              <a:rPr lang="de-DE" baseline="0" dirty="0" smtClean="0"/>
              <a:t> </a:t>
            </a:r>
            <a:r>
              <a:rPr lang="de-DE" baseline="0" dirty="0" err="1" smtClean="0"/>
              <a:t>of</a:t>
            </a:r>
            <a:r>
              <a:rPr lang="de-DE" baseline="0" dirty="0" smtClean="0"/>
              <a:t> </a:t>
            </a:r>
            <a:r>
              <a:rPr lang="de-DE" baseline="0" dirty="0" err="1" smtClean="0"/>
              <a:t>those</a:t>
            </a:r>
            <a:r>
              <a:rPr lang="de-DE" baseline="0" dirty="0" smtClean="0"/>
              <a:t> </a:t>
            </a:r>
            <a:r>
              <a:rPr lang="de-DE" baseline="0" dirty="0" err="1" smtClean="0"/>
              <a:t>artefacts</a:t>
            </a:r>
            <a:r>
              <a:rPr lang="de-DE" baseline="0" dirty="0" smtClean="0"/>
              <a:t> </a:t>
            </a:r>
            <a:r>
              <a:rPr lang="de-DE" baseline="0" dirty="0" err="1" smtClean="0"/>
              <a:t>appears</a:t>
            </a:r>
            <a:r>
              <a:rPr lang="de-DE" baseline="0" dirty="0" smtClean="0"/>
              <a:t> tolerable. </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39</a:t>
            </a:fld>
            <a:endParaRPr lang="de-DE"/>
          </a:p>
        </p:txBody>
      </p:sp>
    </p:spTree>
    <p:extLst>
      <p:ext uri="{BB962C8B-B14F-4D97-AF65-F5344CB8AC3E}">
        <p14:creationId xmlns:p14="http://schemas.microsoft.com/office/powerpoint/2010/main" val="120408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third</a:t>
            </a:r>
            <a:r>
              <a:rPr lang="de-DE" dirty="0" smtClean="0"/>
              <a:t> </a:t>
            </a:r>
            <a:r>
              <a:rPr lang="de-DE" dirty="0" err="1" smtClean="0"/>
              <a:t>stage</a:t>
            </a:r>
            <a:r>
              <a:rPr lang="de-DE" dirty="0" smtClean="0"/>
              <a:t> </a:t>
            </a:r>
            <a:r>
              <a:rPr lang="de-DE" dirty="0" err="1" smtClean="0"/>
              <a:t>typically</a:t>
            </a:r>
            <a:r>
              <a:rPr lang="de-DE" dirty="0" smtClean="0"/>
              <a:t> </a:t>
            </a:r>
            <a:r>
              <a:rPr lang="de-DE" dirty="0" err="1" smtClean="0"/>
              <a:t>consists</a:t>
            </a:r>
            <a:r>
              <a:rPr lang="de-DE" baseline="0" dirty="0" smtClean="0"/>
              <a:t> </a:t>
            </a:r>
            <a:r>
              <a:rPr lang="de-DE" baseline="0" dirty="0" err="1" smtClean="0"/>
              <a:t>of</a:t>
            </a:r>
            <a:r>
              <a:rPr lang="de-DE" baseline="0" dirty="0" smtClean="0"/>
              <a:t> a </a:t>
            </a:r>
            <a:r>
              <a:rPr lang="de-DE" baseline="0" dirty="0" err="1" smtClean="0"/>
              <a:t>chromatography</a:t>
            </a:r>
            <a:r>
              <a:rPr lang="de-DE" baseline="0" dirty="0" smtClean="0"/>
              <a:t> </a:t>
            </a:r>
            <a:r>
              <a:rPr lang="de-DE" baseline="0" dirty="0" err="1" smtClean="0"/>
              <a:t>step</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generation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ionized</a:t>
            </a:r>
            <a:r>
              <a:rPr lang="de-DE" baseline="0" dirty="0" smtClean="0"/>
              <a:t> </a:t>
            </a:r>
            <a:r>
              <a:rPr lang="de-DE" baseline="0" dirty="0" err="1" smtClean="0"/>
              <a:t>fragments</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4</a:t>
            </a:fld>
            <a:endParaRPr lang="de-DE"/>
          </a:p>
        </p:txBody>
      </p:sp>
    </p:spTree>
    <p:extLst>
      <p:ext uri="{BB962C8B-B14F-4D97-AF65-F5344CB8AC3E}">
        <p14:creationId xmlns:p14="http://schemas.microsoft.com/office/powerpoint/2010/main" val="1164938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left</a:t>
            </a:r>
            <a:r>
              <a:rPr lang="de-DE" dirty="0" smtClean="0"/>
              <a:t> </a:t>
            </a:r>
            <a:r>
              <a:rPr lang="de-DE" dirty="0" err="1" smtClean="0"/>
              <a:t>panel</a:t>
            </a:r>
            <a:r>
              <a:rPr lang="de-DE" dirty="0" smtClean="0"/>
              <a:t> </a:t>
            </a:r>
            <a:r>
              <a:rPr lang="de-DE" dirty="0" err="1" smtClean="0"/>
              <a:t>shows</a:t>
            </a:r>
            <a:r>
              <a:rPr lang="de-DE" dirty="0" smtClean="0"/>
              <a:t> </a:t>
            </a:r>
            <a:r>
              <a:rPr lang="de-DE" dirty="0" err="1" smtClean="0"/>
              <a:t>which</a:t>
            </a:r>
            <a:r>
              <a:rPr lang="de-DE" dirty="0" smtClean="0"/>
              <a:t> </a:t>
            </a:r>
            <a:r>
              <a:rPr lang="de-DE" dirty="0" err="1" smtClean="0"/>
              <a:t>proteins</a:t>
            </a:r>
            <a:r>
              <a:rPr lang="de-DE" dirty="0" smtClean="0"/>
              <a:t> </a:t>
            </a:r>
            <a:r>
              <a:rPr lang="de-DE" dirty="0" err="1" smtClean="0"/>
              <a:t>are</a:t>
            </a:r>
            <a:r>
              <a:rPr lang="de-DE" dirty="0" smtClean="0"/>
              <a:t> </a:t>
            </a:r>
            <a:r>
              <a:rPr lang="de-DE" dirty="0" err="1" smtClean="0"/>
              <a:t>downregulated</a:t>
            </a:r>
            <a:r>
              <a:rPr lang="de-DE" dirty="0" smtClean="0"/>
              <a:t> </a:t>
            </a:r>
            <a:r>
              <a:rPr lang="de-DE" dirty="0" err="1" smtClean="0"/>
              <a:t>if</a:t>
            </a:r>
            <a:r>
              <a:rPr lang="de-DE" dirty="0" smtClean="0"/>
              <a:t> </a:t>
            </a:r>
            <a:r>
              <a:rPr lang="de-DE" dirty="0" err="1" smtClean="0"/>
              <a:t>the</a:t>
            </a:r>
            <a:r>
              <a:rPr lang="de-DE" dirty="0" smtClean="0"/>
              <a:t> alpha-</a:t>
            </a:r>
            <a:r>
              <a:rPr lang="de-DE" dirty="0" err="1" smtClean="0"/>
              <a:t>subunit</a:t>
            </a:r>
            <a:r>
              <a:rPr lang="de-DE" dirty="0" smtClean="0"/>
              <a:t> </a:t>
            </a:r>
            <a:r>
              <a:rPr lang="de-DE" dirty="0" err="1" smtClean="0"/>
              <a:t>of</a:t>
            </a:r>
            <a:r>
              <a:rPr lang="de-DE" dirty="0" smtClean="0"/>
              <a:t> Sec61 </a:t>
            </a:r>
            <a:r>
              <a:rPr lang="de-DE" dirty="0" err="1" smtClean="0"/>
              <a:t>is</a:t>
            </a:r>
            <a:r>
              <a:rPr lang="de-DE" dirty="0" smtClean="0"/>
              <a:t> </a:t>
            </a:r>
            <a:r>
              <a:rPr lang="de-DE" dirty="0" err="1" smtClean="0"/>
              <a:t>silenced</a:t>
            </a:r>
            <a:r>
              <a:rPr lang="de-DE" baseline="0" dirty="0" smtClean="0"/>
              <a:t>.</a:t>
            </a:r>
            <a:endParaRPr lang="de-DE" dirty="0" smtClean="0"/>
          </a:p>
          <a:p>
            <a:r>
              <a:rPr lang="de-DE" dirty="0" err="1" smtClean="0"/>
              <a:t>Of</a:t>
            </a:r>
            <a:r>
              <a:rPr lang="de-DE" dirty="0" smtClean="0"/>
              <a:t> </a:t>
            </a:r>
            <a:r>
              <a:rPr lang="de-DE" dirty="0" err="1" smtClean="0"/>
              <a:t>course</a:t>
            </a:r>
            <a:r>
              <a:rPr lang="de-DE" dirty="0" smtClean="0"/>
              <a:t>, </a:t>
            </a:r>
            <a:r>
              <a:rPr lang="de-DE" dirty="0" err="1" smtClean="0"/>
              <a:t>the</a:t>
            </a:r>
            <a:r>
              <a:rPr lang="de-DE" dirty="0" smtClean="0"/>
              <a:t> </a:t>
            </a:r>
            <a:r>
              <a:rPr lang="de-DE" dirty="0" err="1" smtClean="0"/>
              <a:t>subunits</a:t>
            </a:r>
            <a:r>
              <a:rPr lang="de-DE" dirty="0" smtClean="0"/>
              <a:t> </a:t>
            </a:r>
            <a:r>
              <a:rPr lang="de-DE" dirty="0" err="1" smtClean="0"/>
              <a:t>of</a:t>
            </a:r>
            <a:r>
              <a:rPr lang="de-DE" dirty="0" smtClean="0"/>
              <a:t> Sec61 </a:t>
            </a:r>
            <a:r>
              <a:rPr lang="de-DE" dirty="0" err="1" smtClean="0"/>
              <a:t>itself</a:t>
            </a:r>
            <a:r>
              <a:rPr lang="de-DE" dirty="0" smtClean="0"/>
              <a:t> </a:t>
            </a:r>
            <a:r>
              <a:rPr lang="de-DE" dirty="0" err="1" smtClean="0"/>
              <a:t>are</a:t>
            </a:r>
            <a:r>
              <a:rPr lang="de-DE" dirty="0" smtClean="0"/>
              <a:t> </a:t>
            </a:r>
            <a:r>
              <a:rPr lang="de-DE" dirty="0" err="1" smtClean="0"/>
              <a:t>downregulated</a:t>
            </a:r>
            <a:r>
              <a:rPr lang="de-DE" baseline="0" dirty="0" smtClean="0"/>
              <a:t> </a:t>
            </a:r>
            <a:r>
              <a:rPr lang="de-DE" baseline="0" dirty="0" err="1" smtClean="0"/>
              <a:t>as</a:t>
            </a:r>
            <a:r>
              <a:rPr lang="de-DE" baseline="0" dirty="0" smtClean="0"/>
              <a:t> </a:t>
            </a:r>
            <a:r>
              <a:rPr lang="de-DE" baseline="0" dirty="0" err="1" smtClean="0"/>
              <a:t>expected</a:t>
            </a:r>
            <a:r>
              <a:rPr lang="de-DE" baseline="0" dirty="0" smtClean="0"/>
              <a:t>.</a:t>
            </a:r>
          </a:p>
          <a:p>
            <a:r>
              <a:rPr lang="de-DE" baseline="0" dirty="0" smtClean="0"/>
              <a:t>On </a:t>
            </a:r>
            <a:r>
              <a:rPr lang="de-DE" baseline="0" dirty="0" err="1" smtClean="0"/>
              <a:t>the</a:t>
            </a:r>
            <a:r>
              <a:rPr lang="de-DE" baseline="0" dirty="0" smtClean="0"/>
              <a:t> </a:t>
            </a:r>
            <a:r>
              <a:rPr lang="de-DE" baseline="0" dirty="0" err="1" smtClean="0"/>
              <a:t>other</a:t>
            </a:r>
            <a:r>
              <a:rPr lang="de-DE" baseline="0" dirty="0" smtClean="0"/>
              <a:t> </a:t>
            </a:r>
            <a:r>
              <a:rPr lang="de-DE" baseline="0" dirty="0" err="1" smtClean="0"/>
              <a:t>hand</a:t>
            </a:r>
            <a:r>
              <a:rPr lang="de-DE" baseline="0" dirty="0" smtClean="0"/>
              <a:t>, </a:t>
            </a:r>
            <a:r>
              <a:rPr lang="de-DE" baseline="0" dirty="0" err="1" smtClean="0"/>
              <a:t>the</a:t>
            </a:r>
            <a:r>
              <a:rPr lang="de-DE" baseline="0" dirty="0" smtClean="0"/>
              <a:t> </a:t>
            </a:r>
            <a:r>
              <a:rPr lang="de-DE" baseline="0" dirty="0" err="1" smtClean="0"/>
              <a:t>cell</a:t>
            </a:r>
            <a:r>
              <a:rPr lang="de-DE" baseline="0" dirty="0" smtClean="0"/>
              <a:t> </a:t>
            </a:r>
            <a:r>
              <a:rPr lang="de-DE" baseline="0" dirty="0" err="1" smtClean="0"/>
              <a:t>upregulates</a:t>
            </a:r>
            <a:r>
              <a:rPr lang="de-DE" baseline="0" dirty="0" smtClean="0"/>
              <a:t> </a:t>
            </a:r>
            <a:r>
              <a:rPr lang="de-DE" baseline="0" dirty="0" err="1" smtClean="0"/>
              <a:t>the</a:t>
            </a:r>
            <a:r>
              <a:rPr lang="de-DE" baseline="0" dirty="0" smtClean="0"/>
              <a:t> 2 </a:t>
            </a:r>
            <a:r>
              <a:rPr lang="de-DE" baseline="0" dirty="0" err="1" smtClean="0"/>
              <a:t>subunits</a:t>
            </a:r>
            <a:r>
              <a:rPr lang="de-DE" baseline="0" dirty="0" smtClean="0"/>
              <a:t> </a:t>
            </a:r>
            <a:r>
              <a:rPr lang="de-DE" baseline="0" dirty="0" err="1" smtClean="0"/>
              <a:t>of</a:t>
            </a:r>
            <a:r>
              <a:rPr lang="de-DE" baseline="0" dirty="0" smtClean="0"/>
              <a:t> </a:t>
            </a:r>
            <a:r>
              <a:rPr lang="de-DE" baseline="0" dirty="0" err="1" smtClean="0"/>
              <a:t>the</a:t>
            </a:r>
            <a:r>
              <a:rPr lang="de-DE" baseline="0" dirty="0" smtClean="0"/>
              <a:t> SRP </a:t>
            </a:r>
            <a:r>
              <a:rPr lang="de-DE" baseline="0" dirty="0" err="1" smtClean="0"/>
              <a:t>receptor</a:t>
            </a:r>
            <a:r>
              <a:rPr lang="de-DE" baseline="0" dirty="0" smtClean="0"/>
              <a:t> (SRPRB </a:t>
            </a:r>
            <a:r>
              <a:rPr lang="de-DE" baseline="0" dirty="0" err="1" smtClean="0"/>
              <a:t>and</a:t>
            </a:r>
            <a:r>
              <a:rPr lang="de-DE" baseline="0" dirty="0" smtClean="0"/>
              <a:t> SRPRA) </a:t>
            </a:r>
            <a:r>
              <a:rPr lang="de-DE" baseline="0" dirty="0" err="1" smtClean="0"/>
              <a:t>that</a:t>
            </a:r>
            <a:r>
              <a:rPr lang="de-DE" baseline="0" dirty="0" smtClean="0"/>
              <a:t> </a:t>
            </a:r>
            <a:r>
              <a:rPr lang="de-DE" baseline="0" dirty="0" err="1" smtClean="0"/>
              <a:t>usually</a:t>
            </a:r>
            <a:r>
              <a:rPr lang="de-DE" baseline="0" dirty="0" smtClean="0"/>
              <a:t> </a:t>
            </a:r>
            <a:r>
              <a:rPr lang="de-DE" baseline="0" dirty="0" err="1" smtClean="0"/>
              <a:t>guide</a:t>
            </a:r>
            <a:r>
              <a:rPr lang="de-DE" baseline="0" dirty="0" smtClean="0"/>
              <a:t> </a:t>
            </a:r>
            <a:r>
              <a:rPr lang="de-DE" baseline="0" dirty="0" err="1" smtClean="0"/>
              <a:t>nascent</a:t>
            </a:r>
            <a:r>
              <a:rPr lang="de-DE" baseline="0" dirty="0" smtClean="0"/>
              <a:t> </a:t>
            </a:r>
            <a:r>
              <a:rPr lang="de-DE" baseline="0" dirty="0" err="1" smtClean="0"/>
              <a:t>peptide</a:t>
            </a:r>
            <a:r>
              <a:rPr lang="de-DE" baseline="0" dirty="0" smtClean="0"/>
              <a:t> </a:t>
            </a:r>
            <a:r>
              <a:rPr lang="de-DE" baseline="0" dirty="0" err="1" smtClean="0"/>
              <a:t>chains</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ribosome</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translocon</a:t>
            </a:r>
            <a:r>
              <a:rPr lang="de-DE" baseline="0" dirty="0" smtClean="0"/>
              <a:t> </a:t>
            </a:r>
            <a:r>
              <a:rPr lang="de-DE" baseline="0" dirty="0" err="1" smtClean="0"/>
              <a:t>because</a:t>
            </a:r>
            <a:r>
              <a:rPr lang="de-DE" baseline="0" dirty="0" smtClean="0"/>
              <a:t> </a:t>
            </a:r>
            <a:r>
              <a:rPr lang="de-DE" baseline="0" dirty="0" err="1" smtClean="0"/>
              <a:t>the</a:t>
            </a:r>
            <a:r>
              <a:rPr lang="de-DE" baseline="0" dirty="0" smtClean="0"/>
              <a:t> </a:t>
            </a:r>
            <a:r>
              <a:rPr lang="de-DE" baseline="0" dirty="0" err="1" smtClean="0"/>
              <a:t>cell</a:t>
            </a:r>
            <a:r>
              <a:rPr lang="de-DE" baseline="0" dirty="0" smtClean="0"/>
              <a:t> </a:t>
            </a:r>
            <a:r>
              <a:rPr lang="de-DE" baseline="0" dirty="0" err="1" smtClean="0"/>
              <a:t>senses</a:t>
            </a:r>
            <a:r>
              <a:rPr lang="de-DE" baseline="0" dirty="0" smtClean="0"/>
              <a:t> </a:t>
            </a:r>
            <a:r>
              <a:rPr lang="de-DE" baseline="0" dirty="0" err="1" smtClean="0"/>
              <a:t>that</a:t>
            </a:r>
            <a:r>
              <a:rPr lang="de-DE" baseline="0" dirty="0" smtClean="0"/>
              <a:t> </a:t>
            </a:r>
            <a:r>
              <a:rPr lang="de-DE" baseline="0" dirty="0" err="1" smtClean="0"/>
              <a:t>something</a:t>
            </a:r>
            <a:r>
              <a:rPr lang="de-DE" baseline="0" dirty="0" smtClean="0"/>
              <a:t> </a:t>
            </a:r>
            <a:r>
              <a:rPr lang="de-DE" baseline="0" dirty="0" err="1" smtClean="0"/>
              <a:t>is</a:t>
            </a:r>
            <a:r>
              <a:rPr lang="de-DE" baseline="0" dirty="0" smtClean="0"/>
              <a:t> </a:t>
            </a:r>
            <a:r>
              <a:rPr lang="de-DE" baseline="0" dirty="0" err="1" smtClean="0"/>
              <a:t>wrong</a:t>
            </a:r>
            <a:r>
              <a:rPr lang="de-DE" baseline="0" dirty="0" smtClean="0"/>
              <a:t> </a:t>
            </a:r>
            <a:r>
              <a:rPr lang="de-DE" baseline="0" dirty="0" err="1" smtClean="0"/>
              <a:t>with</a:t>
            </a:r>
            <a:r>
              <a:rPr lang="de-DE" baseline="0" dirty="0" smtClean="0"/>
              <a:t> </a:t>
            </a:r>
            <a:r>
              <a:rPr lang="de-DE" baseline="0" dirty="0" err="1" smtClean="0"/>
              <a:t>protein</a:t>
            </a:r>
            <a:r>
              <a:rPr lang="de-DE" baseline="0" dirty="0" smtClean="0"/>
              <a:t> </a:t>
            </a:r>
            <a:r>
              <a:rPr lang="de-DE" baseline="0" dirty="0" err="1" smtClean="0"/>
              <a:t>translocation</a:t>
            </a:r>
            <a:r>
              <a:rPr lang="de-DE" baseline="0" dirty="0" smtClean="0"/>
              <a:t>. So </a:t>
            </a:r>
            <a:r>
              <a:rPr lang="de-DE" baseline="0" dirty="0" err="1" smtClean="0"/>
              <a:t>this</a:t>
            </a:r>
            <a:r>
              <a:rPr lang="de-DE" baseline="0" dirty="0" smtClean="0"/>
              <a:t> </a:t>
            </a:r>
            <a:r>
              <a:rPr lang="de-DE" baseline="0" dirty="0" err="1" smtClean="0"/>
              <a:t>is</a:t>
            </a:r>
            <a:r>
              <a:rPr lang="de-DE" baseline="0" dirty="0" smtClean="0"/>
              <a:t> a </a:t>
            </a:r>
            <a:r>
              <a:rPr lang="de-DE" baseline="0" dirty="0" err="1" smtClean="0"/>
              <a:t>rescue</a:t>
            </a:r>
            <a:r>
              <a:rPr lang="de-DE" baseline="0" dirty="0" smtClean="0"/>
              <a:t> </a:t>
            </a:r>
            <a:r>
              <a:rPr lang="de-DE" baseline="0" dirty="0" err="1" smtClean="0"/>
              <a:t>mechanism</a:t>
            </a:r>
            <a:r>
              <a:rPr lang="de-DE" baseline="0" dirty="0" smtClean="0"/>
              <a:t>. In </a:t>
            </a:r>
            <a:r>
              <a:rPr lang="de-DE" baseline="0" dirty="0" err="1" smtClean="0"/>
              <a:t>fact</a:t>
            </a:r>
            <a:r>
              <a:rPr lang="de-DE" baseline="0" dirty="0" smtClean="0"/>
              <a:t>, </a:t>
            </a:r>
            <a:r>
              <a:rPr lang="de-DE" baseline="0" dirty="0" err="1" smtClean="0"/>
              <a:t>the</a:t>
            </a:r>
            <a:r>
              <a:rPr lang="de-DE" baseline="0" dirty="0" smtClean="0"/>
              <a:t> </a:t>
            </a:r>
            <a:r>
              <a:rPr lang="de-DE" baseline="0" dirty="0" err="1" smtClean="0"/>
              <a:t>cell</a:t>
            </a:r>
            <a:r>
              <a:rPr lang="de-DE" baseline="0" dirty="0" smtClean="0"/>
              <a:t> </a:t>
            </a:r>
            <a:r>
              <a:rPr lang="de-DE" baseline="0" dirty="0" err="1" smtClean="0"/>
              <a:t>actually</a:t>
            </a:r>
            <a:r>
              <a:rPr lang="de-DE" baseline="0" dirty="0" smtClean="0"/>
              <a:t> </a:t>
            </a:r>
            <a:r>
              <a:rPr lang="de-DE" baseline="0" dirty="0" err="1" smtClean="0"/>
              <a:t>upregulates</a:t>
            </a:r>
            <a:r>
              <a:rPr lang="de-DE" baseline="0" dirty="0" smtClean="0"/>
              <a:t> a </a:t>
            </a:r>
            <a:r>
              <a:rPr lang="de-DE" baseline="0" dirty="0" err="1" smtClean="0"/>
              <a:t>number</a:t>
            </a:r>
            <a:r>
              <a:rPr lang="de-DE" baseline="0" dirty="0" smtClean="0"/>
              <a:t> </a:t>
            </a:r>
            <a:r>
              <a:rPr lang="de-DE" baseline="0" dirty="0" err="1" smtClean="0"/>
              <a:t>of</a:t>
            </a:r>
            <a:r>
              <a:rPr lang="de-DE" baseline="0" dirty="0" smtClean="0"/>
              <a:t> </a:t>
            </a:r>
            <a:r>
              <a:rPr lang="de-DE" baseline="0" dirty="0" err="1" smtClean="0"/>
              <a:t>other</a:t>
            </a:r>
            <a:r>
              <a:rPr lang="de-DE" baseline="0" dirty="0" smtClean="0"/>
              <a:t> </a:t>
            </a:r>
            <a:r>
              <a:rPr lang="de-DE" baseline="0" dirty="0" err="1" smtClean="0"/>
              <a:t>proteins</a:t>
            </a:r>
            <a:r>
              <a:rPr lang="de-DE" baseline="0" dirty="0" smtClean="0"/>
              <a:t> </a:t>
            </a:r>
            <a:r>
              <a:rPr lang="de-DE" baseline="0" dirty="0" err="1" smtClean="0"/>
              <a:t>as</a:t>
            </a:r>
            <a:r>
              <a:rPr lang="de-DE" baseline="0" dirty="0" smtClean="0"/>
              <a:t> </a:t>
            </a:r>
            <a:r>
              <a:rPr lang="de-DE" baseline="0" dirty="0" err="1" smtClean="0"/>
              <a:t>well</a:t>
            </a:r>
            <a:r>
              <a:rPr lang="de-DE" baseline="0" dirty="0" smtClean="0"/>
              <a:t>. </a:t>
            </a:r>
          </a:p>
          <a:p>
            <a:r>
              <a:rPr lang="de-DE" baseline="0" dirty="0" smtClean="0"/>
              <a:t>The </a:t>
            </a:r>
            <a:r>
              <a:rPr lang="de-DE" baseline="0" dirty="0" err="1" smtClean="0"/>
              <a:t>right</a:t>
            </a:r>
            <a:r>
              <a:rPr lang="de-DE" baseline="0" dirty="0" smtClean="0"/>
              <a:t> </a:t>
            </a:r>
            <a:r>
              <a:rPr lang="de-DE" baseline="0" dirty="0" err="1" smtClean="0"/>
              <a:t>panel</a:t>
            </a:r>
            <a:r>
              <a:rPr lang="de-DE" baseline="0" dirty="0" smtClean="0"/>
              <a:t> </a:t>
            </a:r>
            <a:r>
              <a:rPr lang="de-DE" baseline="0" dirty="0" err="1" smtClean="0"/>
              <a:t>shows</a:t>
            </a:r>
            <a:r>
              <a:rPr lang="de-DE" baseline="0" dirty="0" smtClean="0"/>
              <a:t> </a:t>
            </a:r>
            <a:r>
              <a:rPr lang="de-DE" baseline="0" dirty="0" err="1" smtClean="0"/>
              <a:t>which</a:t>
            </a:r>
            <a:r>
              <a:rPr lang="de-DE" baseline="0" dirty="0" smtClean="0"/>
              <a:t> </a:t>
            </a:r>
            <a:r>
              <a:rPr lang="de-DE" baseline="0" dirty="0" err="1" smtClean="0"/>
              <a:t>proteins</a:t>
            </a:r>
            <a:r>
              <a:rPr lang="de-DE" baseline="0" dirty="0" smtClean="0"/>
              <a:t> </a:t>
            </a:r>
            <a:r>
              <a:rPr lang="de-DE" baseline="0" dirty="0" err="1" smtClean="0"/>
              <a:t>are</a:t>
            </a:r>
            <a:r>
              <a:rPr lang="de-DE" baseline="0" dirty="0" smtClean="0"/>
              <a:t> </a:t>
            </a:r>
            <a:r>
              <a:rPr lang="de-DE" baseline="0" dirty="0" err="1" smtClean="0"/>
              <a:t>downregulated</a:t>
            </a:r>
            <a:r>
              <a:rPr lang="de-DE" baseline="0" dirty="0" smtClean="0"/>
              <a:t> </a:t>
            </a:r>
            <a:r>
              <a:rPr lang="de-DE" baseline="0" dirty="0" err="1" smtClean="0"/>
              <a:t>if</a:t>
            </a:r>
            <a:r>
              <a:rPr lang="de-DE" baseline="0" dirty="0" smtClean="0"/>
              <a:t> </a:t>
            </a:r>
            <a:r>
              <a:rPr lang="de-DE" baseline="0" dirty="0" err="1" smtClean="0"/>
              <a:t>the</a:t>
            </a:r>
            <a:r>
              <a:rPr lang="de-DE" baseline="0" dirty="0" smtClean="0"/>
              <a:t> beta-</a:t>
            </a:r>
            <a:r>
              <a:rPr lang="de-DE" baseline="0" dirty="0" err="1" smtClean="0"/>
              <a:t>subunit</a:t>
            </a:r>
            <a:r>
              <a:rPr lang="de-DE" baseline="0" dirty="0" smtClean="0"/>
              <a:t> </a:t>
            </a:r>
            <a:r>
              <a:rPr lang="de-DE" baseline="0" dirty="0" err="1" smtClean="0"/>
              <a:t>of</a:t>
            </a:r>
            <a:r>
              <a:rPr lang="de-DE" baseline="0" dirty="0" smtClean="0"/>
              <a:t> Trap </a:t>
            </a:r>
            <a:r>
              <a:rPr lang="de-DE" baseline="0" dirty="0" err="1" smtClean="0"/>
              <a:t>is</a:t>
            </a:r>
            <a:r>
              <a:rPr lang="de-DE" baseline="0" dirty="0" smtClean="0"/>
              <a:t> </a:t>
            </a:r>
            <a:r>
              <a:rPr lang="de-DE" baseline="0" dirty="0" err="1" smtClean="0"/>
              <a:t>silenced</a:t>
            </a:r>
            <a:r>
              <a:rPr lang="de-DE" baseline="0" dirty="0" smtClean="0"/>
              <a:t>. Overall, </a:t>
            </a:r>
            <a:r>
              <a:rPr lang="de-DE" baseline="0" dirty="0" err="1" smtClean="0"/>
              <a:t>these</a:t>
            </a:r>
            <a:r>
              <a:rPr lang="de-DE" baseline="0" dirty="0" smtClean="0"/>
              <a:t> </a:t>
            </a:r>
            <a:r>
              <a:rPr lang="de-DE" baseline="0" dirty="0" err="1" smtClean="0"/>
              <a:t>are</a:t>
            </a:r>
            <a:r>
              <a:rPr lang="de-DE" baseline="0" dirty="0" smtClean="0"/>
              <a:t> </a:t>
            </a:r>
            <a:r>
              <a:rPr lang="de-DE" baseline="0" dirty="0" err="1" smtClean="0"/>
              <a:t>fewer</a:t>
            </a:r>
            <a:r>
              <a:rPr lang="de-DE" baseline="0" dirty="0" smtClean="0"/>
              <a:t> </a:t>
            </a:r>
            <a:r>
              <a:rPr lang="de-DE" baseline="0" dirty="0" err="1" smtClean="0"/>
              <a:t>proteins</a:t>
            </a:r>
            <a:r>
              <a:rPr lang="de-DE" baseline="0" dirty="0" smtClean="0"/>
              <a:t> </a:t>
            </a:r>
            <a:r>
              <a:rPr lang="de-DE" baseline="0" dirty="0" err="1" smtClean="0"/>
              <a:t>than</a:t>
            </a:r>
            <a:r>
              <a:rPr lang="de-DE" baseline="0" dirty="0" smtClean="0"/>
              <a:t> in </a:t>
            </a:r>
            <a:r>
              <a:rPr lang="de-DE" baseline="0" dirty="0" err="1" smtClean="0"/>
              <a:t>the</a:t>
            </a:r>
            <a:r>
              <a:rPr lang="de-DE" baseline="0" dirty="0" smtClean="0"/>
              <a:t> </a:t>
            </a:r>
            <a:r>
              <a:rPr lang="de-DE" baseline="0" dirty="0" err="1" smtClean="0"/>
              <a:t>left</a:t>
            </a:r>
            <a:r>
              <a:rPr lang="de-DE" baseline="0" dirty="0" smtClean="0"/>
              <a:t> </a:t>
            </a:r>
            <a:r>
              <a:rPr lang="de-DE" baseline="0" dirty="0" err="1" smtClean="0"/>
              <a:t>panel</a:t>
            </a:r>
            <a:r>
              <a:rPr lang="de-DE" baseline="0" dirty="0" smtClean="0"/>
              <a:t>. This </a:t>
            </a:r>
            <a:r>
              <a:rPr lang="de-DE" baseline="0" dirty="0" err="1" smtClean="0"/>
              <a:t>makes</a:t>
            </a:r>
            <a:r>
              <a:rPr lang="de-DE" baseline="0" dirty="0" smtClean="0"/>
              <a:t> sense </a:t>
            </a:r>
            <a:r>
              <a:rPr lang="de-DE" baseline="0" dirty="0" err="1" smtClean="0"/>
              <a:t>because</a:t>
            </a:r>
            <a:r>
              <a:rPr lang="de-DE" baseline="0" dirty="0" smtClean="0"/>
              <a:t> </a:t>
            </a:r>
            <a:r>
              <a:rPr lang="de-DE" baseline="0" dirty="0" err="1" smtClean="0"/>
              <a:t>about</a:t>
            </a:r>
            <a:r>
              <a:rPr lang="de-DE" baseline="0" dirty="0" smtClean="0"/>
              <a:t> 1/3 </a:t>
            </a:r>
            <a:r>
              <a:rPr lang="de-DE" baseline="0" dirty="0" err="1" smtClean="0"/>
              <a:t>of</a:t>
            </a:r>
            <a:r>
              <a:rPr lang="de-DE" baseline="0" dirty="0" smtClean="0"/>
              <a:t> all </a:t>
            </a:r>
            <a:r>
              <a:rPr lang="de-DE" baseline="0" dirty="0" err="1" smtClean="0"/>
              <a:t>cellular</a:t>
            </a:r>
            <a:r>
              <a:rPr lang="de-DE" baseline="0" dirty="0" smtClean="0"/>
              <a:t> </a:t>
            </a:r>
            <a:r>
              <a:rPr lang="de-DE" baseline="0" dirty="0" err="1" smtClean="0"/>
              <a:t>proteins</a:t>
            </a:r>
            <a:r>
              <a:rPr lang="de-DE" baseline="0" dirty="0" smtClean="0"/>
              <a:t> </a:t>
            </a:r>
            <a:r>
              <a:rPr lang="de-DE" baseline="0" dirty="0" err="1" smtClean="0"/>
              <a:t>need</a:t>
            </a:r>
            <a:r>
              <a:rPr lang="de-DE" baseline="0" dirty="0" smtClean="0"/>
              <a:t> </a:t>
            </a:r>
            <a:r>
              <a:rPr lang="de-DE" baseline="0" dirty="0" err="1" smtClean="0"/>
              <a:t>to</a:t>
            </a:r>
            <a:r>
              <a:rPr lang="de-DE" baseline="0" dirty="0" smtClean="0"/>
              <a:t> pass Sec61, but </a:t>
            </a:r>
            <a:r>
              <a:rPr lang="de-DE" baseline="0" dirty="0" err="1" smtClean="0"/>
              <a:t>only</a:t>
            </a:r>
            <a:r>
              <a:rPr lang="de-DE" baseline="0" dirty="0" smtClean="0"/>
              <a:t> a </a:t>
            </a:r>
            <a:r>
              <a:rPr lang="de-DE" baseline="0" dirty="0" err="1" smtClean="0"/>
              <a:t>portion</a:t>
            </a:r>
            <a:r>
              <a:rPr lang="de-DE" baseline="0" dirty="0" smtClean="0"/>
              <a:t> </a:t>
            </a:r>
            <a:r>
              <a:rPr lang="de-DE" baseline="0" dirty="0" err="1" smtClean="0"/>
              <a:t>of</a:t>
            </a:r>
            <a:r>
              <a:rPr lang="de-DE" baseline="0" dirty="0" smtClean="0"/>
              <a:t> </a:t>
            </a:r>
            <a:r>
              <a:rPr lang="de-DE" baseline="0" dirty="0" err="1" smtClean="0"/>
              <a:t>them</a:t>
            </a:r>
            <a:r>
              <a:rPr lang="de-DE" baseline="0" dirty="0" smtClean="0"/>
              <a:t> also </a:t>
            </a:r>
            <a:r>
              <a:rPr lang="de-DE" baseline="0" dirty="0" err="1" smtClean="0"/>
              <a:t>need</a:t>
            </a:r>
            <a:r>
              <a:rPr lang="de-DE" baseline="0" dirty="0" smtClean="0"/>
              <a:t> Trap.</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40</a:t>
            </a:fld>
            <a:endParaRPr lang="de-DE"/>
          </a:p>
        </p:txBody>
      </p:sp>
    </p:spTree>
    <p:extLst>
      <p:ext uri="{BB962C8B-B14F-4D97-AF65-F5344CB8AC3E}">
        <p14:creationId xmlns:p14="http://schemas.microsoft.com/office/powerpoint/2010/main" val="3557209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heatmap</a:t>
            </a:r>
            <a:r>
              <a:rPr lang="de-DE" dirty="0" smtClean="0"/>
              <a:t> </a:t>
            </a:r>
            <a:r>
              <a:rPr lang="de-DE" dirty="0" err="1" smtClean="0"/>
              <a:t>illustrates</a:t>
            </a:r>
            <a:r>
              <a:rPr lang="de-DE" dirty="0" smtClean="0"/>
              <a:t> 2 </a:t>
            </a:r>
            <a:r>
              <a:rPr lang="de-DE" dirty="0" err="1" smtClean="0"/>
              <a:t>things</a:t>
            </a:r>
            <a:r>
              <a:rPr lang="de-DE" dirty="0" smtClean="0"/>
              <a:t>,</a:t>
            </a:r>
            <a:r>
              <a:rPr lang="de-DE" baseline="0" dirty="0" smtClean="0"/>
              <a:t> </a:t>
            </a:r>
            <a:r>
              <a:rPr lang="de-DE" baseline="0" dirty="0" err="1" smtClean="0"/>
              <a:t>one</a:t>
            </a:r>
            <a:r>
              <a:rPr lang="de-DE" baseline="0" dirty="0" smtClean="0"/>
              <a:t> </a:t>
            </a:r>
            <a:r>
              <a:rPr lang="de-DE" baseline="0" dirty="0" err="1" smtClean="0"/>
              <a:t>is</a:t>
            </a:r>
            <a:r>
              <a:rPr lang="de-DE" baseline="0" dirty="0" smtClean="0"/>
              <a:t> </a:t>
            </a:r>
            <a:r>
              <a:rPr lang="de-DE" baseline="0" dirty="0" err="1" smtClean="0"/>
              <a:t>good</a:t>
            </a:r>
            <a:r>
              <a:rPr lang="de-DE" baseline="0" dirty="0" smtClean="0"/>
              <a:t>, </a:t>
            </a:r>
            <a:r>
              <a:rPr lang="de-DE" baseline="0" dirty="0" err="1" smtClean="0"/>
              <a:t>one</a:t>
            </a:r>
            <a:r>
              <a:rPr lang="de-DE" baseline="0" dirty="0" smtClean="0"/>
              <a:t> </a:t>
            </a:r>
            <a:r>
              <a:rPr lang="de-DE" baseline="0" dirty="0" err="1" smtClean="0"/>
              <a:t>is</a:t>
            </a:r>
            <a:r>
              <a:rPr lang="de-DE" baseline="0" dirty="0" smtClean="0"/>
              <a:t> </a:t>
            </a:r>
            <a:r>
              <a:rPr lang="de-DE" baseline="0" dirty="0" err="1" smtClean="0"/>
              <a:t>problematic</a:t>
            </a:r>
            <a:r>
              <a:rPr lang="de-DE" baseline="0" dirty="0" smtClean="0"/>
              <a:t>.</a:t>
            </a:r>
          </a:p>
          <a:p>
            <a:r>
              <a:rPr lang="de-DE" baseline="0" dirty="0" smtClean="0"/>
              <a:t>The </a:t>
            </a:r>
            <a:r>
              <a:rPr lang="de-DE" baseline="0" dirty="0" err="1" smtClean="0"/>
              <a:t>good</a:t>
            </a:r>
            <a:r>
              <a:rPr lang="de-DE" baseline="0" dirty="0" smtClean="0"/>
              <a:t> </a:t>
            </a:r>
            <a:r>
              <a:rPr lang="de-DE" baseline="0" dirty="0" err="1" smtClean="0"/>
              <a:t>point</a:t>
            </a:r>
            <a:r>
              <a:rPr lang="de-DE" baseline="0" dirty="0" smtClean="0"/>
              <a:t> </a:t>
            </a:r>
            <a:r>
              <a:rPr lang="de-DE" baseline="0" dirty="0" err="1" smtClean="0"/>
              <a:t>is</a:t>
            </a:r>
            <a:r>
              <a:rPr lang="de-DE" baseline="0" dirty="0" smtClean="0"/>
              <a:t> </a:t>
            </a:r>
            <a:r>
              <a:rPr lang="de-DE" baseline="0" dirty="0" err="1" smtClean="0"/>
              <a:t>that</a:t>
            </a:r>
            <a:r>
              <a:rPr lang="de-DE" baseline="0" dirty="0" smtClean="0"/>
              <a:t> </a:t>
            </a:r>
            <a:r>
              <a:rPr lang="de-DE" baseline="0" dirty="0" err="1" smtClean="0"/>
              <a:t>f</a:t>
            </a:r>
            <a:r>
              <a:rPr lang="de-DE" dirty="0" err="1" smtClean="0"/>
              <a:t>or</a:t>
            </a:r>
            <a:r>
              <a:rPr lang="de-DE" dirty="0" smtClean="0"/>
              <a:t> Sec61alpha </a:t>
            </a:r>
            <a:r>
              <a:rPr lang="de-DE" dirty="0" err="1" smtClean="0"/>
              <a:t>silencing</a:t>
            </a:r>
            <a:r>
              <a:rPr lang="de-DE" dirty="0" smtClean="0"/>
              <a:t> (</a:t>
            </a:r>
            <a:r>
              <a:rPr lang="de-DE" dirty="0" err="1" smtClean="0"/>
              <a:t>left</a:t>
            </a:r>
            <a:r>
              <a:rPr lang="de-DE" dirty="0" smtClean="0"/>
              <a:t> </a:t>
            </a:r>
            <a:r>
              <a:rPr lang="de-DE" dirty="0" err="1" smtClean="0"/>
              <a:t>panel</a:t>
            </a:r>
            <a:r>
              <a:rPr lang="de-DE" dirty="0" smtClean="0"/>
              <a:t>), </a:t>
            </a:r>
            <a:r>
              <a:rPr lang="de-DE" dirty="0" err="1" smtClean="0"/>
              <a:t>clustering</a:t>
            </a:r>
            <a:r>
              <a:rPr lang="de-DE" dirty="0" smtClean="0"/>
              <a:t> </a:t>
            </a:r>
            <a:r>
              <a:rPr lang="de-DE" dirty="0" err="1" smtClean="0"/>
              <a:t>by</a:t>
            </a:r>
            <a:r>
              <a:rPr lang="de-DE" dirty="0" smtClean="0"/>
              <a:t> </a:t>
            </a:r>
            <a:r>
              <a:rPr lang="de-DE" dirty="0" err="1" smtClean="0"/>
              <a:t>control</a:t>
            </a:r>
            <a:r>
              <a:rPr lang="de-DE" dirty="0" smtClean="0"/>
              <a:t>/siRNA1/siRNA2 </a:t>
            </a:r>
            <a:r>
              <a:rPr lang="de-DE" dirty="0" err="1" smtClean="0"/>
              <a:t>worked</a:t>
            </a:r>
            <a:r>
              <a:rPr lang="de-DE" dirty="0" smtClean="0"/>
              <a:t> </a:t>
            </a:r>
            <a:r>
              <a:rPr lang="de-DE" dirty="0" err="1" smtClean="0"/>
              <a:t>perfectly</a:t>
            </a:r>
            <a:r>
              <a:rPr lang="de-DE" dirty="0" smtClean="0"/>
              <a:t>. Also</a:t>
            </a:r>
            <a:r>
              <a:rPr lang="de-DE" baseline="0" dirty="0" smtClean="0"/>
              <a:t> </a:t>
            </a:r>
            <a:r>
              <a:rPr lang="de-DE" baseline="0" dirty="0" err="1" smtClean="0"/>
              <a:t>f</a:t>
            </a:r>
            <a:r>
              <a:rPr lang="de-DE" dirty="0" err="1" smtClean="0"/>
              <a:t>or</a:t>
            </a:r>
            <a:r>
              <a:rPr lang="de-DE" dirty="0" smtClean="0"/>
              <a:t> Trap </a:t>
            </a:r>
            <a:r>
              <a:rPr lang="de-DE" dirty="0" err="1" smtClean="0"/>
              <a:t>silencing</a:t>
            </a:r>
            <a:r>
              <a:rPr lang="de-DE" dirty="0" smtClean="0"/>
              <a:t> (</a:t>
            </a:r>
            <a:r>
              <a:rPr lang="de-DE" dirty="0" err="1" smtClean="0"/>
              <a:t>right</a:t>
            </a:r>
            <a:r>
              <a:rPr lang="de-DE" dirty="0" smtClean="0"/>
              <a:t> </a:t>
            </a:r>
            <a:r>
              <a:rPr lang="de-DE" dirty="0" err="1" smtClean="0"/>
              <a:t>panel</a:t>
            </a:r>
            <a:r>
              <a:rPr lang="de-DE" dirty="0" smtClean="0"/>
              <a:t>),</a:t>
            </a:r>
            <a:r>
              <a:rPr lang="de-DE" baseline="0" dirty="0" smtClean="0"/>
              <a:t> </a:t>
            </a:r>
            <a:r>
              <a:rPr lang="de-DE" baseline="0" dirty="0" err="1" smtClean="0"/>
              <a:t>clustering</a:t>
            </a:r>
            <a:r>
              <a:rPr lang="de-DE" baseline="0" dirty="0" smtClean="0"/>
              <a:t> </a:t>
            </a:r>
            <a:r>
              <a:rPr lang="de-DE" baseline="0" dirty="0" err="1" smtClean="0"/>
              <a:t>worked</a:t>
            </a:r>
            <a:r>
              <a:rPr lang="de-DE" baseline="0" dirty="0" smtClean="0"/>
              <a:t> </a:t>
            </a:r>
            <a:r>
              <a:rPr lang="de-DE" baseline="0" dirty="0" err="1" smtClean="0"/>
              <a:t>quite</a:t>
            </a:r>
            <a:r>
              <a:rPr lang="de-DE" baseline="0" dirty="0" smtClean="0"/>
              <a:t> </a:t>
            </a:r>
            <a:r>
              <a:rPr lang="de-DE" baseline="0" dirty="0" err="1" smtClean="0"/>
              <a:t>well</a:t>
            </a:r>
            <a:r>
              <a:rPr lang="de-DE" baseline="0" dirty="0" smtClean="0"/>
              <a:t>. </a:t>
            </a:r>
            <a:r>
              <a:rPr lang="de-DE" baseline="0" dirty="0" err="1" smtClean="0"/>
              <a:t>Only</a:t>
            </a:r>
            <a:r>
              <a:rPr lang="de-DE" baseline="0" dirty="0" smtClean="0"/>
              <a:t> </a:t>
            </a:r>
            <a:r>
              <a:rPr lang="de-DE" baseline="0" dirty="0" err="1" smtClean="0"/>
              <a:t>the</a:t>
            </a:r>
            <a:r>
              <a:rPr lang="de-DE" baseline="0" dirty="0" smtClean="0"/>
              <a:t> </a:t>
            </a:r>
            <a:r>
              <a:rPr lang="de-DE" baseline="0" dirty="0" err="1" smtClean="0"/>
              <a:t>bottom</a:t>
            </a:r>
            <a:r>
              <a:rPr lang="de-DE" baseline="0" dirty="0" smtClean="0"/>
              <a:t> 3 </a:t>
            </a:r>
            <a:r>
              <a:rPr lang="de-DE" baseline="0" dirty="0" err="1" smtClean="0"/>
              <a:t>data</a:t>
            </a:r>
            <a:r>
              <a:rPr lang="de-DE" baseline="0" dirty="0" smtClean="0"/>
              <a:t> </a:t>
            </a:r>
            <a:r>
              <a:rPr lang="de-DE" baseline="0" dirty="0" err="1" smtClean="0"/>
              <a:t>rows</a:t>
            </a:r>
            <a:r>
              <a:rPr lang="de-DE" baseline="0" dirty="0" smtClean="0"/>
              <a:t> </a:t>
            </a:r>
            <a:r>
              <a:rPr lang="de-DE" baseline="0" dirty="0" err="1" smtClean="0"/>
              <a:t>are</a:t>
            </a:r>
            <a:r>
              <a:rPr lang="de-DE" baseline="0" dirty="0" smtClean="0"/>
              <a:t> </a:t>
            </a:r>
            <a:r>
              <a:rPr lang="de-DE" baseline="0" dirty="0" err="1" smtClean="0"/>
              <a:t>clustered</a:t>
            </a:r>
            <a:r>
              <a:rPr lang="de-DE" baseline="0" dirty="0" smtClean="0"/>
              <a:t> </a:t>
            </a:r>
            <a:r>
              <a:rPr lang="de-DE" baseline="0" dirty="0" err="1" smtClean="0"/>
              <a:t>away</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other</a:t>
            </a:r>
            <a:r>
              <a:rPr lang="de-DE" baseline="0" dirty="0" smtClean="0"/>
              <a:t> </a:t>
            </a:r>
            <a:r>
              <a:rPr lang="de-DE" baseline="0" dirty="0" err="1" smtClean="0"/>
              <a:t>experiments</a:t>
            </a:r>
            <a:r>
              <a:rPr lang="de-DE" baseline="0" dirty="0" smtClean="0"/>
              <a:t>.</a:t>
            </a:r>
          </a:p>
          <a:p>
            <a:r>
              <a:rPr lang="de-DE" baseline="0" dirty="0" smtClean="0"/>
              <a:t>The </a:t>
            </a:r>
            <a:r>
              <a:rPr lang="de-DE" baseline="0" dirty="0" err="1" smtClean="0"/>
              <a:t>problematic</a:t>
            </a:r>
            <a:r>
              <a:rPr lang="de-DE" baseline="0" dirty="0" smtClean="0"/>
              <a:t> </a:t>
            </a:r>
            <a:r>
              <a:rPr lang="de-DE" baseline="0" dirty="0" err="1" smtClean="0"/>
              <a:t>point</a:t>
            </a:r>
            <a:r>
              <a:rPr lang="de-DE" baseline="0" dirty="0" smtClean="0"/>
              <a:t> </a:t>
            </a:r>
            <a:r>
              <a:rPr lang="de-DE" baseline="0" dirty="0" err="1" smtClean="0"/>
              <a:t>is</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results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two</a:t>
            </a:r>
            <a:r>
              <a:rPr lang="de-DE" baseline="0" dirty="0" smtClean="0"/>
              <a:t> </a:t>
            </a:r>
            <a:r>
              <a:rPr lang="de-DE" baseline="0" dirty="0" err="1" smtClean="0"/>
              <a:t>silencing</a:t>
            </a:r>
            <a:r>
              <a:rPr lang="de-DE" baseline="0" dirty="0" smtClean="0"/>
              <a:t> </a:t>
            </a:r>
            <a:r>
              <a:rPr lang="de-DE" baseline="0" dirty="0" err="1" smtClean="0"/>
              <a:t>siRNAs</a:t>
            </a:r>
            <a:r>
              <a:rPr lang="de-DE" baseline="0" dirty="0" smtClean="0"/>
              <a:t> </a:t>
            </a:r>
            <a:r>
              <a:rPr lang="de-DE" baseline="0" dirty="0" err="1" smtClean="0"/>
              <a:t>are</a:t>
            </a:r>
            <a:r>
              <a:rPr lang="de-DE" baseline="0" dirty="0" smtClean="0"/>
              <a:t> </a:t>
            </a:r>
            <a:r>
              <a:rPr lang="de-DE" baseline="0" dirty="0" err="1" smtClean="0"/>
              <a:t>sometimes</a:t>
            </a:r>
            <a:r>
              <a:rPr lang="de-DE" baseline="0" dirty="0" smtClean="0"/>
              <a:t> </a:t>
            </a:r>
            <a:r>
              <a:rPr lang="de-DE" baseline="0" dirty="0" err="1" smtClean="0"/>
              <a:t>inconsistent</a:t>
            </a:r>
            <a:r>
              <a:rPr lang="de-DE" baseline="0" dirty="0" smtClean="0"/>
              <a:t>. I </a:t>
            </a:r>
            <a:r>
              <a:rPr lang="de-DE" baseline="0" dirty="0" err="1" smtClean="0"/>
              <a:t>have</a:t>
            </a:r>
            <a:r>
              <a:rPr lang="de-DE" baseline="0" dirty="0" smtClean="0"/>
              <a:t> </a:t>
            </a:r>
            <a:r>
              <a:rPr lang="de-DE" baseline="0" dirty="0" err="1" smtClean="0"/>
              <a:t>enclosed</a:t>
            </a:r>
            <a:r>
              <a:rPr lang="de-DE" baseline="0" dirty="0" smtClean="0"/>
              <a:t> </a:t>
            </a:r>
            <a:r>
              <a:rPr lang="de-DE" baseline="0" dirty="0" err="1" smtClean="0"/>
              <a:t>some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problematic</a:t>
            </a:r>
            <a:r>
              <a:rPr lang="de-DE" baseline="0" dirty="0" smtClean="0"/>
              <a:t> </a:t>
            </a:r>
            <a:r>
              <a:rPr lang="de-DE" baseline="0" dirty="0" err="1" smtClean="0"/>
              <a:t>regions</a:t>
            </a:r>
            <a:r>
              <a:rPr lang="de-DE" baseline="0" dirty="0" smtClean="0"/>
              <a:t> </a:t>
            </a:r>
            <a:r>
              <a:rPr lang="de-DE" baseline="0" dirty="0" err="1" smtClean="0"/>
              <a:t>with</a:t>
            </a:r>
            <a:r>
              <a:rPr lang="de-DE" baseline="0" dirty="0" smtClean="0"/>
              <a:t> pink </a:t>
            </a:r>
            <a:r>
              <a:rPr lang="de-DE" baseline="0" dirty="0" err="1" smtClean="0"/>
              <a:t>boxes</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41</a:t>
            </a:fld>
            <a:endParaRPr lang="de-DE"/>
          </a:p>
        </p:txBody>
      </p:sp>
    </p:spTree>
    <p:extLst>
      <p:ext uri="{BB962C8B-B14F-4D97-AF65-F5344CB8AC3E}">
        <p14:creationId xmlns:p14="http://schemas.microsoft.com/office/powerpoint/2010/main" val="3475619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Here</a:t>
            </a:r>
            <a:r>
              <a:rPr lang="de-DE" dirty="0" smtClean="0"/>
              <a:t>,</a:t>
            </a:r>
            <a:r>
              <a:rPr lang="de-DE" baseline="0" dirty="0" smtClean="0"/>
              <a:t> </a:t>
            </a:r>
            <a:r>
              <a:rPr lang="de-DE" baseline="0" dirty="0" err="1" smtClean="0"/>
              <a:t>we</a:t>
            </a:r>
            <a:r>
              <a:rPr lang="de-DE" baseline="0" dirty="0" smtClean="0"/>
              <a:t> </a:t>
            </a:r>
            <a:r>
              <a:rPr lang="de-DE" baseline="0" dirty="0" err="1" smtClean="0"/>
              <a:t>annotate</a:t>
            </a:r>
            <a:r>
              <a:rPr lang="de-DE" baseline="0" dirty="0" smtClean="0"/>
              <a:t> </a:t>
            </a:r>
            <a:r>
              <a:rPr lang="de-DE" baseline="0" dirty="0" err="1" smtClean="0"/>
              <a:t>the</a:t>
            </a:r>
            <a:r>
              <a:rPr lang="de-DE" baseline="0" dirty="0" smtClean="0"/>
              <a:t> </a:t>
            </a:r>
            <a:r>
              <a:rPr lang="de-DE" baseline="0" dirty="0" err="1" smtClean="0"/>
              <a:t>identified</a:t>
            </a:r>
            <a:r>
              <a:rPr lang="de-DE" baseline="0" dirty="0" smtClean="0"/>
              <a:t> </a:t>
            </a:r>
            <a:r>
              <a:rPr lang="de-DE" baseline="0" dirty="0" err="1" smtClean="0"/>
              <a:t>downregulated</a:t>
            </a:r>
            <a:r>
              <a:rPr lang="de-DE" baseline="0" dirty="0" smtClean="0"/>
              <a:t> </a:t>
            </a:r>
            <a:r>
              <a:rPr lang="de-DE" baseline="0" dirty="0" err="1" smtClean="0"/>
              <a:t>proteins</a:t>
            </a:r>
            <a:r>
              <a:rPr lang="de-DE" baseline="0" dirty="0" smtClean="0"/>
              <a:t> </a:t>
            </a:r>
            <a:r>
              <a:rPr lang="de-DE" baseline="0" dirty="0" err="1" smtClean="0"/>
              <a:t>by</a:t>
            </a:r>
            <a:r>
              <a:rPr lang="de-DE" baseline="0" dirty="0" smtClean="0"/>
              <a:t> </a:t>
            </a:r>
            <a:r>
              <a:rPr lang="de-DE" baseline="0" dirty="0" err="1" smtClean="0"/>
              <a:t>their</a:t>
            </a:r>
            <a:r>
              <a:rPr lang="de-DE" baseline="0" dirty="0" smtClean="0"/>
              <a:t> GO </a:t>
            </a:r>
            <a:r>
              <a:rPr lang="de-DE" baseline="0" dirty="0" err="1" smtClean="0"/>
              <a:t>localization</a:t>
            </a:r>
            <a:r>
              <a:rPr lang="de-DE" baseline="0" dirty="0" smtClean="0"/>
              <a:t>.</a:t>
            </a:r>
          </a:p>
          <a:p>
            <a:r>
              <a:rPr lang="de-DE" baseline="0" dirty="0" smtClean="0"/>
              <a:t>Blue </a:t>
            </a:r>
            <a:r>
              <a:rPr lang="de-DE" baseline="0" dirty="0" err="1" smtClean="0"/>
              <a:t>colored</a:t>
            </a:r>
            <a:r>
              <a:rPr lang="de-DE" baseline="0" dirty="0" smtClean="0"/>
              <a:t> </a:t>
            </a:r>
            <a:r>
              <a:rPr lang="de-DE" baseline="0" dirty="0" err="1" smtClean="0"/>
              <a:t>compartments</a:t>
            </a:r>
            <a:r>
              <a:rPr lang="de-DE" baseline="0" dirty="0" smtClean="0"/>
              <a:t> in </a:t>
            </a:r>
            <a:r>
              <a:rPr lang="de-DE" baseline="0" dirty="0" err="1" smtClean="0"/>
              <a:t>the</a:t>
            </a:r>
            <a:r>
              <a:rPr lang="de-DE" baseline="0" dirty="0" smtClean="0"/>
              <a:t> „</a:t>
            </a:r>
            <a:r>
              <a:rPr lang="de-DE" baseline="0" dirty="0" err="1" smtClean="0"/>
              <a:t>cake</a:t>
            </a:r>
            <a:r>
              <a:rPr lang="de-DE" baseline="0" dirty="0" smtClean="0"/>
              <a:t>“ </a:t>
            </a:r>
            <a:r>
              <a:rPr lang="de-DE" baseline="0" dirty="0" err="1" smtClean="0"/>
              <a:t>belong</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secretory</a:t>
            </a:r>
            <a:r>
              <a:rPr lang="de-DE" baseline="0" dirty="0" smtClean="0"/>
              <a:t> </a:t>
            </a:r>
            <a:r>
              <a:rPr lang="de-DE" baseline="0" dirty="0" err="1" smtClean="0"/>
              <a:t>pathway</a:t>
            </a:r>
            <a:r>
              <a:rPr lang="de-DE" baseline="0" dirty="0" smtClean="0"/>
              <a:t> </a:t>
            </a:r>
            <a:r>
              <a:rPr lang="de-DE" baseline="0" dirty="0" err="1" smtClean="0"/>
              <a:t>and</a:t>
            </a:r>
            <a:r>
              <a:rPr lang="de-DE" baseline="0" dirty="0" smtClean="0"/>
              <a:t> </a:t>
            </a:r>
            <a:r>
              <a:rPr lang="de-DE" baseline="0" dirty="0" err="1" smtClean="0"/>
              <a:t>to</a:t>
            </a:r>
            <a:r>
              <a:rPr lang="de-DE" baseline="0" dirty="0" smtClean="0"/>
              <a:t> </a:t>
            </a:r>
            <a:r>
              <a:rPr lang="de-DE" baseline="0" dirty="0" err="1" smtClean="0"/>
              <a:t>membrane</a:t>
            </a:r>
            <a:r>
              <a:rPr lang="de-DE" baseline="0" dirty="0" smtClean="0"/>
              <a:t> </a:t>
            </a:r>
            <a:r>
              <a:rPr lang="de-DE" baseline="0" dirty="0" err="1" smtClean="0"/>
              <a:t>compartments</a:t>
            </a:r>
            <a:r>
              <a:rPr lang="de-DE" baseline="0" dirty="0" smtClean="0"/>
              <a:t>.</a:t>
            </a:r>
          </a:p>
          <a:p>
            <a:r>
              <a:rPr lang="de-DE" baseline="0" dirty="0" err="1" smtClean="0"/>
              <a:t>Compared</a:t>
            </a:r>
            <a:r>
              <a:rPr lang="de-DE" baseline="0" dirty="0" smtClean="0"/>
              <a:t> </a:t>
            </a:r>
            <a:r>
              <a:rPr lang="de-DE" baseline="0" dirty="0" err="1" smtClean="0"/>
              <a:t>to</a:t>
            </a:r>
            <a:r>
              <a:rPr lang="de-DE" baseline="0" dirty="0" smtClean="0"/>
              <a:t> all </a:t>
            </a:r>
            <a:r>
              <a:rPr lang="de-DE" baseline="0" dirty="0" err="1" smtClean="0"/>
              <a:t>proteins</a:t>
            </a:r>
            <a:r>
              <a:rPr lang="de-DE" baseline="0" dirty="0" smtClean="0"/>
              <a:t> </a:t>
            </a:r>
            <a:r>
              <a:rPr lang="de-DE" baseline="0" dirty="0" err="1" smtClean="0"/>
              <a:t>identified</a:t>
            </a:r>
            <a:r>
              <a:rPr lang="de-DE" baseline="0" dirty="0" smtClean="0"/>
              <a:t> </a:t>
            </a:r>
            <a:r>
              <a:rPr lang="de-DE" baseline="0" dirty="0" err="1" smtClean="0"/>
              <a:t>by</a:t>
            </a:r>
            <a:r>
              <a:rPr lang="de-DE" baseline="0" dirty="0" smtClean="0"/>
              <a:t> MS (</a:t>
            </a:r>
            <a:r>
              <a:rPr lang="de-DE" baseline="0" dirty="0" err="1" smtClean="0"/>
              <a:t>left</a:t>
            </a:r>
            <a:r>
              <a:rPr lang="de-DE" baseline="0" dirty="0" smtClean="0"/>
              <a:t>), </a:t>
            </a:r>
            <a:r>
              <a:rPr lang="de-DE" baseline="0" dirty="0" err="1" smtClean="0"/>
              <a:t>the</a:t>
            </a:r>
            <a:r>
              <a:rPr lang="de-DE" baseline="0" dirty="0" smtClean="0"/>
              <a:t> </a:t>
            </a:r>
            <a:r>
              <a:rPr lang="de-DE" baseline="0" dirty="0" err="1" smtClean="0"/>
              <a:t>downregulated</a:t>
            </a:r>
            <a:r>
              <a:rPr lang="de-DE" baseline="0" dirty="0" smtClean="0"/>
              <a:t> </a:t>
            </a:r>
            <a:r>
              <a:rPr lang="de-DE" baseline="0" dirty="0" err="1" smtClean="0"/>
              <a:t>proteins</a:t>
            </a:r>
            <a:r>
              <a:rPr lang="de-DE" baseline="0" dirty="0" smtClean="0"/>
              <a:t> </a:t>
            </a:r>
            <a:r>
              <a:rPr lang="de-DE" baseline="0" dirty="0" err="1" smtClean="0"/>
              <a:t>are</a:t>
            </a:r>
            <a:r>
              <a:rPr lang="de-DE" baseline="0" dirty="0" smtClean="0"/>
              <a:t> </a:t>
            </a:r>
            <a:r>
              <a:rPr lang="de-DE" baseline="0" dirty="0" err="1" smtClean="0"/>
              <a:t>more</a:t>
            </a:r>
            <a:r>
              <a:rPr lang="de-DE" baseline="0" dirty="0" smtClean="0"/>
              <a:t> </a:t>
            </a:r>
            <a:r>
              <a:rPr lang="de-DE" baseline="0" dirty="0" err="1" smtClean="0"/>
              <a:t>than</a:t>
            </a:r>
            <a:r>
              <a:rPr lang="de-DE" baseline="0" dirty="0" smtClean="0"/>
              <a:t> 2-fold </a:t>
            </a:r>
            <a:r>
              <a:rPr lang="de-DE" baseline="0" dirty="0" err="1" smtClean="0"/>
              <a:t>enriched</a:t>
            </a:r>
            <a:r>
              <a:rPr lang="de-DE" baseline="0" dirty="0" smtClean="0"/>
              <a:t> in </a:t>
            </a:r>
            <a:r>
              <a:rPr lang="de-DE" baseline="0" dirty="0" err="1" smtClean="0"/>
              <a:t>these</a:t>
            </a:r>
            <a:r>
              <a:rPr lang="de-DE" baseline="0" dirty="0" smtClean="0"/>
              <a:t> </a:t>
            </a:r>
            <a:r>
              <a:rPr lang="de-DE" baseline="0" dirty="0" err="1" smtClean="0"/>
              <a:t>compartments</a:t>
            </a:r>
            <a:r>
              <a:rPr lang="de-DE" baseline="0" dirty="0" smtClean="0"/>
              <a:t> </a:t>
            </a:r>
            <a:r>
              <a:rPr lang="de-DE" baseline="0" dirty="0" err="1" smtClean="0"/>
              <a:t>as</a:t>
            </a:r>
            <a:r>
              <a:rPr lang="de-DE" baseline="0" dirty="0" smtClean="0"/>
              <a:t> </a:t>
            </a:r>
            <a:r>
              <a:rPr lang="de-DE" baseline="0" dirty="0" err="1" smtClean="0"/>
              <a:t>expected</a:t>
            </a:r>
            <a:r>
              <a:rPr lang="de-DE" baseline="0" dirty="0" smtClean="0"/>
              <a:t>.</a:t>
            </a:r>
          </a:p>
          <a:p>
            <a:r>
              <a:rPr lang="de-DE" baseline="0" dirty="0" smtClean="0"/>
              <a:t>39%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hits</a:t>
            </a:r>
            <a:r>
              <a:rPr lang="de-DE" baseline="0" dirty="0" smtClean="0"/>
              <a:t> </a:t>
            </a:r>
            <a:r>
              <a:rPr lang="de-DE" baseline="0" dirty="0" err="1" smtClean="0"/>
              <a:t>localize</a:t>
            </a:r>
            <a:r>
              <a:rPr lang="de-DE" baseline="0" dirty="0" smtClean="0"/>
              <a:t> </a:t>
            </a:r>
            <a:r>
              <a:rPr lang="de-DE" baseline="0" dirty="0" err="1" smtClean="0"/>
              <a:t>to</a:t>
            </a:r>
            <a:r>
              <a:rPr lang="de-DE" baseline="0" dirty="0" smtClean="0"/>
              <a:t> </a:t>
            </a:r>
            <a:r>
              <a:rPr lang="de-DE" baseline="0" dirty="0" err="1" smtClean="0"/>
              <a:t>other</a:t>
            </a:r>
            <a:r>
              <a:rPr lang="de-DE" baseline="0" dirty="0" smtClean="0"/>
              <a:t> </a:t>
            </a:r>
            <a:r>
              <a:rPr lang="de-DE" baseline="0" dirty="0" err="1" smtClean="0"/>
              <a:t>compartments</a:t>
            </a:r>
            <a:r>
              <a:rPr lang="de-DE" baseline="0" dirty="0" smtClean="0"/>
              <a:t>. These </a:t>
            </a:r>
            <a:r>
              <a:rPr lang="de-DE" baseline="0" dirty="0" err="1" smtClean="0"/>
              <a:t>proteins</a:t>
            </a:r>
            <a:r>
              <a:rPr lang="de-DE" baseline="0" dirty="0" smtClean="0"/>
              <a:t> </a:t>
            </a:r>
            <a:r>
              <a:rPr lang="de-DE" baseline="0" dirty="0" err="1" smtClean="0"/>
              <a:t>are</a:t>
            </a:r>
            <a:r>
              <a:rPr lang="de-DE" baseline="0" dirty="0" smtClean="0"/>
              <a:t> not </a:t>
            </a:r>
            <a:r>
              <a:rPr lang="de-DE" baseline="0" dirty="0" err="1" smtClean="0"/>
              <a:t>expected</a:t>
            </a:r>
            <a:r>
              <a:rPr lang="de-DE" baseline="0" dirty="0" smtClean="0"/>
              <a:t> </a:t>
            </a:r>
            <a:r>
              <a:rPr lang="de-DE" baseline="0" dirty="0" err="1" smtClean="0"/>
              <a:t>to</a:t>
            </a:r>
            <a:r>
              <a:rPr lang="de-DE" baseline="0" dirty="0" smtClean="0"/>
              <a:t> </a:t>
            </a:r>
            <a:r>
              <a:rPr lang="de-DE" baseline="0" dirty="0" err="1" smtClean="0"/>
              <a:t>be</a:t>
            </a:r>
            <a:r>
              <a:rPr lang="de-DE" baseline="0" dirty="0" smtClean="0"/>
              <a:t> Sec61 </a:t>
            </a:r>
            <a:r>
              <a:rPr lang="de-DE" baseline="0" dirty="0" err="1" smtClean="0"/>
              <a:t>clients</a:t>
            </a:r>
            <a:r>
              <a:rPr lang="de-DE" baseline="0" dirty="0" smtClean="0"/>
              <a:t> </a:t>
            </a:r>
            <a:r>
              <a:rPr lang="de-DE" baseline="0" dirty="0" err="1" smtClean="0"/>
              <a:t>themselves</a:t>
            </a:r>
            <a:r>
              <a:rPr lang="de-DE" baseline="0" dirty="0" smtClean="0"/>
              <a:t>. </a:t>
            </a:r>
            <a:r>
              <a:rPr lang="de-DE" baseline="0" dirty="0" err="1" smtClean="0"/>
              <a:t>Their</a:t>
            </a:r>
            <a:r>
              <a:rPr lang="de-DE" baseline="0" dirty="0" smtClean="0"/>
              <a:t> </a:t>
            </a:r>
            <a:r>
              <a:rPr lang="de-DE" baseline="0" dirty="0" err="1" smtClean="0"/>
              <a:t>downregulation</a:t>
            </a:r>
            <a:r>
              <a:rPr lang="de-DE" baseline="0" dirty="0" smtClean="0"/>
              <a:t> </a:t>
            </a:r>
            <a:r>
              <a:rPr lang="de-DE" baseline="0" dirty="0" err="1" smtClean="0"/>
              <a:t>may</a:t>
            </a:r>
            <a:r>
              <a:rPr lang="de-DE" baseline="0" dirty="0" smtClean="0"/>
              <a:t> </a:t>
            </a:r>
            <a:r>
              <a:rPr lang="de-DE" baseline="0" dirty="0" err="1" smtClean="0"/>
              <a:t>either</a:t>
            </a:r>
            <a:r>
              <a:rPr lang="de-DE" baseline="0" dirty="0" smtClean="0"/>
              <a:t> </a:t>
            </a:r>
            <a:r>
              <a:rPr lang="de-DE" baseline="0" dirty="0" err="1" smtClean="0"/>
              <a:t>be</a:t>
            </a:r>
            <a:r>
              <a:rPr lang="de-DE" baseline="0" dirty="0" smtClean="0"/>
              <a:t> a </a:t>
            </a:r>
            <a:r>
              <a:rPr lang="de-DE" baseline="0" dirty="0" err="1" smtClean="0"/>
              <a:t>compensatory</a:t>
            </a:r>
            <a:r>
              <a:rPr lang="de-DE" baseline="0" dirty="0" smtClean="0"/>
              <a:t> </a:t>
            </a:r>
            <a:r>
              <a:rPr lang="de-DE" baseline="0" dirty="0" err="1" smtClean="0"/>
              <a:t>biological</a:t>
            </a:r>
            <a:r>
              <a:rPr lang="de-DE" baseline="0" dirty="0" smtClean="0"/>
              <a:t> </a:t>
            </a:r>
            <a:r>
              <a:rPr lang="de-DE" baseline="0" dirty="0" err="1" smtClean="0"/>
              <a:t>effect</a:t>
            </a:r>
            <a:r>
              <a:rPr lang="de-DE" baseline="0" dirty="0" smtClean="0"/>
              <a:t> </a:t>
            </a:r>
            <a:r>
              <a:rPr lang="de-DE" baseline="0" dirty="0" err="1" smtClean="0"/>
              <a:t>or</a:t>
            </a:r>
            <a:r>
              <a:rPr lang="de-DE" baseline="0" dirty="0" smtClean="0"/>
              <a:t> </a:t>
            </a:r>
            <a:r>
              <a:rPr lang="de-DE" baseline="0" dirty="0" err="1" smtClean="0"/>
              <a:t>simply</a:t>
            </a:r>
            <a:r>
              <a:rPr lang="de-DE" baseline="0" dirty="0" smtClean="0"/>
              <a:t> </a:t>
            </a:r>
            <a:r>
              <a:rPr lang="de-DE" baseline="0" dirty="0" err="1" smtClean="0"/>
              <a:t>be</a:t>
            </a:r>
            <a:r>
              <a:rPr lang="de-DE" baseline="0" dirty="0" smtClean="0"/>
              <a:t> due </a:t>
            </a:r>
            <a:r>
              <a:rPr lang="de-DE" baseline="0" dirty="0" err="1" smtClean="0"/>
              <a:t>to</a:t>
            </a:r>
            <a:r>
              <a:rPr lang="de-DE" baseline="0" dirty="0" smtClean="0"/>
              <a:t> experimental </a:t>
            </a:r>
            <a:r>
              <a:rPr lang="de-DE" baseline="0" dirty="0" err="1" smtClean="0"/>
              <a:t>noise</a:t>
            </a:r>
            <a:r>
              <a:rPr lang="de-DE" baseline="0" dirty="0" smtClean="0"/>
              <a:t>. </a:t>
            </a:r>
          </a:p>
          <a:p>
            <a:r>
              <a:rPr lang="de-DE" baseline="0" dirty="0" smtClean="0"/>
              <a:t>In </a:t>
            </a:r>
            <a:r>
              <a:rPr lang="de-DE" baseline="0" dirty="0" err="1" smtClean="0"/>
              <a:t>the</a:t>
            </a:r>
            <a:r>
              <a:rPr lang="de-DE" baseline="0" dirty="0" smtClean="0"/>
              <a:t> </a:t>
            </a:r>
            <a:r>
              <a:rPr lang="de-DE" baseline="0" dirty="0" err="1" smtClean="0"/>
              <a:t>lower</a:t>
            </a:r>
            <a:r>
              <a:rPr lang="de-DE" baseline="0" dirty="0" smtClean="0"/>
              <a:t> </a:t>
            </a:r>
            <a:r>
              <a:rPr lang="de-DE" baseline="0" dirty="0" err="1" smtClean="0"/>
              <a:t>line</a:t>
            </a:r>
            <a:r>
              <a:rPr lang="de-DE" baseline="0" dirty="0" smtClean="0"/>
              <a:t>, </a:t>
            </a:r>
            <a:r>
              <a:rPr lang="de-DE" baseline="0" dirty="0" err="1" smtClean="0"/>
              <a:t>we</a:t>
            </a:r>
            <a:r>
              <a:rPr lang="de-DE" baseline="0" dirty="0" smtClean="0"/>
              <a:t> </a:t>
            </a:r>
            <a:r>
              <a:rPr lang="de-DE" baseline="0" dirty="0" err="1" smtClean="0"/>
              <a:t>analyzed</a:t>
            </a:r>
            <a:r>
              <a:rPr lang="de-DE" baseline="0" dirty="0" smtClean="0"/>
              <a:t> </a:t>
            </a:r>
            <a:r>
              <a:rPr lang="de-DE" baseline="0" dirty="0" err="1" smtClean="0"/>
              <a:t>how</a:t>
            </a:r>
            <a:r>
              <a:rPr lang="de-DE" baseline="0" dirty="0" smtClean="0"/>
              <a:t> </a:t>
            </a:r>
            <a:r>
              <a:rPr lang="de-DE" baseline="0" dirty="0" err="1" smtClean="0"/>
              <a:t>many</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proteins</a:t>
            </a:r>
            <a:r>
              <a:rPr lang="de-DE" baseline="0" dirty="0" smtClean="0"/>
              <a:t> </a:t>
            </a:r>
            <a:r>
              <a:rPr lang="de-DE" baseline="0" dirty="0" err="1" smtClean="0"/>
              <a:t>have</a:t>
            </a:r>
            <a:r>
              <a:rPr lang="de-DE" baseline="0" dirty="0" smtClean="0"/>
              <a:t> </a:t>
            </a:r>
            <a:r>
              <a:rPr lang="de-DE" baseline="0" dirty="0" err="1" smtClean="0"/>
              <a:t>signal</a:t>
            </a:r>
            <a:r>
              <a:rPr lang="de-DE" baseline="0" dirty="0" smtClean="0"/>
              <a:t> </a:t>
            </a:r>
            <a:r>
              <a:rPr lang="de-DE" baseline="0" dirty="0" err="1" smtClean="0"/>
              <a:t>peptides</a:t>
            </a:r>
            <a:r>
              <a:rPr lang="de-DE" baseline="0" dirty="0" smtClean="0"/>
              <a:t>, </a:t>
            </a:r>
            <a:r>
              <a:rPr lang="de-DE" baseline="0" dirty="0" err="1" smtClean="0"/>
              <a:t>are</a:t>
            </a:r>
            <a:r>
              <a:rPr lang="de-DE" baseline="0" dirty="0" smtClean="0"/>
              <a:t> </a:t>
            </a:r>
            <a:r>
              <a:rPr lang="de-DE" baseline="0" dirty="0" err="1" smtClean="0"/>
              <a:t>glycosylated</a:t>
            </a:r>
            <a:r>
              <a:rPr lang="de-DE" baseline="0" dirty="0" smtClean="0"/>
              <a:t> </a:t>
            </a:r>
            <a:r>
              <a:rPr lang="de-DE" baseline="0" dirty="0" err="1" smtClean="0"/>
              <a:t>or</a:t>
            </a:r>
            <a:r>
              <a:rPr lang="de-DE" baseline="0" dirty="0" smtClean="0"/>
              <a:t> </a:t>
            </a:r>
            <a:r>
              <a:rPr lang="de-DE" baseline="0" dirty="0" err="1" smtClean="0"/>
              <a:t>are</a:t>
            </a:r>
            <a:r>
              <a:rPr lang="de-DE" baseline="0" dirty="0" smtClean="0"/>
              <a:t> </a:t>
            </a:r>
            <a:r>
              <a:rPr lang="de-DE" baseline="0" dirty="0" err="1" smtClean="0"/>
              <a:t>membrane</a:t>
            </a:r>
            <a:r>
              <a:rPr lang="de-DE" baseline="0" dirty="0" smtClean="0"/>
              <a:t> </a:t>
            </a:r>
            <a:r>
              <a:rPr lang="de-DE" baseline="0" dirty="0" err="1" smtClean="0"/>
              <a:t>proteins</a:t>
            </a:r>
            <a:r>
              <a:rPr lang="de-DE" baseline="0" dirty="0" smtClean="0"/>
              <a:t>. All </a:t>
            </a:r>
            <a:r>
              <a:rPr lang="de-DE" baseline="0" dirty="0" err="1" smtClean="0"/>
              <a:t>these</a:t>
            </a:r>
            <a:r>
              <a:rPr lang="de-DE" baseline="0" dirty="0" smtClean="0"/>
              <a:t> </a:t>
            </a:r>
            <a:r>
              <a:rPr lang="de-DE" baseline="0" dirty="0" err="1" smtClean="0"/>
              <a:t>properties</a:t>
            </a:r>
            <a:r>
              <a:rPr lang="de-DE" baseline="0" dirty="0" smtClean="0"/>
              <a:t> </a:t>
            </a:r>
            <a:r>
              <a:rPr lang="de-DE" baseline="0" dirty="0" err="1" smtClean="0"/>
              <a:t>are</a:t>
            </a:r>
            <a:r>
              <a:rPr lang="de-DE" baseline="0" dirty="0" smtClean="0"/>
              <a:t> </a:t>
            </a:r>
            <a:r>
              <a:rPr lang="de-DE" baseline="0" dirty="0" err="1" smtClean="0"/>
              <a:t>strongly</a:t>
            </a:r>
            <a:r>
              <a:rPr lang="de-DE" baseline="0" dirty="0" smtClean="0"/>
              <a:t> </a:t>
            </a:r>
            <a:r>
              <a:rPr lang="de-DE" baseline="0" dirty="0" err="1" smtClean="0"/>
              <a:t>upregulated</a:t>
            </a:r>
            <a:r>
              <a:rPr lang="de-DE" baseline="0" dirty="0" smtClean="0"/>
              <a:t> </a:t>
            </a:r>
            <a:r>
              <a:rPr lang="de-DE" baseline="0" dirty="0" err="1" smtClean="0"/>
              <a:t>as</a:t>
            </a:r>
            <a:r>
              <a:rPr lang="de-DE" baseline="0" dirty="0" smtClean="0"/>
              <a:t> </a:t>
            </a:r>
            <a:r>
              <a:rPr lang="de-DE" baseline="0" dirty="0" err="1" smtClean="0"/>
              <a:t>expected</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42</a:t>
            </a:fld>
            <a:endParaRPr lang="de-DE"/>
          </a:p>
        </p:txBody>
      </p:sp>
    </p:spTree>
    <p:extLst>
      <p:ext uri="{BB962C8B-B14F-4D97-AF65-F5344CB8AC3E}">
        <p14:creationId xmlns:p14="http://schemas.microsoft.com/office/powerpoint/2010/main" val="39040917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This</a:t>
            </a:r>
            <a:r>
              <a:rPr lang="de-DE" baseline="0" dirty="0" smtClean="0"/>
              <a:t> </a:t>
            </a:r>
            <a:r>
              <a:rPr lang="de-DE" baseline="0" dirty="0" err="1" smtClean="0"/>
              <a:t>is</a:t>
            </a:r>
            <a:r>
              <a:rPr lang="de-DE" baseline="0" dirty="0" smtClean="0"/>
              <a:t> </a:t>
            </a:r>
            <a:r>
              <a:rPr lang="de-DE" baseline="0" dirty="0" err="1" smtClean="0"/>
              <a:t>the</a:t>
            </a:r>
            <a:r>
              <a:rPr lang="de-DE" baseline="0" dirty="0" smtClean="0"/>
              <a:t> same </a:t>
            </a:r>
            <a:r>
              <a:rPr lang="de-DE" baseline="0" dirty="0" err="1" smtClean="0"/>
              <a:t>analysis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downregulated</a:t>
            </a:r>
            <a:r>
              <a:rPr lang="de-DE" baseline="0" dirty="0" smtClean="0"/>
              <a:t> </a:t>
            </a:r>
            <a:r>
              <a:rPr lang="de-DE" baseline="0" dirty="0" err="1" smtClean="0"/>
              <a:t>proteins</a:t>
            </a:r>
            <a:r>
              <a:rPr lang="de-DE" baseline="0" dirty="0" smtClean="0"/>
              <a:t> after Trap </a:t>
            </a:r>
            <a:r>
              <a:rPr lang="de-DE" baseline="0" dirty="0" err="1" smtClean="0"/>
              <a:t>silencing</a:t>
            </a:r>
            <a:r>
              <a:rPr lang="de-DE" baseline="0" dirty="0" smtClean="0"/>
              <a:t>.</a:t>
            </a:r>
          </a:p>
          <a:p>
            <a:r>
              <a:rPr lang="de-DE" baseline="0" dirty="0" err="1" smtClean="0"/>
              <a:t>Now</a:t>
            </a:r>
            <a:r>
              <a:rPr lang="de-DE" baseline="0" dirty="0" smtClean="0"/>
              <a:t>, </a:t>
            </a:r>
            <a:r>
              <a:rPr lang="de-DE" baseline="0" dirty="0" err="1" smtClean="0"/>
              <a:t>the</a:t>
            </a:r>
            <a:r>
              <a:rPr lang="de-DE" baseline="0" dirty="0" smtClean="0"/>
              <a:t> </a:t>
            </a:r>
            <a:r>
              <a:rPr lang="de-DE" baseline="0" dirty="0" err="1" smtClean="0"/>
              <a:t>enrichment</a:t>
            </a:r>
            <a:r>
              <a:rPr lang="de-DE" baseline="0" dirty="0" smtClean="0"/>
              <a:t> </a:t>
            </a:r>
            <a:r>
              <a:rPr lang="de-DE" baseline="0" dirty="0" err="1" smtClean="0"/>
              <a:t>of</a:t>
            </a:r>
            <a:r>
              <a:rPr lang="de-DE" baseline="0" dirty="0" smtClean="0"/>
              <a:t> relevant </a:t>
            </a:r>
            <a:r>
              <a:rPr lang="de-DE" baseline="0" dirty="0" err="1" smtClean="0"/>
              <a:t>compartments</a:t>
            </a:r>
            <a:r>
              <a:rPr lang="de-DE" baseline="0" dirty="0" smtClean="0"/>
              <a:t> </a:t>
            </a:r>
            <a:r>
              <a:rPr lang="de-DE" baseline="0" dirty="0" err="1" smtClean="0"/>
              <a:t>is</a:t>
            </a:r>
            <a:r>
              <a:rPr lang="de-DE" baseline="0" dirty="0" smtClean="0"/>
              <a:t> </a:t>
            </a:r>
            <a:r>
              <a:rPr lang="de-DE" baseline="0" dirty="0" err="1" smtClean="0"/>
              <a:t>only</a:t>
            </a:r>
            <a:r>
              <a:rPr lang="de-DE" baseline="0" dirty="0" smtClean="0"/>
              <a:t> </a:t>
            </a:r>
            <a:r>
              <a:rPr lang="de-DE" baseline="0" dirty="0" err="1" smtClean="0"/>
              <a:t>about</a:t>
            </a:r>
            <a:r>
              <a:rPr lang="de-DE" baseline="0" dirty="0" smtClean="0"/>
              <a:t> 1,5-fold.</a:t>
            </a:r>
          </a:p>
          <a:p>
            <a:r>
              <a:rPr lang="de-DE" baseline="0" dirty="0" smtClean="0"/>
              <a:t>Also, </a:t>
            </a:r>
            <a:r>
              <a:rPr lang="de-DE" baseline="0" dirty="0" err="1" smtClean="0"/>
              <a:t>fewer</a:t>
            </a:r>
            <a:r>
              <a:rPr lang="de-DE" baseline="0" dirty="0" smtClean="0"/>
              <a:t> relevant </a:t>
            </a:r>
            <a:r>
              <a:rPr lang="de-DE" baseline="0" dirty="0" err="1" smtClean="0"/>
              <a:t>features</a:t>
            </a:r>
            <a:r>
              <a:rPr lang="de-DE" baseline="0" dirty="0" smtClean="0"/>
              <a:t> </a:t>
            </a:r>
            <a:r>
              <a:rPr lang="de-DE" baseline="0" dirty="0" err="1" smtClean="0"/>
              <a:t>are</a:t>
            </a:r>
            <a:r>
              <a:rPr lang="de-DE" baseline="0" dirty="0" smtClean="0"/>
              <a:t> </a:t>
            </a:r>
            <a:r>
              <a:rPr lang="de-DE" baseline="0" dirty="0" err="1" smtClean="0"/>
              <a:t>found</a:t>
            </a:r>
            <a:r>
              <a:rPr lang="de-DE" baseline="0" dirty="0" smtClean="0"/>
              <a:t> in </a:t>
            </a:r>
            <a:r>
              <a:rPr lang="de-DE" baseline="0" dirty="0" err="1" smtClean="0"/>
              <a:t>the</a:t>
            </a:r>
            <a:r>
              <a:rPr lang="de-DE" baseline="0" dirty="0" smtClean="0"/>
              <a:t> </a:t>
            </a:r>
            <a:r>
              <a:rPr lang="de-DE" baseline="0" dirty="0" err="1" smtClean="0"/>
              <a:t>lower</a:t>
            </a:r>
            <a:r>
              <a:rPr lang="de-DE" baseline="0" dirty="0" smtClean="0"/>
              <a:t> </a:t>
            </a:r>
            <a:r>
              <a:rPr lang="de-DE" baseline="0" dirty="0" err="1" smtClean="0"/>
              <a:t>row</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43</a:t>
            </a:fld>
            <a:endParaRPr lang="de-DE"/>
          </a:p>
        </p:txBody>
      </p:sp>
    </p:spTree>
    <p:extLst>
      <p:ext uri="{BB962C8B-B14F-4D97-AF65-F5344CB8AC3E}">
        <p14:creationId xmlns:p14="http://schemas.microsoft.com/office/powerpoint/2010/main" val="42036458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Here</a:t>
            </a:r>
            <a:r>
              <a:rPr lang="de-DE" dirty="0" smtClean="0"/>
              <a:t>,</a:t>
            </a:r>
            <a:r>
              <a:rPr lang="de-DE" baseline="0" dirty="0" smtClean="0"/>
              <a:t> </a:t>
            </a:r>
            <a:r>
              <a:rPr lang="de-DE" baseline="0" dirty="0" err="1" smtClean="0"/>
              <a:t>we</a:t>
            </a:r>
            <a:r>
              <a:rPr lang="de-DE" baseline="0" dirty="0" smtClean="0"/>
              <a:t> </a:t>
            </a:r>
            <a:r>
              <a:rPr lang="de-DE" baseline="0" dirty="0" err="1" smtClean="0"/>
              <a:t>tried</a:t>
            </a:r>
            <a:r>
              <a:rPr lang="de-DE" baseline="0" dirty="0" smtClean="0"/>
              <a:t> </a:t>
            </a:r>
            <a:r>
              <a:rPr lang="de-DE" baseline="0" dirty="0" err="1" smtClean="0"/>
              <a:t>to</a:t>
            </a:r>
            <a:r>
              <a:rPr lang="de-DE" baseline="0" dirty="0" smtClean="0"/>
              <a:t> </a:t>
            </a:r>
            <a:r>
              <a:rPr lang="de-DE" baseline="0" dirty="0" err="1" smtClean="0"/>
              <a:t>identify</a:t>
            </a:r>
            <a:r>
              <a:rPr lang="de-DE" baseline="0" dirty="0" smtClean="0"/>
              <a:t> </a:t>
            </a:r>
            <a:r>
              <a:rPr lang="de-DE" baseline="0" dirty="0" err="1" smtClean="0"/>
              <a:t>whether</a:t>
            </a:r>
            <a:r>
              <a:rPr lang="de-DE" baseline="0" dirty="0" smtClean="0"/>
              <a:t> </a:t>
            </a:r>
            <a:r>
              <a:rPr lang="de-DE" baseline="0" dirty="0" err="1" smtClean="0"/>
              <a:t>the</a:t>
            </a:r>
            <a:r>
              <a:rPr lang="de-DE" baseline="0" dirty="0" smtClean="0"/>
              <a:t> </a:t>
            </a:r>
            <a:r>
              <a:rPr lang="de-DE" baseline="0" dirty="0" err="1" smtClean="0"/>
              <a:t>signal</a:t>
            </a:r>
            <a:r>
              <a:rPr lang="de-DE" baseline="0" dirty="0" smtClean="0"/>
              <a:t> </a:t>
            </a:r>
            <a:r>
              <a:rPr lang="de-DE" baseline="0" dirty="0" err="1" smtClean="0"/>
              <a:t>peptides</a:t>
            </a:r>
            <a:r>
              <a:rPr lang="de-DE" baseline="0" dirty="0" smtClean="0"/>
              <a:t> </a:t>
            </a:r>
            <a:r>
              <a:rPr lang="de-DE" baseline="0" dirty="0" err="1" smtClean="0"/>
              <a:t>of</a:t>
            </a:r>
            <a:r>
              <a:rPr lang="de-DE" baseline="0" dirty="0" smtClean="0"/>
              <a:t> TRAP </a:t>
            </a:r>
            <a:r>
              <a:rPr lang="de-DE" baseline="0" dirty="0" err="1" smtClean="0"/>
              <a:t>clients</a:t>
            </a:r>
            <a:r>
              <a:rPr lang="de-DE" baseline="0" dirty="0" smtClean="0"/>
              <a:t> </a:t>
            </a:r>
            <a:r>
              <a:rPr lang="de-DE" baseline="0" dirty="0" err="1" smtClean="0"/>
              <a:t>differ</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background</a:t>
            </a:r>
            <a:r>
              <a:rPr lang="de-DE" baseline="0" dirty="0" smtClean="0"/>
              <a:t> </a:t>
            </a:r>
            <a:r>
              <a:rPr lang="de-DE" baseline="0" dirty="0" err="1" smtClean="0"/>
              <a:t>of</a:t>
            </a:r>
            <a:r>
              <a:rPr lang="de-DE" baseline="0" dirty="0" smtClean="0"/>
              <a:t> </a:t>
            </a:r>
            <a:r>
              <a:rPr lang="de-DE" baseline="0" dirty="0" err="1" smtClean="0"/>
              <a:t>cellular</a:t>
            </a:r>
            <a:r>
              <a:rPr lang="de-DE" baseline="0" dirty="0" smtClean="0"/>
              <a:t> </a:t>
            </a:r>
            <a:r>
              <a:rPr lang="de-DE" baseline="0" dirty="0" err="1" smtClean="0"/>
              <a:t>proteins</a:t>
            </a:r>
            <a:r>
              <a:rPr lang="de-DE" baseline="0" dirty="0" smtClean="0"/>
              <a:t>.</a:t>
            </a:r>
          </a:p>
          <a:p>
            <a:r>
              <a:rPr lang="de-DE" baseline="0" dirty="0" err="1" smtClean="0"/>
              <a:t>Indeed</a:t>
            </a:r>
            <a:r>
              <a:rPr lang="de-DE" baseline="0" dirty="0" smtClean="0"/>
              <a:t>, </a:t>
            </a:r>
            <a:r>
              <a:rPr lang="de-DE" baseline="0" dirty="0" err="1" smtClean="0"/>
              <a:t>we</a:t>
            </a:r>
            <a:r>
              <a:rPr lang="de-DE" baseline="0" dirty="0" smtClean="0"/>
              <a:t> </a:t>
            </a:r>
            <a:r>
              <a:rPr lang="de-DE" baseline="0" dirty="0" err="1" smtClean="0"/>
              <a:t>found</a:t>
            </a:r>
            <a:r>
              <a:rPr lang="de-DE" baseline="0" dirty="0" smtClean="0"/>
              <a:t> </a:t>
            </a:r>
            <a:r>
              <a:rPr lang="de-DE" baseline="0" dirty="0" err="1" smtClean="0"/>
              <a:t>that</a:t>
            </a:r>
            <a:r>
              <a:rPr lang="de-DE" baseline="0" dirty="0" smtClean="0"/>
              <a:t> </a:t>
            </a:r>
            <a:r>
              <a:rPr lang="de-DE" baseline="0" dirty="0" err="1" smtClean="0"/>
              <a:t>their</a:t>
            </a:r>
            <a:r>
              <a:rPr lang="de-DE" baseline="0" dirty="0" smtClean="0"/>
              <a:t> </a:t>
            </a:r>
            <a:r>
              <a:rPr lang="de-DE" baseline="0" dirty="0" err="1" smtClean="0"/>
              <a:t>signal</a:t>
            </a:r>
            <a:r>
              <a:rPr lang="de-DE" baseline="0" dirty="0" smtClean="0"/>
              <a:t> </a:t>
            </a:r>
            <a:r>
              <a:rPr lang="de-DE" baseline="0" dirty="0" err="1" smtClean="0"/>
              <a:t>peptides</a:t>
            </a:r>
            <a:r>
              <a:rPr lang="de-DE" baseline="0" dirty="0" smtClean="0"/>
              <a:t> </a:t>
            </a:r>
            <a:r>
              <a:rPr lang="de-DE" baseline="0" dirty="0" err="1" smtClean="0"/>
              <a:t>are</a:t>
            </a:r>
            <a:r>
              <a:rPr lang="de-DE" baseline="0" dirty="0" smtClean="0"/>
              <a:t> </a:t>
            </a:r>
            <a:r>
              <a:rPr lang="de-DE" baseline="0" dirty="0" err="1" smtClean="0"/>
              <a:t>less</a:t>
            </a:r>
            <a:r>
              <a:rPr lang="de-DE" baseline="0" dirty="0" smtClean="0"/>
              <a:t> </a:t>
            </a:r>
            <a:r>
              <a:rPr lang="de-DE" baseline="0" dirty="0" err="1" smtClean="0"/>
              <a:t>hydrophobic</a:t>
            </a:r>
            <a:r>
              <a:rPr lang="de-DE" baseline="0" dirty="0" smtClean="0"/>
              <a:t> (</a:t>
            </a:r>
            <a:r>
              <a:rPr lang="de-DE" baseline="0" dirty="0" err="1" smtClean="0"/>
              <a:t>left</a:t>
            </a:r>
            <a:r>
              <a:rPr lang="de-DE" baseline="0" dirty="0" smtClean="0"/>
              <a:t> </a:t>
            </a:r>
            <a:r>
              <a:rPr lang="de-DE" baseline="0" dirty="0" err="1" smtClean="0"/>
              <a:t>panel</a:t>
            </a:r>
            <a:r>
              <a:rPr lang="de-DE" baseline="0" dirty="0" smtClean="0"/>
              <a:t>) </a:t>
            </a:r>
            <a:r>
              <a:rPr lang="de-DE" baseline="0" dirty="0" err="1" smtClean="0"/>
              <a:t>and</a:t>
            </a:r>
            <a:r>
              <a:rPr lang="de-DE" baseline="0" dirty="0" smtClean="0"/>
              <a:t> </a:t>
            </a:r>
            <a:r>
              <a:rPr lang="de-DE" baseline="0" dirty="0" err="1" smtClean="0"/>
              <a:t>contain</a:t>
            </a:r>
            <a:r>
              <a:rPr lang="de-DE" baseline="0" dirty="0" smtClean="0"/>
              <a:t> </a:t>
            </a:r>
            <a:r>
              <a:rPr lang="de-DE" baseline="0" dirty="0" err="1" smtClean="0"/>
              <a:t>more</a:t>
            </a:r>
            <a:r>
              <a:rPr lang="de-DE" baseline="0" dirty="0" smtClean="0"/>
              <a:t> </a:t>
            </a:r>
            <a:r>
              <a:rPr lang="de-DE" baseline="0" dirty="0" err="1" smtClean="0"/>
              <a:t>Glycine</a:t>
            </a:r>
            <a:r>
              <a:rPr lang="de-DE" baseline="0" dirty="0" smtClean="0"/>
              <a:t> </a:t>
            </a:r>
            <a:r>
              <a:rPr lang="de-DE" baseline="0" dirty="0" err="1" smtClean="0"/>
              <a:t>and</a:t>
            </a:r>
            <a:r>
              <a:rPr lang="de-DE" baseline="0" dirty="0" smtClean="0"/>
              <a:t> </a:t>
            </a:r>
            <a:r>
              <a:rPr lang="de-DE" baseline="0" dirty="0" err="1" smtClean="0"/>
              <a:t>Proline</a:t>
            </a:r>
            <a:r>
              <a:rPr lang="de-DE" baseline="0" dirty="0" smtClean="0"/>
              <a:t> </a:t>
            </a:r>
            <a:r>
              <a:rPr lang="de-DE" baseline="0" dirty="0" err="1" smtClean="0"/>
              <a:t>residues</a:t>
            </a:r>
            <a:r>
              <a:rPr lang="de-DE" baseline="0" dirty="0" smtClean="0"/>
              <a:t> – </a:t>
            </a:r>
            <a:r>
              <a:rPr lang="de-DE" baseline="0" dirty="0" err="1" smtClean="0"/>
              <a:t>which</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expected</a:t>
            </a:r>
            <a:r>
              <a:rPr lang="de-DE" baseline="0" dirty="0" smtClean="0"/>
              <a:t> </a:t>
            </a:r>
            <a:r>
              <a:rPr lang="de-DE" baseline="0" dirty="0" err="1" smtClean="0"/>
              <a:t>to</a:t>
            </a:r>
            <a:r>
              <a:rPr lang="de-DE" baseline="0" dirty="0" smtClean="0"/>
              <a:t> </a:t>
            </a:r>
            <a:r>
              <a:rPr lang="de-DE" baseline="0" dirty="0" err="1" smtClean="0"/>
              <a:t>weaken</a:t>
            </a:r>
            <a:r>
              <a:rPr lang="de-DE" baseline="0" dirty="0" smtClean="0"/>
              <a:t> </a:t>
            </a:r>
            <a:r>
              <a:rPr lang="de-DE" baseline="0" dirty="0" err="1" smtClean="0"/>
              <a:t>their</a:t>
            </a:r>
            <a:r>
              <a:rPr lang="de-DE" baseline="0" dirty="0" smtClean="0"/>
              <a:t> </a:t>
            </a:r>
            <a:r>
              <a:rPr lang="de-DE" baseline="0" dirty="0" err="1" smtClean="0"/>
              <a:t>helical</a:t>
            </a:r>
            <a:r>
              <a:rPr lang="de-DE" baseline="0" dirty="0" smtClean="0"/>
              <a:t> </a:t>
            </a:r>
            <a:r>
              <a:rPr lang="de-DE" baseline="0" dirty="0" err="1" smtClean="0"/>
              <a:t>propensity</a:t>
            </a:r>
            <a:r>
              <a:rPr lang="de-DE" baseline="0" dirty="0" smtClean="0"/>
              <a:t>.</a:t>
            </a:r>
          </a:p>
          <a:p>
            <a:r>
              <a:rPr lang="de-DE" baseline="0" dirty="0" err="1" smtClean="0"/>
              <a:t>Therefore</a:t>
            </a:r>
            <a:r>
              <a:rPr lang="de-DE" baseline="0" dirty="0" smtClean="0"/>
              <a:t>, </a:t>
            </a:r>
            <a:r>
              <a:rPr lang="de-DE" baseline="0" dirty="0" err="1" smtClean="0"/>
              <a:t>one</a:t>
            </a:r>
            <a:r>
              <a:rPr lang="de-DE" baseline="0" dirty="0" smtClean="0"/>
              <a:t> </a:t>
            </a:r>
            <a:r>
              <a:rPr lang="de-DE" baseline="0" dirty="0" err="1" smtClean="0"/>
              <a:t>can</a:t>
            </a:r>
            <a:r>
              <a:rPr lang="de-DE" baseline="0" dirty="0" smtClean="0"/>
              <a:t> </a:t>
            </a:r>
            <a:r>
              <a:rPr lang="de-DE" baseline="0" dirty="0" err="1" smtClean="0"/>
              <a:t>speculate</a:t>
            </a:r>
            <a:r>
              <a:rPr lang="de-DE" baseline="0" dirty="0" smtClean="0"/>
              <a:t> </a:t>
            </a:r>
            <a:r>
              <a:rPr lang="de-DE" baseline="0" dirty="0" err="1" smtClean="0"/>
              <a:t>that</a:t>
            </a:r>
            <a:r>
              <a:rPr lang="de-DE" baseline="0" dirty="0" smtClean="0"/>
              <a:t> </a:t>
            </a:r>
            <a:r>
              <a:rPr lang="de-DE" baseline="0" dirty="0" err="1" smtClean="0"/>
              <a:t>these</a:t>
            </a:r>
            <a:r>
              <a:rPr lang="de-DE" baseline="0" dirty="0" smtClean="0"/>
              <a:t> </a:t>
            </a:r>
            <a:r>
              <a:rPr lang="de-DE" baseline="0" dirty="0" err="1" smtClean="0"/>
              <a:t>nascent</a:t>
            </a:r>
            <a:r>
              <a:rPr lang="de-DE" baseline="0" dirty="0" smtClean="0"/>
              <a:t> </a:t>
            </a:r>
            <a:r>
              <a:rPr lang="de-DE" baseline="0" dirty="0" err="1" smtClean="0"/>
              <a:t>peptide</a:t>
            </a:r>
            <a:r>
              <a:rPr lang="de-DE" baseline="0" dirty="0" smtClean="0"/>
              <a:t> </a:t>
            </a:r>
            <a:r>
              <a:rPr lang="de-DE" baseline="0" dirty="0" err="1" smtClean="0"/>
              <a:t>chains</a:t>
            </a:r>
            <a:r>
              <a:rPr lang="de-DE" baseline="0" dirty="0" smtClean="0"/>
              <a:t> </a:t>
            </a:r>
            <a:r>
              <a:rPr lang="de-DE" baseline="0" dirty="0" err="1" smtClean="0"/>
              <a:t>cannot</a:t>
            </a:r>
            <a:r>
              <a:rPr lang="de-DE" baseline="0" dirty="0" smtClean="0"/>
              <a:t> push </a:t>
            </a:r>
            <a:r>
              <a:rPr lang="de-DE" baseline="0" dirty="0" err="1" smtClean="0"/>
              <a:t>the</a:t>
            </a:r>
            <a:r>
              <a:rPr lang="de-DE" baseline="0" dirty="0" smtClean="0"/>
              <a:t> Sec61 </a:t>
            </a:r>
            <a:r>
              <a:rPr lang="de-DE" baseline="0" dirty="0" err="1" smtClean="0"/>
              <a:t>pore</a:t>
            </a:r>
            <a:r>
              <a:rPr lang="de-DE" baseline="0" dirty="0" smtClean="0"/>
              <a:t> open </a:t>
            </a:r>
            <a:r>
              <a:rPr lang="de-DE" baseline="0" dirty="0" err="1" smtClean="0"/>
              <a:t>by</a:t>
            </a:r>
            <a:r>
              <a:rPr lang="de-DE" baseline="0" dirty="0" smtClean="0"/>
              <a:t> </a:t>
            </a:r>
            <a:r>
              <a:rPr lang="de-DE" baseline="0" dirty="0" err="1" smtClean="0"/>
              <a:t>themselves</a:t>
            </a:r>
            <a:r>
              <a:rPr lang="de-DE" baseline="0" dirty="0" smtClean="0"/>
              <a:t> </a:t>
            </a:r>
            <a:r>
              <a:rPr lang="de-DE" baseline="0" dirty="0" err="1" smtClean="0"/>
              <a:t>and</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aided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adjacent</a:t>
            </a:r>
            <a:r>
              <a:rPr lang="de-DE" baseline="0" dirty="0" smtClean="0"/>
              <a:t> Trap </a:t>
            </a:r>
            <a:r>
              <a:rPr lang="de-DE" baseline="0" dirty="0" err="1" smtClean="0"/>
              <a:t>complexes</a:t>
            </a:r>
            <a:r>
              <a:rPr lang="de-DE" baseline="0" dirty="0" smtClean="0"/>
              <a:t> </a:t>
            </a:r>
            <a:r>
              <a:rPr lang="de-DE" baseline="0" dirty="0" err="1" smtClean="0"/>
              <a:t>to</a:t>
            </a:r>
            <a:r>
              <a:rPr lang="de-DE" baseline="0" dirty="0" smtClean="0"/>
              <a:t> open </a:t>
            </a:r>
            <a:r>
              <a:rPr lang="de-DE" baseline="0" dirty="0" err="1" smtClean="0"/>
              <a:t>the</a:t>
            </a:r>
            <a:r>
              <a:rPr lang="de-DE" baseline="0" dirty="0" smtClean="0"/>
              <a:t> Sec61 </a:t>
            </a:r>
            <a:r>
              <a:rPr lang="de-DE" baseline="0" dirty="0" err="1" smtClean="0"/>
              <a:t>pore</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44</a:t>
            </a:fld>
            <a:endParaRPr lang="de-DE"/>
          </a:p>
        </p:txBody>
      </p:sp>
    </p:spTree>
    <p:extLst>
      <p:ext uri="{BB962C8B-B14F-4D97-AF65-F5344CB8AC3E}">
        <p14:creationId xmlns:p14="http://schemas.microsoft.com/office/powerpoint/2010/main" val="1625184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No</a:t>
            </a:r>
            <a:r>
              <a:rPr lang="de-DE" dirty="0" smtClean="0"/>
              <a:t> </a:t>
            </a:r>
            <a:r>
              <a:rPr lang="de-DE" dirty="0" err="1" smtClean="0"/>
              <a:t>comments</a:t>
            </a:r>
            <a:r>
              <a:rPr lang="de-DE"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45</a:t>
            </a:fld>
            <a:endParaRPr lang="de-DE"/>
          </a:p>
        </p:txBody>
      </p:sp>
    </p:spTree>
    <p:extLst>
      <p:ext uri="{BB962C8B-B14F-4D97-AF65-F5344CB8AC3E}">
        <p14:creationId xmlns:p14="http://schemas.microsoft.com/office/powerpoint/2010/main" val="840029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No</a:t>
            </a:r>
            <a:r>
              <a:rPr lang="de-DE" dirty="0" smtClean="0"/>
              <a:t> </a:t>
            </a:r>
            <a:r>
              <a:rPr lang="de-DE" dirty="0" err="1" smtClean="0"/>
              <a:t>comments</a:t>
            </a:r>
            <a:r>
              <a:rPr lang="de-DE"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46</a:t>
            </a:fld>
            <a:endParaRPr lang="de-DE"/>
          </a:p>
        </p:txBody>
      </p:sp>
    </p:spTree>
    <p:extLst>
      <p:ext uri="{BB962C8B-B14F-4D97-AF65-F5344CB8AC3E}">
        <p14:creationId xmlns:p14="http://schemas.microsoft.com/office/powerpoint/2010/main" val="29890102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This </a:t>
            </a:r>
            <a:r>
              <a:rPr lang="de-DE" dirty="0" err="1" smtClean="0"/>
              <a:t>is</a:t>
            </a:r>
            <a:r>
              <a:rPr lang="de-DE" dirty="0" smtClean="0"/>
              <a:t> an </a:t>
            </a:r>
            <a:r>
              <a:rPr lang="de-DE" dirty="0" err="1" smtClean="0"/>
              <a:t>example</a:t>
            </a:r>
            <a:r>
              <a:rPr lang="de-DE" dirty="0" smtClean="0"/>
              <a:t> </a:t>
            </a:r>
            <a:r>
              <a:rPr lang="de-DE" dirty="0" err="1" smtClean="0"/>
              <a:t>of</a:t>
            </a:r>
            <a:r>
              <a:rPr lang="de-DE" dirty="0" smtClean="0"/>
              <a:t> MS in </a:t>
            </a:r>
            <a:r>
              <a:rPr lang="de-DE" dirty="0" err="1" smtClean="0"/>
              <a:t>detecting</a:t>
            </a:r>
            <a:r>
              <a:rPr lang="de-DE" dirty="0" smtClean="0"/>
              <a:t> </a:t>
            </a:r>
            <a:r>
              <a:rPr lang="de-DE" dirty="0" err="1" smtClean="0"/>
              <a:t>whic</a:t>
            </a:r>
            <a:r>
              <a:rPr lang="de-DE" baseline="0" dirty="0" err="1" smtClean="0"/>
              <a:t>h</a:t>
            </a:r>
            <a:r>
              <a:rPr lang="de-DE" baseline="0" dirty="0" smtClean="0"/>
              <a:t> </a:t>
            </a:r>
            <a:r>
              <a:rPr lang="de-DE" baseline="0" dirty="0" err="1" smtClean="0"/>
              <a:t>proteins</a:t>
            </a:r>
            <a:r>
              <a:rPr lang="de-DE" baseline="0" dirty="0" smtClean="0"/>
              <a:t> </a:t>
            </a:r>
            <a:r>
              <a:rPr lang="de-DE" baseline="0" dirty="0" err="1" smtClean="0"/>
              <a:t>belong</a:t>
            </a:r>
            <a:r>
              <a:rPr lang="de-DE" baseline="0" dirty="0" smtClean="0"/>
              <a:t> </a:t>
            </a:r>
            <a:r>
              <a:rPr lang="de-DE" baseline="0" dirty="0" err="1" smtClean="0"/>
              <a:t>to</a:t>
            </a:r>
            <a:r>
              <a:rPr lang="de-DE" baseline="0" dirty="0" smtClean="0"/>
              <a:t> </a:t>
            </a:r>
            <a:r>
              <a:rPr lang="de-DE" baseline="0" dirty="0" err="1" smtClean="0"/>
              <a:t>protein</a:t>
            </a:r>
            <a:r>
              <a:rPr lang="de-DE" baseline="0" dirty="0" smtClean="0"/>
              <a:t> </a:t>
            </a:r>
            <a:r>
              <a:rPr lang="de-DE" baseline="0" dirty="0" err="1" smtClean="0"/>
              <a:t>complexes</a:t>
            </a:r>
            <a:r>
              <a:rPr lang="de-DE" baseline="0" dirty="0" smtClean="0"/>
              <a:t>.</a:t>
            </a:r>
          </a:p>
          <a:p>
            <a:r>
              <a:rPr lang="de-DE" baseline="0" dirty="0" smtClean="0"/>
              <a:t>The </a:t>
            </a:r>
            <a:r>
              <a:rPr lang="de-DE" baseline="0" dirty="0" err="1" smtClean="0"/>
              <a:t>paper</a:t>
            </a:r>
            <a:r>
              <a:rPr lang="de-DE" baseline="0" dirty="0" smtClean="0"/>
              <a:t> </a:t>
            </a:r>
            <a:r>
              <a:rPr lang="de-DE" baseline="0" dirty="0" err="1" smtClean="0"/>
              <a:t>by</a:t>
            </a:r>
            <a:r>
              <a:rPr lang="de-DE" baseline="0" dirty="0" smtClean="0"/>
              <a:t> Anne Gavin et al. </a:t>
            </a:r>
            <a:r>
              <a:rPr lang="de-DE" baseline="0" dirty="0" err="1" smtClean="0"/>
              <a:t>is</a:t>
            </a:r>
            <a:r>
              <a:rPr lang="de-DE" baseline="0" dirty="0" smtClean="0"/>
              <a:t> a classic </a:t>
            </a:r>
            <a:r>
              <a:rPr lang="de-DE" baseline="0" dirty="0" err="1" smtClean="0"/>
              <a:t>paper</a:t>
            </a:r>
            <a:r>
              <a:rPr lang="de-DE" baseline="0" dirty="0" smtClean="0"/>
              <a:t> on </a:t>
            </a:r>
            <a:r>
              <a:rPr lang="de-DE" baseline="0" dirty="0" err="1" smtClean="0"/>
              <a:t>the</a:t>
            </a:r>
            <a:r>
              <a:rPr lang="de-DE" baseline="0" dirty="0" smtClean="0"/>
              <a:t> </a:t>
            </a:r>
            <a:r>
              <a:rPr lang="de-DE" baseline="0" dirty="0" err="1" smtClean="0"/>
              <a:t>application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TAP-MS </a:t>
            </a:r>
            <a:r>
              <a:rPr lang="de-DE" baseline="0" dirty="0" err="1" smtClean="0"/>
              <a:t>method</a:t>
            </a:r>
            <a:r>
              <a:rPr lang="de-DE" baseline="0" dirty="0" smtClean="0"/>
              <a:t> (https://www.ncbi.nlm.nih.gov/pubmed/11805826) </a:t>
            </a:r>
            <a:r>
              <a:rPr lang="de-DE" baseline="0" dirty="0" err="1" smtClean="0"/>
              <a:t>that</a:t>
            </a:r>
            <a:r>
              <a:rPr lang="de-DE" baseline="0" dirty="0" smtClean="0"/>
              <a:t> </a:t>
            </a:r>
            <a:r>
              <a:rPr lang="de-DE" baseline="0" dirty="0" err="1" smtClean="0"/>
              <a:t>has</a:t>
            </a:r>
            <a:r>
              <a:rPr lang="de-DE" baseline="0" dirty="0" smtClean="0"/>
              <a:t> </a:t>
            </a:r>
            <a:r>
              <a:rPr lang="de-DE" baseline="0" dirty="0" err="1" smtClean="0"/>
              <a:t>been</a:t>
            </a:r>
            <a:r>
              <a:rPr lang="de-DE" baseline="0" dirty="0" smtClean="0"/>
              <a:t> </a:t>
            </a:r>
            <a:r>
              <a:rPr lang="de-DE" baseline="0" dirty="0" err="1" smtClean="0"/>
              <a:t>cited</a:t>
            </a:r>
            <a:r>
              <a:rPr lang="de-DE" baseline="0" dirty="0" smtClean="0"/>
              <a:t> </a:t>
            </a:r>
            <a:r>
              <a:rPr lang="de-DE" baseline="0" dirty="0" err="1" smtClean="0"/>
              <a:t>more</a:t>
            </a:r>
            <a:r>
              <a:rPr lang="de-DE" baseline="0" dirty="0" smtClean="0"/>
              <a:t> </a:t>
            </a:r>
            <a:r>
              <a:rPr lang="de-DE" baseline="0" dirty="0" err="1" smtClean="0"/>
              <a:t>than</a:t>
            </a:r>
            <a:r>
              <a:rPr lang="de-DE" baseline="0" dirty="0" smtClean="0"/>
              <a:t> 5500 </a:t>
            </a:r>
            <a:r>
              <a:rPr lang="de-DE" baseline="0" dirty="0" err="1" smtClean="0"/>
              <a:t>times</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47</a:t>
            </a:fld>
            <a:endParaRPr lang="de-DE"/>
          </a:p>
        </p:txBody>
      </p:sp>
    </p:spTree>
    <p:extLst>
      <p:ext uri="{BB962C8B-B14F-4D97-AF65-F5344CB8AC3E}">
        <p14:creationId xmlns:p14="http://schemas.microsoft.com/office/powerpoint/2010/main" val="1773783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This </a:t>
            </a:r>
            <a:r>
              <a:rPr lang="de-DE" dirty="0" err="1" smtClean="0"/>
              <a:t>is</a:t>
            </a:r>
            <a:r>
              <a:rPr lang="de-DE" dirty="0" smtClean="0"/>
              <a:t> </a:t>
            </a:r>
            <a:r>
              <a:rPr lang="de-DE" dirty="0" err="1" smtClean="0"/>
              <a:t>slide</a:t>
            </a:r>
            <a:r>
              <a:rPr lang="de-DE" dirty="0" smtClean="0"/>
              <a:t> </a:t>
            </a:r>
            <a:r>
              <a:rPr lang="de-DE" dirty="0" err="1" smtClean="0"/>
              <a:t>illustrates</a:t>
            </a:r>
            <a:r>
              <a:rPr lang="de-DE" dirty="0" smtClean="0"/>
              <a:t> </a:t>
            </a:r>
            <a:r>
              <a:rPr lang="de-DE" dirty="0" err="1" smtClean="0"/>
              <a:t>what</a:t>
            </a:r>
            <a:r>
              <a:rPr lang="de-DE" dirty="0" smtClean="0"/>
              <a:t> </a:t>
            </a:r>
            <a:r>
              <a:rPr lang="de-DE" dirty="0" err="1" smtClean="0"/>
              <a:t>proteins</a:t>
            </a:r>
            <a:r>
              <a:rPr lang="de-DE" dirty="0" smtClean="0"/>
              <a:t> </a:t>
            </a:r>
            <a:r>
              <a:rPr lang="de-DE" dirty="0" err="1" smtClean="0"/>
              <a:t>belong</a:t>
            </a:r>
            <a:r>
              <a:rPr lang="de-DE" dirty="0" smtClean="0"/>
              <a:t> </a:t>
            </a:r>
            <a:r>
              <a:rPr lang="de-DE" dirty="0" err="1" smtClean="0"/>
              <a:t>to</a:t>
            </a:r>
            <a:r>
              <a:rPr lang="de-DE" dirty="0" smtClean="0"/>
              <a:t> </a:t>
            </a:r>
            <a:r>
              <a:rPr lang="de-DE" dirty="0" err="1" smtClean="0"/>
              <a:t>the</a:t>
            </a:r>
            <a:r>
              <a:rPr lang="de-DE" dirty="0" smtClean="0"/>
              <a:t> 232 </a:t>
            </a:r>
            <a:r>
              <a:rPr lang="de-DE" dirty="0" err="1" smtClean="0"/>
              <a:t>identified</a:t>
            </a:r>
            <a:r>
              <a:rPr lang="de-DE" dirty="0" smtClean="0"/>
              <a:t> </a:t>
            </a:r>
            <a:r>
              <a:rPr lang="de-DE" dirty="0" err="1" smtClean="0"/>
              <a:t>complexes</a:t>
            </a:r>
            <a:r>
              <a:rPr lang="de-DE" dirty="0" smtClean="0"/>
              <a:t> </a:t>
            </a:r>
            <a:r>
              <a:rPr lang="de-DE" dirty="0" err="1" smtClean="0"/>
              <a:t>of</a:t>
            </a:r>
            <a:r>
              <a:rPr lang="de-DE" dirty="0" smtClean="0"/>
              <a:t> </a:t>
            </a:r>
            <a:r>
              <a:rPr lang="de-DE" dirty="0" err="1" smtClean="0"/>
              <a:t>yeast</a:t>
            </a:r>
            <a:r>
              <a:rPr lang="de-DE" dirty="0" smtClean="0"/>
              <a:t>.</a:t>
            </a:r>
          </a:p>
          <a:p>
            <a:r>
              <a:rPr lang="de-DE" dirty="0" smtClean="0"/>
              <a:t>Panel</a:t>
            </a:r>
            <a:r>
              <a:rPr lang="de-DE" baseline="0" dirty="0" smtClean="0"/>
              <a:t> a </a:t>
            </a:r>
            <a:r>
              <a:rPr lang="de-DE" baseline="0" dirty="0" err="1" smtClean="0"/>
              <a:t>shows</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proteins</a:t>
            </a:r>
            <a:r>
              <a:rPr lang="de-DE" baseline="0" dirty="0" smtClean="0"/>
              <a:t> </a:t>
            </a:r>
            <a:r>
              <a:rPr lang="de-DE" baseline="0" dirty="0" err="1" smtClean="0"/>
              <a:t>belong</a:t>
            </a:r>
            <a:r>
              <a:rPr lang="de-DE" baseline="0" dirty="0" smtClean="0"/>
              <a:t> </a:t>
            </a:r>
            <a:r>
              <a:rPr lang="de-DE" baseline="0" dirty="0" err="1" smtClean="0"/>
              <a:t>to</a:t>
            </a:r>
            <a:r>
              <a:rPr lang="de-DE" baseline="0" dirty="0" smtClean="0"/>
              <a:t> different </a:t>
            </a:r>
            <a:r>
              <a:rPr lang="de-DE" baseline="0" dirty="0" err="1" smtClean="0"/>
              <a:t>compartments</a:t>
            </a:r>
            <a:r>
              <a:rPr lang="de-DE" baseline="0" dirty="0" smtClean="0"/>
              <a:t>.</a:t>
            </a:r>
          </a:p>
          <a:p>
            <a:r>
              <a:rPr lang="de-DE" baseline="0" dirty="0" smtClean="0"/>
              <a:t>Panel d </a:t>
            </a:r>
            <a:r>
              <a:rPr lang="de-DE" baseline="0" dirty="0" err="1" smtClean="0"/>
              <a:t>shows</a:t>
            </a:r>
            <a:r>
              <a:rPr lang="de-DE" baseline="0" dirty="0" smtClean="0"/>
              <a:t> </a:t>
            </a:r>
            <a:r>
              <a:rPr lang="de-DE" baseline="0" dirty="0" err="1" smtClean="0"/>
              <a:t>the</a:t>
            </a:r>
            <a:r>
              <a:rPr lang="de-DE" baseline="0" dirty="0" smtClean="0"/>
              <a:t> </a:t>
            </a:r>
            <a:r>
              <a:rPr lang="de-DE" baseline="0" dirty="0" err="1" smtClean="0"/>
              <a:t>size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complexes</a:t>
            </a:r>
            <a:r>
              <a:rPr lang="de-DE" baseline="0" dirty="0" smtClean="0"/>
              <a:t> (# </a:t>
            </a:r>
            <a:r>
              <a:rPr lang="de-DE" baseline="0" dirty="0" err="1" smtClean="0"/>
              <a:t>of</a:t>
            </a:r>
            <a:r>
              <a:rPr lang="de-DE" baseline="0" dirty="0" smtClean="0"/>
              <a:t> </a:t>
            </a:r>
            <a:r>
              <a:rPr lang="de-DE" baseline="0" dirty="0" err="1" smtClean="0"/>
              <a:t>proteins</a:t>
            </a:r>
            <a:r>
              <a:rPr lang="de-DE" baseline="0" dirty="0" smtClean="0"/>
              <a:t>)</a:t>
            </a:r>
          </a:p>
          <a:p>
            <a:r>
              <a:rPr lang="de-DE" baseline="0" dirty="0" smtClean="0"/>
              <a:t>Panel e </a:t>
            </a:r>
            <a:r>
              <a:rPr lang="de-DE" baseline="0" dirty="0" err="1" smtClean="0"/>
              <a:t>shows</a:t>
            </a:r>
            <a:r>
              <a:rPr lang="de-DE" baseline="0" dirty="0" smtClean="0"/>
              <a:t> </a:t>
            </a:r>
            <a:r>
              <a:rPr lang="de-DE" baseline="0" dirty="0" err="1" smtClean="0"/>
              <a:t>the</a:t>
            </a:r>
            <a:r>
              <a:rPr lang="de-DE" baseline="0" dirty="0" smtClean="0"/>
              <a:t> </a:t>
            </a:r>
            <a:r>
              <a:rPr lang="de-DE" baseline="0" dirty="0" err="1" smtClean="0"/>
              <a:t>biological</a:t>
            </a:r>
            <a:r>
              <a:rPr lang="de-DE" baseline="0" dirty="0" smtClean="0"/>
              <a:t> </a:t>
            </a:r>
            <a:r>
              <a:rPr lang="de-DE" baseline="0" dirty="0" err="1" smtClean="0"/>
              <a:t>processes</a:t>
            </a:r>
            <a:r>
              <a:rPr lang="de-DE" baseline="0" dirty="0" smtClean="0"/>
              <a:t> </a:t>
            </a:r>
            <a:r>
              <a:rPr lang="de-DE" baseline="0" dirty="0" err="1" smtClean="0"/>
              <a:t>carried</a:t>
            </a:r>
            <a:r>
              <a:rPr lang="de-DE" baseline="0" dirty="0" smtClean="0"/>
              <a:t> out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identified</a:t>
            </a:r>
            <a:r>
              <a:rPr lang="de-DE" baseline="0" dirty="0" smtClean="0"/>
              <a:t> </a:t>
            </a:r>
            <a:r>
              <a:rPr lang="de-DE" baseline="0" dirty="0" err="1" smtClean="0"/>
              <a:t>proteins</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48</a:t>
            </a:fld>
            <a:endParaRPr lang="de-DE"/>
          </a:p>
        </p:txBody>
      </p:sp>
    </p:spTree>
    <p:extLst>
      <p:ext uri="{BB962C8B-B14F-4D97-AF65-F5344CB8AC3E}">
        <p14:creationId xmlns:p14="http://schemas.microsoft.com/office/powerpoint/2010/main" val="36467014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This </a:t>
            </a:r>
            <a:r>
              <a:rPr lang="de-DE" dirty="0" err="1" smtClean="0"/>
              <a:t>study</a:t>
            </a:r>
            <a:r>
              <a:rPr lang="de-DE" baseline="0" dirty="0" smtClean="0"/>
              <a:t> (https://pubs.acs.org/doi/10.1021/acs.jproteome.5b00981) </a:t>
            </a:r>
            <a:r>
              <a:rPr lang="de-DE" baseline="0" dirty="0" err="1" smtClean="0"/>
              <a:t>investigated</a:t>
            </a:r>
            <a:r>
              <a:rPr lang="de-DE" baseline="0" dirty="0" smtClean="0"/>
              <a:t> </a:t>
            </a:r>
            <a:r>
              <a:rPr lang="de-DE" baseline="0" dirty="0" err="1" smtClean="0"/>
              <a:t>the</a:t>
            </a:r>
            <a:r>
              <a:rPr lang="de-DE" baseline="0" dirty="0" smtClean="0"/>
              <a:t> </a:t>
            </a:r>
            <a:r>
              <a:rPr lang="de-DE" baseline="0" dirty="0" err="1" smtClean="0"/>
              <a:t>effect</a:t>
            </a:r>
            <a:r>
              <a:rPr lang="de-DE" baseline="0" dirty="0" smtClean="0"/>
              <a:t> </a:t>
            </a:r>
            <a:r>
              <a:rPr lang="de-DE" baseline="0" dirty="0" err="1" smtClean="0"/>
              <a:t>of</a:t>
            </a:r>
            <a:r>
              <a:rPr lang="de-DE" baseline="0" dirty="0" smtClean="0"/>
              <a:t> </a:t>
            </a:r>
            <a:r>
              <a:rPr lang="de-DE" baseline="0" dirty="0" err="1" smtClean="0"/>
              <a:t>assuming</a:t>
            </a:r>
            <a:r>
              <a:rPr lang="de-DE" baseline="0" dirty="0" smtClean="0"/>
              <a:t> 3 different </a:t>
            </a:r>
            <a:r>
              <a:rPr lang="de-DE" baseline="0" dirty="0" err="1" smtClean="0"/>
              <a:t>models</a:t>
            </a:r>
            <a:r>
              <a:rPr lang="de-DE" baseline="0" dirty="0" smtClean="0"/>
              <a:t> </a:t>
            </a:r>
            <a:r>
              <a:rPr lang="de-DE" baseline="0" dirty="0" err="1" smtClean="0"/>
              <a:t>for</a:t>
            </a:r>
            <a:r>
              <a:rPr lang="de-DE" baseline="0" dirty="0" smtClean="0"/>
              <a:t> </a:t>
            </a:r>
            <a:r>
              <a:rPr lang="de-DE" baseline="0" dirty="0" err="1" smtClean="0"/>
              <a:t>missing</a:t>
            </a:r>
            <a:r>
              <a:rPr lang="de-DE" baseline="0" dirty="0" smtClean="0"/>
              <a:t> </a:t>
            </a:r>
            <a:r>
              <a:rPr lang="de-DE" baseline="0" dirty="0" err="1" smtClean="0"/>
              <a:t>values</a:t>
            </a:r>
            <a:r>
              <a:rPr lang="de-DE" baseline="0" dirty="0" smtClean="0"/>
              <a:t>.</a:t>
            </a:r>
          </a:p>
          <a:p>
            <a:r>
              <a:rPr lang="de-DE" baseline="0" dirty="0" smtClean="0"/>
              <a:t>MCAR, MAR </a:t>
            </a:r>
            <a:r>
              <a:rPr lang="de-DE" baseline="0" dirty="0" err="1" smtClean="0"/>
              <a:t>and</a:t>
            </a:r>
            <a:r>
              <a:rPr lang="de-DE" baseline="0" dirty="0" smtClean="0"/>
              <a:t> MNAR </a:t>
            </a:r>
            <a:r>
              <a:rPr lang="de-DE" baseline="0" dirty="0" err="1" smtClean="0"/>
              <a:t>are</a:t>
            </a:r>
            <a:r>
              <a:rPr lang="de-DE" baseline="0" dirty="0" smtClean="0"/>
              <a:t> </a:t>
            </a:r>
            <a:r>
              <a:rPr lang="de-DE" baseline="0" dirty="0" err="1" smtClean="0"/>
              <a:t>standard</a:t>
            </a:r>
            <a:r>
              <a:rPr lang="de-DE" baseline="0" dirty="0" smtClean="0"/>
              <a:t> </a:t>
            </a:r>
            <a:r>
              <a:rPr lang="de-DE" baseline="0" dirty="0" err="1" smtClean="0"/>
              <a:t>models</a:t>
            </a:r>
            <a:r>
              <a:rPr lang="de-DE" baseline="0" dirty="0" smtClean="0"/>
              <a:t> in </a:t>
            </a:r>
            <a:r>
              <a:rPr lang="de-DE" baseline="0" dirty="0" err="1" smtClean="0"/>
              <a:t>data</a:t>
            </a:r>
            <a:r>
              <a:rPr lang="de-DE" baseline="0" dirty="0" smtClean="0"/>
              <a:t> </a:t>
            </a:r>
            <a:r>
              <a:rPr lang="de-DE" baseline="0" dirty="0" err="1" smtClean="0"/>
              <a:t>science</a:t>
            </a:r>
            <a:r>
              <a:rPr lang="de-DE" baseline="0" dirty="0" smtClean="0"/>
              <a:t> (</a:t>
            </a:r>
            <a:r>
              <a:rPr lang="de-DE" baseline="0" dirty="0" err="1" smtClean="0"/>
              <a:t>see</a:t>
            </a:r>
            <a:r>
              <a:rPr lang="de-DE" baseline="0" dirty="0" smtClean="0"/>
              <a:t> https://en.wikipedia.org/wiki/Missing_data).</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49</a:t>
            </a:fld>
            <a:endParaRPr lang="de-DE"/>
          </a:p>
        </p:txBody>
      </p:sp>
    </p:spTree>
    <p:extLst>
      <p:ext uri="{BB962C8B-B14F-4D97-AF65-F5344CB8AC3E}">
        <p14:creationId xmlns:p14="http://schemas.microsoft.com/office/powerpoint/2010/main" val="58552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These </a:t>
            </a:r>
            <a:r>
              <a:rPr lang="de-DE" dirty="0" err="1" smtClean="0"/>
              <a:t>are</a:t>
            </a:r>
            <a:r>
              <a:rPr lang="de-DE" dirty="0" smtClean="0"/>
              <a:t> </a:t>
            </a:r>
            <a:r>
              <a:rPr lang="de-DE" dirty="0" err="1" smtClean="0"/>
              <a:t>notes</a:t>
            </a:r>
            <a:r>
              <a:rPr lang="de-DE" dirty="0" smtClean="0"/>
              <a:t> on </a:t>
            </a:r>
            <a:r>
              <a:rPr lang="de-DE" dirty="0" err="1" smtClean="0"/>
              <a:t>the</a:t>
            </a:r>
            <a:r>
              <a:rPr lang="de-DE" dirty="0" smtClean="0"/>
              <a:t> </a:t>
            </a:r>
            <a:r>
              <a:rPr lang="de-DE" dirty="0" err="1" smtClean="0"/>
              <a:t>principles</a:t>
            </a:r>
            <a:r>
              <a:rPr lang="de-DE" dirty="0" smtClean="0"/>
              <a:t> </a:t>
            </a:r>
            <a:r>
              <a:rPr lang="de-DE" dirty="0" err="1" smtClean="0"/>
              <a:t>of</a:t>
            </a:r>
            <a:r>
              <a:rPr lang="de-DE" dirty="0" smtClean="0"/>
              <a:t> ESI </a:t>
            </a:r>
            <a:r>
              <a:rPr lang="de-DE" dirty="0" err="1" smtClean="0"/>
              <a:t>and</a:t>
            </a:r>
            <a:r>
              <a:rPr lang="de-DE" dirty="0" smtClean="0"/>
              <a:t> MALDI.</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5</a:t>
            </a:fld>
            <a:endParaRPr lang="de-DE"/>
          </a:p>
        </p:txBody>
      </p:sp>
    </p:spTree>
    <p:extLst>
      <p:ext uri="{BB962C8B-B14F-4D97-AF65-F5344CB8AC3E}">
        <p14:creationId xmlns:p14="http://schemas.microsoft.com/office/powerpoint/2010/main" val="29007224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This </a:t>
            </a:r>
            <a:r>
              <a:rPr lang="de-DE" dirty="0" err="1" smtClean="0"/>
              <a:t>slide</a:t>
            </a:r>
            <a:r>
              <a:rPr lang="de-DE" dirty="0" smtClean="0"/>
              <a:t> </a:t>
            </a:r>
            <a:r>
              <a:rPr lang="de-DE" dirty="0" err="1" smtClean="0"/>
              <a:t>describes</a:t>
            </a:r>
            <a:r>
              <a:rPr lang="de-DE" dirty="0" smtClean="0"/>
              <a:t> </a:t>
            </a:r>
            <a:r>
              <a:rPr lang="de-DE" dirty="0" err="1" smtClean="0"/>
              <a:t>how</a:t>
            </a:r>
            <a:r>
              <a:rPr lang="de-DE" baseline="0" dirty="0" smtClean="0"/>
              <a:t> </a:t>
            </a:r>
            <a:r>
              <a:rPr lang="de-DE" baseline="0" dirty="0" err="1" smtClean="0"/>
              <a:t>random</a:t>
            </a:r>
            <a:r>
              <a:rPr lang="de-DE" baseline="0" dirty="0" smtClean="0"/>
              <a:t> </a:t>
            </a:r>
            <a:r>
              <a:rPr lang="de-DE" baseline="0" dirty="0" err="1" smtClean="0"/>
              <a:t>values</a:t>
            </a:r>
            <a:r>
              <a:rPr lang="de-DE" baseline="0" dirty="0" smtClean="0"/>
              <a:t> </a:t>
            </a:r>
            <a:r>
              <a:rPr lang="de-DE" baseline="0" dirty="0" err="1" smtClean="0"/>
              <a:t>were</a:t>
            </a:r>
            <a:r>
              <a:rPr lang="de-DE" baseline="0" dirty="0" smtClean="0"/>
              <a:t> </a:t>
            </a:r>
            <a:r>
              <a:rPr lang="de-DE" baseline="0" dirty="0" err="1" smtClean="0"/>
              <a:t>inserted</a:t>
            </a:r>
            <a:r>
              <a:rPr lang="de-DE" baseline="0" dirty="0" smtClean="0"/>
              <a:t> </a:t>
            </a:r>
            <a:r>
              <a:rPr lang="de-DE" baseline="0" dirty="0" err="1" smtClean="0"/>
              <a:t>into</a:t>
            </a:r>
            <a:r>
              <a:rPr lang="de-DE" baseline="0" dirty="0" smtClean="0"/>
              <a:t> a real </a:t>
            </a:r>
            <a:r>
              <a:rPr lang="de-DE" baseline="0" dirty="0" err="1" smtClean="0"/>
              <a:t>data</a:t>
            </a:r>
            <a:r>
              <a:rPr lang="de-DE" baseline="0" dirty="0" smtClean="0"/>
              <a:t> </a:t>
            </a:r>
            <a:r>
              <a:rPr lang="de-DE" baseline="0" dirty="0" err="1" smtClean="0"/>
              <a:t>set</a:t>
            </a:r>
            <a:r>
              <a:rPr lang="de-DE" baseline="0" dirty="0" smtClean="0"/>
              <a:t>.</a:t>
            </a:r>
          </a:p>
          <a:p>
            <a:r>
              <a:rPr lang="de-DE" baseline="0" dirty="0" smtClean="0"/>
              <a:t>The </a:t>
            </a:r>
            <a:r>
              <a:rPr lang="de-DE" baseline="0" dirty="0" err="1" smtClean="0"/>
              <a:t>procedure</a:t>
            </a:r>
            <a:r>
              <a:rPr lang="de-DE" baseline="0" dirty="0" smtClean="0"/>
              <a:t> will </a:t>
            </a:r>
            <a:r>
              <a:rPr lang="de-DE" baseline="0" dirty="0" err="1" smtClean="0"/>
              <a:t>be</a:t>
            </a:r>
            <a:r>
              <a:rPr lang="de-DE" baseline="0" dirty="0" smtClean="0"/>
              <a:t> </a:t>
            </a:r>
            <a:r>
              <a:rPr lang="de-DE" baseline="0" dirty="0" err="1" smtClean="0"/>
              <a:t>explained</a:t>
            </a:r>
            <a:r>
              <a:rPr lang="de-DE" baseline="0" dirty="0" smtClean="0"/>
              <a:t> </a:t>
            </a:r>
            <a:r>
              <a:rPr lang="de-DE" baseline="0" dirty="0" err="1" smtClean="0"/>
              <a:t>again</a:t>
            </a:r>
            <a:r>
              <a:rPr lang="de-DE" baseline="0" dirty="0" smtClean="0"/>
              <a:t> on </a:t>
            </a:r>
            <a:r>
              <a:rPr lang="de-DE" baseline="0" dirty="0" err="1" smtClean="0"/>
              <a:t>the</a:t>
            </a:r>
            <a:r>
              <a:rPr lang="de-DE" baseline="0" dirty="0" smtClean="0"/>
              <a:t> </a:t>
            </a:r>
            <a:r>
              <a:rPr lang="de-DE" baseline="0" dirty="0" err="1" smtClean="0"/>
              <a:t>next</a:t>
            </a:r>
            <a:r>
              <a:rPr lang="de-DE" baseline="0" dirty="0" smtClean="0"/>
              <a:t> </a:t>
            </a:r>
            <a:r>
              <a:rPr lang="de-DE" baseline="0" dirty="0" err="1" smtClean="0"/>
              <a:t>slide</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50</a:t>
            </a:fld>
            <a:endParaRPr lang="de-DE"/>
          </a:p>
        </p:txBody>
      </p:sp>
    </p:spTree>
    <p:extLst>
      <p:ext uri="{BB962C8B-B14F-4D97-AF65-F5344CB8AC3E}">
        <p14:creationId xmlns:p14="http://schemas.microsoft.com/office/powerpoint/2010/main" val="24764807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dirty="0" smtClean="0">
                <a:solidFill>
                  <a:schemeClr val="tx1"/>
                </a:solidFill>
                <a:effectLst/>
                <a:latin typeface="Times New Roman" pitchFamily="-112" charset="0"/>
                <a:ea typeface="ＭＳ Ｐゴシック" pitchFamily="-112" charset="-128"/>
                <a:cs typeface="ＭＳ Ｐゴシック" pitchFamily="-112" charset="-128"/>
              </a:rPr>
              <a:t>Schematic view upon the strategy used for the missing data generation. This strategy allows to control both for the total proportion of missing values generated as well as for the proportion of missing values, which are MNAR and MCAR.</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51</a:t>
            </a:fld>
            <a:endParaRPr lang="de-DE"/>
          </a:p>
        </p:txBody>
      </p:sp>
    </p:spTree>
    <p:extLst>
      <p:ext uri="{BB962C8B-B14F-4D97-AF65-F5344CB8AC3E}">
        <p14:creationId xmlns:p14="http://schemas.microsoft.com/office/powerpoint/2010/main" val="31875065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dirty="0" smtClean="0">
                <a:solidFill>
                  <a:schemeClr val="tx1"/>
                </a:solidFill>
                <a:effectLst/>
                <a:latin typeface="Times New Roman" pitchFamily="-112" charset="0"/>
                <a:ea typeface="ＭＳ Ｐゴシック" pitchFamily="-112" charset="-128"/>
                <a:cs typeface="ＭＳ Ｐゴシック" pitchFamily="-112" charset="-128"/>
              </a:rPr>
              <a:t>RSR for the real quantitative data set; imputation is performed by considering: </a:t>
            </a:r>
            <a:r>
              <a:rPr lang="en-US" sz="1200" b="0" i="1" u="none" strike="noStrike" kern="1200" dirty="0" err="1" smtClean="0">
                <a:solidFill>
                  <a:schemeClr val="tx1"/>
                </a:solidFill>
                <a:effectLst/>
                <a:latin typeface="Times New Roman" pitchFamily="-112" charset="0"/>
                <a:ea typeface="ＭＳ Ｐゴシック" pitchFamily="-112" charset="-128"/>
                <a:cs typeface="ＭＳ Ｐゴシック" pitchFamily="-112" charset="-128"/>
              </a:rPr>
              <a:t>k</a:t>
            </a:r>
            <a:r>
              <a:rPr lang="en-US" sz="1200" b="0" i="0" u="none" strike="noStrike" kern="1200" dirty="0" err="1" smtClean="0">
                <a:solidFill>
                  <a:schemeClr val="tx1"/>
                </a:solidFill>
                <a:effectLst/>
                <a:latin typeface="Times New Roman" pitchFamily="-112" charset="0"/>
                <a:ea typeface="ＭＳ Ｐゴシック" pitchFamily="-112" charset="-128"/>
                <a:cs typeface="ＭＳ Ｐゴシック" pitchFamily="-112" charset="-128"/>
              </a:rPr>
              <a:t>NN</a:t>
            </a:r>
            <a:r>
              <a:rPr lang="en-US" sz="1200" b="0" i="0" u="none" strike="noStrike" kern="1200" dirty="0" smtClean="0">
                <a:solidFill>
                  <a:schemeClr val="tx1"/>
                </a:solidFill>
                <a:effectLst/>
                <a:latin typeface="Times New Roman" pitchFamily="-112" charset="0"/>
                <a:ea typeface="ＭＳ Ｐゴシック" pitchFamily="-112" charset="-128"/>
                <a:cs typeface="ＭＳ Ｐゴシック" pitchFamily="-112" charset="-128"/>
              </a:rPr>
              <a:t> (a), </a:t>
            </a:r>
            <a:r>
              <a:rPr lang="en-US" sz="1200" b="0" i="0" u="none" strike="noStrike" kern="1200" dirty="0" err="1" smtClean="0">
                <a:solidFill>
                  <a:schemeClr val="tx1"/>
                </a:solidFill>
                <a:effectLst/>
                <a:latin typeface="Times New Roman" pitchFamily="-112" charset="0"/>
                <a:ea typeface="ＭＳ Ｐゴシック" pitchFamily="-112" charset="-128"/>
                <a:cs typeface="ＭＳ Ｐゴシック" pitchFamily="-112" charset="-128"/>
              </a:rPr>
              <a:t>SVDimpute</a:t>
            </a:r>
            <a:r>
              <a:rPr lang="en-US" sz="1200" b="0" i="0" u="none" strike="noStrike" kern="1200" dirty="0" smtClean="0">
                <a:solidFill>
                  <a:schemeClr val="tx1"/>
                </a:solidFill>
                <a:effectLst/>
                <a:latin typeface="Times New Roman" pitchFamily="-112" charset="0"/>
                <a:ea typeface="ＭＳ Ｐゴシック" pitchFamily="-112" charset="-128"/>
                <a:cs typeface="ＭＳ Ｐゴシック" pitchFamily="-112" charset="-128"/>
              </a:rPr>
              <a:t> (b), MLE (c), </a:t>
            </a:r>
            <a:r>
              <a:rPr lang="en-US" sz="1200" b="0" i="0" u="none" strike="noStrike" kern="1200" dirty="0" err="1" smtClean="0">
                <a:solidFill>
                  <a:schemeClr val="tx1"/>
                </a:solidFill>
                <a:effectLst/>
                <a:latin typeface="Times New Roman" pitchFamily="-112" charset="0"/>
                <a:ea typeface="ＭＳ Ｐゴシック" pitchFamily="-112" charset="-128"/>
                <a:cs typeface="ＭＳ Ｐゴシック" pitchFamily="-112" charset="-128"/>
              </a:rPr>
              <a:t>MinDet</a:t>
            </a:r>
            <a:r>
              <a:rPr lang="en-US" sz="1200" b="0" i="0" u="none" strike="noStrike" kern="1200" dirty="0" smtClean="0">
                <a:solidFill>
                  <a:schemeClr val="tx1"/>
                </a:solidFill>
                <a:effectLst/>
                <a:latin typeface="Times New Roman" pitchFamily="-112" charset="0"/>
                <a:ea typeface="ＭＳ Ｐゴシック" pitchFamily="-112" charset="-128"/>
                <a:cs typeface="ＭＳ Ｐゴシック" pitchFamily="-112" charset="-128"/>
              </a:rPr>
              <a:t> (d), and </a:t>
            </a:r>
            <a:r>
              <a:rPr lang="en-US" sz="1200" b="0" i="0" u="none" strike="noStrike" kern="1200" dirty="0" err="1" smtClean="0">
                <a:solidFill>
                  <a:schemeClr val="tx1"/>
                </a:solidFill>
                <a:effectLst/>
                <a:latin typeface="Times New Roman" pitchFamily="-112" charset="0"/>
                <a:ea typeface="ＭＳ Ｐゴシック" pitchFamily="-112" charset="-128"/>
                <a:cs typeface="ＭＳ Ｐゴシック" pitchFamily="-112" charset="-128"/>
              </a:rPr>
              <a:t>MinProb</a:t>
            </a:r>
            <a:r>
              <a:rPr lang="en-US" sz="1200" b="0" i="0" u="none" strike="noStrike" kern="1200" dirty="0" smtClean="0">
                <a:solidFill>
                  <a:schemeClr val="tx1"/>
                </a:solidFill>
                <a:effectLst/>
                <a:latin typeface="Times New Roman" pitchFamily="-112" charset="0"/>
                <a:ea typeface="ＭＳ Ｐゴシック" pitchFamily="-112" charset="-128"/>
                <a:cs typeface="ＭＳ Ｐゴシック" pitchFamily="-112" charset="-128"/>
              </a:rPr>
              <a:t> (e).</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52</a:t>
            </a:fld>
            <a:endParaRPr lang="de-DE"/>
          </a:p>
        </p:txBody>
      </p:sp>
    </p:spTree>
    <p:extLst>
      <p:ext uri="{BB962C8B-B14F-4D97-AF65-F5344CB8AC3E}">
        <p14:creationId xmlns:p14="http://schemas.microsoft.com/office/powerpoint/2010/main" val="32628536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Different </a:t>
            </a:r>
            <a:r>
              <a:rPr lang="de-DE" dirty="0" err="1" smtClean="0"/>
              <a:t>algorithms</a:t>
            </a:r>
            <a:r>
              <a:rPr lang="de-DE" dirty="0" smtClean="0"/>
              <a:t> </a:t>
            </a:r>
            <a:r>
              <a:rPr lang="de-DE" dirty="0" err="1" smtClean="0"/>
              <a:t>provide</a:t>
            </a:r>
            <a:r>
              <a:rPr lang="de-DE" dirty="0" smtClean="0"/>
              <a:t> </a:t>
            </a:r>
            <a:r>
              <a:rPr lang="de-DE" dirty="0" err="1" smtClean="0"/>
              <a:t>advantages</a:t>
            </a:r>
            <a:r>
              <a:rPr lang="de-DE" dirty="0" smtClean="0"/>
              <a:t> </a:t>
            </a:r>
            <a:r>
              <a:rPr lang="de-DE" dirty="0" err="1" smtClean="0"/>
              <a:t>for</a:t>
            </a:r>
            <a:r>
              <a:rPr lang="de-DE" baseline="0" dirty="0" smtClean="0"/>
              <a:t> different </a:t>
            </a:r>
            <a:r>
              <a:rPr lang="de-DE" baseline="0" dirty="0" err="1" smtClean="0"/>
              <a:t>frequencies</a:t>
            </a:r>
            <a:r>
              <a:rPr lang="de-DE" baseline="0" dirty="0" smtClean="0"/>
              <a:t> </a:t>
            </a:r>
            <a:r>
              <a:rPr lang="de-DE" baseline="0" dirty="0" err="1" smtClean="0"/>
              <a:t>of</a:t>
            </a:r>
            <a:r>
              <a:rPr lang="de-DE" baseline="0" dirty="0" smtClean="0"/>
              <a:t> </a:t>
            </a:r>
            <a:r>
              <a:rPr lang="de-DE" baseline="0" dirty="0" err="1" smtClean="0"/>
              <a:t>missing</a:t>
            </a:r>
            <a:r>
              <a:rPr lang="de-DE" baseline="0" dirty="0" smtClean="0"/>
              <a:t> </a:t>
            </a:r>
            <a:r>
              <a:rPr lang="de-DE" baseline="0" dirty="0" err="1" smtClean="0"/>
              <a:t>values</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53</a:t>
            </a:fld>
            <a:endParaRPr lang="de-DE"/>
          </a:p>
        </p:txBody>
      </p:sp>
    </p:spTree>
    <p:extLst>
      <p:ext uri="{BB962C8B-B14F-4D97-AF65-F5344CB8AC3E}">
        <p14:creationId xmlns:p14="http://schemas.microsoft.com/office/powerpoint/2010/main" val="409687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mass</a:t>
            </a:r>
            <a:r>
              <a:rPr lang="de-DE" dirty="0" smtClean="0"/>
              <a:t> </a:t>
            </a:r>
            <a:r>
              <a:rPr lang="de-DE" dirty="0" err="1" smtClean="0"/>
              <a:t>spectrometer</a:t>
            </a:r>
            <a:r>
              <a:rPr lang="de-DE" dirty="0" smtClean="0"/>
              <a:t> </a:t>
            </a:r>
            <a:r>
              <a:rPr lang="de-DE" dirty="0" err="1" smtClean="0"/>
              <a:t>detects</a:t>
            </a:r>
            <a:r>
              <a:rPr lang="de-DE" dirty="0" smtClean="0"/>
              <a:t> </a:t>
            </a:r>
            <a:r>
              <a:rPr lang="de-DE" b="1" dirty="0" err="1" smtClean="0"/>
              <a:t>mass</a:t>
            </a:r>
            <a:r>
              <a:rPr lang="de-DE" b="1" dirty="0" smtClean="0"/>
              <a:t> </a:t>
            </a:r>
            <a:r>
              <a:rPr lang="de-DE" b="1" dirty="0" err="1" smtClean="0"/>
              <a:t>over</a:t>
            </a:r>
            <a:r>
              <a:rPr lang="de-DE" b="1" dirty="0" smtClean="0"/>
              <a:t> </a:t>
            </a:r>
            <a:r>
              <a:rPr lang="de-DE" b="1" dirty="0" err="1" smtClean="0"/>
              <a:t>charge</a:t>
            </a:r>
            <a:r>
              <a:rPr lang="de-DE" b="1" baseline="0" dirty="0" smtClean="0"/>
              <a:t> </a:t>
            </a:r>
            <a:r>
              <a:rPr lang="de-DE" b="1" baseline="0" dirty="0" err="1" smtClean="0"/>
              <a:t>ratios</a:t>
            </a:r>
            <a:r>
              <a:rPr lang="de-DE" b="1" baseline="0" dirty="0" smtClean="0"/>
              <a:t> </a:t>
            </a:r>
            <a:r>
              <a:rPr lang="de-DE" baseline="0" dirty="0" smtClean="0"/>
              <a:t>(m/z).</a:t>
            </a:r>
          </a:p>
          <a:p>
            <a:r>
              <a:rPr lang="de-DE" baseline="0" dirty="0" smtClean="0"/>
              <a:t>Panel (4) </a:t>
            </a:r>
            <a:r>
              <a:rPr lang="de-DE" baseline="0" dirty="0" err="1" smtClean="0"/>
              <a:t>shows</a:t>
            </a:r>
            <a:r>
              <a:rPr lang="de-DE" baseline="0" dirty="0" smtClean="0"/>
              <a:t> 2 high </a:t>
            </a:r>
            <a:r>
              <a:rPr lang="de-DE" baseline="0" dirty="0" err="1" smtClean="0"/>
              <a:t>peaks</a:t>
            </a:r>
            <a:r>
              <a:rPr lang="de-DE" baseline="0" dirty="0" smtClean="0"/>
              <a:t> </a:t>
            </a:r>
            <a:r>
              <a:rPr lang="de-DE" baseline="0" dirty="0" err="1" smtClean="0"/>
              <a:t>surrounded</a:t>
            </a:r>
            <a:r>
              <a:rPr lang="de-DE" baseline="0" dirty="0" smtClean="0"/>
              <a:t> </a:t>
            </a:r>
            <a:r>
              <a:rPr lang="de-DE" baseline="0" dirty="0" err="1" smtClean="0"/>
              <a:t>by</a:t>
            </a:r>
            <a:r>
              <a:rPr lang="de-DE" baseline="0" dirty="0" smtClean="0"/>
              <a:t> </a:t>
            </a:r>
            <a:r>
              <a:rPr lang="de-DE" baseline="0" dirty="0" err="1" smtClean="0"/>
              <a:t>many</a:t>
            </a:r>
            <a:r>
              <a:rPr lang="de-DE" baseline="0" dirty="0" smtClean="0"/>
              <a:t> </a:t>
            </a:r>
            <a:r>
              <a:rPr lang="de-DE" baseline="0" dirty="0" err="1" smtClean="0"/>
              <a:t>small</a:t>
            </a:r>
            <a:r>
              <a:rPr lang="de-DE" baseline="0" dirty="0" smtClean="0"/>
              <a:t> </a:t>
            </a:r>
            <a:r>
              <a:rPr lang="de-DE" baseline="0" dirty="0" err="1" smtClean="0"/>
              <a:t>peaks</a:t>
            </a:r>
            <a:r>
              <a:rPr lang="de-DE" baseline="0" dirty="0" smtClean="0"/>
              <a:t>.</a:t>
            </a:r>
          </a:p>
          <a:p>
            <a:r>
              <a:rPr lang="de-DE" baseline="0" dirty="0" smtClean="0"/>
              <a:t>In </a:t>
            </a:r>
            <a:r>
              <a:rPr lang="de-DE" baseline="0" dirty="0" err="1" smtClean="0"/>
              <a:t>this</a:t>
            </a:r>
            <a:r>
              <a:rPr lang="de-DE" baseline="0" dirty="0" smtClean="0"/>
              <a:t> </a:t>
            </a:r>
            <a:r>
              <a:rPr lang="de-DE" baseline="0" dirty="0" err="1" smtClean="0"/>
              <a:t>example</a:t>
            </a:r>
            <a:r>
              <a:rPr lang="de-DE" baseline="0" dirty="0" smtClean="0"/>
              <a:t>, a </a:t>
            </a:r>
            <a:r>
              <a:rPr lang="de-DE" baseline="0" dirty="0" err="1" smtClean="0"/>
              <a:t>smaller</a:t>
            </a:r>
            <a:r>
              <a:rPr lang="de-DE" baseline="0" dirty="0" smtClean="0"/>
              <a:t> </a:t>
            </a:r>
            <a:r>
              <a:rPr lang="de-DE" baseline="0" dirty="0" err="1" smtClean="0"/>
              <a:t>peak</a:t>
            </a:r>
            <a:r>
              <a:rPr lang="de-DE" baseline="0" dirty="0" smtClean="0"/>
              <a:t> </a:t>
            </a:r>
            <a:r>
              <a:rPr lang="de-DE" baseline="0" dirty="0" err="1" smtClean="0"/>
              <a:t>marked</a:t>
            </a:r>
            <a:r>
              <a:rPr lang="de-DE" baseline="0" dirty="0" smtClean="0"/>
              <a:t> </a:t>
            </a:r>
            <a:r>
              <a:rPr lang="de-DE" baseline="0" dirty="0" err="1" smtClean="0"/>
              <a:t>by</a:t>
            </a:r>
            <a:r>
              <a:rPr lang="de-DE" baseline="0" dirty="0" smtClean="0"/>
              <a:t> an </a:t>
            </a:r>
            <a:r>
              <a:rPr lang="de-DE" baseline="0" dirty="0" err="1" smtClean="0"/>
              <a:t>arrow</a:t>
            </a:r>
            <a:r>
              <a:rPr lang="de-DE" baseline="0" dirty="0" smtClean="0"/>
              <a:t> </a:t>
            </a:r>
            <a:r>
              <a:rPr lang="de-DE" baseline="0" dirty="0" err="1" smtClean="0"/>
              <a:t>and</a:t>
            </a:r>
            <a:r>
              <a:rPr lang="de-DE" baseline="0" dirty="0" smtClean="0"/>
              <a:t> </a:t>
            </a:r>
            <a:r>
              <a:rPr lang="de-DE" baseline="0" dirty="0" err="1" smtClean="0"/>
              <a:t>labeled</a:t>
            </a:r>
            <a:r>
              <a:rPr lang="de-DE" baseline="0" dirty="0" smtClean="0"/>
              <a:t> 516.27 (2+) </a:t>
            </a:r>
            <a:r>
              <a:rPr lang="de-DE" baseline="0" dirty="0" err="1" smtClean="0"/>
              <a:t>is</a:t>
            </a:r>
            <a:r>
              <a:rPr lang="de-DE" baseline="0" dirty="0" smtClean="0"/>
              <a:t> </a:t>
            </a:r>
            <a:r>
              <a:rPr lang="de-DE" baseline="0" dirty="0" err="1" smtClean="0"/>
              <a:t>selected</a:t>
            </a:r>
            <a:r>
              <a:rPr lang="de-DE" baseline="0" dirty="0" smtClean="0"/>
              <a:t>.</a:t>
            </a:r>
          </a:p>
          <a:p>
            <a:r>
              <a:rPr lang="de-DE" baseline="0" dirty="0" smtClean="0"/>
              <a:t>516.27 </a:t>
            </a:r>
            <a:r>
              <a:rPr lang="de-DE" baseline="0" dirty="0" err="1" smtClean="0"/>
              <a:t>stands</a:t>
            </a:r>
            <a:r>
              <a:rPr lang="de-DE" baseline="0" dirty="0" smtClean="0"/>
              <a:t> </a:t>
            </a:r>
            <a:r>
              <a:rPr lang="de-DE" baseline="0" dirty="0" err="1" smtClean="0"/>
              <a:t>for</a:t>
            </a:r>
            <a:r>
              <a:rPr lang="de-DE" baseline="0" dirty="0" smtClean="0"/>
              <a:t> </a:t>
            </a:r>
            <a:r>
              <a:rPr lang="de-DE" baseline="0" dirty="0" err="1" smtClean="0"/>
              <a:t>its</a:t>
            </a:r>
            <a:r>
              <a:rPr lang="de-DE" baseline="0" dirty="0" smtClean="0"/>
              <a:t> </a:t>
            </a:r>
            <a:r>
              <a:rPr lang="de-DE" baseline="0" dirty="0" err="1" smtClean="0"/>
              <a:t>mass</a:t>
            </a:r>
            <a:r>
              <a:rPr lang="de-DE" baseline="0" dirty="0" smtClean="0"/>
              <a:t> in Dalton </a:t>
            </a:r>
            <a:r>
              <a:rPr lang="de-DE" baseline="0" dirty="0" err="1" smtClean="0"/>
              <a:t>units</a:t>
            </a:r>
            <a:r>
              <a:rPr lang="de-DE" baseline="0" dirty="0" smtClean="0"/>
              <a:t>. (</a:t>
            </a:r>
            <a:r>
              <a:rPr lang="de-DE" baseline="0" dirty="0" err="1" smtClean="0"/>
              <a:t>Remember</a:t>
            </a:r>
            <a:r>
              <a:rPr lang="de-DE" baseline="0" dirty="0" smtClean="0"/>
              <a:t>, </a:t>
            </a:r>
            <a:r>
              <a:rPr lang="en-US" sz="1200" b="0" i="0" u="none" strike="noStrike" kern="1200" baseline="0" dirty="0" smtClean="0">
                <a:solidFill>
                  <a:schemeClr val="tx1"/>
                </a:solidFill>
                <a:effectLst/>
                <a:latin typeface="Times New Roman" pitchFamily="-112" charset="0"/>
                <a:ea typeface="ＭＳ Ｐゴシック" pitchFamily="-112" charset="-128"/>
              </a:rPr>
              <a:t>a Dalton</a:t>
            </a:r>
            <a:r>
              <a:rPr lang="en-US" sz="1200" b="0" i="0" u="none" strike="noStrike" kern="1200" dirty="0" smtClean="0">
                <a:solidFill>
                  <a:schemeClr val="tx1"/>
                </a:solidFill>
                <a:effectLst/>
                <a:latin typeface="Times New Roman" pitchFamily="-112" charset="0"/>
                <a:ea typeface="ＭＳ Ｐゴシック" pitchFamily="-112" charset="-128"/>
                <a:cs typeface="ＭＳ Ｐゴシック" pitchFamily="-112" charset="-128"/>
              </a:rPr>
              <a:t> is defined as 1/12 of the mass of an unbound neutral atom of carbon-12).</a:t>
            </a:r>
          </a:p>
          <a:p>
            <a:r>
              <a:rPr lang="de-DE" sz="1200" b="0" i="0" u="none" strike="noStrike" kern="1200" dirty="0" smtClean="0">
                <a:solidFill>
                  <a:schemeClr val="tx1"/>
                </a:solidFill>
                <a:effectLst/>
                <a:latin typeface="Times New Roman" pitchFamily="-112" charset="0"/>
                <a:ea typeface="ＭＳ Ｐゴシック" pitchFamily="-112" charset="-128"/>
              </a:rPr>
              <a:t>2+ </a:t>
            </a:r>
            <a:r>
              <a:rPr lang="de-DE" sz="1200" b="0" i="0" u="none" strike="noStrike" kern="1200" dirty="0" err="1" smtClean="0">
                <a:solidFill>
                  <a:schemeClr val="tx1"/>
                </a:solidFill>
                <a:effectLst/>
                <a:latin typeface="Times New Roman" pitchFamily="-112" charset="0"/>
                <a:ea typeface="ＭＳ Ｐゴシック" pitchFamily="-112" charset="-128"/>
              </a:rPr>
              <a:t>is</a:t>
            </a:r>
            <a:r>
              <a:rPr lang="de-DE" sz="1200" b="0" i="0" u="none" strike="noStrike" kern="1200" dirty="0" smtClean="0">
                <a:solidFill>
                  <a:schemeClr val="tx1"/>
                </a:solidFill>
                <a:effectLst/>
                <a:latin typeface="Times New Roman" pitchFamily="-112" charset="0"/>
                <a:ea typeface="ＭＳ Ｐゴシック" pitchFamily="-112" charset="-128"/>
              </a:rPr>
              <a:t> </a:t>
            </a:r>
            <a:r>
              <a:rPr lang="de-DE" sz="1200" b="0" i="0" u="none" strike="noStrike" kern="1200" dirty="0" err="1" smtClean="0">
                <a:solidFill>
                  <a:schemeClr val="tx1"/>
                </a:solidFill>
                <a:effectLst/>
                <a:latin typeface="Times New Roman" pitchFamily="-112" charset="0"/>
                <a:ea typeface="ＭＳ Ｐゴシック" pitchFamily="-112" charset="-128"/>
              </a:rPr>
              <a:t>the</a:t>
            </a:r>
            <a:r>
              <a:rPr lang="de-DE" sz="1200" b="0" i="0" u="none" strike="noStrike" kern="1200" dirty="0" smtClean="0">
                <a:solidFill>
                  <a:schemeClr val="tx1"/>
                </a:solidFill>
                <a:effectLst/>
                <a:latin typeface="Times New Roman" pitchFamily="-112" charset="0"/>
                <a:ea typeface="ＭＳ Ｐゴシック" pitchFamily="-112" charset="-128"/>
              </a:rPr>
              <a:t> </a:t>
            </a:r>
            <a:r>
              <a:rPr lang="de-DE" sz="1200" b="0" i="0" u="none" strike="noStrike" kern="1200" dirty="0" err="1" smtClean="0">
                <a:solidFill>
                  <a:schemeClr val="tx1"/>
                </a:solidFill>
                <a:effectLst/>
                <a:latin typeface="Times New Roman" pitchFamily="-112" charset="0"/>
                <a:ea typeface="ＭＳ Ｐゴシック" pitchFamily="-112" charset="-128"/>
              </a:rPr>
              <a:t>charge</a:t>
            </a:r>
            <a:r>
              <a:rPr lang="de-DE" sz="1200" b="0" i="0" u="none" strike="noStrike" kern="1200" dirty="0" smtClean="0">
                <a:solidFill>
                  <a:schemeClr val="tx1"/>
                </a:solidFill>
                <a:effectLst/>
                <a:latin typeface="Times New Roman" pitchFamily="-112" charset="0"/>
                <a:ea typeface="ＭＳ Ｐゴシック" pitchFamily="-112" charset="-128"/>
              </a:rPr>
              <a:t> </a:t>
            </a:r>
            <a:r>
              <a:rPr lang="de-DE" sz="1200" b="0" i="0" u="none" strike="noStrike" kern="1200" dirty="0" err="1" smtClean="0">
                <a:solidFill>
                  <a:schemeClr val="tx1"/>
                </a:solidFill>
                <a:effectLst/>
                <a:latin typeface="Times New Roman" pitchFamily="-112" charset="0"/>
                <a:ea typeface="ＭＳ Ｐゴシック" pitchFamily="-112" charset="-128"/>
              </a:rPr>
              <a:t>of</a:t>
            </a:r>
            <a:r>
              <a:rPr lang="de-DE" sz="1200" b="0" i="0" u="none" strike="noStrike" kern="1200" dirty="0" smtClean="0">
                <a:solidFill>
                  <a:schemeClr val="tx1"/>
                </a:solidFill>
                <a:effectLst/>
                <a:latin typeface="Times New Roman" pitchFamily="-112" charset="0"/>
                <a:ea typeface="ＭＳ Ｐゴシック" pitchFamily="-112" charset="-128"/>
              </a:rPr>
              <a:t> </a:t>
            </a:r>
            <a:r>
              <a:rPr lang="de-DE" sz="1200" b="0" i="0" u="none" strike="noStrike" kern="1200" dirty="0" err="1" smtClean="0">
                <a:solidFill>
                  <a:schemeClr val="tx1"/>
                </a:solidFill>
                <a:effectLst/>
                <a:latin typeface="Times New Roman" pitchFamily="-112" charset="0"/>
                <a:ea typeface="ＭＳ Ｐゴシック" pitchFamily="-112" charset="-128"/>
              </a:rPr>
              <a:t>this</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peptide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fragment</a:t>
            </a:r>
            <a:r>
              <a:rPr lang="de-DE" sz="1200" b="0" i="0" u="none" strike="noStrike" kern="1200" baseline="0" dirty="0" smtClean="0">
                <a:solidFill>
                  <a:schemeClr val="tx1"/>
                </a:solidFill>
                <a:effectLst/>
                <a:latin typeface="Times New Roman" pitchFamily="-112" charset="0"/>
                <a:ea typeface="ＭＳ Ｐゴシック" pitchFamily="-112" charset="-128"/>
              </a:rPr>
              <a:t> in </a:t>
            </a:r>
            <a:r>
              <a:rPr lang="de-DE" sz="1200" b="0" i="0" u="none" strike="noStrike" kern="1200" baseline="0" dirty="0" err="1" smtClean="0">
                <a:solidFill>
                  <a:schemeClr val="tx1"/>
                </a:solidFill>
                <a:effectLst/>
                <a:latin typeface="Times New Roman" pitchFamily="-112" charset="0"/>
                <a:ea typeface="ＭＳ Ｐゴシック" pitchFamily="-112" charset="-128"/>
              </a:rPr>
              <a:t>units</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of</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electron</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charges</a:t>
            </a:r>
            <a:r>
              <a:rPr lang="de-DE" sz="1200" b="0" i="0" u="none" strike="noStrike" kern="1200" baseline="0" dirty="0" smtClean="0">
                <a:solidFill>
                  <a:schemeClr val="tx1"/>
                </a:solidFill>
                <a:effectLst/>
                <a:latin typeface="Times New Roman" pitchFamily="-112" charset="0"/>
                <a:ea typeface="ＭＳ Ｐゴシック" pitchFamily="-112" charset="-128"/>
              </a:rPr>
              <a:t>.</a:t>
            </a:r>
          </a:p>
          <a:p>
            <a:r>
              <a:rPr lang="de-DE" sz="1200" b="0" i="0" u="none" strike="noStrike" kern="1200" baseline="0" dirty="0" smtClean="0">
                <a:solidFill>
                  <a:schemeClr val="tx1"/>
                </a:solidFill>
                <a:effectLst/>
                <a:latin typeface="Times New Roman" pitchFamily="-112" charset="0"/>
                <a:ea typeface="ＭＳ Ｐゴシック" pitchFamily="-112" charset="-128"/>
              </a:rPr>
              <a:t>The </a:t>
            </a:r>
            <a:r>
              <a:rPr lang="de-DE" sz="1200" b="0" i="0" u="none" strike="noStrike" kern="1200" baseline="0" dirty="0" err="1" smtClean="0">
                <a:solidFill>
                  <a:schemeClr val="tx1"/>
                </a:solidFill>
                <a:effectLst/>
                <a:latin typeface="Times New Roman" pitchFamily="-112" charset="0"/>
                <a:ea typeface="ＭＳ Ｐゴシック" pitchFamily="-112" charset="-128"/>
              </a:rPr>
              <a:t>molecules</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collected</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under</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this</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peak</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are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sent</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into</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the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mass</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spectrometer</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once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more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tandem</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mass</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spectrometer</a:t>
            </a:r>
            <a:r>
              <a:rPr lang="de-DE" sz="1200" b="0" i="0" u="none" strike="noStrike" kern="1200" baseline="0" dirty="0" smtClean="0">
                <a:solidFill>
                  <a:schemeClr val="tx1"/>
                </a:solidFill>
                <a:effectLst/>
                <a:latin typeface="Times New Roman" pitchFamily="-112" charset="0"/>
                <a:ea typeface="ＭＳ Ｐゴシック" pitchFamily="-112" charset="-128"/>
              </a:rPr>
              <a:t>“).</a:t>
            </a:r>
          </a:p>
          <a:p>
            <a:r>
              <a:rPr lang="de-DE" sz="1200" b="0" i="0" u="none" strike="noStrike" kern="1200" baseline="0" dirty="0" smtClean="0">
                <a:solidFill>
                  <a:schemeClr val="tx1"/>
                </a:solidFill>
                <a:effectLst/>
                <a:latin typeface="Times New Roman" pitchFamily="-112" charset="0"/>
                <a:ea typeface="ＭＳ Ｐゴシック" pitchFamily="-112" charset="-128"/>
              </a:rPr>
              <a:t>Panel (5) </a:t>
            </a:r>
            <a:r>
              <a:rPr lang="de-DE" sz="1200" b="0" i="0" u="none" strike="noStrike" kern="1200" baseline="0" dirty="0" err="1" smtClean="0">
                <a:solidFill>
                  <a:schemeClr val="tx1"/>
                </a:solidFill>
                <a:effectLst/>
                <a:latin typeface="Times New Roman" pitchFamily="-112" charset="0"/>
                <a:ea typeface="ＭＳ Ｐゴシック" pitchFamily="-112" charset="-128"/>
              </a:rPr>
              <a:t>shows</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the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fragments</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detected</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for</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the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peptide</a:t>
            </a:r>
            <a:r>
              <a:rPr lang="de-DE" sz="1200" b="0" i="0" u="none" strike="noStrike" kern="1200" baseline="0" dirty="0" smtClean="0">
                <a:solidFill>
                  <a:schemeClr val="tx1"/>
                </a:solidFill>
                <a:effectLst/>
                <a:latin typeface="Times New Roman" pitchFamily="-112" charset="0"/>
                <a:ea typeface="ＭＳ Ｐゴシック" pitchFamily="-112" charset="-128"/>
              </a:rPr>
              <a:t> LLEAAAQSTK.</a:t>
            </a:r>
          </a:p>
          <a:p>
            <a:r>
              <a:rPr lang="de-DE" sz="1200" b="0" i="0" u="none" strike="noStrike" kern="1200" baseline="0" dirty="0" err="1" smtClean="0">
                <a:solidFill>
                  <a:schemeClr val="tx1"/>
                </a:solidFill>
                <a:effectLst/>
                <a:latin typeface="Times New Roman" pitchFamily="-112" charset="0"/>
                <a:ea typeface="ＭＳ Ｐゴシック" pitchFamily="-112" charset="-128"/>
              </a:rPr>
              <a:t>One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can</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detect</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many</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fragments</a:t>
            </a:r>
            <a:r>
              <a:rPr lang="de-DE" sz="1200" b="0" i="0" u="none" strike="noStrike" kern="1200" baseline="0" dirty="0" smtClean="0">
                <a:solidFill>
                  <a:schemeClr val="tx1"/>
                </a:solidFill>
                <a:effectLst/>
                <a:latin typeface="Times New Roman" pitchFamily="-112" charset="0"/>
                <a:ea typeface="ＭＳ Ｐゴシック" pitchFamily="-112" charset="-128"/>
              </a:rPr>
              <a:t> at different m/z </a:t>
            </a:r>
            <a:r>
              <a:rPr lang="de-DE" sz="1200" b="0" i="0" u="none" strike="noStrike" kern="1200" baseline="0" dirty="0" err="1" smtClean="0">
                <a:solidFill>
                  <a:schemeClr val="tx1"/>
                </a:solidFill>
                <a:effectLst/>
                <a:latin typeface="Times New Roman" pitchFamily="-112" charset="0"/>
                <a:ea typeface="ＭＳ Ｐゴシック" pitchFamily="-112" charset="-128"/>
              </a:rPr>
              <a:t>values</a:t>
            </a:r>
            <a:r>
              <a:rPr lang="de-DE" sz="1200" b="0" i="0" u="none" strike="noStrike" kern="1200" baseline="0" dirty="0" smtClean="0">
                <a:solidFill>
                  <a:schemeClr val="tx1"/>
                </a:solidFill>
                <a:effectLst/>
                <a:latin typeface="Times New Roman" pitchFamily="-112" charset="0"/>
                <a:ea typeface="ＭＳ Ｐゴシック" pitchFamily="-112" charset="-128"/>
              </a:rPr>
              <a:t>. </a:t>
            </a:r>
          </a:p>
          <a:p>
            <a:r>
              <a:rPr lang="de-DE" sz="1200" b="0" i="0" u="none" strike="noStrike" kern="1200" baseline="0" dirty="0" err="1" smtClean="0">
                <a:solidFill>
                  <a:schemeClr val="tx1"/>
                </a:solidFill>
                <a:effectLst/>
                <a:latin typeface="Times New Roman" pitchFamily="-112" charset="0"/>
                <a:ea typeface="ＭＳ Ｐゴシック" pitchFamily="-112" charset="-128"/>
              </a:rPr>
              <a:t>Assuming</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that</a:t>
            </a:r>
            <a:r>
              <a:rPr lang="de-DE" sz="1200" b="0" i="0" u="none" strike="noStrike" kern="1200" baseline="0" dirty="0" smtClean="0">
                <a:solidFill>
                  <a:schemeClr val="tx1"/>
                </a:solidFill>
                <a:effectLst/>
                <a:latin typeface="Times New Roman" pitchFamily="-112" charset="0"/>
                <a:ea typeface="ＭＳ Ｐゴシック" pitchFamily="-112" charset="-128"/>
              </a:rPr>
              <a:t> all carry </a:t>
            </a:r>
            <a:r>
              <a:rPr lang="de-DE" sz="1200" b="0" i="0" u="none" strike="noStrike" kern="1200" baseline="0" dirty="0" err="1" smtClean="0">
                <a:solidFill>
                  <a:schemeClr val="tx1"/>
                </a:solidFill>
                <a:effectLst/>
                <a:latin typeface="Times New Roman" pitchFamily="-112" charset="0"/>
                <a:ea typeface="ＭＳ Ｐゴシック" pitchFamily="-112" charset="-128"/>
              </a:rPr>
              <a:t>the</a:t>
            </a:r>
            <a:r>
              <a:rPr lang="de-DE" sz="1200" b="0" i="0" u="none" strike="noStrike" kern="1200" baseline="0" dirty="0" smtClean="0">
                <a:solidFill>
                  <a:schemeClr val="tx1"/>
                </a:solidFill>
                <a:effectLst/>
                <a:latin typeface="Times New Roman" pitchFamily="-112" charset="0"/>
                <a:ea typeface="ＭＳ Ｐゴシック" pitchFamily="-112" charset="-128"/>
              </a:rPr>
              <a:t> same </a:t>
            </a:r>
            <a:r>
              <a:rPr lang="de-DE" sz="1200" b="0" i="0" u="none" strike="noStrike" kern="1200" baseline="0" dirty="0" err="1" smtClean="0">
                <a:solidFill>
                  <a:schemeClr val="tx1"/>
                </a:solidFill>
                <a:effectLst/>
                <a:latin typeface="Times New Roman" pitchFamily="-112" charset="0"/>
                <a:ea typeface="ＭＳ Ｐゴシック" pitchFamily="-112" charset="-128"/>
              </a:rPr>
              <a:t>net</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charge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one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can</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associate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the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distances</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between</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the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peaks</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with</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the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mass</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differences</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between</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peptide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fragments</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of</a:t>
            </a:r>
            <a:r>
              <a:rPr lang="de-DE" sz="1200" b="0" i="0" u="none" strike="noStrike" kern="1200" baseline="0" dirty="0" smtClean="0">
                <a:solidFill>
                  <a:schemeClr val="tx1"/>
                </a:solidFill>
                <a:effectLst/>
                <a:latin typeface="Times New Roman" pitchFamily="-112" charset="0"/>
                <a:ea typeface="ＭＳ Ｐゴシック" pitchFamily="-112" charset="-128"/>
              </a:rPr>
              <a:t> different </a:t>
            </a:r>
            <a:r>
              <a:rPr lang="de-DE" sz="1200" b="0" i="0" u="none" strike="noStrike" kern="1200" baseline="0" dirty="0" err="1" smtClean="0">
                <a:solidFill>
                  <a:schemeClr val="tx1"/>
                </a:solidFill>
                <a:effectLst/>
                <a:latin typeface="Times New Roman" pitchFamily="-112" charset="0"/>
                <a:ea typeface="ＭＳ Ｐゴシック" pitchFamily="-112" charset="-128"/>
              </a:rPr>
              <a:t>length</a:t>
            </a:r>
            <a:r>
              <a:rPr lang="de-DE" sz="1200" b="0" i="0" u="none" strike="noStrike" kern="1200" baseline="0" dirty="0" smtClean="0">
                <a:solidFill>
                  <a:schemeClr val="tx1"/>
                </a:solidFill>
                <a:effectLst/>
                <a:latin typeface="Times New Roman" pitchFamily="-112" charset="0"/>
                <a:ea typeface="ＭＳ Ｐゴシック" pitchFamily="-112" charset="-128"/>
              </a:rPr>
              <a:t>.</a:t>
            </a:r>
          </a:p>
          <a:p>
            <a:r>
              <a:rPr lang="de-DE" sz="1200" b="0" i="0" u="none" strike="noStrike" kern="1200" baseline="0" dirty="0" smtClean="0">
                <a:solidFill>
                  <a:schemeClr val="tx1"/>
                </a:solidFill>
                <a:effectLst/>
                <a:latin typeface="Times New Roman" pitchFamily="-112" charset="0"/>
                <a:ea typeface="ＭＳ Ｐゴシック" pitchFamily="-112" charset="-128"/>
              </a:rPr>
              <a:t>As </a:t>
            </a:r>
            <a:r>
              <a:rPr lang="de-DE" sz="1200" b="0" i="0" u="none" strike="noStrike" kern="1200" baseline="0" dirty="0" err="1" smtClean="0">
                <a:solidFill>
                  <a:schemeClr val="tx1"/>
                </a:solidFill>
                <a:effectLst/>
                <a:latin typeface="Times New Roman" pitchFamily="-112" charset="0"/>
                <a:ea typeface="ＭＳ Ｐゴシック" pitchFamily="-112" charset="-128"/>
              </a:rPr>
              <a:t>shown</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here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one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can</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identify</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fragments</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matching</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the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peptide</a:t>
            </a:r>
            <a:r>
              <a:rPr lang="de-DE" sz="1200" b="0" i="0" u="none" strike="noStrike" kern="1200" baseline="0" dirty="0" smtClean="0">
                <a:solidFill>
                  <a:schemeClr val="tx1"/>
                </a:solidFill>
                <a:effectLst/>
                <a:latin typeface="Times New Roman" pitchFamily="-112" charset="0"/>
                <a:ea typeface="ＭＳ Ｐゴシック" pitchFamily="-112" charset="-128"/>
              </a:rPr>
              <a:t> </a:t>
            </a:r>
            <a:r>
              <a:rPr lang="de-DE" sz="1200" b="0" i="0" u="none" strike="noStrike" kern="1200" baseline="0" dirty="0" err="1" smtClean="0">
                <a:solidFill>
                  <a:schemeClr val="tx1"/>
                </a:solidFill>
                <a:effectLst/>
                <a:latin typeface="Times New Roman" pitchFamily="-112" charset="0"/>
                <a:ea typeface="ＭＳ Ｐゴシック" pitchFamily="-112" charset="-128"/>
              </a:rPr>
              <a:t>sequence</a:t>
            </a:r>
            <a:r>
              <a:rPr lang="de-DE" sz="1200" b="0" i="0" u="none" strike="noStrike" kern="1200" baseline="0" dirty="0" smtClean="0">
                <a:solidFill>
                  <a:schemeClr val="tx1"/>
                </a:solidFill>
                <a:effectLst/>
                <a:latin typeface="Times New Roman" pitchFamily="-112" charset="0"/>
                <a:ea typeface="ＭＳ Ｐゴシック" pitchFamily="-112" charset="-128"/>
              </a:rPr>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6</a:t>
            </a:fld>
            <a:endParaRPr lang="de-DE"/>
          </a:p>
        </p:txBody>
      </p:sp>
    </p:spTree>
    <p:extLst>
      <p:ext uri="{BB962C8B-B14F-4D97-AF65-F5344CB8AC3E}">
        <p14:creationId xmlns:p14="http://schemas.microsoft.com/office/powerpoint/2010/main" val="158348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mass</a:t>
            </a:r>
            <a:r>
              <a:rPr lang="de-DE" dirty="0" smtClean="0"/>
              <a:t> </a:t>
            </a:r>
            <a:r>
              <a:rPr lang="de-DE" dirty="0" err="1" smtClean="0"/>
              <a:t>of</a:t>
            </a:r>
            <a:r>
              <a:rPr lang="de-DE" dirty="0" smtClean="0"/>
              <a:t> a </a:t>
            </a:r>
            <a:r>
              <a:rPr lang="de-DE" dirty="0" err="1" smtClean="0"/>
              <a:t>peptide</a:t>
            </a:r>
            <a:r>
              <a:rPr lang="de-DE" dirty="0" smtClean="0"/>
              <a:t> </a:t>
            </a:r>
            <a:r>
              <a:rPr lang="de-DE" dirty="0" err="1" smtClean="0"/>
              <a:t>fragment</a:t>
            </a:r>
            <a:r>
              <a:rPr lang="de-DE" dirty="0" smtClean="0"/>
              <a:t> </a:t>
            </a:r>
            <a:r>
              <a:rPr lang="de-DE" dirty="0" err="1" smtClean="0"/>
              <a:t>can</a:t>
            </a:r>
            <a:r>
              <a:rPr lang="de-DE" dirty="0" smtClean="0"/>
              <a:t> </a:t>
            </a:r>
            <a:r>
              <a:rPr lang="de-DE" dirty="0" err="1" smtClean="0"/>
              <a:t>simply</a:t>
            </a:r>
            <a:r>
              <a:rPr lang="de-DE" dirty="0" smtClean="0"/>
              <a:t> </a:t>
            </a:r>
            <a:r>
              <a:rPr lang="de-DE" dirty="0" err="1" smtClean="0"/>
              <a:t>be</a:t>
            </a:r>
            <a:r>
              <a:rPr lang="de-DE" dirty="0" smtClean="0"/>
              <a:t> </a:t>
            </a:r>
            <a:r>
              <a:rPr lang="de-DE" dirty="0" err="1" smtClean="0"/>
              <a:t>computed</a:t>
            </a:r>
            <a:r>
              <a:rPr lang="de-DE" baseline="0" dirty="0" smtClean="0"/>
              <a:t> </a:t>
            </a:r>
            <a:r>
              <a:rPr lang="de-DE" baseline="0" dirty="0" err="1" smtClean="0"/>
              <a:t>by</a:t>
            </a:r>
            <a:r>
              <a:rPr lang="de-DE" baseline="0" dirty="0" smtClean="0"/>
              <a:t> </a:t>
            </a:r>
            <a:r>
              <a:rPr lang="de-DE" baseline="0" dirty="0" err="1" smtClean="0"/>
              <a:t>summing</a:t>
            </a:r>
            <a:r>
              <a:rPr lang="de-DE" baseline="0" dirty="0" smtClean="0"/>
              <a:t> </a:t>
            </a:r>
            <a:r>
              <a:rPr lang="de-DE" baseline="0" dirty="0" err="1" smtClean="0"/>
              <a:t>up</a:t>
            </a:r>
            <a:r>
              <a:rPr lang="de-DE" baseline="0" dirty="0" smtClean="0"/>
              <a:t> </a:t>
            </a:r>
            <a:r>
              <a:rPr lang="de-DE" baseline="0" dirty="0" err="1" smtClean="0"/>
              <a:t>the</a:t>
            </a:r>
            <a:r>
              <a:rPr lang="de-DE" baseline="0" dirty="0" smtClean="0"/>
              <a:t> </a:t>
            </a:r>
            <a:r>
              <a:rPr lang="de-DE" baseline="0" dirty="0" err="1" smtClean="0"/>
              <a:t>masses</a:t>
            </a:r>
            <a:r>
              <a:rPr lang="de-DE" baseline="0" dirty="0" smtClean="0"/>
              <a:t> </a:t>
            </a:r>
            <a:r>
              <a:rPr lang="de-DE" baseline="0" dirty="0" err="1" smtClean="0"/>
              <a:t>of</a:t>
            </a:r>
            <a:r>
              <a:rPr lang="de-DE" baseline="0" dirty="0" smtClean="0"/>
              <a:t> </a:t>
            </a:r>
            <a:r>
              <a:rPr lang="de-DE" baseline="0" dirty="0" err="1" smtClean="0"/>
              <a:t>its</a:t>
            </a:r>
            <a:r>
              <a:rPr lang="de-DE" baseline="0" dirty="0" smtClean="0"/>
              <a:t> </a:t>
            </a:r>
            <a:r>
              <a:rPr lang="de-DE" baseline="0" dirty="0" err="1" smtClean="0"/>
              <a:t>building</a:t>
            </a:r>
            <a:r>
              <a:rPr lang="de-DE" baseline="0" dirty="0" smtClean="0"/>
              <a:t> </a:t>
            </a:r>
            <a:r>
              <a:rPr lang="de-DE" baseline="0" dirty="0" err="1" smtClean="0"/>
              <a:t>blocks</a:t>
            </a:r>
            <a:r>
              <a:rPr lang="de-DE" baseline="0" dirty="0" smtClean="0"/>
              <a:t>, </a:t>
            </a:r>
            <a:r>
              <a:rPr lang="de-DE" baseline="0" dirty="0" err="1" smtClean="0"/>
              <a:t>the</a:t>
            </a:r>
            <a:r>
              <a:rPr lang="de-DE" baseline="0" dirty="0" smtClean="0"/>
              <a:t> </a:t>
            </a:r>
            <a:r>
              <a:rPr lang="de-DE" baseline="0" dirty="0" err="1" smtClean="0"/>
              <a:t>amino</a:t>
            </a:r>
            <a:r>
              <a:rPr lang="de-DE" baseline="0" dirty="0" smtClean="0"/>
              <a:t> </a:t>
            </a:r>
            <a:r>
              <a:rPr lang="de-DE" baseline="0" dirty="0" err="1" smtClean="0"/>
              <a:t>acids</a:t>
            </a:r>
            <a:r>
              <a:rPr lang="de-DE" baseline="0" dirty="0" smtClean="0"/>
              <a:t>.</a:t>
            </a:r>
            <a:endParaRPr lang="de-DE" dirty="0" smtClean="0"/>
          </a:p>
          <a:p>
            <a:r>
              <a:rPr lang="de-DE" dirty="0" err="1" smtClean="0"/>
              <a:t>By</a:t>
            </a:r>
            <a:r>
              <a:rPr lang="de-DE" baseline="0" dirty="0" smtClean="0"/>
              <a:t> </a:t>
            </a:r>
            <a:r>
              <a:rPr lang="de-DE" baseline="0" dirty="0" err="1" smtClean="0"/>
              <a:t>matching</a:t>
            </a:r>
            <a:r>
              <a:rPr lang="de-DE" baseline="0" dirty="0" smtClean="0"/>
              <a:t> </a:t>
            </a:r>
            <a:r>
              <a:rPr lang="de-DE" baseline="0" dirty="0" err="1" smtClean="0"/>
              <a:t>the</a:t>
            </a:r>
            <a:r>
              <a:rPr lang="de-DE" dirty="0" smtClean="0"/>
              <a:t> </a:t>
            </a:r>
            <a:r>
              <a:rPr lang="de-DE" dirty="0" err="1" smtClean="0"/>
              <a:t>identified</a:t>
            </a:r>
            <a:r>
              <a:rPr lang="de-DE" dirty="0" smtClean="0"/>
              <a:t> </a:t>
            </a:r>
            <a:r>
              <a:rPr lang="de-DE" dirty="0" err="1" smtClean="0"/>
              <a:t>peptide</a:t>
            </a:r>
            <a:r>
              <a:rPr lang="de-DE" dirty="0" smtClean="0"/>
              <a:t> </a:t>
            </a:r>
            <a:r>
              <a:rPr lang="de-DE" dirty="0" err="1" smtClean="0"/>
              <a:t>fragments</a:t>
            </a:r>
            <a:r>
              <a:rPr lang="de-DE" dirty="0" smtClean="0"/>
              <a:t> </a:t>
            </a:r>
            <a:r>
              <a:rPr lang="de-DE" dirty="0" err="1" smtClean="0"/>
              <a:t>to</a:t>
            </a:r>
            <a:r>
              <a:rPr lang="de-DE" dirty="0" smtClean="0"/>
              <a:t> </a:t>
            </a:r>
            <a:r>
              <a:rPr lang="de-DE" dirty="0" err="1" smtClean="0"/>
              <a:t>protein</a:t>
            </a:r>
            <a:r>
              <a:rPr lang="de-DE" dirty="0" smtClean="0"/>
              <a:t> </a:t>
            </a:r>
            <a:r>
              <a:rPr lang="de-DE" dirty="0" err="1" smtClean="0"/>
              <a:t>sequences</a:t>
            </a:r>
            <a:r>
              <a:rPr lang="de-DE" baseline="0" dirty="0" smtClean="0"/>
              <a:t> in a </a:t>
            </a:r>
            <a:r>
              <a:rPr lang="de-DE" baseline="0" dirty="0" err="1" smtClean="0"/>
              <a:t>database</a:t>
            </a:r>
            <a:r>
              <a:rPr lang="de-DE" baseline="0" dirty="0" smtClean="0"/>
              <a:t>, </a:t>
            </a:r>
            <a:r>
              <a:rPr lang="de-DE" baseline="0" dirty="0" err="1" smtClean="0"/>
              <a:t>one</a:t>
            </a:r>
            <a:r>
              <a:rPr lang="de-DE" baseline="0" dirty="0" smtClean="0"/>
              <a:t> </a:t>
            </a:r>
            <a:r>
              <a:rPr lang="de-DE" baseline="0" dirty="0" err="1" smtClean="0"/>
              <a:t>can</a:t>
            </a:r>
            <a:r>
              <a:rPr lang="de-DE" baseline="0" dirty="0" smtClean="0"/>
              <a:t> </a:t>
            </a:r>
            <a:r>
              <a:rPr lang="de-DE" baseline="0" dirty="0" err="1" smtClean="0"/>
              <a:t>identify</a:t>
            </a:r>
            <a:r>
              <a:rPr lang="de-DE" baseline="0" dirty="0" smtClean="0"/>
              <a:t> </a:t>
            </a:r>
            <a:r>
              <a:rPr lang="de-DE" baseline="0" dirty="0" err="1" smtClean="0"/>
              <a:t>the</a:t>
            </a:r>
            <a:r>
              <a:rPr lang="de-DE" baseline="0" dirty="0" smtClean="0"/>
              <a:t> </a:t>
            </a:r>
            <a:r>
              <a:rPr lang="de-DE" baseline="0" dirty="0" err="1" smtClean="0"/>
              <a:t>protein</a:t>
            </a:r>
            <a:r>
              <a:rPr lang="de-DE" baseline="0" dirty="0" smtClean="0"/>
              <a:t> </a:t>
            </a:r>
            <a:r>
              <a:rPr lang="de-DE" baseline="0" dirty="0" err="1" smtClean="0"/>
              <a:t>that</a:t>
            </a:r>
            <a:r>
              <a:rPr lang="de-DE" baseline="0" dirty="0" smtClean="0"/>
              <a:t> was </a:t>
            </a:r>
            <a:r>
              <a:rPr lang="de-DE" baseline="0" dirty="0" err="1" smtClean="0"/>
              <a:t>originally</a:t>
            </a:r>
            <a:r>
              <a:rPr lang="de-DE" baseline="0" dirty="0" smtClean="0"/>
              <a:t> </a:t>
            </a:r>
            <a:r>
              <a:rPr lang="de-DE" baseline="0" dirty="0" err="1" smtClean="0"/>
              <a:t>purified</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sample.</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7</a:t>
            </a:fld>
            <a:endParaRPr lang="de-DE"/>
          </a:p>
        </p:txBody>
      </p:sp>
    </p:spTree>
    <p:extLst>
      <p:ext uri="{BB962C8B-B14F-4D97-AF65-F5344CB8AC3E}">
        <p14:creationId xmlns:p14="http://schemas.microsoft.com/office/powerpoint/2010/main" val="50562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These </a:t>
            </a:r>
            <a:r>
              <a:rPr lang="de-DE" dirty="0" err="1" smtClean="0"/>
              <a:t>are</a:t>
            </a:r>
            <a:r>
              <a:rPr lang="de-DE" dirty="0" smtClean="0"/>
              <a:t> </a:t>
            </a:r>
            <a:r>
              <a:rPr lang="de-DE" dirty="0" err="1" smtClean="0"/>
              <a:t>notes</a:t>
            </a:r>
            <a:r>
              <a:rPr lang="de-DE" dirty="0" smtClean="0"/>
              <a:t> </a:t>
            </a:r>
            <a:r>
              <a:rPr lang="de-DE" dirty="0" err="1" smtClean="0"/>
              <a:t>from</a:t>
            </a:r>
            <a:r>
              <a:rPr lang="de-DE" dirty="0" smtClean="0"/>
              <a:t> a </a:t>
            </a:r>
            <a:r>
              <a:rPr lang="de-DE" dirty="0" err="1" smtClean="0"/>
              <a:t>mass</a:t>
            </a:r>
            <a:r>
              <a:rPr lang="de-DE" dirty="0" smtClean="0"/>
              <a:t> </a:t>
            </a:r>
            <a:r>
              <a:rPr lang="de-DE" dirty="0" err="1" smtClean="0"/>
              <a:t>spectrometry</a:t>
            </a:r>
            <a:r>
              <a:rPr lang="de-DE" dirty="0" smtClean="0"/>
              <a:t> </a:t>
            </a:r>
            <a:r>
              <a:rPr lang="de-DE" dirty="0" err="1" smtClean="0"/>
              <a:t>service</a:t>
            </a:r>
            <a:r>
              <a:rPr lang="de-DE" dirty="0" smtClean="0"/>
              <a:t> </a:t>
            </a:r>
            <a:r>
              <a:rPr lang="de-DE" dirty="0" err="1" smtClean="0"/>
              <a:t>facility</a:t>
            </a:r>
            <a:r>
              <a:rPr lang="de-DE" dirty="0" smtClean="0"/>
              <a:t> at </a:t>
            </a:r>
            <a:r>
              <a:rPr lang="de-DE" dirty="0" err="1" smtClean="0"/>
              <a:t>the</a:t>
            </a:r>
            <a:r>
              <a:rPr lang="de-DE" dirty="0" smtClean="0"/>
              <a:t> University </a:t>
            </a:r>
            <a:r>
              <a:rPr lang="de-DE" dirty="0" err="1" smtClean="0"/>
              <a:t>of</a:t>
            </a:r>
            <a:r>
              <a:rPr lang="de-DE" dirty="0" smtClean="0"/>
              <a:t> Virginia.</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8</a:t>
            </a:fld>
            <a:endParaRPr lang="de-DE"/>
          </a:p>
        </p:txBody>
      </p:sp>
    </p:spTree>
    <p:extLst>
      <p:ext uri="{BB962C8B-B14F-4D97-AF65-F5344CB8AC3E}">
        <p14:creationId xmlns:p14="http://schemas.microsoft.com/office/powerpoint/2010/main" val="135176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Identifying</a:t>
            </a:r>
            <a:r>
              <a:rPr lang="de-DE" dirty="0" smtClean="0"/>
              <a:t> </a:t>
            </a:r>
            <a:r>
              <a:rPr lang="de-DE" dirty="0" err="1" smtClean="0"/>
              <a:t>matching</a:t>
            </a:r>
            <a:r>
              <a:rPr lang="de-DE" dirty="0" smtClean="0"/>
              <a:t> </a:t>
            </a:r>
            <a:r>
              <a:rPr lang="de-DE" dirty="0" err="1" smtClean="0"/>
              <a:t>peptides</a:t>
            </a:r>
            <a:r>
              <a:rPr lang="de-DE" baseline="0" dirty="0" smtClean="0"/>
              <a:t> </a:t>
            </a:r>
            <a:r>
              <a:rPr lang="de-DE" baseline="0" dirty="0" err="1" smtClean="0"/>
              <a:t>derived</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protein</a:t>
            </a:r>
            <a:r>
              <a:rPr lang="de-DE" baseline="0" dirty="0" smtClean="0"/>
              <a:t> </a:t>
            </a:r>
            <a:r>
              <a:rPr lang="de-DE" baseline="0" dirty="0" err="1" smtClean="0"/>
              <a:t>lysozyme</a:t>
            </a:r>
            <a:r>
              <a:rPr lang="de-DE" dirty="0" smtClean="0"/>
              <a:t> in </a:t>
            </a:r>
            <a:r>
              <a:rPr lang="de-DE" dirty="0" err="1" smtClean="0"/>
              <a:t>the</a:t>
            </a:r>
            <a:r>
              <a:rPr lang="de-DE" dirty="0" smtClean="0"/>
              <a:t> </a:t>
            </a:r>
            <a:r>
              <a:rPr lang="de-DE" dirty="0" err="1" smtClean="0"/>
              <a:t>protein</a:t>
            </a:r>
            <a:r>
              <a:rPr lang="de-DE" dirty="0" smtClean="0"/>
              <a:t> </a:t>
            </a:r>
            <a:r>
              <a:rPr lang="de-DE" dirty="0" err="1" smtClean="0"/>
              <a:t>sequence</a:t>
            </a:r>
            <a:r>
              <a:rPr lang="de-DE" dirty="0" smtClean="0"/>
              <a:t> </a:t>
            </a:r>
            <a:r>
              <a:rPr lang="de-DE" dirty="0" err="1" smtClean="0"/>
              <a:t>database</a:t>
            </a:r>
            <a:r>
              <a:rPr lang="de-DE" dirty="0" smtClean="0"/>
              <a:t>.</a:t>
            </a:r>
            <a:endParaRPr lang="en-US" dirty="0"/>
          </a:p>
        </p:txBody>
      </p:sp>
      <p:sp>
        <p:nvSpPr>
          <p:cNvPr id="4" name="Foliennummernplatzhalter 3"/>
          <p:cNvSpPr>
            <a:spLocks noGrp="1"/>
          </p:cNvSpPr>
          <p:nvPr>
            <p:ph type="sldNum" sz="quarter" idx="10"/>
          </p:nvPr>
        </p:nvSpPr>
        <p:spPr/>
        <p:txBody>
          <a:bodyPr/>
          <a:lstStyle/>
          <a:p>
            <a:pPr>
              <a:defRPr/>
            </a:pPr>
            <a:fld id="{4FAFB493-04E6-4247-BA9C-29EBA33ACCC5}" type="slidenum">
              <a:rPr lang="de-DE" smtClean="0"/>
              <a:pPr>
                <a:defRPr/>
              </a:pPr>
              <a:t>9</a:t>
            </a:fld>
            <a:endParaRPr lang="de-DE"/>
          </a:p>
        </p:txBody>
      </p:sp>
    </p:spTree>
    <p:extLst>
      <p:ext uri="{BB962C8B-B14F-4D97-AF65-F5344CB8AC3E}">
        <p14:creationId xmlns:p14="http://schemas.microsoft.com/office/powerpoint/2010/main" val="190813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V2</a:t>
            </a:r>
            <a:endParaRPr lang="de-DE" dirty="0"/>
          </a:p>
        </p:txBody>
      </p:sp>
      <p:sp>
        <p:nvSpPr>
          <p:cNvPr id="5" name="Rectangle 5"/>
          <p:cNvSpPr>
            <a:spLocks noGrp="1" noChangeArrowheads="1"/>
          </p:cNvSpPr>
          <p:nvPr>
            <p:ph type="ftr" sz="quarter" idx="11"/>
          </p:nvPr>
        </p:nvSpPr>
        <p:spPr>
          <a:xfrm>
            <a:off x="3124200" y="6248400"/>
            <a:ext cx="3175992" cy="457200"/>
          </a:xfrm>
          <a:ln/>
        </p:spPr>
        <p:txBody>
          <a:bodyPr/>
          <a:lstStyle>
            <a:lvl1pPr>
              <a:defRPr/>
            </a:lvl1pPr>
          </a:lstStyle>
          <a:p>
            <a:pPr>
              <a:defRPr/>
            </a:pPr>
            <a:r>
              <a:rPr lang="en-US" smtClean="0"/>
              <a:t>Processing of Biological Data WS 2021/22</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F96661FA-6AC7-4BEE-90B2-F7DBDF013387}" type="slidenum">
              <a:rPr lang="de-DE"/>
              <a:pPr>
                <a:defRPr/>
              </a:pPr>
              <a:t>‹Nr.›</a:t>
            </a:fld>
            <a:endParaRPr lang="de-DE"/>
          </a:p>
        </p:txBody>
      </p:sp>
    </p:spTree>
    <p:extLst>
      <p:ext uri="{BB962C8B-B14F-4D97-AF65-F5344CB8AC3E}">
        <p14:creationId xmlns:p14="http://schemas.microsoft.com/office/powerpoint/2010/main" val="320371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V2</a:t>
            </a:r>
            <a:endParaRPr lang="de-DE" dirty="0"/>
          </a:p>
        </p:txBody>
      </p:sp>
      <p:sp>
        <p:nvSpPr>
          <p:cNvPr id="5" name="Rectangle 5"/>
          <p:cNvSpPr>
            <a:spLocks noGrp="1" noChangeArrowheads="1"/>
          </p:cNvSpPr>
          <p:nvPr>
            <p:ph type="ftr" sz="quarter" idx="11"/>
          </p:nvPr>
        </p:nvSpPr>
        <p:spPr>
          <a:xfrm>
            <a:off x="2843808" y="6248400"/>
            <a:ext cx="3312368" cy="457200"/>
          </a:xfrm>
          <a:ln/>
        </p:spPr>
        <p:txBody>
          <a:bodyPr/>
          <a:lstStyle>
            <a:lvl1pPr>
              <a:defRPr/>
            </a:lvl1pPr>
          </a:lstStyle>
          <a:p>
            <a:pPr>
              <a:defRPr/>
            </a:pPr>
            <a:r>
              <a:rPr lang="en-US" smtClean="0"/>
              <a:t>Processing of Biological Data WS 2021/22</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4E003865-07C2-4EB0-8E37-9A4C66679020}" type="slidenum">
              <a:rPr lang="de-DE"/>
              <a:pPr>
                <a:defRPr/>
              </a:pPr>
              <a:t>‹Nr.›</a:t>
            </a:fld>
            <a:endParaRPr lang="de-DE"/>
          </a:p>
        </p:txBody>
      </p:sp>
    </p:spTree>
    <p:extLst>
      <p:ext uri="{BB962C8B-B14F-4D97-AF65-F5344CB8AC3E}">
        <p14:creationId xmlns:p14="http://schemas.microsoft.com/office/powerpoint/2010/main" val="7498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V2</a:t>
            </a:r>
            <a:endParaRPr lang="de-DE" dirty="0"/>
          </a:p>
        </p:txBody>
      </p:sp>
      <p:sp>
        <p:nvSpPr>
          <p:cNvPr id="4" name="Rectangle 5"/>
          <p:cNvSpPr>
            <a:spLocks noGrp="1" noChangeArrowheads="1"/>
          </p:cNvSpPr>
          <p:nvPr>
            <p:ph type="ftr" sz="quarter" idx="11"/>
          </p:nvPr>
        </p:nvSpPr>
        <p:spPr>
          <a:xfrm>
            <a:off x="3124200" y="6248400"/>
            <a:ext cx="3175992" cy="457200"/>
          </a:xfrm>
          <a:ln/>
        </p:spPr>
        <p:txBody>
          <a:bodyPr/>
          <a:lstStyle>
            <a:lvl1pPr>
              <a:defRPr/>
            </a:lvl1pPr>
          </a:lstStyle>
          <a:p>
            <a:pPr>
              <a:defRPr/>
            </a:pPr>
            <a:r>
              <a:rPr lang="en-US" smtClean="0"/>
              <a:t>Processing of Biological Data WS 2021/22</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D572F707-3CB9-4644-805A-368CE60B1B36}" type="slidenum">
              <a:rPr lang="de-DE"/>
              <a:pPr>
                <a:defRPr/>
              </a:pPr>
              <a:t>‹Nr.›</a:t>
            </a:fld>
            <a:endParaRPr lang="de-DE"/>
          </a:p>
        </p:txBody>
      </p:sp>
    </p:spTree>
    <p:extLst>
      <p:ext uri="{BB962C8B-B14F-4D97-AF65-F5344CB8AC3E}">
        <p14:creationId xmlns:p14="http://schemas.microsoft.com/office/powerpoint/2010/main" val="169519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V2</a:t>
            </a:r>
            <a:endParaRPr lang="de-DE" dirty="0"/>
          </a:p>
        </p:txBody>
      </p:sp>
      <p:sp>
        <p:nvSpPr>
          <p:cNvPr id="6" name="Rectangle 5"/>
          <p:cNvSpPr>
            <a:spLocks noGrp="1" noChangeArrowheads="1"/>
          </p:cNvSpPr>
          <p:nvPr>
            <p:ph type="ftr" sz="quarter" idx="11"/>
          </p:nvPr>
        </p:nvSpPr>
        <p:spPr>
          <a:xfrm>
            <a:off x="3124200" y="6248400"/>
            <a:ext cx="3103984" cy="457200"/>
          </a:xfrm>
          <a:ln/>
        </p:spPr>
        <p:txBody>
          <a:bodyPr/>
          <a:lstStyle>
            <a:lvl1pPr>
              <a:defRPr/>
            </a:lvl1pPr>
          </a:lstStyle>
          <a:p>
            <a:pPr>
              <a:defRPr/>
            </a:pPr>
            <a:r>
              <a:rPr lang="en-US" smtClean="0"/>
              <a:t>Processing of Biological Data WS 2021/22</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22833F5C-9775-4F20-8491-9CDE0B72D910}" type="slidenum">
              <a:rPr lang="de-DE"/>
              <a:pPr>
                <a:defRPr/>
              </a:pPr>
              <a:t>‹Nr.›</a:t>
            </a:fld>
            <a:endParaRPr lang="de-DE"/>
          </a:p>
        </p:txBody>
      </p:sp>
    </p:spTree>
    <p:extLst>
      <p:ext uri="{BB962C8B-B14F-4D97-AF65-F5344CB8AC3E}">
        <p14:creationId xmlns:p14="http://schemas.microsoft.com/office/powerpoint/2010/main" val="137243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250825" y="115888"/>
            <a:ext cx="8569325" cy="598011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V2</a:t>
            </a:r>
            <a:endParaRPr lang="de-DE" dirty="0"/>
          </a:p>
        </p:txBody>
      </p:sp>
      <p:sp>
        <p:nvSpPr>
          <p:cNvPr id="4" name="Rectangle 5"/>
          <p:cNvSpPr>
            <a:spLocks noGrp="1" noChangeArrowheads="1"/>
          </p:cNvSpPr>
          <p:nvPr>
            <p:ph type="ftr" sz="quarter" idx="11"/>
          </p:nvPr>
        </p:nvSpPr>
        <p:spPr>
          <a:xfrm>
            <a:off x="3124200" y="6248400"/>
            <a:ext cx="3103984" cy="457200"/>
          </a:xfrm>
          <a:ln/>
        </p:spPr>
        <p:txBody>
          <a:bodyPr/>
          <a:lstStyle>
            <a:lvl1pPr>
              <a:defRPr/>
            </a:lvl1pPr>
          </a:lstStyle>
          <a:p>
            <a:pPr>
              <a:defRPr/>
            </a:pPr>
            <a:r>
              <a:rPr lang="en-US" smtClean="0"/>
              <a:t>Processing of Biological Data WS 2021/22</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D0B986EE-9253-4FD6-BF87-484174474A4C}" type="slidenum">
              <a:rPr lang="de-DE"/>
              <a:pPr>
                <a:defRPr/>
              </a:pPr>
              <a:t>‹Nr.›</a:t>
            </a:fld>
            <a:endParaRPr lang="de-DE"/>
          </a:p>
        </p:txBody>
      </p:sp>
    </p:spTree>
    <p:extLst>
      <p:ext uri="{BB962C8B-B14F-4D97-AF65-F5344CB8AC3E}">
        <p14:creationId xmlns:p14="http://schemas.microsoft.com/office/powerpoint/2010/main" val="521703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115888"/>
            <a:ext cx="84248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250825" y="908050"/>
            <a:ext cx="8569325"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250825" y="6248400"/>
            <a:ext cx="23399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6" charset="0"/>
                <a:ea typeface="ＭＳ Ｐゴシック" pitchFamily="-106" charset="-128"/>
              </a:defRPr>
            </a:lvl1pPr>
          </a:lstStyle>
          <a:p>
            <a:pPr>
              <a:defRPr/>
            </a:pPr>
            <a:r>
              <a:rPr lang="en-US" smtClean="0"/>
              <a:t>V2</a:t>
            </a:r>
            <a:endParaRPr lang="de-DE"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6" charset="0"/>
                <a:ea typeface="ＭＳ Ｐゴシック" pitchFamily="-106" charset="-128"/>
              </a:defRPr>
            </a:lvl1pPr>
          </a:lstStyle>
          <a:p>
            <a:pPr>
              <a:defRPr/>
            </a:pPr>
            <a:r>
              <a:rPr lang="en-US" dirty="0" smtClean="0"/>
              <a:t>Processing of Biological Data WS 2021/22</a:t>
            </a:r>
            <a:endParaRPr lang="de-DE" dirty="0"/>
          </a:p>
        </p:txBody>
      </p:sp>
      <p:sp>
        <p:nvSpPr>
          <p:cNvPr id="1030" name="Rectangle 6"/>
          <p:cNvSpPr>
            <a:spLocks noGrp="1" noChangeArrowheads="1"/>
          </p:cNvSpPr>
          <p:nvPr>
            <p:ph type="sldNum" sz="quarter" idx="4"/>
          </p:nvPr>
        </p:nvSpPr>
        <p:spPr bwMode="auto">
          <a:xfrm>
            <a:off x="6553200" y="6248400"/>
            <a:ext cx="23399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06" charset="0"/>
                <a:ea typeface="ＭＳ Ｐゴシック" pitchFamily="-106" charset="-128"/>
              </a:defRPr>
            </a:lvl1pPr>
          </a:lstStyle>
          <a:p>
            <a:pPr>
              <a:defRPr/>
            </a:pPr>
            <a:fld id="{C1060B16-A0DB-49DD-9992-659C19B01543}"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60" r:id="rId5"/>
  </p:sldLayoutIdLst>
  <p:hf hdr="0"/>
  <p:txStyles>
    <p:titleStyle>
      <a:lvl1pPr algn="ctr" rtl="0" eaLnBrk="0" fontAlgn="base" hangingPunct="0">
        <a:spcBef>
          <a:spcPct val="0"/>
        </a:spcBef>
        <a:spcAft>
          <a:spcPct val="0"/>
        </a:spcAft>
        <a:defRPr sz="2400" b="1">
          <a:solidFill>
            <a:srgbClr val="FF0000"/>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2400" b="1">
          <a:solidFill>
            <a:srgbClr val="FF0000"/>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2400" b="1">
          <a:solidFill>
            <a:srgbClr val="FF0000"/>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2400" b="1">
          <a:solidFill>
            <a:srgbClr val="FF0000"/>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2400" b="1">
          <a:solidFill>
            <a:srgbClr val="FF0000"/>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2400" b="1">
          <a:solidFill>
            <a:srgbClr val="FF0000"/>
          </a:solidFill>
          <a:latin typeface="Arial" pitchFamily="-112" charset="0"/>
        </a:defRPr>
      </a:lvl6pPr>
      <a:lvl7pPr marL="914400" algn="ctr" rtl="0" fontAlgn="base">
        <a:spcBef>
          <a:spcPct val="0"/>
        </a:spcBef>
        <a:spcAft>
          <a:spcPct val="0"/>
        </a:spcAft>
        <a:defRPr sz="2400" b="1">
          <a:solidFill>
            <a:srgbClr val="FF0000"/>
          </a:solidFill>
          <a:latin typeface="Arial" pitchFamily="-112" charset="0"/>
        </a:defRPr>
      </a:lvl7pPr>
      <a:lvl8pPr marL="1371600" algn="ctr" rtl="0" fontAlgn="base">
        <a:spcBef>
          <a:spcPct val="0"/>
        </a:spcBef>
        <a:spcAft>
          <a:spcPct val="0"/>
        </a:spcAft>
        <a:defRPr sz="2400" b="1">
          <a:solidFill>
            <a:srgbClr val="FF0000"/>
          </a:solidFill>
          <a:latin typeface="Arial" pitchFamily="-112" charset="0"/>
        </a:defRPr>
      </a:lvl8pPr>
      <a:lvl9pPr marL="1828800" algn="ctr" rtl="0" fontAlgn="base">
        <a:spcBef>
          <a:spcPct val="0"/>
        </a:spcBef>
        <a:spcAft>
          <a:spcPct val="0"/>
        </a:spcAft>
        <a:defRPr sz="2400" b="1">
          <a:solidFill>
            <a:srgbClr val="FF0000"/>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bin"/><Relationship Id="rId5" Type="http://schemas.openxmlformats.org/officeDocument/2006/relationships/image" Target="../media/image1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27.pn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9.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V2 – MS proteomics – data imputation</a:t>
            </a:r>
            <a:endParaRPr lang="uk-UA" dirty="0"/>
          </a:p>
        </p:txBody>
      </p:sp>
      <p:sp>
        <p:nvSpPr>
          <p:cNvPr id="3" name="Содержимое 2"/>
          <p:cNvSpPr>
            <a:spLocks noGrp="1"/>
          </p:cNvSpPr>
          <p:nvPr>
            <p:ph idx="1"/>
          </p:nvPr>
        </p:nvSpPr>
        <p:spPr>
          <a:xfrm>
            <a:off x="395536" y="620688"/>
            <a:ext cx="8424936" cy="5400600"/>
          </a:xfrm>
        </p:spPr>
        <p:txBody>
          <a:bodyPr>
            <a:normAutofit/>
          </a:bodyPr>
          <a:lstStyle/>
          <a:p>
            <a:pPr>
              <a:lnSpc>
                <a:spcPts val="2900"/>
              </a:lnSpc>
              <a:buFontTx/>
              <a:buChar char="-"/>
            </a:pPr>
            <a:r>
              <a:rPr lang="en-US" sz="2000" dirty="0" smtClean="0"/>
              <a:t>How does MS proteomics work?</a:t>
            </a:r>
          </a:p>
          <a:p>
            <a:pPr>
              <a:lnSpc>
                <a:spcPts val="2900"/>
              </a:lnSpc>
              <a:buFontTx/>
              <a:buChar char="-"/>
            </a:pPr>
            <a:r>
              <a:rPr lang="en-US" sz="2000" dirty="0" smtClean="0"/>
              <a:t>What is the role of bioinformatics in MS proteomics ?</a:t>
            </a:r>
          </a:p>
          <a:p>
            <a:pPr lvl="1">
              <a:lnSpc>
                <a:spcPts val="2900"/>
              </a:lnSpc>
              <a:buFontTx/>
              <a:buChar char="-"/>
            </a:pPr>
            <a:r>
              <a:rPr lang="en-US" sz="1600" dirty="0" smtClean="0"/>
              <a:t>Peptide mass fingerprinting</a:t>
            </a:r>
          </a:p>
          <a:p>
            <a:pPr lvl="1">
              <a:lnSpc>
                <a:spcPts val="2900"/>
              </a:lnSpc>
              <a:buFontTx/>
              <a:buChar char="-"/>
            </a:pPr>
            <a:r>
              <a:rPr lang="en-US" sz="1600" dirty="0" smtClean="0"/>
              <a:t>Significance analysis</a:t>
            </a:r>
          </a:p>
          <a:p>
            <a:pPr lvl="1">
              <a:lnSpc>
                <a:spcPts val="2900"/>
              </a:lnSpc>
              <a:buFontTx/>
              <a:buChar char="-"/>
            </a:pPr>
            <a:r>
              <a:rPr lang="en-US" sz="1600" dirty="0" smtClean="0"/>
              <a:t>GO annotations</a:t>
            </a:r>
          </a:p>
          <a:p>
            <a:pPr>
              <a:lnSpc>
                <a:spcPts val="2900"/>
              </a:lnSpc>
              <a:buFontTx/>
              <a:buChar char="-"/>
            </a:pPr>
            <a:r>
              <a:rPr lang="en-US" sz="2000" dirty="0" smtClean="0"/>
              <a:t>Applications of MS:</a:t>
            </a:r>
          </a:p>
          <a:p>
            <a:pPr lvl="1">
              <a:lnSpc>
                <a:spcPts val="2900"/>
              </a:lnSpc>
              <a:buFontTx/>
              <a:buChar char="-"/>
            </a:pPr>
            <a:r>
              <a:rPr lang="en-US" sz="1600" dirty="0" smtClean="0"/>
              <a:t>TAP-MS</a:t>
            </a:r>
          </a:p>
          <a:p>
            <a:pPr lvl="1">
              <a:lnSpc>
                <a:spcPts val="2900"/>
              </a:lnSpc>
              <a:buFontTx/>
              <a:buChar char="-"/>
            </a:pPr>
            <a:r>
              <a:rPr lang="en-US" sz="1600" dirty="0" err="1" smtClean="0"/>
              <a:t>Phosphoproteome</a:t>
            </a:r>
            <a:endParaRPr lang="en-US" sz="800" dirty="0"/>
          </a:p>
          <a:p>
            <a:pPr>
              <a:lnSpc>
                <a:spcPts val="2900"/>
              </a:lnSpc>
              <a:buFontTx/>
              <a:buChar char="-"/>
            </a:pPr>
            <a:r>
              <a:rPr lang="en-US" sz="2000" b="1" dirty="0" smtClean="0"/>
              <a:t>Data imputation </a:t>
            </a:r>
            <a:r>
              <a:rPr lang="en-US" sz="2000" dirty="0" smtClean="0"/>
              <a:t>for MS data</a:t>
            </a:r>
          </a:p>
          <a:p>
            <a:pPr lvl="1">
              <a:lnSpc>
                <a:spcPts val="2900"/>
              </a:lnSpc>
              <a:buFontTx/>
              <a:buChar char="-"/>
            </a:pPr>
            <a:r>
              <a:rPr lang="en-US" sz="1600" dirty="0" smtClean="0"/>
              <a:t>Identify TRAP clients</a:t>
            </a:r>
            <a:endParaRPr lang="en-US" sz="1600"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1</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916832"/>
            <a:ext cx="1543050" cy="2162175"/>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0759" y="1916832"/>
            <a:ext cx="1543050" cy="2162175"/>
          </a:xfrm>
          <a:prstGeom prst="rect">
            <a:avLst/>
          </a:prstGeom>
        </p:spPr>
      </p:pic>
      <p:sp>
        <p:nvSpPr>
          <p:cNvPr id="9" name="Textfeld 8"/>
          <p:cNvSpPr txBox="1"/>
          <p:nvPr/>
        </p:nvSpPr>
        <p:spPr>
          <a:xfrm>
            <a:off x="611560" y="5867399"/>
            <a:ext cx="3457079" cy="307777"/>
          </a:xfrm>
          <a:prstGeom prst="rect">
            <a:avLst/>
          </a:prstGeom>
          <a:noFill/>
        </p:spPr>
        <p:txBody>
          <a:bodyPr wrap="square" rtlCol="0">
            <a:spAutoFit/>
          </a:bodyPr>
          <a:lstStyle/>
          <a:p>
            <a:r>
              <a:rPr lang="de-DE" sz="1400" dirty="0" smtClean="0"/>
              <a:t>www.nobelprize.org</a:t>
            </a:r>
            <a:endParaRPr lang="de-DE" sz="1400" dirty="0"/>
          </a:p>
        </p:txBody>
      </p:sp>
      <p:sp>
        <p:nvSpPr>
          <p:cNvPr id="10" name="Textfeld 9"/>
          <p:cNvSpPr txBox="1"/>
          <p:nvPr/>
        </p:nvSpPr>
        <p:spPr>
          <a:xfrm>
            <a:off x="5363393" y="4149080"/>
            <a:ext cx="3673103" cy="1754326"/>
          </a:xfrm>
          <a:prstGeom prst="rect">
            <a:avLst/>
          </a:prstGeom>
          <a:noFill/>
        </p:spPr>
        <p:txBody>
          <a:bodyPr wrap="square" rtlCol="0">
            <a:spAutoFit/>
          </a:bodyPr>
          <a:lstStyle/>
          <a:p>
            <a:r>
              <a:rPr lang="de-DE" dirty="0" smtClean="0"/>
              <a:t>Noble </a:t>
            </a:r>
            <a:r>
              <a:rPr lang="de-DE" dirty="0" err="1" smtClean="0"/>
              <a:t>prize</a:t>
            </a:r>
            <a:r>
              <a:rPr lang="de-DE" dirty="0" smtClean="0"/>
              <a:t> in </a:t>
            </a:r>
            <a:r>
              <a:rPr lang="de-DE" dirty="0" err="1" smtClean="0"/>
              <a:t>chemistry</a:t>
            </a:r>
            <a:r>
              <a:rPr lang="de-DE" dirty="0" smtClean="0"/>
              <a:t> 2002</a:t>
            </a:r>
          </a:p>
          <a:p>
            <a:r>
              <a:rPr lang="de-DE" dirty="0" smtClean="0"/>
              <a:t>John B. Fenn	Koichi Tanaka</a:t>
            </a:r>
          </a:p>
          <a:p>
            <a:r>
              <a:rPr lang="en-US" i="1" dirty="0" smtClean="0"/>
              <a:t>“for </a:t>
            </a:r>
            <a:r>
              <a:rPr lang="en-US" i="1" dirty="0"/>
              <a:t>their development of soft desorption </a:t>
            </a:r>
            <a:r>
              <a:rPr lang="en-US" i="1" dirty="0" err="1"/>
              <a:t>ionisation</a:t>
            </a:r>
            <a:r>
              <a:rPr lang="en-US" i="1" dirty="0"/>
              <a:t> methods for mass </a:t>
            </a:r>
            <a:r>
              <a:rPr lang="en-US" i="1" dirty="0" smtClean="0"/>
              <a:t>spectrometric analyses </a:t>
            </a:r>
            <a:r>
              <a:rPr lang="en-US" i="1" dirty="0"/>
              <a:t>of biological </a:t>
            </a:r>
            <a:r>
              <a:rPr lang="en-US" i="1" dirty="0" smtClean="0"/>
              <a:t>macromolecules“</a:t>
            </a:r>
            <a:endParaRPr lang="de-DE" dirty="0"/>
          </a:p>
        </p:txBody>
      </p:sp>
    </p:spTree>
    <p:extLst>
      <p:ext uri="{BB962C8B-B14F-4D97-AF65-F5344CB8AC3E}">
        <p14:creationId xmlns:p14="http://schemas.microsoft.com/office/powerpoint/2010/main" val="1924879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Peptide mass fingerprinting</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10</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395535" y="5857527"/>
            <a:ext cx="3456384" cy="523220"/>
          </a:xfrm>
          <a:prstGeom prst="rect">
            <a:avLst/>
          </a:prstGeom>
          <a:noFill/>
        </p:spPr>
        <p:txBody>
          <a:bodyPr wrap="square" rtlCol="0">
            <a:spAutoFit/>
          </a:bodyPr>
          <a:lstStyle/>
          <a:p>
            <a:r>
              <a:rPr lang="en-US" sz="1400" dirty="0" err="1" smtClean="0"/>
              <a:t>Henzel</a:t>
            </a:r>
            <a:r>
              <a:rPr lang="en-US" sz="1400" dirty="0" smtClean="0"/>
              <a:t> et al. J Am </a:t>
            </a:r>
            <a:r>
              <a:rPr lang="en-US" sz="1400" dirty="0" err="1" smtClean="0"/>
              <a:t>Soc</a:t>
            </a:r>
            <a:r>
              <a:rPr lang="en-US" sz="1400" dirty="0" smtClean="0"/>
              <a:t> </a:t>
            </a:r>
            <a:r>
              <a:rPr lang="en-US" sz="1400" dirty="0"/>
              <a:t>Mass </a:t>
            </a:r>
            <a:r>
              <a:rPr lang="en-US" sz="1400" dirty="0" err="1" smtClean="0"/>
              <a:t>Spectrom</a:t>
            </a:r>
            <a:endParaRPr lang="en-US" sz="1400" dirty="0"/>
          </a:p>
          <a:p>
            <a:r>
              <a:rPr lang="en-US" sz="1400" dirty="0" smtClean="0"/>
              <a:t>14</a:t>
            </a:r>
            <a:r>
              <a:rPr lang="en-US" sz="1400" dirty="0"/>
              <a:t>, </a:t>
            </a:r>
            <a:r>
              <a:rPr lang="en-US" sz="1400" dirty="0" smtClean="0"/>
              <a:t>931–942 (2003)</a:t>
            </a:r>
            <a:endParaRPr lang="en-US" sz="1400" dirty="0"/>
          </a:p>
        </p:txBody>
      </p:sp>
      <p:sp>
        <p:nvSpPr>
          <p:cNvPr id="15" name="Содержимое 2"/>
          <p:cNvSpPr txBox="1">
            <a:spLocks/>
          </p:cNvSpPr>
          <p:nvPr/>
        </p:nvSpPr>
        <p:spPr bwMode="auto">
          <a:xfrm>
            <a:off x="5076056" y="681614"/>
            <a:ext cx="3672408" cy="89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dirty="0" smtClean="0"/>
              <a:t>(</a:t>
            </a:r>
            <a:r>
              <a:rPr lang="en-US" sz="1800" b="1" dirty="0" smtClean="0"/>
              <a:t>a</a:t>
            </a:r>
            <a:r>
              <a:rPr lang="en-US" sz="1800" dirty="0" smtClean="0"/>
              <a:t>) FAB </a:t>
            </a:r>
            <a:r>
              <a:rPr lang="en-US" sz="1800" dirty="0"/>
              <a:t>spectrum </a:t>
            </a:r>
            <a:r>
              <a:rPr lang="en-US" sz="1800" dirty="0" smtClean="0"/>
              <a:t>of </a:t>
            </a:r>
            <a:r>
              <a:rPr lang="en-US" sz="1800" dirty="0"/>
              <a:t>a 500 </a:t>
            </a:r>
            <a:r>
              <a:rPr lang="en-US" sz="1800" dirty="0" err="1"/>
              <a:t>pmol</a:t>
            </a:r>
            <a:r>
              <a:rPr lang="en-US" sz="1800" dirty="0"/>
              <a:t> </a:t>
            </a:r>
            <a:r>
              <a:rPr lang="en-US" sz="1800" dirty="0" err="1"/>
              <a:t>CNBr</a:t>
            </a:r>
            <a:r>
              <a:rPr lang="en-US" sz="1800" dirty="0"/>
              <a:t> cleavage </a:t>
            </a:r>
            <a:r>
              <a:rPr lang="en-US" sz="1800" dirty="0" smtClean="0"/>
              <a:t>of horse </a:t>
            </a:r>
            <a:r>
              <a:rPr lang="en-US" sz="1800" dirty="0"/>
              <a:t>heart </a:t>
            </a:r>
            <a:r>
              <a:rPr lang="en-US" sz="1800" b="1" dirty="0"/>
              <a:t>cytochrome </a:t>
            </a:r>
            <a:r>
              <a:rPr lang="en-US" sz="1800" b="1" i="1" dirty="0" smtClean="0"/>
              <a:t>c</a:t>
            </a:r>
            <a:r>
              <a:rPr lang="en-US" sz="1800" i="1" dirty="0" smtClean="0"/>
              <a:t>.</a:t>
            </a:r>
          </a:p>
          <a:p>
            <a:pPr marL="0" indent="0">
              <a:lnSpc>
                <a:spcPts val="2500"/>
              </a:lnSpc>
              <a:buNone/>
            </a:pPr>
            <a:endParaRPr lang="en-US" sz="1800" i="1" dirty="0" smtClean="0"/>
          </a:p>
          <a:p>
            <a:pPr marL="0" indent="0">
              <a:lnSpc>
                <a:spcPts val="2500"/>
              </a:lnSpc>
              <a:buNone/>
            </a:pPr>
            <a:r>
              <a:rPr lang="en-US" sz="1800" dirty="0" smtClean="0"/>
              <a:t>(</a:t>
            </a:r>
            <a:r>
              <a:rPr lang="en-US" sz="1800" b="1" dirty="0" smtClean="0"/>
              <a:t>b</a:t>
            </a:r>
            <a:r>
              <a:rPr lang="en-US" sz="1800" dirty="0"/>
              <a:t>) </a:t>
            </a:r>
            <a:r>
              <a:rPr lang="en-US" sz="1800" dirty="0" smtClean="0"/>
              <a:t>FRAGFIT </a:t>
            </a:r>
            <a:r>
              <a:rPr lang="en-US" sz="1800" dirty="0"/>
              <a:t>output </a:t>
            </a:r>
            <a:r>
              <a:rPr lang="en-US" sz="1800" dirty="0" smtClean="0"/>
              <a:t>page showing </a:t>
            </a:r>
            <a:r>
              <a:rPr lang="en-US" sz="1800" dirty="0"/>
              <a:t>a match with cytochrome </a:t>
            </a:r>
            <a:r>
              <a:rPr lang="en-US" sz="1800" i="1" dirty="0"/>
              <a:t>c </a:t>
            </a:r>
            <a:r>
              <a:rPr lang="en-US" sz="1800" dirty="0"/>
              <a:t>obtained using the </a:t>
            </a:r>
            <a:r>
              <a:rPr lang="en-US" sz="1800" dirty="0" smtClean="0"/>
              <a:t>masses from </a:t>
            </a:r>
            <a:r>
              <a:rPr lang="en-US" sz="1800" dirty="0"/>
              <a:t>the FAB spectrum. </a:t>
            </a:r>
            <a:endParaRPr lang="en-US" sz="1800" dirty="0" smtClean="0"/>
          </a:p>
          <a:p>
            <a:pPr marL="0" indent="0">
              <a:lnSpc>
                <a:spcPts val="2500"/>
              </a:lnSpc>
              <a:buNone/>
            </a:pPr>
            <a:r>
              <a:rPr lang="en-US" sz="1800" dirty="0" smtClean="0"/>
              <a:t>The </a:t>
            </a:r>
            <a:r>
              <a:rPr lang="en-US" sz="1800" dirty="0"/>
              <a:t>output </a:t>
            </a:r>
            <a:r>
              <a:rPr lang="en-US" sz="1800" dirty="0" smtClean="0"/>
              <a:t>includes </a:t>
            </a:r>
            <a:r>
              <a:rPr lang="en-US" sz="1800" dirty="0"/>
              <a:t>all proteins </a:t>
            </a:r>
            <a:r>
              <a:rPr lang="en-US" sz="1800" dirty="0" smtClean="0"/>
              <a:t>that match </a:t>
            </a:r>
            <a:r>
              <a:rPr lang="en-US" sz="1800" dirty="0"/>
              <a:t>the mass </a:t>
            </a:r>
            <a:r>
              <a:rPr lang="en-US" sz="1800" dirty="0" smtClean="0"/>
              <a:t>list.</a:t>
            </a:r>
            <a:endParaRPr lang="en-US" sz="1800" kern="0" dirty="0" smtClean="0"/>
          </a:p>
        </p:txBody>
      </p:sp>
      <p:pic>
        <p:nvPicPr>
          <p:cNvPr id="3" name="Grafik 2"/>
          <p:cNvPicPr>
            <a:picLocks noChangeAspect="1"/>
          </p:cNvPicPr>
          <p:nvPr/>
        </p:nvPicPr>
        <p:blipFill>
          <a:blip r:embed="rId3"/>
          <a:stretch>
            <a:fillRect/>
          </a:stretch>
        </p:blipFill>
        <p:spPr>
          <a:xfrm>
            <a:off x="179512" y="545369"/>
            <a:ext cx="4904946" cy="4035759"/>
          </a:xfrm>
          <a:prstGeom prst="rect">
            <a:avLst/>
          </a:prstGeom>
        </p:spPr>
      </p:pic>
      <p:sp>
        <p:nvSpPr>
          <p:cNvPr id="9" name="Rechteck 8"/>
          <p:cNvSpPr/>
          <p:nvPr/>
        </p:nvSpPr>
        <p:spPr>
          <a:xfrm>
            <a:off x="254298" y="4509120"/>
            <a:ext cx="8442846" cy="1374735"/>
          </a:xfrm>
          <a:prstGeom prst="rect">
            <a:avLst/>
          </a:prstGeom>
        </p:spPr>
        <p:txBody>
          <a:bodyPr wrap="square">
            <a:spAutoFit/>
          </a:bodyPr>
          <a:lstStyle/>
          <a:p>
            <a:pPr>
              <a:lnSpc>
                <a:spcPts val="2500"/>
              </a:lnSpc>
            </a:pPr>
            <a:r>
              <a:rPr lang="de-DE" dirty="0">
                <a:latin typeface="Palatino-Roman"/>
              </a:rPr>
              <a:t>The </a:t>
            </a:r>
            <a:r>
              <a:rPr lang="de-DE" dirty="0" smtClean="0">
                <a:latin typeface="Palatino-Roman"/>
              </a:rPr>
              <a:t>2 </a:t>
            </a:r>
            <a:r>
              <a:rPr lang="en-US" dirty="0" smtClean="0">
                <a:latin typeface="Palatino-Roman"/>
              </a:rPr>
              <a:t>masses </a:t>
            </a:r>
            <a:r>
              <a:rPr lang="en-US" dirty="0">
                <a:latin typeface="Palatino-Roman"/>
              </a:rPr>
              <a:t>observed were sufficient to identify the </a:t>
            </a:r>
            <a:r>
              <a:rPr lang="en-US" dirty="0" smtClean="0">
                <a:latin typeface="Palatino-Roman"/>
              </a:rPr>
              <a:t>protein as </a:t>
            </a:r>
            <a:r>
              <a:rPr lang="en-US" dirty="0">
                <a:latin typeface="Palatino-Roman"/>
              </a:rPr>
              <a:t>cytochrome c and permitted the identification of </a:t>
            </a:r>
            <a:r>
              <a:rPr lang="en-US" dirty="0" smtClean="0">
                <a:latin typeface="Palatino-Roman"/>
              </a:rPr>
              <a:t>the species. </a:t>
            </a:r>
            <a:endParaRPr lang="en-US" dirty="0">
              <a:latin typeface="Palatino-Roman"/>
            </a:endParaRPr>
          </a:p>
          <a:p>
            <a:pPr>
              <a:lnSpc>
                <a:spcPts val="2500"/>
              </a:lnSpc>
            </a:pPr>
            <a:r>
              <a:rPr lang="en-US" dirty="0" smtClean="0">
                <a:latin typeface="Palatino-Roman"/>
              </a:rPr>
              <a:t>At </a:t>
            </a:r>
            <a:r>
              <a:rPr lang="en-US" dirty="0">
                <a:latin typeface="Palatino-Roman"/>
              </a:rPr>
              <a:t>the time this search was </a:t>
            </a:r>
            <a:r>
              <a:rPr lang="en-US" dirty="0" smtClean="0">
                <a:latin typeface="Palatino-Roman"/>
              </a:rPr>
              <a:t>performed, the </a:t>
            </a:r>
            <a:r>
              <a:rPr lang="en-US" dirty="0">
                <a:latin typeface="Palatino-Roman"/>
              </a:rPr>
              <a:t>database contained nearly </a:t>
            </a:r>
            <a:r>
              <a:rPr lang="en-US" dirty="0" smtClean="0">
                <a:latin typeface="Palatino-Roman"/>
              </a:rPr>
              <a:t>100 different </a:t>
            </a:r>
            <a:r>
              <a:rPr lang="de-DE" dirty="0" err="1" smtClean="0">
                <a:latin typeface="Palatino-Roman"/>
              </a:rPr>
              <a:t>species</a:t>
            </a:r>
            <a:r>
              <a:rPr lang="de-DE" dirty="0" smtClean="0">
                <a:latin typeface="Palatino-Roman"/>
              </a:rPr>
              <a:t> </a:t>
            </a:r>
            <a:r>
              <a:rPr lang="de-DE" dirty="0" err="1">
                <a:latin typeface="Palatino-Roman"/>
              </a:rPr>
              <a:t>of</a:t>
            </a:r>
            <a:r>
              <a:rPr lang="de-DE" dirty="0">
                <a:latin typeface="Palatino-Roman"/>
              </a:rPr>
              <a:t> </a:t>
            </a:r>
            <a:r>
              <a:rPr lang="de-DE" dirty="0" err="1">
                <a:latin typeface="Palatino-Roman"/>
              </a:rPr>
              <a:t>cytochrome</a:t>
            </a:r>
            <a:r>
              <a:rPr lang="de-DE" dirty="0">
                <a:latin typeface="Palatino-Roman"/>
              </a:rPr>
              <a:t> </a:t>
            </a:r>
            <a:r>
              <a:rPr lang="de-DE" i="1" dirty="0">
                <a:latin typeface="Palatino-Italic"/>
              </a:rPr>
              <a:t>c</a:t>
            </a:r>
            <a:endParaRPr lang="de-DE" dirty="0"/>
          </a:p>
        </p:txBody>
      </p:sp>
    </p:spTree>
    <p:extLst>
      <p:ext uri="{BB962C8B-B14F-4D97-AF65-F5344CB8AC3E}">
        <p14:creationId xmlns:p14="http://schemas.microsoft.com/office/powerpoint/2010/main" val="305987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36512" y="109513"/>
            <a:ext cx="9145015" cy="511175"/>
          </a:xfrm>
        </p:spPr>
        <p:txBody>
          <a:bodyPr/>
          <a:lstStyle/>
          <a:p>
            <a:pPr eaLnBrk="1" hangingPunct="1"/>
            <a:r>
              <a:rPr lang="en-GB" altLang="en-US" dirty="0" smtClean="0">
                <a:ea typeface="ＭＳ Ｐゴシック" panose="020B0600070205080204" pitchFamily="34" charset="-128"/>
              </a:rPr>
              <a:t>Application of MS: Protein phosphorylation during cell cycle</a:t>
            </a:r>
          </a:p>
        </p:txBody>
      </p:sp>
      <p:sp>
        <p:nvSpPr>
          <p:cNvPr id="2051"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2052" name="Text Box 4"/>
          <p:cNvSpPr txBox="1">
            <a:spLocks noChangeArrowheads="1"/>
          </p:cNvSpPr>
          <p:nvPr/>
        </p:nvSpPr>
        <p:spPr bwMode="auto">
          <a:xfrm>
            <a:off x="6804025" y="5559425"/>
            <a:ext cx="17573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a:t>Olsen Science </a:t>
            </a:r>
          </a:p>
          <a:p>
            <a:pPr eaLnBrk="1" hangingPunct="1">
              <a:lnSpc>
                <a:spcPct val="120000"/>
              </a:lnSpc>
              <a:spcBef>
                <a:spcPct val="0"/>
              </a:spcBef>
              <a:buFontTx/>
              <a:buNone/>
            </a:pPr>
            <a:r>
              <a:rPr lang="de-DE" altLang="en-US" sz="1400"/>
              <a:t>Signaling 3 (2010)</a:t>
            </a:r>
          </a:p>
        </p:txBody>
      </p:sp>
      <p:sp>
        <p:nvSpPr>
          <p:cNvPr id="2053" name="Rechteck 11"/>
          <p:cNvSpPr>
            <a:spLocks noChangeArrowheads="1"/>
          </p:cNvSpPr>
          <p:nvPr/>
        </p:nvSpPr>
        <p:spPr bwMode="auto">
          <a:xfrm>
            <a:off x="323850" y="700088"/>
            <a:ext cx="8496300"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de-DE" altLang="en-US" sz="1800" dirty="0"/>
              <a:t>Protein </a:t>
            </a:r>
            <a:r>
              <a:rPr lang="de-DE" altLang="en-US" sz="1800" b="1" dirty="0" err="1"/>
              <a:t>phosphorylation</a:t>
            </a:r>
            <a:r>
              <a:rPr lang="de-DE" altLang="en-US" sz="1800" dirty="0"/>
              <a:t> </a:t>
            </a:r>
            <a:r>
              <a:rPr lang="en-US" altLang="en-US" sz="1800" dirty="0"/>
              <a:t>and </a:t>
            </a:r>
            <a:r>
              <a:rPr lang="en-US" altLang="en-US" sz="1800" b="1" dirty="0" err="1"/>
              <a:t>dephosphorylation</a:t>
            </a:r>
            <a:r>
              <a:rPr lang="en-US" altLang="en-US" sz="1800" dirty="0"/>
              <a:t> are highly controlled biochemical processes that respond to various intracellular and extracellular stimuli.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Phosphorylation status modulates </a:t>
            </a:r>
            <a:r>
              <a:rPr lang="en-US" altLang="en-US" sz="1800" b="1" dirty="0"/>
              <a:t>protein </a:t>
            </a:r>
            <a:r>
              <a:rPr lang="en-US" altLang="en-US" sz="1800" b="1" dirty="0" smtClean="0"/>
              <a:t>activity </a:t>
            </a:r>
            <a:r>
              <a:rPr lang="en-US" altLang="en-US" sz="1800" dirty="0" smtClean="0"/>
              <a:t>by: </a:t>
            </a:r>
            <a:endParaRPr lang="en-US" altLang="en-US" sz="1800" dirty="0"/>
          </a:p>
          <a:p>
            <a:pPr eaLnBrk="1" hangingPunct="1">
              <a:lnSpc>
                <a:spcPts val="2500"/>
              </a:lnSpc>
              <a:spcBef>
                <a:spcPct val="0"/>
              </a:spcBef>
              <a:buFontTx/>
              <a:buNone/>
            </a:pPr>
            <a:r>
              <a:rPr lang="en-US" altLang="en-US" sz="1800" dirty="0"/>
              <a:t>- influencing the tertiary and quaternary </a:t>
            </a:r>
            <a:r>
              <a:rPr lang="en-US" altLang="en-US" sz="1800" b="1" dirty="0"/>
              <a:t>structure</a:t>
            </a:r>
            <a:r>
              <a:rPr lang="en-US" altLang="en-US" sz="1800" dirty="0"/>
              <a:t> of a protein, </a:t>
            </a:r>
          </a:p>
          <a:p>
            <a:pPr eaLnBrk="1" hangingPunct="1">
              <a:lnSpc>
                <a:spcPts val="2500"/>
              </a:lnSpc>
              <a:spcBef>
                <a:spcPct val="0"/>
              </a:spcBef>
              <a:buFontTx/>
              <a:buNone/>
            </a:pPr>
            <a:r>
              <a:rPr lang="en-US" altLang="en-US" sz="1800" dirty="0"/>
              <a:t>- controlling </a:t>
            </a:r>
            <a:r>
              <a:rPr lang="en-US" altLang="en-US" sz="1800" b="1" dirty="0"/>
              <a:t>subcellular distribution</a:t>
            </a:r>
            <a:r>
              <a:rPr lang="en-US" altLang="en-US" sz="1800" dirty="0"/>
              <a:t>, and </a:t>
            </a:r>
          </a:p>
          <a:p>
            <a:pPr eaLnBrk="1" hangingPunct="1">
              <a:lnSpc>
                <a:spcPts val="2500"/>
              </a:lnSpc>
              <a:spcBef>
                <a:spcPct val="0"/>
              </a:spcBef>
              <a:buFontTx/>
              <a:buNone/>
            </a:pPr>
            <a:r>
              <a:rPr lang="en-US" altLang="en-US" sz="1800" dirty="0"/>
              <a:t>- r</a:t>
            </a:r>
            <a:r>
              <a:rPr lang="en-US" altLang="en-US" sz="1800" dirty="0" smtClean="0"/>
              <a:t>egulating its </a:t>
            </a:r>
            <a:r>
              <a:rPr lang="de-DE" altLang="en-US" sz="1800" b="1" dirty="0" err="1"/>
              <a:t>interactions</a:t>
            </a:r>
            <a:r>
              <a:rPr lang="de-DE" altLang="en-US" sz="1800" dirty="0"/>
              <a:t> </a:t>
            </a:r>
            <a:r>
              <a:rPr lang="de-DE" altLang="en-US" sz="1800" dirty="0" err="1"/>
              <a:t>with</a:t>
            </a:r>
            <a:r>
              <a:rPr lang="de-DE" altLang="en-US" sz="1800" dirty="0"/>
              <a:t> </a:t>
            </a:r>
            <a:r>
              <a:rPr lang="de-DE" altLang="en-US" sz="1800" dirty="0" err="1"/>
              <a:t>other</a:t>
            </a:r>
            <a:r>
              <a:rPr lang="de-DE" altLang="en-US" sz="1800" dirty="0"/>
              <a:t> </a:t>
            </a:r>
            <a:r>
              <a:rPr lang="de-DE" altLang="en-US" sz="1800" dirty="0" err="1"/>
              <a:t>proteins</a:t>
            </a:r>
            <a:r>
              <a:rPr lang="de-DE" altLang="en-US" sz="1800" dirty="0"/>
              <a:t>.</a:t>
            </a:r>
          </a:p>
          <a:p>
            <a:pPr eaLnBrk="1" hangingPunct="1">
              <a:lnSpc>
                <a:spcPts val="2500"/>
              </a:lnSpc>
              <a:spcBef>
                <a:spcPct val="0"/>
              </a:spcBef>
              <a:buFontTx/>
              <a:buNone/>
            </a:pPr>
            <a:endParaRPr lang="de-DE" altLang="en-US" sz="1800" dirty="0"/>
          </a:p>
          <a:p>
            <a:pPr eaLnBrk="1" hangingPunct="1">
              <a:lnSpc>
                <a:spcPts val="2500"/>
              </a:lnSpc>
              <a:spcBef>
                <a:spcPct val="0"/>
              </a:spcBef>
              <a:buFontTx/>
              <a:buNone/>
            </a:pPr>
            <a:r>
              <a:rPr lang="en-US" altLang="en-US" sz="1800" dirty="0"/>
              <a:t>Regulatory protein phosphorylation is a </a:t>
            </a:r>
            <a:r>
              <a:rPr lang="en-US" altLang="en-US" sz="1800" b="1" dirty="0"/>
              <a:t>transient</a:t>
            </a:r>
            <a:r>
              <a:rPr lang="en-US" altLang="en-US" sz="1800" dirty="0"/>
              <a:t> modification </a:t>
            </a:r>
          </a:p>
          <a:p>
            <a:pPr eaLnBrk="1" hangingPunct="1">
              <a:lnSpc>
                <a:spcPts val="2500"/>
              </a:lnSpc>
              <a:spcBef>
                <a:spcPct val="0"/>
              </a:spcBef>
              <a:buFontTx/>
              <a:buNone/>
            </a:pPr>
            <a:r>
              <a:rPr lang="en-US" altLang="en-US" sz="1800" dirty="0"/>
              <a:t>that is often of low occupancy or “stoichiometry”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This means that only a fraction of a particular protein may be phosphorylated </a:t>
            </a:r>
          </a:p>
          <a:p>
            <a:pPr eaLnBrk="1" hangingPunct="1">
              <a:lnSpc>
                <a:spcPts val="2500"/>
              </a:lnSpc>
              <a:spcBef>
                <a:spcPct val="0"/>
              </a:spcBef>
              <a:buFontTx/>
              <a:buNone/>
            </a:pPr>
            <a:r>
              <a:rPr lang="en-US" altLang="en-US" sz="1800" dirty="0"/>
              <a:t>on a given site at any particular time, and that occurs on regulatory proteins </a:t>
            </a:r>
          </a:p>
          <a:p>
            <a:pPr eaLnBrk="1" hangingPunct="1">
              <a:lnSpc>
                <a:spcPts val="2500"/>
              </a:lnSpc>
              <a:spcBef>
                <a:spcPct val="0"/>
              </a:spcBef>
              <a:buFontTx/>
              <a:buNone/>
            </a:pPr>
            <a:r>
              <a:rPr lang="en-US" altLang="en-US" sz="1800" dirty="0"/>
              <a:t>of low abundance, such as protein kinases and transcription factors.</a:t>
            </a:r>
          </a:p>
        </p:txBody>
      </p:sp>
      <p:sp>
        <p:nvSpPr>
          <p:cNvPr id="2054"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smtClean="0"/>
              <a:t>V2</a:t>
            </a:r>
            <a:endParaRPr lang="de-DE" altLang="en-US" sz="1000" smtClean="0"/>
          </a:p>
        </p:txBody>
      </p:sp>
      <p:sp>
        <p:nvSpPr>
          <p:cNvPr id="2055"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3599C03E-2A20-4F4C-A892-26B5F3A994F6}" type="slidenum">
              <a:rPr lang="de-DE" altLang="en-US" sz="1000"/>
              <a:pPr eaLnBrk="1" hangingPunct="1">
                <a:spcBef>
                  <a:spcPct val="0"/>
                </a:spcBef>
                <a:buFontTx/>
                <a:buNone/>
              </a:pPr>
              <a:t>11</a:t>
            </a:fld>
            <a:endParaRPr lang="de-DE" altLang="en-US" sz="1000"/>
          </a:p>
        </p:txBody>
      </p:sp>
      <p:sp>
        <p:nvSpPr>
          <p:cNvPr id="2056"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smtClean="0"/>
              <a:t>Processing of Biological Data WS 2021/22</a:t>
            </a:r>
            <a:endParaRPr lang="de-DE" altLang="en-US" sz="1000" smtClean="0"/>
          </a:p>
        </p:txBody>
      </p:sp>
    </p:spTree>
    <p:extLst>
      <p:ext uri="{BB962C8B-B14F-4D97-AF65-F5344CB8AC3E}">
        <p14:creationId xmlns:p14="http://schemas.microsoft.com/office/powerpoint/2010/main" val="3605706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6402388" cy="181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2290" name="Rectangle 2"/>
          <p:cNvSpPr>
            <a:spLocks noGrp="1" noChangeArrowheads="1"/>
          </p:cNvSpPr>
          <p:nvPr>
            <p:ph type="title" idx="4294967295"/>
          </p:nvPr>
        </p:nvSpPr>
        <p:spPr>
          <a:xfrm>
            <a:off x="684213" y="188913"/>
            <a:ext cx="7772400" cy="304800"/>
          </a:xfrm>
        </p:spPr>
        <p:txBody>
          <a:bodyPr/>
          <a:lstStyle/>
          <a:p>
            <a:pPr eaLnBrk="1" hangingPunct="1"/>
            <a:r>
              <a:rPr lang="en-GB" altLang="en-US" smtClean="0">
                <a:ea typeface="ＭＳ Ｐゴシック" panose="020B0600070205080204" pitchFamily="34" charset="-128"/>
              </a:rPr>
              <a:t>Cell Cycle and the Phosphoproteome</a:t>
            </a:r>
          </a:p>
        </p:txBody>
      </p:sp>
      <p:sp>
        <p:nvSpPr>
          <p:cNvPr id="12291"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12292" name="Rechteck 11"/>
          <p:cNvSpPr>
            <a:spLocks noChangeArrowheads="1"/>
          </p:cNvSpPr>
          <p:nvPr/>
        </p:nvSpPr>
        <p:spPr bwMode="auto">
          <a:xfrm>
            <a:off x="179388" y="2565400"/>
            <a:ext cx="84963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b="1" dirty="0" err="1"/>
              <a:t>Aim</a:t>
            </a:r>
            <a:r>
              <a:rPr lang="de-DE" altLang="en-US" sz="1800" dirty="0"/>
              <a:t>: </a:t>
            </a:r>
            <a:r>
              <a:rPr lang="de-DE" altLang="en-US" sz="1800" dirty="0" err="1"/>
              <a:t>Analyze</a:t>
            </a:r>
            <a:r>
              <a:rPr lang="de-DE" altLang="en-US" sz="1800" dirty="0"/>
              <a:t> all </a:t>
            </a:r>
            <a:r>
              <a:rPr lang="de-DE" altLang="en-US" sz="1800" dirty="0" err="1"/>
              <a:t>proteins</a:t>
            </a:r>
            <a:r>
              <a:rPr lang="de-DE" altLang="en-US" sz="1800" dirty="0"/>
              <a:t> </a:t>
            </a:r>
            <a:r>
              <a:rPr lang="de-DE" altLang="en-US" sz="1800" dirty="0" err="1"/>
              <a:t>that</a:t>
            </a:r>
            <a:r>
              <a:rPr lang="de-DE" altLang="en-US" sz="1800" dirty="0"/>
              <a:t> </a:t>
            </a:r>
            <a:r>
              <a:rPr lang="de-DE" altLang="en-US" sz="1800" dirty="0" err="1"/>
              <a:t>are</a:t>
            </a:r>
            <a:r>
              <a:rPr lang="de-DE" altLang="en-US" sz="1800" dirty="0"/>
              <a:t> </a:t>
            </a:r>
            <a:r>
              <a:rPr lang="de-DE" altLang="en-US" sz="1800" dirty="0" err="1"/>
              <a:t>modified</a:t>
            </a:r>
            <a:r>
              <a:rPr lang="de-DE" altLang="en-US" sz="1800" dirty="0"/>
              <a:t> </a:t>
            </a:r>
            <a:r>
              <a:rPr lang="de-DE" altLang="en-US" sz="1800" dirty="0" err="1"/>
              <a:t>by</a:t>
            </a:r>
            <a:r>
              <a:rPr lang="de-DE" altLang="en-US" sz="1800" dirty="0"/>
              <a:t> </a:t>
            </a:r>
            <a:r>
              <a:rPr lang="de-DE" altLang="en-US" sz="1800" dirty="0" err="1"/>
              <a:t>phosphorylation</a:t>
            </a:r>
            <a:r>
              <a:rPr lang="de-DE" altLang="en-US" sz="1800" dirty="0"/>
              <a:t> </a:t>
            </a:r>
            <a:r>
              <a:rPr lang="de-DE" altLang="en-US" sz="1800" dirty="0" err="1"/>
              <a:t>during</a:t>
            </a:r>
            <a:r>
              <a:rPr lang="de-DE" altLang="en-US" sz="1800" dirty="0"/>
              <a:t> different </a:t>
            </a:r>
            <a:r>
              <a:rPr lang="de-DE" altLang="en-US" sz="1800" dirty="0" err="1"/>
              <a:t>stages</a:t>
            </a:r>
            <a:r>
              <a:rPr lang="de-DE" altLang="en-US" sz="1800" dirty="0"/>
              <a:t> </a:t>
            </a:r>
            <a:r>
              <a:rPr lang="de-DE" altLang="en-US" sz="1800" dirty="0" err="1"/>
              <a:t>of</a:t>
            </a:r>
            <a:r>
              <a:rPr lang="de-DE" altLang="en-US" sz="1800" dirty="0"/>
              <a:t> </a:t>
            </a:r>
            <a:r>
              <a:rPr lang="de-DE" altLang="en-US" sz="1800" dirty="0" err="1"/>
              <a:t>the</a:t>
            </a:r>
            <a:r>
              <a:rPr lang="de-DE" altLang="en-US" sz="1800" dirty="0"/>
              <a:t> </a:t>
            </a:r>
            <a:r>
              <a:rPr lang="de-DE" altLang="en-US" sz="1800" dirty="0" err="1"/>
              <a:t>cell</a:t>
            </a:r>
            <a:r>
              <a:rPr lang="de-DE" altLang="en-US" sz="1800" dirty="0"/>
              <a:t> </a:t>
            </a:r>
            <a:r>
              <a:rPr lang="de-DE" altLang="en-US" sz="1800" dirty="0" err="1"/>
              <a:t>cycle</a:t>
            </a:r>
            <a:r>
              <a:rPr lang="de-DE" altLang="en-US" sz="1800" dirty="0"/>
              <a:t> </a:t>
            </a:r>
            <a:r>
              <a:rPr lang="de-DE" altLang="en-US" sz="1800" dirty="0" err="1"/>
              <a:t>of</a:t>
            </a:r>
            <a:r>
              <a:rPr lang="de-DE" altLang="en-US" sz="1800" dirty="0"/>
              <a:t> human </a:t>
            </a:r>
            <a:r>
              <a:rPr lang="de-DE" altLang="en-US" sz="1800" dirty="0" err="1"/>
              <a:t>HeLa</a:t>
            </a:r>
            <a:r>
              <a:rPr lang="de-DE" altLang="en-US" sz="1800" dirty="0"/>
              <a:t> </a:t>
            </a:r>
            <a:r>
              <a:rPr lang="de-DE" altLang="en-US" sz="1800" dirty="0" err="1"/>
              <a:t>cells</a:t>
            </a:r>
            <a:r>
              <a:rPr lang="de-DE" altLang="en-US" sz="1800" dirty="0"/>
              <a:t>.</a:t>
            </a:r>
          </a:p>
          <a:p>
            <a:pPr eaLnBrk="1" hangingPunct="1">
              <a:lnSpc>
                <a:spcPct val="120000"/>
              </a:lnSpc>
              <a:spcBef>
                <a:spcPct val="0"/>
              </a:spcBef>
              <a:buFontTx/>
              <a:buNone/>
            </a:pPr>
            <a:endParaRPr lang="de-DE" altLang="en-US" sz="1800" dirty="0"/>
          </a:p>
          <a:p>
            <a:pPr eaLnBrk="1" hangingPunct="1">
              <a:lnSpc>
                <a:spcPts val="2500"/>
              </a:lnSpc>
              <a:spcBef>
                <a:spcPct val="0"/>
              </a:spcBef>
              <a:buFontTx/>
              <a:buNone/>
            </a:pPr>
            <a:r>
              <a:rPr lang="de-DE" altLang="en-US" sz="1800" dirty="0"/>
              <a:t>Ion-exchange </a:t>
            </a:r>
            <a:r>
              <a:rPr lang="de-DE" altLang="en-US" sz="1800" dirty="0" err="1"/>
              <a:t>chromatography</a:t>
            </a:r>
            <a:r>
              <a:rPr lang="de-DE" altLang="en-US" sz="1800" dirty="0"/>
              <a:t> + HPLC +  MS + </a:t>
            </a:r>
            <a:r>
              <a:rPr lang="de-DE" altLang="en-US" sz="1800" dirty="0" err="1"/>
              <a:t>sequencing</a:t>
            </a:r>
            <a:r>
              <a:rPr lang="de-DE" altLang="en-US" sz="1800" dirty="0"/>
              <a:t> </a:t>
            </a:r>
            <a:r>
              <a:rPr lang="de-DE" altLang="en-US" sz="1800" dirty="0" err="1"/>
              <a:t>led</a:t>
            </a:r>
            <a:r>
              <a:rPr lang="de-DE" altLang="en-US" sz="1800" dirty="0"/>
              <a:t> </a:t>
            </a:r>
            <a:r>
              <a:rPr lang="de-DE" altLang="en-US" sz="1800" dirty="0" err="1"/>
              <a:t>to</a:t>
            </a:r>
            <a:r>
              <a:rPr lang="de-DE" altLang="en-US" sz="1800" dirty="0"/>
              <a:t> </a:t>
            </a:r>
            <a:r>
              <a:rPr lang="de-DE" altLang="en-US" sz="1800" dirty="0" err="1"/>
              <a:t>the</a:t>
            </a:r>
            <a:r>
              <a:rPr lang="de-DE" altLang="en-US" sz="1800" dirty="0"/>
              <a:t> </a:t>
            </a:r>
            <a:endParaRPr lang="de-DE" altLang="en-US" sz="1800" dirty="0" smtClean="0"/>
          </a:p>
          <a:p>
            <a:pPr eaLnBrk="1" hangingPunct="1">
              <a:lnSpc>
                <a:spcPts val="2500"/>
              </a:lnSpc>
              <a:spcBef>
                <a:spcPct val="0"/>
              </a:spcBef>
              <a:buFontTx/>
              <a:buNone/>
            </a:pPr>
            <a:r>
              <a:rPr lang="de-DE" altLang="en-US" sz="1800" dirty="0" err="1" smtClean="0"/>
              <a:t>identification</a:t>
            </a:r>
            <a:r>
              <a:rPr lang="de-DE" altLang="en-US" sz="1800" dirty="0" smtClean="0"/>
              <a:t> </a:t>
            </a:r>
            <a:r>
              <a:rPr lang="de-DE" altLang="en-US" sz="1800" dirty="0" err="1"/>
              <a:t>of</a:t>
            </a:r>
            <a:r>
              <a:rPr lang="de-DE" altLang="en-US" sz="1800" dirty="0"/>
              <a:t> 6695 </a:t>
            </a:r>
            <a:r>
              <a:rPr lang="de-DE" altLang="en-US" sz="1800" dirty="0" err="1"/>
              <a:t>proteins</a:t>
            </a:r>
            <a:r>
              <a:rPr lang="en-US" altLang="en-US" sz="1800" dirty="0"/>
              <a:t>. </a:t>
            </a:r>
          </a:p>
          <a:p>
            <a:pPr eaLnBrk="1" hangingPunct="1">
              <a:lnSpc>
                <a:spcPts val="2500"/>
              </a:lnSpc>
              <a:spcBef>
                <a:spcPct val="0"/>
              </a:spcBef>
              <a:buFontTx/>
              <a:buNone/>
            </a:pPr>
            <a:r>
              <a:rPr lang="en-US" altLang="en-US" sz="1800" dirty="0"/>
              <a:t>From this 6027 quantitative cell cycle profiles were obtained.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A total of 24,714 phosphorylation events were identified. </a:t>
            </a:r>
          </a:p>
          <a:p>
            <a:pPr eaLnBrk="1" hangingPunct="1">
              <a:lnSpc>
                <a:spcPts val="2500"/>
              </a:lnSpc>
              <a:spcBef>
                <a:spcPct val="0"/>
              </a:spcBef>
              <a:buFontTx/>
              <a:buNone/>
            </a:pPr>
            <a:r>
              <a:rPr lang="en-US" altLang="en-US" sz="1800" dirty="0"/>
              <a:t>20,443 of them were assigned to a specific residue with </a:t>
            </a:r>
            <a:r>
              <a:rPr lang="de-DE" altLang="en-US" sz="1800" dirty="0"/>
              <a:t>high </a:t>
            </a:r>
            <a:r>
              <a:rPr lang="de-DE" altLang="en-US" sz="1800" dirty="0" err="1"/>
              <a:t>confidence</a:t>
            </a:r>
            <a:r>
              <a:rPr lang="de-DE" altLang="en-US" sz="1800" dirty="0"/>
              <a:t>.</a:t>
            </a:r>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r>
              <a:rPr lang="en-US" altLang="en-US" sz="1800" b="1" dirty="0"/>
              <a:t>Finding</a:t>
            </a:r>
            <a:r>
              <a:rPr lang="en-US" altLang="en-US" sz="1800" dirty="0"/>
              <a:t>: about </a:t>
            </a:r>
            <a:r>
              <a:rPr lang="en-US" altLang="en-US" sz="1800" b="1" dirty="0"/>
              <a:t>70%</a:t>
            </a:r>
            <a:r>
              <a:rPr lang="en-US" altLang="en-US" sz="1800" dirty="0"/>
              <a:t> of all </a:t>
            </a:r>
            <a:r>
              <a:rPr lang="en-US" altLang="en-US" sz="1800" dirty="0" smtClean="0"/>
              <a:t>human proteins </a:t>
            </a:r>
            <a:r>
              <a:rPr lang="en-US" altLang="en-US" sz="1800" dirty="0"/>
              <a:t>get phosphorylated.</a:t>
            </a:r>
          </a:p>
        </p:txBody>
      </p:sp>
      <p:sp>
        <p:nvSpPr>
          <p:cNvPr id="12293"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smtClean="0"/>
              <a:t>V2</a:t>
            </a:r>
            <a:endParaRPr lang="de-DE" altLang="en-US" sz="1000" smtClean="0"/>
          </a:p>
        </p:txBody>
      </p:sp>
      <p:sp>
        <p:nvSpPr>
          <p:cNvPr id="12294"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67C4BBD7-836C-4A88-AC6C-B0139BF6689E}" type="slidenum">
              <a:rPr lang="de-DE" altLang="en-US" sz="1000"/>
              <a:pPr eaLnBrk="1" hangingPunct="1">
                <a:spcBef>
                  <a:spcPct val="0"/>
                </a:spcBef>
                <a:buFontTx/>
                <a:buNone/>
              </a:pPr>
              <a:t>12</a:t>
            </a:fld>
            <a:endParaRPr lang="de-DE" altLang="en-US" sz="1000"/>
          </a:p>
        </p:txBody>
      </p:sp>
      <p:sp>
        <p:nvSpPr>
          <p:cNvPr id="12295"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smtClean="0"/>
              <a:t>Processing of Biological Data WS 2021/22</a:t>
            </a:r>
            <a:endParaRPr lang="de-DE" altLang="en-US" sz="1000" smtClean="0"/>
          </a:p>
        </p:txBody>
      </p:sp>
      <p:pic>
        <p:nvPicPr>
          <p:cNvPr id="1229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 y="2205038"/>
            <a:ext cx="49053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225865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smtClean="0"/>
              <a:t>Processing of Biological Data WS 2021/22</a:t>
            </a:r>
            <a:endParaRPr lang="de-DE" altLang="en-US" sz="1000" smtClean="0"/>
          </a:p>
        </p:txBody>
      </p:sp>
      <p:sp>
        <p:nvSpPr>
          <p:cNvPr id="13315"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B58BAD64-17CA-4208-985D-348551295BF6}" type="slidenum">
              <a:rPr lang="de-DE" altLang="en-US" sz="1000"/>
              <a:pPr eaLnBrk="1" hangingPunct="1">
                <a:spcBef>
                  <a:spcPct val="0"/>
                </a:spcBef>
                <a:buFontTx/>
                <a:buNone/>
              </a:pPr>
              <a:t>13</a:t>
            </a:fld>
            <a:endParaRPr lang="de-DE" altLang="en-US" sz="1000"/>
          </a:p>
        </p:txBody>
      </p:sp>
      <p:sp>
        <p:nvSpPr>
          <p:cNvPr id="13316" name="Rectangle 2"/>
          <p:cNvSpPr>
            <a:spLocks noGrp="1" noChangeArrowheads="1"/>
          </p:cNvSpPr>
          <p:nvPr>
            <p:ph type="title"/>
          </p:nvPr>
        </p:nvSpPr>
        <p:spPr>
          <a:xfrm>
            <a:off x="-180975" y="152400"/>
            <a:ext cx="9324975" cy="457200"/>
          </a:xfrm>
        </p:spPr>
        <p:txBody>
          <a:bodyPr/>
          <a:lstStyle/>
          <a:p>
            <a:pPr eaLnBrk="1" hangingPunct="1"/>
            <a:r>
              <a:rPr lang="en-GB" altLang="en-US" smtClean="0">
                <a:ea typeface="ＭＳ Ｐゴシック" panose="020B0600070205080204" pitchFamily="34" charset="-128"/>
              </a:rPr>
              <a:t>Review: protein quantification by SILAC</a:t>
            </a:r>
          </a:p>
        </p:txBody>
      </p:sp>
      <p:pic>
        <p:nvPicPr>
          <p:cNvPr id="13317" name="Bild 7" descr="Schwanhaeuser_Fig1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09600"/>
            <a:ext cx="39687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Bild 8" descr="Schwanhaeuser_tit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20713"/>
            <a:ext cx="4572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feld 9"/>
          <p:cNvSpPr txBox="1">
            <a:spLocks noChangeArrowheads="1"/>
          </p:cNvSpPr>
          <p:nvPr/>
        </p:nvSpPr>
        <p:spPr bwMode="auto">
          <a:xfrm>
            <a:off x="146050" y="6000750"/>
            <a:ext cx="3705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Schwanhäuser et al. Nature 473, 337 (2011)</a:t>
            </a:r>
          </a:p>
        </p:txBody>
      </p:sp>
      <p:sp>
        <p:nvSpPr>
          <p:cNvPr id="13320" name="Textfeld 10"/>
          <p:cNvSpPr txBox="1">
            <a:spLocks noChangeArrowheads="1"/>
          </p:cNvSpPr>
          <p:nvPr/>
        </p:nvSpPr>
        <p:spPr bwMode="auto">
          <a:xfrm>
            <a:off x="4086225" y="4267200"/>
            <a:ext cx="49053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600" dirty="0" err="1"/>
              <a:t>Quantification</a:t>
            </a:r>
            <a:r>
              <a:rPr lang="de-DE" altLang="en-US" sz="1600" dirty="0"/>
              <a:t> </a:t>
            </a:r>
            <a:r>
              <a:rPr lang="de-DE" altLang="en-US" sz="1600" dirty="0" err="1"/>
              <a:t>protein</a:t>
            </a:r>
            <a:r>
              <a:rPr lang="de-DE" altLang="en-US" sz="1600" dirty="0"/>
              <a:t> </a:t>
            </a:r>
            <a:r>
              <a:rPr lang="de-DE" altLang="en-US" sz="1600" dirty="0" err="1"/>
              <a:t>turnover</a:t>
            </a:r>
            <a:r>
              <a:rPr lang="de-DE" altLang="en-US" sz="1600" dirty="0"/>
              <a:t> </a:t>
            </a:r>
            <a:r>
              <a:rPr lang="de-DE" altLang="en-US" sz="1600" dirty="0" err="1"/>
              <a:t>and</a:t>
            </a:r>
            <a:r>
              <a:rPr lang="de-DE" altLang="en-US" sz="1600" dirty="0"/>
              <a:t> </a:t>
            </a:r>
            <a:r>
              <a:rPr lang="de-DE" altLang="en-US" sz="1600" dirty="0" err="1"/>
              <a:t>levels</a:t>
            </a:r>
            <a:r>
              <a:rPr lang="de-DE" altLang="en-US" sz="1600" dirty="0"/>
              <a:t>. </a:t>
            </a:r>
          </a:p>
          <a:p>
            <a:pPr eaLnBrk="1" hangingPunct="1">
              <a:spcBef>
                <a:spcPct val="0"/>
              </a:spcBef>
              <a:buFontTx/>
              <a:buNone/>
            </a:pPr>
            <a:r>
              <a:rPr lang="de-DE" altLang="en-US" sz="1600" dirty="0"/>
              <a:t>Mouse </a:t>
            </a:r>
            <a:r>
              <a:rPr lang="de-DE" altLang="en-US" sz="1600" dirty="0" err="1"/>
              <a:t>fibroblasts</a:t>
            </a:r>
            <a:r>
              <a:rPr lang="de-DE" altLang="en-US" sz="1600" dirty="0"/>
              <a:t> </a:t>
            </a:r>
            <a:r>
              <a:rPr lang="de-DE" altLang="en-US" sz="1600" dirty="0" err="1"/>
              <a:t>are</a:t>
            </a:r>
            <a:r>
              <a:rPr lang="de-DE" altLang="en-US" sz="1600" dirty="0"/>
              <a:t> </a:t>
            </a:r>
            <a:r>
              <a:rPr lang="de-DE" altLang="en-US" sz="1600" dirty="0" err="1"/>
              <a:t>transferred</a:t>
            </a:r>
            <a:r>
              <a:rPr lang="de-DE" altLang="en-US" sz="1600" dirty="0"/>
              <a:t> </a:t>
            </a:r>
            <a:r>
              <a:rPr lang="de-DE" altLang="en-US" sz="1600" dirty="0" err="1"/>
              <a:t>to</a:t>
            </a:r>
            <a:r>
              <a:rPr lang="de-DE" altLang="en-US" sz="1600" dirty="0"/>
              <a:t> medium </a:t>
            </a:r>
            <a:r>
              <a:rPr lang="de-DE" altLang="en-US" sz="1600" dirty="0" err="1"/>
              <a:t>with</a:t>
            </a:r>
            <a:r>
              <a:rPr lang="de-DE" altLang="en-US" sz="1600" dirty="0"/>
              <a:t> heavy </a:t>
            </a:r>
            <a:r>
              <a:rPr lang="de-DE" altLang="en-US" sz="1600" dirty="0" err="1"/>
              <a:t>amino</a:t>
            </a:r>
            <a:r>
              <a:rPr lang="de-DE" altLang="en-US" sz="1600" dirty="0"/>
              <a:t> </a:t>
            </a:r>
            <a:r>
              <a:rPr lang="de-DE" altLang="en-US" sz="1600" dirty="0" err="1"/>
              <a:t>acids</a:t>
            </a:r>
            <a:r>
              <a:rPr lang="de-DE" altLang="en-US" sz="1600" dirty="0"/>
              <a:t> (SILAC</a:t>
            </a:r>
            <a:r>
              <a:rPr lang="de-DE" altLang="en-US" sz="1600" dirty="0" smtClean="0"/>
              <a:t>).</a:t>
            </a:r>
          </a:p>
          <a:p>
            <a:pPr eaLnBrk="1" hangingPunct="1">
              <a:spcBef>
                <a:spcPct val="0"/>
              </a:spcBef>
              <a:buFontTx/>
              <a:buNone/>
            </a:pPr>
            <a:r>
              <a:rPr lang="de-DE" altLang="en-US" sz="1600" dirty="0" smtClean="0"/>
              <a:t> </a:t>
            </a:r>
            <a:endParaRPr lang="de-DE" altLang="en-US" sz="1600" dirty="0"/>
          </a:p>
          <a:p>
            <a:pPr eaLnBrk="1" hangingPunct="1">
              <a:spcBef>
                <a:spcPct val="0"/>
              </a:spcBef>
              <a:buFontTx/>
              <a:buNone/>
            </a:pPr>
            <a:r>
              <a:rPr lang="de-DE" altLang="en-US" sz="1600" dirty="0"/>
              <a:t>Protein </a:t>
            </a:r>
            <a:r>
              <a:rPr lang="de-DE" altLang="en-US" sz="1600" dirty="0" err="1"/>
              <a:t>turnover</a:t>
            </a:r>
            <a:r>
              <a:rPr lang="de-DE" altLang="en-US" sz="1600" dirty="0"/>
              <a:t> </a:t>
            </a:r>
            <a:r>
              <a:rPr lang="de-DE" altLang="en-US" sz="1600" dirty="0" err="1"/>
              <a:t>is</a:t>
            </a:r>
            <a:r>
              <a:rPr lang="de-DE" altLang="en-US" sz="1600" dirty="0"/>
              <a:t> </a:t>
            </a:r>
            <a:r>
              <a:rPr lang="de-DE" altLang="en-US" sz="1600" dirty="0" err="1"/>
              <a:t>quantified</a:t>
            </a:r>
            <a:r>
              <a:rPr lang="de-DE" altLang="en-US" sz="1600" dirty="0"/>
              <a:t> </a:t>
            </a:r>
            <a:r>
              <a:rPr lang="de-DE" altLang="en-US" sz="1600" dirty="0" err="1"/>
              <a:t>by</a:t>
            </a:r>
            <a:r>
              <a:rPr lang="de-DE" altLang="en-US" sz="1600" dirty="0"/>
              <a:t> </a:t>
            </a:r>
            <a:r>
              <a:rPr lang="de-DE" altLang="en-US" sz="1600" dirty="0" err="1"/>
              <a:t>mass</a:t>
            </a:r>
            <a:r>
              <a:rPr lang="de-DE" altLang="en-US" sz="1600" dirty="0"/>
              <a:t> </a:t>
            </a:r>
            <a:r>
              <a:rPr lang="de-DE" altLang="en-US" sz="1600" dirty="0" err="1"/>
              <a:t>spectrometry</a:t>
            </a:r>
            <a:r>
              <a:rPr lang="de-DE" altLang="en-US" sz="1600" dirty="0"/>
              <a:t> </a:t>
            </a:r>
            <a:r>
              <a:rPr lang="de-DE" altLang="en-US" sz="1600" dirty="0" err="1"/>
              <a:t>and</a:t>
            </a:r>
            <a:r>
              <a:rPr lang="de-DE" altLang="en-US" sz="1600" dirty="0"/>
              <a:t> </a:t>
            </a:r>
            <a:r>
              <a:rPr lang="de-DE" altLang="en-US" sz="1600" dirty="0" err="1"/>
              <a:t>next</a:t>
            </a:r>
            <a:r>
              <a:rPr lang="de-DE" altLang="en-US" sz="1600" dirty="0"/>
              <a:t>-generation </a:t>
            </a:r>
            <a:r>
              <a:rPr lang="de-DE" altLang="en-US" sz="1600" dirty="0" err="1"/>
              <a:t>sequencing</a:t>
            </a:r>
            <a:r>
              <a:rPr lang="de-DE" altLang="en-US" sz="1600" dirty="0"/>
              <a:t>, </a:t>
            </a:r>
            <a:r>
              <a:rPr lang="de-DE" altLang="en-US" sz="1600" dirty="0" err="1"/>
              <a:t>respectively</a:t>
            </a:r>
            <a:r>
              <a:rPr lang="de-DE" altLang="en-US" sz="1600" dirty="0"/>
              <a:t>.</a:t>
            </a:r>
          </a:p>
        </p:txBody>
      </p:sp>
      <p:sp>
        <p:nvSpPr>
          <p:cNvPr id="13321" name="Textfeld 11"/>
          <p:cNvSpPr txBox="1">
            <a:spLocks noChangeArrowheads="1"/>
          </p:cNvSpPr>
          <p:nvPr/>
        </p:nvSpPr>
        <p:spPr bwMode="auto">
          <a:xfrm>
            <a:off x="228600" y="2133600"/>
            <a:ext cx="37338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425"/>
              </a:lnSpc>
              <a:spcBef>
                <a:spcPct val="0"/>
              </a:spcBef>
              <a:buFontTx/>
              <a:buNone/>
            </a:pPr>
            <a:r>
              <a:rPr lang="de-DE" altLang="en-US" sz="1600"/>
              <a:t>SILAC: „</a:t>
            </a:r>
            <a:r>
              <a:rPr lang="de-DE" altLang="en-US" sz="1600" b="1"/>
              <a:t>s</a:t>
            </a:r>
            <a:r>
              <a:rPr lang="de-DE" altLang="en-US" sz="1600"/>
              <a:t>table </a:t>
            </a:r>
            <a:r>
              <a:rPr lang="de-DE" altLang="en-US" sz="1600" b="1"/>
              <a:t>i</a:t>
            </a:r>
            <a:r>
              <a:rPr lang="de-DE" altLang="en-US" sz="1600"/>
              <a:t>sotope </a:t>
            </a:r>
            <a:r>
              <a:rPr lang="de-DE" altLang="en-US" sz="1600" b="1"/>
              <a:t>l</a:t>
            </a:r>
            <a:r>
              <a:rPr lang="de-DE" altLang="en-US" sz="1600"/>
              <a:t>abelling by </a:t>
            </a:r>
            <a:r>
              <a:rPr lang="de-DE" altLang="en-US" sz="1600" b="1"/>
              <a:t>a</a:t>
            </a:r>
            <a:r>
              <a:rPr lang="de-DE" altLang="en-US" sz="1600"/>
              <a:t>mino acids in </a:t>
            </a:r>
            <a:r>
              <a:rPr lang="de-DE" altLang="en-US" sz="1600" b="1"/>
              <a:t>c</a:t>
            </a:r>
            <a:r>
              <a:rPr lang="de-DE" altLang="en-US" sz="1600"/>
              <a:t>ell culture“ means that</a:t>
            </a:r>
          </a:p>
          <a:p>
            <a:pPr eaLnBrk="1" hangingPunct="1">
              <a:lnSpc>
                <a:spcPts val="2425"/>
              </a:lnSpc>
              <a:spcBef>
                <a:spcPct val="0"/>
              </a:spcBef>
              <a:buFontTx/>
              <a:buNone/>
            </a:pPr>
            <a:r>
              <a:rPr lang="de-DE" altLang="en-US" sz="1600"/>
              <a:t>cells are cultivated in a medium containing heavy stable-isotope versions of essential amino acids. </a:t>
            </a:r>
          </a:p>
          <a:p>
            <a:pPr eaLnBrk="1" hangingPunct="1">
              <a:lnSpc>
                <a:spcPts val="2425"/>
              </a:lnSpc>
              <a:spcBef>
                <a:spcPct val="0"/>
              </a:spcBef>
              <a:buFontTx/>
              <a:buNone/>
            </a:pPr>
            <a:endParaRPr lang="de-DE" altLang="en-US" sz="1600"/>
          </a:p>
          <a:p>
            <a:pPr eaLnBrk="1" hangingPunct="1">
              <a:lnSpc>
                <a:spcPts val="2425"/>
              </a:lnSpc>
              <a:spcBef>
                <a:spcPct val="0"/>
              </a:spcBef>
              <a:buFontTx/>
              <a:buNone/>
            </a:pPr>
            <a:r>
              <a:rPr lang="de-DE" altLang="en-US" sz="1600"/>
              <a:t>When non-labelled (i.e. light) cells are</a:t>
            </a:r>
          </a:p>
          <a:p>
            <a:pPr eaLnBrk="1" hangingPunct="1">
              <a:lnSpc>
                <a:spcPts val="2425"/>
              </a:lnSpc>
              <a:spcBef>
                <a:spcPct val="0"/>
              </a:spcBef>
              <a:buFontTx/>
              <a:buNone/>
            </a:pPr>
            <a:r>
              <a:rPr lang="de-DE" altLang="en-US" sz="1600"/>
              <a:t>transferred to heavy SILAC growth medium, newly synthesized proteins</a:t>
            </a:r>
          </a:p>
          <a:p>
            <a:pPr eaLnBrk="1" hangingPunct="1">
              <a:lnSpc>
                <a:spcPts val="2425"/>
              </a:lnSpc>
              <a:spcBef>
                <a:spcPct val="0"/>
              </a:spcBef>
              <a:buFontTx/>
              <a:buNone/>
            </a:pPr>
            <a:r>
              <a:rPr lang="de-DE" altLang="en-US" sz="1600"/>
              <a:t>incorporate the heavy label while pre-existing proteins remain in the light form.</a:t>
            </a:r>
          </a:p>
        </p:txBody>
      </p:sp>
      <p:sp>
        <p:nvSpPr>
          <p:cNvPr id="13322" name="Datumsplatzhalt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smtClean="0"/>
              <a:t>V2</a:t>
            </a:r>
            <a:endParaRPr lang="de-DE" altLang="en-US" sz="1000" smtClean="0"/>
          </a:p>
        </p:txBody>
      </p:sp>
      <p:sp>
        <p:nvSpPr>
          <p:cNvPr id="13323" name="Rechteck 1"/>
          <p:cNvSpPr>
            <a:spLocks noChangeArrowheads="1"/>
          </p:cNvSpPr>
          <p:nvPr/>
        </p:nvSpPr>
        <p:spPr bwMode="auto">
          <a:xfrm>
            <a:off x="6538913" y="609600"/>
            <a:ext cx="2452687" cy="3581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2414203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smtClean="0"/>
              <a:t>Processing of Biological Data WS 2021/22</a:t>
            </a:r>
            <a:endParaRPr lang="de-DE" altLang="en-US" sz="1000" smtClean="0"/>
          </a:p>
        </p:txBody>
      </p:sp>
      <p:sp>
        <p:nvSpPr>
          <p:cNvPr id="14339"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0EA6848A-AC4D-4065-A83D-9788819C8FFC}" type="slidenum">
              <a:rPr lang="de-DE" altLang="en-US" sz="1000"/>
              <a:pPr eaLnBrk="1" hangingPunct="1">
                <a:spcBef>
                  <a:spcPct val="0"/>
                </a:spcBef>
                <a:buFontTx/>
                <a:buNone/>
              </a:pPr>
              <a:t>14</a:t>
            </a:fld>
            <a:endParaRPr lang="de-DE" altLang="en-US" sz="1000"/>
          </a:p>
        </p:txBody>
      </p:sp>
      <p:sp>
        <p:nvSpPr>
          <p:cNvPr id="14340" name="Rectangle 2"/>
          <p:cNvSpPr>
            <a:spLocks noGrp="1" noChangeArrowheads="1"/>
          </p:cNvSpPr>
          <p:nvPr>
            <p:ph type="title"/>
          </p:nvPr>
        </p:nvSpPr>
        <p:spPr/>
        <p:txBody>
          <a:bodyPr/>
          <a:lstStyle/>
          <a:p>
            <a:pPr eaLnBrk="1" hangingPunct="1"/>
            <a:r>
              <a:rPr lang="en-GB" altLang="en-US" smtClean="0">
                <a:ea typeface="ＭＳ Ｐゴシック" panose="020B0600070205080204" pitchFamily="34" charset="-128"/>
              </a:rPr>
              <a:t>Rates of protein translation</a:t>
            </a:r>
          </a:p>
        </p:txBody>
      </p:sp>
      <p:sp>
        <p:nvSpPr>
          <p:cNvPr id="14341" name="Textfeld 9"/>
          <p:cNvSpPr txBox="1">
            <a:spLocks noChangeArrowheads="1"/>
          </p:cNvSpPr>
          <p:nvPr/>
        </p:nvSpPr>
        <p:spPr bwMode="auto">
          <a:xfrm>
            <a:off x="381000" y="5943600"/>
            <a:ext cx="3705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Schwanhäuser et al. Nature 473, 337 (2011)</a:t>
            </a:r>
          </a:p>
        </p:txBody>
      </p:sp>
      <p:sp>
        <p:nvSpPr>
          <p:cNvPr id="14342" name="Textfeld 10"/>
          <p:cNvSpPr txBox="1">
            <a:spLocks noChangeArrowheads="1"/>
          </p:cNvSpPr>
          <p:nvPr/>
        </p:nvSpPr>
        <p:spPr bwMode="auto">
          <a:xfrm>
            <a:off x="104775" y="681038"/>
            <a:ext cx="3101975"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spcBef>
                <a:spcPct val="0"/>
              </a:spcBef>
              <a:buFontTx/>
              <a:buNone/>
            </a:pPr>
            <a:r>
              <a:rPr lang="de-DE" altLang="en-US" sz="1600"/>
              <a:t>Mass spectra of peptides for two proteins.</a:t>
            </a:r>
          </a:p>
          <a:p>
            <a:pPr eaLnBrk="1" hangingPunct="1">
              <a:lnSpc>
                <a:spcPts val="2300"/>
              </a:lnSpc>
              <a:spcBef>
                <a:spcPct val="0"/>
              </a:spcBef>
              <a:buFontTx/>
              <a:buNone/>
            </a:pPr>
            <a:endParaRPr lang="de-DE" altLang="en-US" sz="1600"/>
          </a:p>
          <a:p>
            <a:pPr eaLnBrk="1" hangingPunct="1">
              <a:lnSpc>
                <a:spcPts val="2300"/>
              </a:lnSpc>
              <a:spcBef>
                <a:spcPct val="0"/>
              </a:spcBef>
              <a:buFontTx/>
              <a:buNone/>
            </a:pPr>
            <a:r>
              <a:rPr lang="de-DE" altLang="en-US" sz="1600"/>
              <a:t>Top: </a:t>
            </a:r>
            <a:r>
              <a:rPr lang="de-DE" altLang="en-US" sz="1600" b="1"/>
              <a:t>high-turnover protein</a:t>
            </a:r>
          </a:p>
          <a:p>
            <a:pPr eaLnBrk="1" hangingPunct="1">
              <a:lnSpc>
                <a:spcPts val="2300"/>
              </a:lnSpc>
              <a:spcBef>
                <a:spcPct val="0"/>
              </a:spcBef>
              <a:buFontTx/>
              <a:buNone/>
            </a:pPr>
            <a:r>
              <a:rPr lang="de-DE" altLang="en-US" sz="1600"/>
              <a:t>Bottom: </a:t>
            </a:r>
            <a:r>
              <a:rPr lang="de-DE" altLang="en-US" sz="1600" b="1"/>
              <a:t>low-turnover protein</a:t>
            </a:r>
            <a:r>
              <a:rPr lang="de-DE" altLang="en-US" sz="1600"/>
              <a:t>.</a:t>
            </a:r>
          </a:p>
          <a:p>
            <a:pPr eaLnBrk="1" hangingPunct="1">
              <a:lnSpc>
                <a:spcPts val="2300"/>
              </a:lnSpc>
              <a:spcBef>
                <a:spcPct val="0"/>
              </a:spcBef>
              <a:buFontTx/>
              <a:buNone/>
            </a:pPr>
            <a:endParaRPr lang="de-DE" altLang="en-US" sz="1600"/>
          </a:p>
          <a:p>
            <a:pPr eaLnBrk="1" hangingPunct="1">
              <a:lnSpc>
                <a:spcPts val="2300"/>
              </a:lnSpc>
              <a:spcBef>
                <a:spcPct val="0"/>
              </a:spcBef>
              <a:buFontTx/>
              <a:buNone/>
            </a:pPr>
            <a:r>
              <a:rPr lang="de-DE" altLang="en-US" sz="1600"/>
              <a:t>Over time, the heavy to light (H/L) ratios increase.</a:t>
            </a:r>
          </a:p>
          <a:p>
            <a:pPr eaLnBrk="1" hangingPunct="1">
              <a:lnSpc>
                <a:spcPts val="2300"/>
              </a:lnSpc>
              <a:spcBef>
                <a:spcPct val="0"/>
              </a:spcBef>
              <a:buFontTx/>
              <a:buNone/>
            </a:pPr>
            <a:endParaRPr lang="de-DE" altLang="en-US" sz="1600"/>
          </a:p>
          <a:p>
            <a:pPr eaLnBrk="1" hangingPunct="1">
              <a:lnSpc>
                <a:spcPts val="2300"/>
              </a:lnSpc>
              <a:spcBef>
                <a:spcPct val="0"/>
              </a:spcBef>
              <a:buFontTx/>
              <a:buNone/>
            </a:pPr>
            <a:r>
              <a:rPr lang="de-DE" altLang="en-US" sz="1600"/>
              <a:t>H-concentration of high-turnover protein saturates.</a:t>
            </a:r>
          </a:p>
          <a:p>
            <a:pPr eaLnBrk="1" hangingPunct="1">
              <a:lnSpc>
                <a:spcPts val="2300"/>
              </a:lnSpc>
              <a:spcBef>
                <a:spcPct val="0"/>
              </a:spcBef>
              <a:buFontTx/>
              <a:buNone/>
            </a:pPr>
            <a:r>
              <a:rPr lang="de-DE" altLang="en-US" sz="1600"/>
              <a:t>That of low-turnover protein still increases.</a:t>
            </a:r>
          </a:p>
        </p:txBody>
      </p:sp>
      <p:pic>
        <p:nvPicPr>
          <p:cNvPr id="14343" name="Bild 12" descr="Schwanhaeuser_Fig1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0" y="981075"/>
            <a:ext cx="5902325"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Datumsplatzhalt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smtClean="0"/>
              <a:t>V2</a:t>
            </a:r>
            <a:endParaRPr lang="de-DE" altLang="en-US" sz="1000" smtClean="0"/>
          </a:p>
        </p:txBody>
      </p:sp>
      <p:sp>
        <p:nvSpPr>
          <p:cNvPr id="14345" name="Textfeld 10"/>
          <p:cNvSpPr txBox="1">
            <a:spLocks noChangeArrowheads="1"/>
          </p:cNvSpPr>
          <p:nvPr/>
        </p:nvSpPr>
        <p:spPr bwMode="auto">
          <a:xfrm>
            <a:off x="4284663" y="4468813"/>
            <a:ext cx="467995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spcBef>
                <a:spcPct val="0"/>
              </a:spcBef>
              <a:buFontTx/>
              <a:buNone/>
            </a:pPr>
            <a:r>
              <a:rPr lang="de-DE" altLang="en-US" sz="1600"/>
              <a:t>This example was introduced to illustrate the principles of SILAC and mass spectroscopy signals (peaks).</a:t>
            </a:r>
          </a:p>
          <a:p>
            <a:pPr eaLnBrk="1" hangingPunct="1">
              <a:lnSpc>
                <a:spcPts val="2300"/>
              </a:lnSpc>
              <a:spcBef>
                <a:spcPct val="0"/>
              </a:spcBef>
              <a:buFontTx/>
              <a:buNone/>
            </a:pPr>
            <a:r>
              <a:rPr lang="de-DE" altLang="en-US" sz="1600"/>
              <a:t>In the Olson et al. study, the authors used H and L forms to label different stages of the cell cycle. </a:t>
            </a:r>
          </a:p>
        </p:txBody>
      </p:sp>
    </p:spTree>
    <p:extLst>
      <p:ext uri="{BB962C8B-B14F-4D97-AF65-F5344CB8AC3E}">
        <p14:creationId xmlns:p14="http://schemas.microsoft.com/office/powerpoint/2010/main" val="3584446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96" t="6629"/>
          <a:stretch/>
        </p:blipFill>
        <p:spPr bwMode="auto">
          <a:xfrm>
            <a:off x="35496" y="692696"/>
            <a:ext cx="3777109" cy="406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5363" name="Rectangle 2"/>
          <p:cNvSpPr>
            <a:spLocks noGrp="1" noChangeArrowheads="1"/>
          </p:cNvSpPr>
          <p:nvPr>
            <p:ph type="title" idx="4294967295"/>
          </p:nvPr>
        </p:nvSpPr>
        <p:spPr>
          <a:xfrm>
            <a:off x="611188" y="188913"/>
            <a:ext cx="7772400" cy="304800"/>
          </a:xfrm>
        </p:spPr>
        <p:txBody>
          <a:bodyPr/>
          <a:lstStyle/>
          <a:p>
            <a:pPr eaLnBrk="1" hangingPunct="1"/>
            <a:r>
              <a:rPr lang="en-GB" altLang="en-US" smtClean="0">
                <a:ea typeface="ＭＳ Ｐゴシック" panose="020B0600070205080204" pitchFamily="34" charset="-128"/>
              </a:rPr>
              <a:t>Quantitative proteomic analysis</a:t>
            </a:r>
          </a:p>
        </p:txBody>
      </p:sp>
      <p:sp>
        <p:nvSpPr>
          <p:cNvPr id="15364"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15365" name="Text Box 4"/>
          <p:cNvSpPr txBox="1">
            <a:spLocks noChangeArrowheads="1"/>
          </p:cNvSpPr>
          <p:nvPr/>
        </p:nvSpPr>
        <p:spPr bwMode="auto">
          <a:xfrm>
            <a:off x="5983560" y="6145213"/>
            <a:ext cx="1828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a:t>Olsen Science Signaling 3 (2010)</a:t>
            </a:r>
          </a:p>
        </p:txBody>
      </p:sp>
      <p:sp>
        <p:nvSpPr>
          <p:cNvPr id="15366" name="Rechteck 11"/>
          <p:cNvSpPr>
            <a:spLocks noChangeArrowheads="1"/>
          </p:cNvSpPr>
          <p:nvPr/>
        </p:nvSpPr>
        <p:spPr bwMode="auto">
          <a:xfrm>
            <a:off x="3779838" y="476250"/>
            <a:ext cx="5364162"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HeLa S3 cells were SILAC-labeled with </a:t>
            </a:r>
          </a:p>
          <a:p>
            <a:pPr eaLnBrk="1" hangingPunct="1">
              <a:lnSpc>
                <a:spcPts val="2500"/>
              </a:lnSpc>
              <a:spcBef>
                <a:spcPct val="0"/>
              </a:spcBef>
              <a:buFontTx/>
              <a:buNone/>
            </a:pPr>
            <a:r>
              <a:rPr lang="en-US" altLang="en-US" sz="1800" dirty="0"/>
              <a:t>3 different isotopic forms (light – medium –heavy) of arginine and lysine.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3 individual populations of heavy and light SILAC cells were synchronized with a </a:t>
            </a:r>
            <a:r>
              <a:rPr lang="en-US" altLang="en-US" sz="1800" b="1" dirty="0"/>
              <a:t>thymidine</a:t>
            </a:r>
            <a:r>
              <a:rPr lang="en-US" altLang="en-US" sz="1800" dirty="0"/>
              <a:t> block (analog of thymine, blocks entry into S phase). </a:t>
            </a:r>
          </a:p>
          <a:p>
            <a:pPr eaLnBrk="1" hangingPunct="1">
              <a:lnSpc>
                <a:spcPts val="2500"/>
              </a:lnSpc>
              <a:spcBef>
                <a:spcPct val="0"/>
              </a:spcBef>
              <a:buFontTx/>
              <a:buNone/>
            </a:pPr>
            <a:r>
              <a:rPr lang="en-US" altLang="en-US" sz="1800" dirty="0"/>
              <a:t>Cells were then collected at 6</a:t>
            </a:r>
            <a:r>
              <a:rPr lang="en-US" altLang="en-US" sz="1800" dirty="0" smtClean="0"/>
              <a:t> </a:t>
            </a:r>
            <a:r>
              <a:rPr lang="en-US" altLang="en-US" sz="1800" dirty="0"/>
              <a:t>different time points across the cell cycle after release from the thymidine arrest.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2 samples were collected after a </a:t>
            </a:r>
            <a:r>
              <a:rPr lang="en-US" altLang="en-US" sz="1800" b="1" dirty="0"/>
              <a:t>cell cycle arrest</a:t>
            </a:r>
            <a:r>
              <a:rPr lang="en-US" altLang="en-US" sz="1800" dirty="0"/>
              <a:t> with </a:t>
            </a:r>
            <a:r>
              <a:rPr lang="en-US" altLang="en-US" sz="1800" b="1" dirty="0" err="1"/>
              <a:t>nocodazole</a:t>
            </a:r>
            <a:r>
              <a:rPr lang="en-US" altLang="en-US" sz="1800" dirty="0"/>
              <a:t> and release. (</a:t>
            </a:r>
            <a:r>
              <a:rPr lang="en-US" altLang="en-US" sz="1800" dirty="0" err="1"/>
              <a:t>Nocodazole</a:t>
            </a:r>
            <a:r>
              <a:rPr lang="en-US" altLang="en-US" sz="1800" dirty="0"/>
              <a:t> interferes with polymerization of microtubules.)</a:t>
            </a:r>
          </a:p>
        </p:txBody>
      </p:sp>
      <p:sp>
        <p:nvSpPr>
          <p:cNvPr id="15367"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smtClean="0"/>
              <a:t>V2</a:t>
            </a:r>
            <a:endParaRPr lang="de-DE" altLang="en-US" sz="1000" smtClean="0"/>
          </a:p>
        </p:txBody>
      </p:sp>
      <p:sp>
        <p:nvSpPr>
          <p:cNvPr id="15368"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D7A3A903-764A-43E2-8B27-A850165B4D16}" type="slidenum">
              <a:rPr lang="de-DE" altLang="en-US" sz="1000"/>
              <a:pPr eaLnBrk="1" hangingPunct="1">
                <a:spcBef>
                  <a:spcPct val="0"/>
                </a:spcBef>
                <a:buFontTx/>
                <a:buNone/>
              </a:pPr>
              <a:t>15</a:t>
            </a:fld>
            <a:endParaRPr lang="de-DE" altLang="en-US" sz="1000"/>
          </a:p>
        </p:txBody>
      </p:sp>
      <p:sp>
        <p:nvSpPr>
          <p:cNvPr id="15369"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smtClean="0"/>
              <a:t>Processing of Biological Data WS 2021/22</a:t>
            </a:r>
            <a:endParaRPr lang="de-DE" altLang="en-US" sz="1000" smtClean="0"/>
          </a:p>
        </p:txBody>
      </p:sp>
      <p:sp>
        <p:nvSpPr>
          <p:cNvPr id="15370" name="Rechteck 11"/>
          <p:cNvSpPr>
            <a:spLocks noChangeArrowheads="1"/>
          </p:cNvSpPr>
          <p:nvPr/>
        </p:nvSpPr>
        <p:spPr bwMode="auto">
          <a:xfrm>
            <a:off x="107950" y="5111750"/>
            <a:ext cx="9144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a:t>Cells were lysed and mixed in equal amounts using an asynchronously growing cell population as the internal standard to allow normalization between experiments. </a:t>
            </a:r>
          </a:p>
          <a:p>
            <a:pPr eaLnBrk="1" hangingPunct="1">
              <a:lnSpc>
                <a:spcPts val="2500"/>
              </a:lnSpc>
              <a:spcBef>
                <a:spcPct val="0"/>
              </a:spcBef>
              <a:buFontTx/>
              <a:buNone/>
            </a:pPr>
            <a:r>
              <a:rPr lang="en-US" altLang="en-US" sz="1800"/>
              <a:t>3 independent experiments were performed to cover six cell cycle stages.</a:t>
            </a:r>
            <a:endParaRPr lang="de-DE" altLang="en-US" sz="1800"/>
          </a:p>
        </p:txBody>
      </p:sp>
    </p:spTree>
    <p:extLst>
      <p:ext uri="{BB962C8B-B14F-4D97-AF65-F5344CB8AC3E}">
        <p14:creationId xmlns:p14="http://schemas.microsoft.com/office/powerpoint/2010/main" val="1337078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3357563"/>
            <a:ext cx="4127500" cy="264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435" name="Rectangle 2"/>
          <p:cNvSpPr>
            <a:spLocks noGrp="1" noChangeArrowheads="1"/>
          </p:cNvSpPr>
          <p:nvPr>
            <p:ph type="title" idx="4294967295"/>
          </p:nvPr>
        </p:nvSpPr>
        <p:spPr>
          <a:xfrm>
            <a:off x="684213" y="188913"/>
            <a:ext cx="7772400" cy="304800"/>
          </a:xfrm>
        </p:spPr>
        <p:txBody>
          <a:bodyPr/>
          <a:lstStyle/>
          <a:p>
            <a:pPr eaLnBrk="1" hangingPunct="1"/>
            <a:r>
              <a:rPr lang="en-GB" altLang="en-US" smtClean="0">
                <a:ea typeface="ＭＳ Ｐゴシック" panose="020B0600070205080204" pitchFamily="34" charset="-128"/>
              </a:rPr>
              <a:t>Monitoring of protein abundance by MS</a:t>
            </a:r>
          </a:p>
        </p:txBody>
      </p:sp>
      <p:sp>
        <p:nvSpPr>
          <p:cNvPr id="18436"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18437" name="Text Box 4"/>
          <p:cNvSpPr txBox="1">
            <a:spLocks noChangeArrowheads="1"/>
          </p:cNvSpPr>
          <p:nvPr/>
        </p:nvSpPr>
        <p:spPr bwMode="auto">
          <a:xfrm>
            <a:off x="5842000" y="6145213"/>
            <a:ext cx="1828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a:t>Olsen Science Signaling 3 (2010)</a:t>
            </a:r>
          </a:p>
        </p:txBody>
      </p:sp>
      <p:sp>
        <p:nvSpPr>
          <p:cNvPr id="18438" name="Rechteck 11"/>
          <p:cNvSpPr>
            <a:spLocks noChangeArrowheads="1"/>
          </p:cNvSpPr>
          <p:nvPr/>
        </p:nvSpPr>
        <p:spPr bwMode="auto">
          <a:xfrm>
            <a:off x="4103688" y="3068960"/>
            <a:ext cx="486092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dirty="0"/>
              <a:t>Representative MS data showing how the abundance of the proteins was monitored in three experiments (Exp. 1, Exp. 2, Exp. 3) to obtain information from the 6 stages of the cell cycle. </a:t>
            </a:r>
          </a:p>
          <a:p>
            <a:pPr eaLnBrk="1" hangingPunct="1">
              <a:spcBef>
                <a:spcPct val="0"/>
              </a:spcBef>
              <a:buFontTx/>
              <a:buNone/>
            </a:pPr>
            <a:endParaRPr lang="en-US" altLang="en-US" sz="1400" dirty="0"/>
          </a:p>
          <a:p>
            <a:pPr eaLnBrk="1" hangingPunct="1">
              <a:spcBef>
                <a:spcPct val="0"/>
              </a:spcBef>
              <a:buFontTx/>
              <a:buNone/>
            </a:pPr>
            <a:r>
              <a:rPr lang="en-US" altLang="en-US" sz="1400" dirty="0"/>
              <a:t>The data show the MS analysis of a tryptic SILAC peptide triplet derived from the cell cycle marker protein </a:t>
            </a:r>
            <a:r>
              <a:rPr lang="en-US" altLang="en-US" sz="1400" b="1" dirty="0"/>
              <a:t>Geminin</a:t>
            </a:r>
            <a:r>
              <a:rPr lang="en-US" altLang="en-US" sz="1400" dirty="0"/>
              <a:t>. </a:t>
            </a:r>
          </a:p>
          <a:p>
            <a:pPr eaLnBrk="1" hangingPunct="1">
              <a:spcBef>
                <a:spcPct val="0"/>
              </a:spcBef>
              <a:buFontTx/>
              <a:buNone/>
            </a:pPr>
            <a:endParaRPr lang="en-US" altLang="en-US" sz="1400" dirty="0"/>
          </a:p>
          <a:p>
            <a:pPr eaLnBrk="1" hangingPunct="1">
              <a:spcBef>
                <a:spcPct val="0"/>
              </a:spcBef>
              <a:buFontTx/>
              <a:buNone/>
            </a:pPr>
            <a:r>
              <a:rPr lang="en-US" altLang="en-US" sz="1400" dirty="0"/>
              <a:t>Relative peptide abundance changes were </a:t>
            </a:r>
            <a:r>
              <a:rPr lang="en-US" altLang="en-US" sz="1400" b="1" dirty="0"/>
              <a:t>normalized</a:t>
            </a:r>
            <a:r>
              <a:rPr lang="en-US" altLang="en-US" sz="1400" dirty="0"/>
              <a:t> to the medium SILAC peptide derived from the </a:t>
            </a:r>
            <a:r>
              <a:rPr lang="en-US" altLang="en-US" sz="1400" b="1" dirty="0" err="1"/>
              <a:t>asynchro-nously</a:t>
            </a:r>
            <a:r>
              <a:rPr lang="en-US" altLang="en-US" sz="1400" dirty="0"/>
              <a:t> grown cells in all three experiments. </a:t>
            </a:r>
            <a:endParaRPr lang="en-US" altLang="en-US" sz="1400" dirty="0" smtClean="0"/>
          </a:p>
          <a:p>
            <a:pPr eaLnBrk="1" hangingPunct="1">
              <a:spcBef>
                <a:spcPct val="0"/>
              </a:spcBef>
              <a:buFontTx/>
              <a:buNone/>
            </a:pPr>
            <a:endParaRPr lang="en-US" altLang="en-US" sz="1400" dirty="0"/>
          </a:p>
          <a:p>
            <a:pPr eaLnBrk="1" hangingPunct="1">
              <a:spcBef>
                <a:spcPct val="0"/>
              </a:spcBef>
              <a:buFontTx/>
              <a:buNone/>
            </a:pPr>
            <a:r>
              <a:rPr lang="en-US" altLang="en-US" sz="1400" dirty="0" smtClean="0"/>
              <a:t>Inset: combined </a:t>
            </a:r>
            <a:r>
              <a:rPr lang="en-US" altLang="en-US" sz="1400" dirty="0"/>
              <a:t>six-time </a:t>
            </a:r>
            <a:r>
              <a:rPr lang="en-US" altLang="en-US" sz="1400" dirty="0" smtClean="0"/>
              <a:t>point profile </a:t>
            </a:r>
            <a:r>
              <a:rPr lang="en-US" altLang="en-US" sz="1400" dirty="0"/>
              <a:t>of Geminin over the cell cycle.</a:t>
            </a:r>
            <a:endParaRPr lang="de-DE" altLang="en-US" sz="1400" dirty="0"/>
          </a:p>
        </p:txBody>
      </p:sp>
      <p:sp>
        <p:nvSpPr>
          <p:cNvPr id="18439"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smtClean="0"/>
              <a:t>V2</a:t>
            </a:r>
            <a:endParaRPr lang="de-DE" altLang="en-US" sz="1000" smtClean="0"/>
          </a:p>
        </p:txBody>
      </p:sp>
      <p:sp>
        <p:nvSpPr>
          <p:cNvPr id="18440"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02A24CB1-ABB5-43BD-B8B0-F5BEB727F251}" type="slidenum">
              <a:rPr lang="de-DE" altLang="en-US" sz="1000"/>
              <a:pPr eaLnBrk="1" hangingPunct="1">
                <a:spcBef>
                  <a:spcPct val="0"/>
                </a:spcBef>
                <a:buFontTx/>
                <a:buNone/>
              </a:pPr>
              <a:t>16</a:t>
            </a:fld>
            <a:endParaRPr lang="de-DE" altLang="en-US" sz="1000"/>
          </a:p>
        </p:txBody>
      </p:sp>
      <p:sp>
        <p:nvSpPr>
          <p:cNvPr id="18441"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smtClean="0"/>
              <a:t>Processing of Biological Data WS 2021/22</a:t>
            </a:r>
            <a:endParaRPr lang="de-DE" altLang="en-US" sz="1000" smtClean="0"/>
          </a:p>
        </p:txBody>
      </p:sp>
      <p:pic>
        <p:nvPicPr>
          <p:cNvPr id="184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548010"/>
            <a:ext cx="3995738" cy="252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844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48680"/>
            <a:ext cx="3744913" cy="2560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789414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684213" y="188913"/>
            <a:ext cx="7772400" cy="304800"/>
          </a:xfrm>
        </p:spPr>
        <p:txBody>
          <a:bodyPr/>
          <a:lstStyle/>
          <a:p>
            <a:pPr eaLnBrk="1" hangingPunct="1"/>
            <a:r>
              <a:rPr lang="en-GB" altLang="en-US" smtClean="0">
                <a:ea typeface="ＭＳ Ｐゴシック" panose="020B0600070205080204" pitchFamily="34" charset="-128"/>
              </a:rPr>
              <a:t>Example: Dynamic phosphorylation of CDK1</a:t>
            </a:r>
          </a:p>
        </p:txBody>
      </p:sp>
      <p:sp>
        <p:nvSpPr>
          <p:cNvPr id="29699"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29700" name="Text Box 4"/>
          <p:cNvSpPr txBox="1">
            <a:spLocks noChangeArrowheads="1"/>
          </p:cNvSpPr>
          <p:nvPr/>
        </p:nvSpPr>
        <p:spPr bwMode="auto">
          <a:xfrm>
            <a:off x="6732588" y="5559425"/>
            <a:ext cx="1828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a:t>Olsen Science Signaling 3 (2010)</a:t>
            </a:r>
          </a:p>
        </p:txBody>
      </p:sp>
      <p:sp>
        <p:nvSpPr>
          <p:cNvPr id="29701" name="Rechteck 11"/>
          <p:cNvSpPr>
            <a:spLocks noChangeArrowheads="1"/>
          </p:cNvSpPr>
          <p:nvPr/>
        </p:nvSpPr>
        <p:spPr bwMode="auto">
          <a:xfrm>
            <a:off x="4859338" y="708025"/>
            <a:ext cx="3500437"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Dynamic profile of two CDK1</a:t>
            </a:r>
          </a:p>
          <a:p>
            <a:pPr eaLnBrk="1" hangingPunct="1">
              <a:lnSpc>
                <a:spcPts val="2500"/>
              </a:lnSpc>
              <a:spcBef>
                <a:spcPct val="0"/>
              </a:spcBef>
              <a:buFontTx/>
              <a:buNone/>
            </a:pPr>
            <a:r>
              <a:rPr lang="en-US" altLang="en-US" sz="1800" dirty="0" err="1"/>
              <a:t>phosphopeptides</a:t>
            </a:r>
            <a:r>
              <a:rPr lang="en-US" altLang="en-US" sz="1800" dirty="0"/>
              <a:t> during the cell cycle.</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The activating site T161 </a:t>
            </a:r>
            <a:r>
              <a:rPr lang="en-US" altLang="en-US" sz="1800" dirty="0" smtClean="0"/>
              <a:t>(</a:t>
            </a:r>
            <a:r>
              <a:rPr lang="en-US" altLang="en-US" sz="1800" b="1" dirty="0" smtClean="0">
                <a:solidFill>
                  <a:srgbClr val="FF0000"/>
                </a:solidFill>
              </a:rPr>
              <a:t>red</a:t>
            </a:r>
            <a:r>
              <a:rPr lang="en-US" altLang="en-US" sz="1800" dirty="0" smtClean="0"/>
              <a:t>) peaks </a:t>
            </a:r>
            <a:r>
              <a:rPr lang="en-US" altLang="en-US" sz="1800" dirty="0"/>
              <a:t>in mitosis, whereas phosphorylation of the inhibitory</a:t>
            </a:r>
          </a:p>
          <a:p>
            <a:pPr eaLnBrk="1" hangingPunct="1">
              <a:lnSpc>
                <a:spcPts val="2500"/>
              </a:lnSpc>
              <a:spcBef>
                <a:spcPct val="0"/>
              </a:spcBef>
              <a:buFontTx/>
              <a:buNone/>
            </a:pPr>
            <a:r>
              <a:rPr lang="en-US" altLang="en-US" sz="1800" dirty="0"/>
              <a:t>sites T14 and Y15 </a:t>
            </a:r>
            <a:r>
              <a:rPr lang="en-US" altLang="en-US" sz="1800" dirty="0" smtClean="0"/>
              <a:t>(</a:t>
            </a:r>
            <a:r>
              <a:rPr lang="en-US" altLang="en-US" sz="1800" b="1" dirty="0" smtClean="0">
                <a:solidFill>
                  <a:srgbClr val="0070C0"/>
                </a:solidFill>
              </a:rPr>
              <a:t>blue</a:t>
            </a:r>
            <a:r>
              <a:rPr lang="en-US" altLang="en-US" sz="1800" dirty="0" smtClean="0"/>
              <a:t>) is </a:t>
            </a:r>
            <a:r>
              <a:rPr lang="en-US" altLang="en-US" sz="1800" dirty="0"/>
              <a:t>decreased in mitosis</a:t>
            </a:r>
            <a:endParaRPr lang="de-DE" altLang="en-US" sz="1800" dirty="0"/>
          </a:p>
        </p:txBody>
      </p:sp>
      <p:sp>
        <p:nvSpPr>
          <p:cNvPr id="29702"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smtClean="0"/>
              <a:t>V2</a:t>
            </a:r>
            <a:endParaRPr lang="de-DE" altLang="en-US" sz="1000" smtClean="0"/>
          </a:p>
        </p:txBody>
      </p:sp>
      <p:sp>
        <p:nvSpPr>
          <p:cNvPr id="29703"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D8D70720-3442-4E77-8B31-80B57D740C13}" type="slidenum">
              <a:rPr lang="de-DE" altLang="en-US" sz="1000"/>
              <a:pPr eaLnBrk="1" hangingPunct="1">
                <a:spcBef>
                  <a:spcPct val="0"/>
                </a:spcBef>
                <a:buFontTx/>
                <a:buNone/>
              </a:pPr>
              <a:t>17</a:t>
            </a:fld>
            <a:endParaRPr lang="de-DE" altLang="en-US" sz="1000"/>
          </a:p>
        </p:txBody>
      </p:sp>
      <p:sp>
        <p:nvSpPr>
          <p:cNvPr id="29704"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000" smtClean="0"/>
              <a:t>Processing of Biological Data WS 2021/22</a:t>
            </a:r>
            <a:endParaRPr lang="de-DE" altLang="en-US" sz="1000" smtClean="0"/>
          </a:p>
        </p:txBody>
      </p:sp>
      <p:pic>
        <p:nvPicPr>
          <p:cNvPr id="2970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37"/>
          <a:stretch/>
        </p:blipFill>
        <p:spPr bwMode="auto">
          <a:xfrm>
            <a:off x="611560" y="708025"/>
            <a:ext cx="3982665" cy="387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5672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Data imputation for MS</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18</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0" name="Rechteck 9"/>
          <p:cNvSpPr/>
          <p:nvPr/>
        </p:nvSpPr>
        <p:spPr>
          <a:xfrm>
            <a:off x="2734816" y="1772816"/>
            <a:ext cx="6373688" cy="171986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1" name="Rechteck 10"/>
          <p:cNvSpPr/>
          <p:nvPr/>
        </p:nvSpPr>
        <p:spPr>
          <a:xfrm>
            <a:off x="2766070" y="1772816"/>
            <a:ext cx="6373688" cy="171986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2" name="Rechteck 11"/>
          <p:cNvSpPr/>
          <p:nvPr/>
        </p:nvSpPr>
        <p:spPr>
          <a:xfrm>
            <a:off x="2195736" y="1997224"/>
            <a:ext cx="2980928" cy="99972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5" name="Rechteck 14"/>
          <p:cNvSpPr/>
          <p:nvPr/>
        </p:nvSpPr>
        <p:spPr>
          <a:xfrm>
            <a:off x="250825" y="624334"/>
            <a:ext cx="8640960" cy="4950073"/>
          </a:xfrm>
          <a:prstGeom prst="rect">
            <a:avLst/>
          </a:prstGeom>
        </p:spPr>
        <p:txBody>
          <a:bodyPr wrap="square">
            <a:spAutoFit/>
          </a:bodyPr>
          <a:lstStyle/>
          <a:p>
            <a:pPr>
              <a:lnSpc>
                <a:spcPts val="2500"/>
              </a:lnSpc>
            </a:pPr>
            <a:r>
              <a:rPr lang="de-DE" dirty="0" err="1" smtClean="0"/>
              <a:t>What</a:t>
            </a:r>
            <a:r>
              <a:rPr lang="de-DE" dirty="0" smtClean="0"/>
              <a:t> </a:t>
            </a:r>
            <a:r>
              <a:rPr lang="de-DE" dirty="0" err="1" smtClean="0"/>
              <a:t>is</a:t>
            </a:r>
            <a:r>
              <a:rPr lang="de-DE" dirty="0"/>
              <a:t> </a:t>
            </a:r>
            <a:r>
              <a:rPr lang="de-DE" dirty="0" err="1" smtClean="0"/>
              <a:t>the</a:t>
            </a:r>
            <a:r>
              <a:rPr lang="de-DE" dirty="0" smtClean="0"/>
              <a:t> </a:t>
            </a:r>
            <a:r>
              <a:rPr lang="de-DE" dirty="0" err="1" smtClean="0"/>
              <a:t>role</a:t>
            </a:r>
            <a:r>
              <a:rPr lang="de-DE" dirty="0" smtClean="0"/>
              <a:t> </a:t>
            </a:r>
            <a:r>
              <a:rPr lang="de-DE" dirty="0" err="1" smtClean="0"/>
              <a:t>of</a:t>
            </a:r>
            <a:r>
              <a:rPr lang="de-DE" dirty="0" smtClean="0"/>
              <a:t> </a:t>
            </a:r>
            <a:r>
              <a:rPr lang="de-DE" dirty="0" err="1" smtClean="0"/>
              <a:t>data</a:t>
            </a:r>
            <a:r>
              <a:rPr lang="de-DE" dirty="0" smtClean="0"/>
              <a:t> </a:t>
            </a:r>
            <a:r>
              <a:rPr lang="de-DE" dirty="0" err="1" smtClean="0"/>
              <a:t>imputation</a:t>
            </a:r>
            <a:r>
              <a:rPr lang="de-DE" dirty="0" smtClean="0"/>
              <a:t> in MS </a:t>
            </a:r>
            <a:r>
              <a:rPr lang="de-DE" dirty="0" err="1" smtClean="0"/>
              <a:t>data</a:t>
            </a:r>
            <a:r>
              <a:rPr lang="de-DE" dirty="0" smtClean="0"/>
              <a:t>?</a:t>
            </a:r>
          </a:p>
          <a:p>
            <a:pPr>
              <a:lnSpc>
                <a:spcPts val="2500"/>
              </a:lnSpc>
            </a:pPr>
            <a:endParaRPr lang="de-DE" dirty="0" smtClean="0"/>
          </a:p>
          <a:p>
            <a:pPr>
              <a:lnSpc>
                <a:spcPts val="2500"/>
              </a:lnSpc>
            </a:pPr>
            <a:r>
              <a:rPr lang="en-US" dirty="0"/>
              <a:t>It is not unusual for LC–MS proteomics datasets to have </a:t>
            </a:r>
            <a:r>
              <a:rPr lang="en-US" b="1" dirty="0"/>
              <a:t>as much as 50% missing peptide values</a:t>
            </a:r>
            <a:r>
              <a:rPr lang="en-US" dirty="0"/>
              <a:t> (</a:t>
            </a:r>
            <a:r>
              <a:rPr lang="en-US" sz="1400" dirty="0"/>
              <a:t>J Proteome Res. </a:t>
            </a:r>
            <a:r>
              <a:rPr lang="en-US" sz="1400" dirty="0" smtClean="0"/>
              <a:t>14, 1993 (2015)</a:t>
            </a:r>
            <a:r>
              <a:rPr lang="en-US" dirty="0" smtClean="0"/>
              <a:t>).</a:t>
            </a:r>
            <a:endParaRPr lang="de-DE" dirty="0"/>
          </a:p>
          <a:p>
            <a:pPr>
              <a:lnSpc>
                <a:spcPts val="2500"/>
              </a:lnSpc>
            </a:pPr>
            <a:endParaRPr lang="de-DE" dirty="0"/>
          </a:p>
          <a:p>
            <a:pPr>
              <a:lnSpc>
                <a:spcPts val="2500"/>
              </a:lnSpc>
            </a:pPr>
            <a:r>
              <a:rPr lang="de-DE" dirty="0" err="1" smtClean="0"/>
              <a:t>If</a:t>
            </a:r>
            <a:r>
              <a:rPr lang="de-DE" dirty="0" smtClean="0"/>
              <a:t> </a:t>
            </a:r>
            <a:r>
              <a:rPr lang="de-DE" dirty="0" err="1" smtClean="0"/>
              <a:t>no</a:t>
            </a:r>
            <a:r>
              <a:rPr lang="de-DE" dirty="0" smtClean="0"/>
              <a:t> </a:t>
            </a:r>
            <a:r>
              <a:rPr lang="de-DE" dirty="0" err="1" smtClean="0"/>
              <a:t>signal</a:t>
            </a:r>
            <a:r>
              <a:rPr lang="de-DE" dirty="0" smtClean="0"/>
              <a:t> </a:t>
            </a:r>
            <a:r>
              <a:rPr lang="de-DE" dirty="0" err="1" smtClean="0"/>
              <a:t>is</a:t>
            </a:r>
            <a:r>
              <a:rPr lang="de-DE" dirty="0" smtClean="0"/>
              <a:t> </a:t>
            </a:r>
            <a:r>
              <a:rPr lang="de-DE" dirty="0" err="1" smtClean="0"/>
              <a:t>detected</a:t>
            </a:r>
            <a:r>
              <a:rPr lang="de-DE" dirty="0" smtClean="0"/>
              <a:t>, </a:t>
            </a:r>
            <a:r>
              <a:rPr lang="de-DE" dirty="0" err="1" smtClean="0"/>
              <a:t>this</a:t>
            </a:r>
            <a:r>
              <a:rPr lang="de-DE" dirty="0" smtClean="0"/>
              <a:t> </a:t>
            </a:r>
            <a:r>
              <a:rPr lang="de-DE" dirty="0" err="1" smtClean="0"/>
              <a:t>can</a:t>
            </a:r>
            <a:r>
              <a:rPr lang="de-DE" dirty="0" smtClean="0"/>
              <a:t> </a:t>
            </a:r>
            <a:r>
              <a:rPr lang="de-DE" dirty="0" err="1" smtClean="0"/>
              <a:t>have</a:t>
            </a:r>
            <a:r>
              <a:rPr lang="de-DE" dirty="0" smtClean="0"/>
              <a:t> </a:t>
            </a:r>
            <a:r>
              <a:rPr lang="de-DE" dirty="0" err="1" smtClean="0"/>
              <a:t>various</a:t>
            </a:r>
            <a:r>
              <a:rPr lang="de-DE" dirty="0" smtClean="0"/>
              <a:t> </a:t>
            </a:r>
            <a:r>
              <a:rPr lang="de-DE" dirty="0" err="1" smtClean="0"/>
              <a:t>reasons</a:t>
            </a:r>
            <a:r>
              <a:rPr lang="de-DE" dirty="0" smtClean="0"/>
              <a:t>:</a:t>
            </a:r>
          </a:p>
          <a:p>
            <a:pPr marL="285750" indent="-285750">
              <a:buFontTx/>
              <a:buChar char="-"/>
            </a:pPr>
            <a:endParaRPr lang="de-DE" sz="800" dirty="0" smtClean="0"/>
          </a:p>
          <a:p>
            <a:pPr marL="285750" indent="-285750">
              <a:lnSpc>
                <a:spcPts val="2500"/>
              </a:lnSpc>
              <a:buFontTx/>
              <a:buChar char="-"/>
            </a:pPr>
            <a:r>
              <a:rPr lang="de-DE" dirty="0" smtClean="0"/>
              <a:t>The </a:t>
            </a:r>
            <a:r>
              <a:rPr lang="de-DE" dirty="0" err="1" smtClean="0"/>
              <a:t>peptide</a:t>
            </a:r>
            <a:r>
              <a:rPr lang="de-DE" dirty="0" smtClean="0"/>
              <a:t> </a:t>
            </a:r>
            <a:r>
              <a:rPr lang="de-DE" dirty="0" err="1" smtClean="0"/>
              <a:t>is</a:t>
            </a:r>
            <a:r>
              <a:rPr lang="de-DE" dirty="0" smtClean="0"/>
              <a:t> not </a:t>
            </a:r>
            <a:r>
              <a:rPr lang="de-DE" dirty="0" err="1" smtClean="0"/>
              <a:t>detected</a:t>
            </a:r>
            <a:r>
              <a:rPr lang="de-DE" dirty="0" smtClean="0"/>
              <a:t> </a:t>
            </a:r>
            <a:r>
              <a:rPr lang="de-DE" dirty="0" err="1" smtClean="0"/>
              <a:t>or</a:t>
            </a:r>
            <a:r>
              <a:rPr lang="de-DE" dirty="0" smtClean="0"/>
              <a:t> </a:t>
            </a:r>
            <a:r>
              <a:rPr lang="de-DE" dirty="0" err="1" smtClean="0"/>
              <a:t>falsely</a:t>
            </a:r>
            <a:r>
              <a:rPr lang="de-DE" dirty="0" smtClean="0"/>
              <a:t> </a:t>
            </a:r>
            <a:r>
              <a:rPr lang="de-DE" dirty="0" err="1" smtClean="0"/>
              <a:t>identified</a:t>
            </a:r>
            <a:endParaRPr lang="de-DE" dirty="0" smtClean="0"/>
          </a:p>
          <a:p>
            <a:pPr marL="285750" indent="-285750">
              <a:buFontTx/>
              <a:buChar char="-"/>
            </a:pPr>
            <a:endParaRPr lang="de-DE" sz="800" dirty="0"/>
          </a:p>
          <a:p>
            <a:pPr marL="285750" indent="-285750">
              <a:lnSpc>
                <a:spcPts val="2500"/>
              </a:lnSpc>
              <a:buFontTx/>
              <a:buChar char="-"/>
            </a:pPr>
            <a:r>
              <a:rPr lang="de-DE" dirty="0" smtClean="0"/>
              <a:t>The </a:t>
            </a:r>
            <a:r>
              <a:rPr lang="de-DE" dirty="0" err="1" smtClean="0"/>
              <a:t>peptide</a:t>
            </a:r>
            <a:r>
              <a:rPr lang="de-DE" dirty="0" smtClean="0"/>
              <a:t> </a:t>
            </a:r>
            <a:r>
              <a:rPr lang="de-DE" dirty="0" err="1" smtClean="0"/>
              <a:t>is</a:t>
            </a:r>
            <a:r>
              <a:rPr lang="de-DE" dirty="0" smtClean="0"/>
              <a:t> </a:t>
            </a:r>
            <a:r>
              <a:rPr lang="de-DE" dirty="0" err="1" smtClean="0"/>
              <a:t>really</a:t>
            </a:r>
            <a:r>
              <a:rPr lang="de-DE" dirty="0" smtClean="0"/>
              <a:t> not at all </a:t>
            </a:r>
            <a:r>
              <a:rPr lang="de-DE" dirty="0" err="1" smtClean="0"/>
              <a:t>present</a:t>
            </a:r>
            <a:r>
              <a:rPr lang="de-DE" dirty="0" smtClean="0"/>
              <a:t> in </a:t>
            </a:r>
            <a:r>
              <a:rPr lang="de-DE" dirty="0" err="1" smtClean="0"/>
              <a:t>the</a:t>
            </a:r>
            <a:r>
              <a:rPr lang="de-DE" dirty="0" smtClean="0"/>
              <a:t> sample</a:t>
            </a:r>
          </a:p>
          <a:p>
            <a:pPr marL="285750" indent="-285750">
              <a:buFontTx/>
              <a:buChar char="-"/>
            </a:pPr>
            <a:endParaRPr lang="de-DE" sz="800" dirty="0"/>
          </a:p>
          <a:p>
            <a:pPr marL="285750" indent="-285750">
              <a:lnSpc>
                <a:spcPts val="2500"/>
              </a:lnSpc>
              <a:buFontTx/>
              <a:buChar char="-"/>
            </a:pPr>
            <a:r>
              <a:rPr lang="de-DE" dirty="0" smtClean="0"/>
              <a:t> The </a:t>
            </a:r>
            <a:r>
              <a:rPr lang="de-DE" dirty="0" err="1" smtClean="0"/>
              <a:t>peptide</a:t>
            </a:r>
            <a:r>
              <a:rPr lang="de-DE" dirty="0" smtClean="0"/>
              <a:t> </a:t>
            </a:r>
            <a:r>
              <a:rPr lang="de-DE" dirty="0" err="1" smtClean="0"/>
              <a:t>concentration</a:t>
            </a:r>
            <a:r>
              <a:rPr lang="de-DE" dirty="0" smtClean="0"/>
              <a:t> </a:t>
            </a:r>
            <a:r>
              <a:rPr lang="de-DE" dirty="0" err="1" smtClean="0"/>
              <a:t>is</a:t>
            </a:r>
            <a:r>
              <a:rPr lang="de-DE" dirty="0" smtClean="0"/>
              <a:t> </a:t>
            </a:r>
            <a:r>
              <a:rPr lang="de-DE" dirty="0" err="1" smtClean="0"/>
              <a:t>below</a:t>
            </a:r>
            <a:r>
              <a:rPr lang="de-DE" dirty="0" smtClean="0"/>
              <a:t> </a:t>
            </a:r>
            <a:r>
              <a:rPr lang="de-DE" dirty="0" err="1" smtClean="0"/>
              <a:t>the</a:t>
            </a:r>
            <a:r>
              <a:rPr lang="de-DE" dirty="0" smtClean="0"/>
              <a:t> </a:t>
            </a:r>
            <a:r>
              <a:rPr lang="de-DE" dirty="0" err="1" smtClean="0"/>
              <a:t>detection</a:t>
            </a:r>
            <a:r>
              <a:rPr lang="de-DE" dirty="0" smtClean="0"/>
              <a:t> </a:t>
            </a:r>
            <a:r>
              <a:rPr lang="de-DE" dirty="0" err="1" smtClean="0"/>
              <a:t>threshold</a:t>
            </a:r>
            <a:r>
              <a:rPr lang="de-DE" dirty="0" smtClean="0"/>
              <a:t> …</a:t>
            </a:r>
          </a:p>
          <a:p>
            <a:pPr marL="285750" indent="-285750">
              <a:lnSpc>
                <a:spcPts val="2500"/>
              </a:lnSpc>
              <a:buFontTx/>
              <a:buChar char="-"/>
            </a:pPr>
            <a:endParaRPr lang="de-DE" kern="0" dirty="0"/>
          </a:p>
          <a:p>
            <a:pPr>
              <a:lnSpc>
                <a:spcPts val="2500"/>
              </a:lnSpc>
            </a:pPr>
            <a:r>
              <a:rPr lang="de-DE" kern="0" dirty="0" smtClean="0"/>
              <a:t>The </a:t>
            </a:r>
            <a:r>
              <a:rPr lang="de-DE" kern="0" dirty="0" err="1" smtClean="0"/>
              <a:t>reason</a:t>
            </a:r>
            <a:r>
              <a:rPr lang="de-DE" kern="0" dirty="0" smtClean="0"/>
              <a:t> </a:t>
            </a:r>
            <a:r>
              <a:rPr lang="de-DE" kern="0" dirty="0" err="1" smtClean="0"/>
              <a:t>for</a:t>
            </a:r>
            <a:r>
              <a:rPr lang="de-DE" kern="0" dirty="0" smtClean="0"/>
              <a:t> </a:t>
            </a:r>
            <a:r>
              <a:rPr lang="de-DE" kern="0" dirty="0" err="1" smtClean="0"/>
              <a:t>missing</a:t>
            </a:r>
            <a:r>
              <a:rPr lang="de-DE" kern="0" dirty="0" smtClean="0"/>
              <a:t> </a:t>
            </a:r>
            <a:r>
              <a:rPr lang="de-DE" kern="0" dirty="0" err="1" smtClean="0"/>
              <a:t>data</a:t>
            </a:r>
            <a:r>
              <a:rPr lang="de-DE" kern="0" dirty="0" smtClean="0"/>
              <a:t> </a:t>
            </a:r>
            <a:r>
              <a:rPr lang="de-DE" kern="0" dirty="0" err="1" smtClean="0"/>
              <a:t>is</a:t>
            </a:r>
            <a:r>
              <a:rPr lang="de-DE" kern="0" dirty="0" smtClean="0"/>
              <a:t> </a:t>
            </a:r>
            <a:r>
              <a:rPr lang="de-DE" kern="0" dirty="0" err="1" smtClean="0"/>
              <a:t>generally</a:t>
            </a:r>
            <a:r>
              <a:rPr lang="de-DE" kern="0" dirty="0" smtClean="0"/>
              <a:t> not </a:t>
            </a:r>
            <a:r>
              <a:rPr lang="de-DE" kern="0" dirty="0" err="1" smtClean="0"/>
              <a:t>known</a:t>
            </a:r>
            <a:r>
              <a:rPr lang="de-DE" kern="0" dirty="0" smtClean="0"/>
              <a:t>.</a:t>
            </a:r>
          </a:p>
          <a:p>
            <a:pPr>
              <a:lnSpc>
                <a:spcPts val="2500"/>
              </a:lnSpc>
            </a:pPr>
            <a:endParaRPr lang="de-DE" kern="0" dirty="0"/>
          </a:p>
          <a:p>
            <a:pPr>
              <a:lnSpc>
                <a:spcPts val="2500"/>
              </a:lnSpc>
            </a:pPr>
            <a:r>
              <a:rPr lang="de-DE" kern="0" dirty="0" err="1" smtClean="0"/>
              <a:t>Simply</a:t>
            </a:r>
            <a:r>
              <a:rPr lang="de-DE" kern="0" dirty="0" smtClean="0"/>
              <a:t> </a:t>
            </a:r>
            <a:r>
              <a:rPr lang="de-DE" kern="0" dirty="0" err="1" smtClean="0"/>
              <a:t>setting</a:t>
            </a:r>
            <a:r>
              <a:rPr lang="de-DE" kern="0" dirty="0" smtClean="0"/>
              <a:t> all </a:t>
            </a:r>
            <a:r>
              <a:rPr lang="de-DE" kern="0" dirty="0" err="1" smtClean="0"/>
              <a:t>missing</a:t>
            </a:r>
            <a:r>
              <a:rPr lang="de-DE" kern="0" dirty="0" smtClean="0"/>
              <a:t> </a:t>
            </a:r>
            <a:r>
              <a:rPr lang="de-DE" kern="0" dirty="0" err="1" smtClean="0"/>
              <a:t>data</a:t>
            </a:r>
            <a:r>
              <a:rPr lang="de-DE" kern="0" dirty="0" smtClean="0"/>
              <a:t> </a:t>
            </a:r>
            <a:r>
              <a:rPr lang="de-DE" kern="0" dirty="0" err="1" smtClean="0"/>
              <a:t>to</a:t>
            </a:r>
            <a:r>
              <a:rPr lang="de-DE" kern="0" dirty="0" smtClean="0"/>
              <a:t> </a:t>
            </a:r>
            <a:r>
              <a:rPr lang="de-DE" kern="0" dirty="0" err="1" smtClean="0"/>
              <a:t>zero</a:t>
            </a:r>
            <a:r>
              <a:rPr lang="de-DE" kern="0" dirty="0"/>
              <a:t> </a:t>
            </a:r>
            <a:r>
              <a:rPr lang="de-DE" kern="0" dirty="0" err="1" smtClean="0"/>
              <a:t>would</a:t>
            </a:r>
            <a:r>
              <a:rPr lang="de-DE" kern="0" dirty="0" smtClean="0"/>
              <a:t> </a:t>
            </a:r>
            <a:r>
              <a:rPr lang="de-DE" kern="0" dirty="0" err="1" smtClean="0"/>
              <a:t>generate</a:t>
            </a:r>
            <a:r>
              <a:rPr lang="de-DE" kern="0" dirty="0" smtClean="0"/>
              <a:t> </a:t>
            </a:r>
            <a:r>
              <a:rPr lang="de-DE" b="1" kern="0" dirty="0" err="1" smtClean="0"/>
              <a:t>false</a:t>
            </a:r>
            <a:r>
              <a:rPr lang="de-DE" b="1" kern="0" dirty="0" smtClean="0"/>
              <a:t> positive </a:t>
            </a:r>
            <a:r>
              <a:rPr lang="de-DE" kern="0" dirty="0" err="1" smtClean="0"/>
              <a:t>signals</a:t>
            </a:r>
            <a:endParaRPr lang="de-DE" kern="0" dirty="0" smtClean="0"/>
          </a:p>
          <a:p>
            <a:pPr>
              <a:lnSpc>
                <a:spcPts val="2500"/>
              </a:lnSpc>
            </a:pPr>
            <a:r>
              <a:rPr lang="de-DE" kern="0" dirty="0" smtClean="0"/>
              <a:t>= </a:t>
            </a:r>
            <a:r>
              <a:rPr lang="de-DE" kern="0" dirty="0" err="1" smtClean="0">
                <a:solidFill>
                  <a:srgbClr val="FF33CC"/>
                </a:solidFill>
              </a:rPr>
              <a:t>proteins</a:t>
            </a:r>
            <a:r>
              <a:rPr lang="de-DE" kern="0" dirty="0" smtClean="0">
                <a:solidFill>
                  <a:srgbClr val="FF33CC"/>
                </a:solidFill>
              </a:rPr>
              <a:t> </a:t>
            </a:r>
            <a:r>
              <a:rPr lang="de-DE" kern="0" dirty="0" err="1" smtClean="0">
                <a:solidFill>
                  <a:srgbClr val="FF33CC"/>
                </a:solidFill>
              </a:rPr>
              <a:t>appear</a:t>
            </a:r>
            <a:r>
              <a:rPr lang="de-DE" kern="0" dirty="0" smtClean="0">
                <a:solidFill>
                  <a:srgbClr val="FF33CC"/>
                </a:solidFill>
              </a:rPr>
              <a:t> </a:t>
            </a:r>
            <a:r>
              <a:rPr lang="de-DE" kern="0" dirty="0" err="1" smtClean="0">
                <a:solidFill>
                  <a:srgbClr val="FF33CC"/>
                </a:solidFill>
              </a:rPr>
              <a:t>to</a:t>
            </a:r>
            <a:r>
              <a:rPr lang="de-DE" kern="0" dirty="0" smtClean="0">
                <a:solidFill>
                  <a:srgbClr val="FF33CC"/>
                </a:solidFill>
              </a:rPr>
              <a:t> </a:t>
            </a:r>
            <a:r>
              <a:rPr lang="de-DE" kern="0" dirty="0" err="1" smtClean="0">
                <a:solidFill>
                  <a:srgbClr val="FF33CC"/>
                </a:solidFill>
              </a:rPr>
              <a:t>be</a:t>
            </a:r>
            <a:r>
              <a:rPr lang="de-DE" kern="0" dirty="0" smtClean="0">
                <a:solidFill>
                  <a:srgbClr val="FF33CC"/>
                </a:solidFill>
              </a:rPr>
              <a:t> </a:t>
            </a:r>
            <a:r>
              <a:rPr lang="de-DE" kern="0" dirty="0" err="1" smtClean="0">
                <a:solidFill>
                  <a:srgbClr val="FF33CC"/>
                </a:solidFill>
              </a:rPr>
              <a:t>significantly</a:t>
            </a:r>
            <a:r>
              <a:rPr lang="de-DE" kern="0" dirty="0" smtClean="0">
                <a:solidFill>
                  <a:srgbClr val="FF33CC"/>
                </a:solidFill>
              </a:rPr>
              <a:t> </a:t>
            </a:r>
            <a:r>
              <a:rPr lang="de-DE" kern="0" dirty="0" err="1" smtClean="0">
                <a:solidFill>
                  <a:srgbClr val="FF33CC"/>
                </a:solidFill>
              </a:rPr>
              <a:t>deregulated</a:t>
            </a:r>
            <a:r>
              <a:rPr lang="de-DE" kern="0" dirty="0" smtClean="0">
                <a:solidFill>
                  <a:srgbClr val="FF33CC"/>
                </a:solidFill>
              </a:rPr>
              <a:t>, but </a:t>
            </a:r>
            <a:r>
              <a:rPr lang="de-DE" kern="0" dirty="0" err="1" smtClean="0">
                <a:solidFill>
                  <a:srgbClr val="FF33CC"/>
                </a:solidFill>
              </a:rPr>
              <a:t>are</a:t>
            </a:r>
            <a:r>
              <a:rPr lang="de-DE" kern="0" dirty="0" smtClean="0">
                <a:solidFill>
                  <a:srgbClr val="FF33CC"/>
                </a:solidFill>
              </a:rPr>
              <a:t> in </a:t>
            </a:r>
            <a:r>
              <a:rPr lang="de-DE" kern="0" dirty="0" err="1" smtClean="0">
                <a:solidFill>
                  <a:srgbClr val="FF33CC"/>
                </a:solidFill>
              </a:rPr>
              <a:t>fact</a:t>
            </a:r>
            <a:r>
              <a:rPr lang="de-DE" kern="0" dirty="0" smtClean="0">
                <a:solidFill>
                  <a:srgbClr val="FF33CC"/>
                </a:solidFill>
              </a:rPr>
              <a:t> not.</a:t>
            </a:r>
            <a:endParaRPr lang="en-US" kern="0" dirty="0">
              <a:solidFill>
                <a:srgbClr val="FF33CC"/>
              </a:solidFill>
            </a:endParaRPr>
          </a:p>
        </p:txBody>
      </p:sp>
    </p:spTree>
    <p:extLst>
      <p:ext uri="{BB962C8B-B14F-4D97-AF65-F5344CB8AC3E}">
        <p14:creationId xmlns:p14="http://schemas.microsoft.com/office/powerpoint/2010/main" val="2181116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Imputation methods: </a:t>
            </a:r>
            <a:r>
              <a:rPr lang="en-US" dirty="0" err="1" smtClean="0"/>
              <a:t>KNNimpute</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19</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395534" y="5857527"/>
            <a:ext cx="3960441" cy="307777"/>
          </a:xfrm>
          <a:prstGeom prst="rect">
            <a:avLst/>
          </a:prstGeom>
          <a:noFill/>
        </p:spPr>
        <p:txBody>
          <a:bodyPr wrap="square" rtlCol="0">
            <a:spAutoFit/>
          </a:bodyPr>
          <a:lstStyle/>
          <a:p>
            <a:r>
              <a:rPr lang="de-DE" sz="1400" dirty="0" smtClean="0"/>
              <a:t>Kim et al., </a:t>
            </a:r>
            <a:r>
              <a:rPr lang="de-DE" sz="1400" dirty="0" err="1" smtClean="0"/>
              <a:t>Bioinformatics</a:t>
            </a:r>
            <a:r>
              <a:rPr lang="de-DE" sz="1400" dirty="0" smtClean="0"/>
              <a:t> 21, 187 (2005)</a:t>
            </a:r>
            <a:endParaRPr lang="de-DE" sz="1400" dirty="0"/>
          </a:p>
        </p:txBody>
      </p:sp>
      <p:sp>
        <p:nvSpPr>
          <p:cNvPr id="12" name="Rechteck 11"/>
          <p:cNvSpPr/>
          <p:nvPr/>
        </p:nvSpPr>
        <p:spPr>
          <a:xfrm>
            <a:off x="2195736" y="1997224"/>
            <a:ext cx="2980928" cy="99972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5" name="Rechteck 14"/>
          <p:cNvSpPr/>
          <p:nvPr/>
        </p:nvSpPr>
        <p:spPr>
          <a:xfrm>
            <a:off x="250825" y="624334"/>
            <a:ext cx="8640960" cy="4580741"/>
          </a:xfrm>
          <a:prstGeom prst="rect">
            <a:avLst/>
          </a:prstGeom>
        </p:spPr>
        <p:txBody>
          <a:bodyPr wrap="square">
            <a:spAutoFit/>
          </a:bodyPr>
          <a:lstStyle/>
          <a:p>
            <a:pPr>
              <a:lnSpc>
                <a:spcPts val="2500"/>
              </a:lnSpc>
            </a:pPr>
            <a:r>
              <a:rPr lang="de-DE" dirty="0" err="1" smtClean="0"/>
              <a:t>Lets</a:t>
            </a:r>
            <a:r>
              <a:rPr lang="de-DE" dirty="0" smtClean="0"/>
              <a:t> </a:t>
            </a:r>
            <a:r>
              <a:rPr lang="de-DE" dirty="0" err="1" smtClean="0"/>
              <a:t>assume</a:t>
            </a:r>
            <a:r>
              <a:rPr lang="de-DE" dirty="0" smtClean="0"/>
              <a:t> </a:t>
            </a:r>
            <a:r>
              <a:rPr lang="de-DE" dirty="0" err="1" smtClean="0"/>
              <a:t>that</a:t>
            </a:r>
            <a:r>
              <a:rPr lang="de-DE" dirty="0" smtClean="0"/>
              <a:t> </a:t>
            </a:r>
            <a:r>
              <a:rPr lang="de-DE" dirty="0" err="1" smtClean="0"/>
              <a:t>gene</a:t>
            </a:r>
            <a:r>
              <a:rPr lang="de-DE" dirty="0" smtClean="0"/>
              <a:t> </a:t>
            </a:r>
            <a:r>
              <a:rPr lang="de-DE" b="1" dirty="0" smtClean="0"/>
              <a:t>g</a:t>
            </a:r>
            <a:r>
              <a:rPr lang="de-DE" b="1" baseline="-25000" dirty="0" smtClean="0"/>
              <a:t>1</a:t>
            </a:r>
            <a:r>
              <a:rPr lang="de-DE" dirty="0" smtClean="0"/>
              <a:t> </a:t>
            </a:r>
            <a:r>
              <a:rPr lang="de-DE" dirty="0" err="1" smtClean="0"/>
              <a:t>lacks</a:t>
            </a:r>
            <a:r>
              <a:rPr lang="de-DE" dirty="0" smtClean="0"/>
              <a:t> </a:t>
            </a:r>
            <a:r>
              <a:rPr lang="de-DE" dirty="0" err="1" smtClean="0"/>
              <a:t>data</a:t>
            </a:r>
            <a:r>
              <a:rPr lang="de-DE" dirty="0" smtClean="0"/>
              <a:t> </a:t>
            </a:r>
            <a:r>
              <a:rPr lang="de-DE" dirty="0" err="1" smtClean="0"/>
              <a:t>point</a:t>
            </a:r>
            <a:r>
              <a:rPr lang="de-DE" dirty="0" smtClean="0"/>
              <a:t> </a:t>
            </a:r>
            <a:r>
              <a:rPr lang="de-DE" i="1" dirty="0" smtClean="0"/>
              <a:t>i</a:t>
            </a:r>
            <a:r>
              <a:rPr lang="de-DE" dirty="0"/>
              <a:t> </a:t>
            </a:r>
            <a:r>
              <a:rPr lang="de-DE" dirty="0" smtClean="0"/>
              <a:t>(</a:t>
            </a:r>
            <a:r>
              <a:rPr lang="de-DE" dirty="0" err="1" smtClean="0"/>
              <a:t>for</a:t>
            </a:r>
            <a:r>
              <a:rPr lang="de-DE" dirty="0" smtClean="0"/>
              <a:t> </a:t>
            </a:r>
            <a:r>
              <a:rPr lang="de-DE" dirty="0" err="1" smtClean="0"/>
              <a:t>condition</a:t>
            </a:r>
            <a:r>
              <a:rPr lang="de-DE" dirty="0" smtClean="0"/>
              <a:t> </a:t>
            </a:r>
            <a:r>
              <a:rPr lang="de-DE" i="1" dirty="0"/>
              <a:t>i</a:t>
            </a:r>
            <a:r>
              <a:rPr lang="de-DE" dirty="0" smtClean="0"/>
              <a:t> </a:t>
            </a:r>
            <a:r>
              <a:rPr lang="de-DE" dirty="0" err="1" smtClean="0"/>
              <a:t>or</a:t>
            </a:r>
            <a:r>
              <a:rPr lang="de-DE" dirty="0" smtClean="0"/>
              <a:t> </a:t>
            </a:r>
            <a:r>
              <a:rPr lang="de-DE" dirty="0" err="1" smtClean="0"/>
              <a:t>for</a:t>
            </a:r>
            <a:r>
              <a:rPr lang="de-DE" dirty="0" smtClean="0"/>
              <a:t> </a:t>
            </a:r>
            <a:r>
              <a:rPr lang="de-DE" dirty="0" err="1" smtClean="0"/>
              <a:t>patient</a:t>
            </a:r>
            <a:r>
              <a:rPr lang="de-DE" dirty="0" smtClean="0"/>
              <a:t> </a:t>
            </a:r>
            <a:r>
              <a:rPr lang="de-DE" i="1" dirty="0"/>
              <a:t>i</a:t>
            </a:r>
            <a:r>
              <a:rPr lang="de-DE" dirty="0" smtClean="0"/>
              <a:t>) </a:t>
            </a:r>
            <a:r>
              <a:rPr lang="de-DE" dirty="0" err="1" smtClean="0"/>
              <a:t>and</a:t>
            </a:r>
            <a:r>
              <a:rPr lang="de-DE" dirty="0" smtClean="0"/>
              <a:t> </a:t>
            </a:r>
            <a:r>
              <a:rPr lang="de-DE" dirty="0" err="1" smtClean="0"/>
              <a:t>the</a:t>
            </a:r>
            <a:r>
              <a:rPr lang="de-DE" dirty="0" smtClean="0"/>
              <a:t> total </a:t>
            </a:r>
            <a:r>
              <a:rPr lang="de-DE" dirty="0" err="1" smtClean="0"/>
              <a:t>number</a:t>
            </a:r>
            <a:r>
              <a:rPr lang="de-DE" dirty="0" smtClean="0"/>
              <a:t> </a:t>
            </a:r>
            <a:r>
              <a:rPr lang="de-DE" dirty="0" err="1" smtClean="0"/>
              <a:t>of</a:t>
            </a:r>
            <a:r>
              <a:rPr lang="de-DE" dirty="0" smtClean="0"/>
              <a:t> genes </a:t>
            </a:r>
            <a:r>
              <a:rPr lang="de-DE" dirty="0" err="1" smtClean="0"/>
              <a:t>is</a:t>
            </a:r>
            <a:r>
              <a:rPr lang="de-DE" dirty="0" smtClean="0"/>
              <a:t> </a:t>
            </a:r>
            <a:r>
              <a:rPr lang="de-DE" i="1" dirty="0" smtClean="0"/>
              <a:t>m</a:t>
            </a:r>
            <a:r>
              <a:rPr lang="de-DE" dirty="0" smtClean="0"/>
              <a:t>.</a:t>
            </a:r>
          </a:p>
          <a:p>
            <a:pPr>
              <a:lnSpc>
                <a:spcPts val="2500"/>
              </a:lnSpc>
            </a:pPr>
            <a:endParaRPr lang="de-DE" dirty="0"/>
          </a:p>
          <a:p>
            <a:pPr>
              <a:lnSpc>
                <a:spcPts val="2500"/>
              </a:lnSpc>
            </a:pPr>
            <a:r>
              <a:rPr lang="de-DE" dirty="0" smtClean="0"/>
              <a:t>The </a:t>
            </a:r>
            <a:r>
              <a:rPr lang="de-DE" dirty="0" err="1"/>
              <a:t>KNNimpute</a:t>
            </a:r>
            <a:r>
              <a:rPr lang="de-DE" dirty="0"/>
              <a:t> </a:t>
            </a:r>
            <a:r>
              <a:rPr lang="de-DE" dirty="0" err="1"/>
              <a:t>method</a:t>
            </a:r>
            <a:r>
              <a:rPr lang="de-DE" dirty="0"/>
              <a:t> (</a:t>
            </a:r>
            <a:r>
              <a:rPr lang="de-DE" dirty="0" err="1"/>
              <a:t>Troyanskaya</a:t>
            </a:r>
            <a:r>
              <a:rPr lang="de-DE" dirty="0"/>
              <a:t> </a:t>
            </a:r>
            <a:r>
              <a:rPr lang="de-DE" i="1" dirty="0"/>
              <a:t>et al.</a:t>
            </a:r>
            <a:r>
              <a:rPr lang="de-DE" dirty="0"/>
              <a:t>, 2001) </a:t>
            </a:r>
            <a:r>
              <a:rPr lang="de-DE" dirty="0" err="1" smtClean="0"/>
              <a:t>finds</a:t>
            </a:r>
            <a:r>
              <a:rPr lang="de-DE" dirty="0"/>
              <a:t> </a:t>
            </a:r>
            <a:r>
              <a:rPr lang="en-US" i="1" dirty="0" smtClean="0"/>
              <a:t>k </a:t>
            </a:r>
            <a:r>
              <a:rPr lang="en-US" dirty="0"/>
              <a:t>(</a:t>
            </a:r>
            <a:r>
              <a:rPr lang="en-US" i="1" dirty="0"/>
              <a:t>k &lt; m</a:t>
            </a:r>
            <a:r>
              <a:rPr lang="en-US" dirty="0"/>
              <a:t>) other genes with expressions most similar to </a:t>
            </a:r>
            <a:r>
              <a:rPr lang="en-US" dirty="0" smtClean="0"/>
              <a:t>that of </a:t>
            </a:r>
            <a:r>
              <a:rPr lang="en-US" b="1" dirty="0"/>
              <a:t>g</a:t>
            </a:r>
            <a:r>
              <a:rPr lang="en-US" b="1" baseline="-25000" dirty="0"/>
              <a:t>1</a:t>
            </a:r>
            <a:r>
              <a:rPr lang="en-US" dirty="0"/>
              <a:t> </a:t>
            </a:r>
            <a:r>
              <a:rPr lang="en-US" dirty="0" smtClean="0"/>
              <a:t>and that do have a measured value </a:t>
            </a:r>
            <a:r>
              <a:rPr lang="en-US" dirty="0"/>
              <a:t>in </a:t>
            </a:r>
            <a:r>
              <a:rPr lang="en-US" dirty="0" smtClean="0"/>
              <a:t>position </a:t>
            </a:r>
            <a:r>
              <a:rPr lang="en-US" i="1" dirty="0" err="1" smtClean="0"/>
              <a:t>i</a:t>
            </a:r>
            <a:r>
              <a:rPr lang="en-US" dirty="0" smtClean="0"/>
              <a:t>.</a:t>
            </a:r>
          </a:p>
          <a:p>
            <a:pPr>
              <a:lnSpc>
                <a:spcPts val="2500"/>
              </a:lnSpc>
            </a:pPr>
            <a:endParaRPr lang="en-US" dirty="0"/>
          </a:p>
          <a:p>
            <a:pPr>
              <a:lnSpc>
                <a:spcPts val="2500"/>
              </a:lnSpc>
            </a:pPr>
            <a:r>
              <a:rPr lang="en-US" dirty="0"/>
              <a:t>The missing value of </a:t>
            </a:r>
            <a:r>
              <a:rPr lang="en-US" b="1" dirty="0"/>
              <a:t>g</a:t>
            </a:r>
            <a:r>
              <a:rPr lang="en-US" b="1" baseline="-25000" dirty="0"/>
              <a:t>1</a:t>
            </a:r>
            <a:r>
              <a:rPr lang="en-US" dirty="0"/>
              <a:t> is estimated by the weighted </a:t>
            </a:r>
            <a:r>
              <a:rPr lang="en-US" dirty="0" smtClean="0"/>
              <a:t>average of the values </a:t>
            </a:r>
            <a:r>
              <a:rPr lang="en-US" dirty="0"/>
              <a:t>in </a:t>
            </a:r>
            <a:r>
              <a:rPr lang="en-US" dirty="0" smtClean="0"/>
              <a:t> position </a:t>
            </a:r>
            <a:r>
              <a:rPr lang="en-US" i="1" dirty="0" err="1" smtClean="0"/>
              <a:t>i</a:t>
            </a:r>
            <a:r>
              <a:rPr lang="en-US" dirty="0" smtClean="0"/>
              <a:t> </a:t>
            </a:r>
            <a:r>
              <a:rPr lang="en-US" dirty="0"/>
              <a:t>of these </a:t>
            </a:r>
            <a:r>
              <a:rPr lang="en-US" i="1" dirty="0"/>
              <a:t>k </a:t>
            </a:r>
            <a:r>
              <a:rPr lang="en-US" dirty="0"/>
              <a:t>closest genes.</a:t>
            </a:r>
          </a:p>
          <a:p>
            <a:pPr>
              <a:lnSpc>
                <a:spcPts val="2500"/>
              </a:lnSpc>
            </a:pPr>
            <a:endParaRPr lang="en-US" dirty="0" smtClean="0"/>
          </a:p>
          <a:p>
            <a:pPr>
              <a:lnSpc>
                <a:spcPts val="2500"/>
              </a:lnSpc>
            </a:pPr>
            <a:endParaRPr lang="en-US" dirty="0"/>
          </a:p>
          <a:p>
            <a:pPr>
              <a:lnSpc>
                <a:spcPts val="2500"/>
              </a:lnSpc>
            </a:pPr>
            <a:endParaRPr lang="en-US" dirty="0" smtClean="0"/>
          </a:p>
          <a:p>
            <a:pPr>
              <a:lnSpc>
                <a:spcPts val="2500"/>
              </a:lnSpc>
            </a:pPr>
            <a:r>
              <a:rPr lang="en-US" dirty="0" smtClean="0"/>
              <a:t>Here, </a:t>
            </a:r>
            <a:r>
              <a:rPr lang="en-US" dirty="0"/>
              <a:t>the contribution of each gene </a:t>
            </a:r>
            <a:r>
              <a:rPr lang="en-US" dirty="0" smtClean="0"/>
              <a:t>is weighted </a:t>
            </a:r>
            <a:r>
              <a:rPr lang="en-US" dirty="0"/>
              <a:t>by the similarity of its expression to that of </a:t>
            </a:r>
            <a:r>
              <a:rPr lang="en-US" b="1" dirty="0"/>
              <a:t>g</a:t>
            </a:r>
            <a:r>
              <a:rPr lang="en-US" b="1" baseline="-25000" dirty="0"/>
              <a:t>1</a:t>
            </a:r>
            <a:r>
              <a:rPr lang="en-US" dirty="0"/>
              <a:t>.</a:t>
            </a:r>
            <a:endParaRPr lang="en-US" kern="0" dirty="0"/>
          </a:p>
        </p:txBody>
      </p:sp>
      <p:pic>
        <p:nvPicPr>
          <p:cNvPr id="3" name="Grafik 2"/>
          <p:cNvPicPr>
            <a:picLocks noChangeAspect="1"/>
          </p:cNvPicPr>
          <p:nvPr/>
        </p:nvPicPr>
        <p:blipFill>
          <a:blip r:embed="rId3"/>
          <a:stretch>
            <a:fillRect/>
          </a:stretch>
        </p:blipFill>
        <p:spPr>
          <a:xfrm>
            <a:off x="2843808" y="3558798"/>
            <a:ext cx="4082778" cy="962957"/>
          </a:xfrm>
          <a:prstGeom prst="rect">
            <a:avLst/>
          </a:prstGeom>
        </p:spPr>
      </p:pic>
    </p:spTree>
    <p:extLst>
      <p:ext uri="{BB962C8B-B14F-4D97-AF65-F5344CB8AC3E}">
        <p14:creationId xmlns:p14="http://schemas.microsoft.com/office/powerpoint/2010/main" val="1111084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Proteomics workflow: (1) protein isolation</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2</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395535" y="5857527"/>
            <a:ext cx="3456384" cy="523220"/>
          </a:xfrm>
          <a:prstGeom prst="rect">
            <a:avLst/>
          </a:prstGeom>
          <a:noFill/>
        </p:spPr>
        <p:txBody>
          <a:bodyPr wrap="square" rtlCol="0">
            <a:spAutoFit/>
          </a:bodyPr>
          <a:lstStyle/>
          <a:p>
            <a:r>
              <a:rPr lang="en-US" sz="1400" dirty="0" err="1" smtClean="0"/>
              <a:t>Aebersold</a:t>
            </a:r>
            <a:r>
              <a:rPr lang="en-US" sz="1400" dirty="0" smtClean="0"/>
              <a:t>, Mann</a:t>
            </a:r>
            <a:endParaRPr lang="en-US" sz="1400" dirty="0"/>
          </a:p>
          <a:p>
            <a:r>
              <a:rPr lang="en-US" sz="1400" dirty="0"/>
              <a:t>Nature 422, </a:t>
            </a:r>
            <a:r>
              <a:rPr lang="en-US" sz="1400" dirty="0" smtClean="0"/>
              <a:t>198-207(2003)</a:t>
            </a:r>
            <a:endParaRPr lang="en-US" sz="1400" dirty="0"/>
          </a:p>
        </p:txBody>
      </p:sp>
      <p:sp>
        <p:nvSpPr>
          <p:cNvPr id="12" name="Rechteck 11"/>
          <p:cNvSpPr/>
          <p:nvPr/>
        </p:nvSpPr>
        <p:spPr>
          <a:xfrm>
            <a:off x="2483768" y="540007"/>
            <a:ext cx="2980928" cy="99972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3" name="Содержимое 2"/>
          <p:cNvSpPr txBox="1">
            <a:spLocks/>
          </p:cNvSpPr>
          <p:nvPr/>
        </p:nvSpPr>
        <p:spPr bwMode="auto">
          <a:xfrm>
            <a:off x="3124200" y="633612"/>
            <a:ext cx="5912296" cy="48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900"/>
              </a:lnSpc>
              <a:buFontTx/>
              <a:buNone/>
            </a:pPr>
            <a:r>
              <a:rPr lang="en-US" sz="1800" dirty="0"/>
              <a:t>The typical proteomics experiment consists of </a:t>
            </a:r>
            <a:r>
              <a:rPr lang="en-US" sz="1800" dirty="0" smtClean="0"/>
              <a:t>5 </a:t>
            </a:r>
            <a:r>
              <a:rPr lang="en-US" sz="1800" dirty="0"/>
              <a:t>stages</a:t>
            </a:r>
            <a:r>
              <a:rPr lang="en-US" sz="1800" dirty="0" smtClean="0"/>
              <a:t>.</a:t>
            </a:r>
          </a:p>
          <a:p>
            <a:pPr marL="0" indent="0">
              <a:lnSpc>
                <a:spcPts val="2900"/>
              </a:lnSpc>
              <a:buFontTx/>
              <a:buNone/>
            </a:pPr>
            <a:r>
              <a:rPr lang="en-US" sz="1800" dirty="0" smtClean="0"/>
              <a:t> </a:t>
            </a:r>
          </a:p>
          <a:p>
            <a:pPr marL="0" indent="0">
              <a:lnSpc>
                <a:spcPts val="2900"/>
              </a:lnSpc>
              <a:buFontTx/>
              <a:buNone/>
            </a:pPr>
            <a:r>
              <a:rPr lang="en-US" sz="1800" dirty="0" smtClean="0"/>
              <a:t>In </a:t>
            </a:r>
            <a:r>
              <a:rPr lang="en-US" sz="1800" dirty="0"/>
              <a:t>stage 1, the proteins to be </a:t>
            </a:r>
            <a:r>
              <a:rPr lang="en-US" sz="1800" dirty="0" smtClean="0"/>
              <a:t>analyzed </a:t>
            </a:r>
            <a:r>
              <a:rPr lang="en-US" sz="1800" dirty="0"/>
              <a:t>are </a:t>
            </a:r>
            <a:r>
              <a:rPr lang="en-US" sz="1800" b="1" dirty="0"/>
              <a:t>isolated</a:t>
            </a:r>
            <a:r>
              <a:rPr lang="en-US" sz="1800" dirty="0"/>
              <a:t> from cell lysate or tissues by biochemical fractionation or affinity selection. </a:t>
            </a:r>
            <a:endParaRPr lang="en-US" sz="1800" dirty="0" smtClean="0"/>
          </a:p>
          <a:p>
            <a:pPr marL="0" indent="0">
              <a:lnSpc>
                <a:spcPts val="2900"/>
              </a:lnSpc>
              <a:buFontTx/>
              <a:buNone/>
            </a:pPr>
            <a:r>
              <a:rPr lang="en-US" sz="1800" dirty="0" smtClean="0"/>
              <a:t>This </a:t>
            </a:r>
            <a:r>
              <a:rPr lang="en-US" sz="1800" dirty="0"/>
              <a:t>often includes a final step of one-dimensional gel electrophoresis, and defines the 'sub-proteome' to be </a:t>
            </a:r>
            <a:r>
              <a:rPr lang="en-US" sz="1800" dirty="0" err="1"/>
              <a:t>analysed</a:t>
            </a:r>
            <a:r>
              <a:rPr lang="en-US" sz="1800" dirty="0"/>
              <a:t>. </a:t>
            </a:r>
            <a:endParaRPr lang="en-US" sz="1800" dirty="0" smtClean="0"/>
          </a:p>
          <a:p>
            <a:pPr marL="0" indent="0">
              <a:lnSpc>
                <a:spcPts val="2900"/>
              </a:lnSpc>
              <a:buFontTx/>
              <a:buNone/>
            </a:pPr>
            <a:endParaRPr lang="en-US" sz="1800" dirty="0" smtClean="0"/>
          </a:p>
          <a:p>
            <a:pPr marL="0" indent="0">
              <a:lnSpc>
                <a:spcPts val="2900"/>
              </a:lnSpc>
              <a:buFontTx/>
              <a:buNone/>
            </a:pPr>
            <a:r>
              <a:rPr lang="en-US" sz="1800" dirty="0" smtClean="0"/>
              <a:t>MS </a:t>
            </a:r>
            <a:r>
              <a:rPr lang="en-US" sz="1800" dirty="0"/>
              <a:t>of whole proteins is less sensitive than </a:t>
            </a:r>
            <a:r>
              <a:rPr lang="en-US" sz="1800" b="1" dirty="0"/>
              <a:t>peptide </a:t>
            </a:r>
            <a:r>
              <a:rPr lang="en-US" sz="1800" b="1" dirty="0" smtClean="0"/>
              <a:t>MS. </a:t>
            </a:r>
          </a:p>
          <a:p>
            <a:pPr marL="0" indent="0">
              <a:lnSpc>
                <a:spcPts val="2900"/>
              </a:lnSpc>
              <a:buFontTx/>
              <a:buNone/>
            </a:pPr>
            <a:r>
              <a:rPr lang="en-US" sz="1800" dirty="0" smtClean="0"/>
              <a:t>The </a:t>
            </a:r>
            <a:r>
              <a:rPr lang="en-US" sz="1800" dirty="0"/>
              <a:t>mass of the intact protein by itself is insufficient for identification. </a:t>
            </a:r>
            <a:endParaRPr lang="en-US" sz="1800" kern="0" dirty="0" smtClean="0"/>
          </a:p>
        </p:txBody>
      </p:sp>
      <p:pic>
        <p:nvPicPr>
          <p:cNvPr id="14" name="Grafik 13"/>
          <p:cNvPicPr>
            <a:picLocks noChangeAspect="1"/>
          </p:cNvPicPr>
          <p:nvPr/>
        </p:nvPicPr>
        <p:blipFill rotWithShape="1">
          <a:blip r:embed="rId3">
            <a:extLst>
              <a:ext uri="{28A0092B-C50C-407E-A947-70E740481C1C}">
                <a14:useLocalDpi xmlns:a14="http://schemas.microsoft.com/office/drawing/2010/main" val="0"/>
              </a:ext>
            </a:extLst>
          </a:blip>
          <a:srcRect l="6499" r="54862" b="72355"/>
          <a:stretch/>
        </p:blipFill>
        <p:spPr>
          <a:xfrm>
            <a:off x="42662" y="616496"/>
            <a:ext cx="2964035" cy="2668488"/>
          </a:xfrm>
          <a:prstGeom prst="rect">
            <a:avLst/>
          </a:prstGeom>
        </p:spPr>
      </p:pic>
    </p:spTree>
    <p:extLst>
      <p:ext uri="{BB962C8B-B14F-4D97-AF65-F5344CB8AC3E}">
        <p14:creationId xmlns:p14="http://schemas.microsoft.com/office/powerpoint/2010/main" val="2443142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Imputation methods: </a:t>
            </a:r>
            <a:r>
              <a:rPr lang="en-US" dirty="0" err="1" smtClean="0"/>
              <a:t>SVDimpute</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20</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395534" y="5857527"/>
            <a:ext cx="3960441" cy="307777"/>
          </a:xfrm>
          <a:prstGeom prst="rect">
            <a:avLst/>
          </a:prstGeom>
          <a:noFill/>
        </p:spPr>
        <p:txBody>
          <a:bodyPr wrap="square" rtlCol="0">
            <a:spAutoFit/>
          </a:bodyPr>
          <a:lstStyle/>
          <a:p>
            <a:r>
              <a:rPr lang="de-DE" sz="1400" dirty="0"/>
              <a:t>Kim et al., </a:t>
            </a:r>
            <a:r>
              <a:rPr lang="de-DE" sz="1400" dirty="0" err="1"/>
              <a:t>Bioinformatics</a:t>
            </a:r>
            <a:r>
              <a:rPr lang="de-DE" sz="1400" dirty="0"/>
              <a:t> 21, 187 (2005)</a:t>
            </a:r>
          </a:p>
        </p:txBody>
      </p:sp>
      <p:sp>
        <p:nvSpPr>
          <p:cNvPr id="12" name="Rechteck 11"/>
          <p:cNvSpPr/>
          <p:nvPr/>
        </p:nvSpPr>
        <p:spPr>
          <a:xfrm>
            <a:off x="2195736" y="1997224"/>
            <a:ext cx="2980928" cy="99972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5" name="Rechteck 14"/>
          <p:cNvSpPr/>
          <p:nvPr/>
        </p:nvSpPr>
        <p:spPr>
          <a:xfrm>
            <a:off x="250824" y="624334"/>
            <a:ext cx="8785671" cy="4580741"/>
          </a:xfrm>
          <a:prstGeom prst="rect">
            <a:avLst/>
          </a:prstGeom>
        </p:spPr>
        <p:txBody>
          <a:bodyPr wrap="square">
            <a:spAutoFit/>
          </a:bodyPr>
          <a:lstStyle/>
          <a:p>
            <a:pPr>
              <a:lnSpc>
                <a:spcPts val="2500"/>
              </a:lnSpc>
            </a:pPr>
            <a:r>
              <a:rPr lang="en-US" dirty="0" err="1" smtClean="0"/>
              <a:t>SVDimpute</a:t>
            </a:r>
            <a:r>
              <a:rPr lang="en-US" dirty="0" smtClean="0"/>
              <a:t> </a:t>
            </a:r>
            <a:r>
              <a:rPr lang="en-US" dirty="0"/>
              <a:t>method (</a:t>
            </a:r>
            <a:r>
              <a:rPr lang="en-US" dirty="0" err="1"/>
              <a:t>Troyanskaya</a:t>
            </a:r>
            <a:r>
              <a:rPr lang="en-US" dirty="0"/>
              <a:t> </a:t>
            </a:r>
            <a:r>
              <a:rPr lang="en-US" i="1" dirty="0"/>
              <a:t>et al.</a:t>
            </a:r>
            <a:r>
              <a:rPr lang="en-US" dirty="0"/>
              <a:t>, </a:t>
            </a:r>
            <a:r>
              <a:rPr lang="en-US" dirty="0" smtClean="0"/>
              <a:t>2001):</a:t>
            </a:r>
          </a:p>
          <a:p>
            <a:pPr marL="285750" indent="-285750">
              <a:lnSpc>
                <a:spcPts val="2500"/>
              </a:lnSpc>
              <a:buFontTx/>
              <a:buChar char="-"/>
            </a:pPr>
            <a:r>
              <a:rPr lang="en-US" dirty="0" smtClean="0"/>
              <a:t>Given: matrix G where some data is missing.</a:t>
            </a:r>
          </a:p>
          <a:p>
            <a:pPr marL="285750" indent="-285750">
              <a:lnSpc>
                <a:spcPts val="2500"/>
              </a:lnSpc>
              <a:buFontTx/>
              <a:buChar char="-"/>
            </a:pPr>
            <a:r>
              <a:rPr lang="en-US" dirty="0" smtClean="0"/>
              <a:t>Generate initial </a:t>
            </a:r>
            <a:r>
              <a:rPr lang="de-DE" dirty="0" err="1"/>
              <a:t>matrix</a:t>
            </a:r>
            <a:r>
              <a:rPr lang="de-DE" dirty="0"/>
              <a:t> </a:t>
            </a:r>
            <a:r>
              <a:rPr lang="de-DE" i="1" dirty="0"/>
              <a:t>G</a:t>
            </a:r>
            <a:r>
              <a:rPr lang="de-DE" i="1" dirty="0" smtClean="0"/>
              <a:t>‘</a:t>
            </a:r>
            <a:r>
              <a:rPr lang="en-US" dirty="0"/>
              <a:t> </a:t>
            </a:r>
            <a:r>
              <a:rPr lang="en-US" dirty="0" smtClean="0"/>
              <a:t>from G by substituting </a:t>
            </a:r>
            <a:r>
              <a:rPr lang="en-US" dirty="0"/>
              <a:t>all missing values of </a:t>
            </a:r>
            <a:r>
              <a:rPr lang="en-US" i="1" dirty="0" smtClean="0"/>
              <a:t>G </a:t>
            </a:r>
            <a:r>
              <a:rPr lang="en-US" dirty="0" smtClean="0"/>
              <a:t>by row averages.</a:t>
            </a:r>
            <a:endParaRPr lang="en-US" dirty="0"/>
          </a:p>
          <a:p>
            <a:pPr marL="285750" indent="-285750">
              <a:lnSpc>
                <a:spcPts val="2500"/>
              </a:lnSpc>
              <a:buFontTx/>
              <a:buChar char="-"/>
            </a:pPr>
            <a:r>
              <a:rPr lang="en-US" dirty="0" smtClean="0"/>
              <a:t>Compute SVD </a:t>
            </a:r>
            <a:r>
              <a:rPr lang="de-DE" dirty="0" err="1" smtClean="0"/>
              <a:t>of</a:t>
            </a:r>
            <a:r>
              <a:rPr lang="de-DE" dirty="0" smtClean="0"/>
              <a:t> G‘.</a:t>
            </a:r>
            <a:endParaRPr lang="en-US" dirty="0"/>
          </a:p>
          <a:p>
            <a:pPr marL="285750" indent="-285750">
              <a:lnSpc>
                <a:spcPts val="2500"/>
              </a:lnSpc>
              <a:buFontTx/>
              <a:buChar char="-"/>
            </a:pPr>
            <a:r>
              <a:rPr lang="en-US" dirty="0" smtClean="0"/>
              <a:t>Determine the </a:t>
            </a:r>
            <a:r>
              <a:rPr lang="en-US" i="1" dirty="0"/>
              <a:t>t </a:t>
            </a:r>
            <a:r>
              <a:rPr lang="en-US" dirty="0"/>
              <a:t>most significant </a:t>
            </a:r>
            <a:r>
              <a:rPr lang="en-US" dirty="0" err="1"/>
              <a:t>eigengenes</a:t>
            </a:r>
            <a:r>
              <a:rPr lang="en-US" dirty="0"/>
              <a:t> </a:t>
            </a:r>
            <a:r>
              <a:rPr lang="nl-NL" dirty="0"/>
              <a:t>of </a:t>
            </a:r>
            <a:r>
              <a:rPr lang="nl-NL" i="1" dirty="0"/>
              <a:t>G</a:t>
            </a:r>
            <a:r>
              <a:rPr lang="nl-NL" i="1" dirty="0" smtClean="0"/>
              <a:t>’</a:t>
            </a:r>
            <a:r>
              <a:rPr lang="en-US" dirty="0"/>
              <a:t> </a:t>
            </a:r>
            <a:r>
              <a:rPr lang="en-US" dirty="0" smtClean="0"/>
              <a:t>(with largest eigenvalues).</a:t>
            </a:r>
          </a:p>
          <a:p>
            <a:pPr marL="285750" indent="-285750">
              <a:lnSpc>
                <a:spcPts val="2500"/>
              </a:lnSpc>
              <a:buFontTx/>
              <a:buChar char="-"/>
            </a:pPr>
            <a:r>
              <a:rPr lang="en-US" dirty="0" smtClean="0"/>
              <a:t>Regress every gene with missing values against the </a:t>
            </a:r>
            <a:r>
              <a:rPr lang="en-US" i="1" dirty="0" smtClean="0"/>
              <a:t>t </a:t>
            </a:r>
            <a:r>
              <a:rPr lang="en-US" dirty="0"/>
              <a:t>most significant </a:t>
            </a:r>
            <a:r>
              <a:rPr lang="en-US" dirty="0" err="1" smtClean="0"/>
              <a:t>eigengenes</a:t>
            </a:r>
            <a:r>
              <a:rPr lang="en-US" dirty="0"/>
              <a:t> </a:t>
            </a:r>
            <a:r>
              <a:rPr lang="en-US" dirty="0" smtClean="0"/>
              <a:t>(by ignoring position </a:t>
            </a:r>
            <a:r>
              <a:rPr lang="en-US" i="1" dirty="0" err="1" smtClean="0"/>
              <a:t>i</a:t>
            </a:r>
            <a:r>
              <a:rPr lang="en-US" dirty="0" smtClean="0"/>
              <a:t>)</a:t>
            </a:r>
          </a:p>
          <a:p>
            <a:pPr marL="285750" indent="-285750">
              <a:lnSpc>
                <a:spcPts val="2500"/>
              </a:lnSpc>
              <a:buFontTx/>
              <a:buChar char="-"/>
            </a:pPr>
            <a:endParaRPr lang="en-US" dirty="0" smtClean="0"/>
          </a:p>
          <a:p>
            <a:pPr>
              <a:lnSpc>
                <a:spcPts val="2500"/>
              </a:lnSpc>
            </a:pPr>
            <a:r>
              <a:rPr lang="en-US" dirty="0" smtClean="0"/>
              <a:t>Using </a:t>
            </a:r>
            <a:r>
              <a:rPr lang="en-US" dirty="0"/>
              <a:t>the coefficients of </a:t>
            </a:r>
            <a:r>
              <a:rPr lang="en-US" dirty="0" smtClean="0"/>
              <a:t>the regression</a:t>
            </a:r>
            <a:r>
              <a:rPr lang="en-US" dirty="0"/>
              <a:t>, the missing </a:t>
            </a:r>
            <a:r>
              <a:rPr lang="en-US" dirty="0" smtClean="0"/>
              <a:t>value in G </a:t>
            </a:r>
            <a:r>
              <a:rPr lang="en-US" dirty="0"/>
              <a:t>is estimated as a linear </a:t>
            </a:r>
            <a:r>
              <a:rPr lang="en-US" dirty="0" smtClean="0"/>
              <a:t>combination of </a:t>
            </a:r>
            <a:r>
              <a:rPr lang="en-US" dirty="0"/>
              <a:t>the values in the </a:t>
            </a:r>
            <a:r>
              <a:rPr lang="en-US" dirty="0" smtClean="0"/>
              <a:t>respective position </a:t>
            </a:r>
            <a:r>
              <a:rPr lang="en-US" i="1" dirty="0" err="1" smtClean="0"/>
              <a:t>i</a:t>
            </a:r>
            <a:r>
              <a:rPr lang="en-US" dirty="0" smtClean="0"/>
              <a:t> of the </a:t>
            </a:r>
            <a:r>
              <a:rPr lang="en-US" i="1" dirty="0"/>
              <a:t>t </a:t>
            </a:r>
            <a:r>
              <a:rPr lang="en-US" dirty="0" err="1" smtClean="0"/>
              <a:t>eigengenes</a:t>
            </a:r>
            <a:r>
              <a:rPr lang="en-US" dirty="0" smtClean="0"/>
              <a:t>. </a:t>
            </a:r>
          </a:p>
          <a:p>
            <a:pPr>
              <a:lnSpc>
                <a:spcPts val="2500"/>
              </a:lnSpc>
            </a:pPr>
            <a:endParaRPr lang="en-US" dirty="0"/>
          </a:p>
          <a:p>
            <a:pPr>
              <a:lnSpc>
                <a:spcPts val="2500"/>
              </a:lnSpc>
            </a:pPr>
            <a:r>
              <a:rPr lang="en-US" dirty="0" smtClean="0"/>
              <a:t>This </a:t>
            </a:r>
            <a:r>
              <a:rPr lang="en-US" dirty="0"/>
              <a:t>procedure is repeated until the </a:t>
            </a:r>
            <a:r>
              <a:rPr lang="en-US" dirty="0" smtClean="0"/>
              <a:t>total change </a:t>
            </a:r>
            <a:r>
              <a:rPr lang="en-US" dirty="0"/>
              <a:t>of the </a:t>
            </a:r>
            <a:r>
              <a:rPr lang="en-US" dirty="0" smtClean="0"/>
              <a:t>matrix G’ </a:t>
            </a:r>
            <a:r>
              <a:rPr lang="en-US" dirty="0"/>
              <a:t>becomes insignificant. </a:t>
            </a:r>
            <a:endParaRPr lang="en-US" dirty="0" smtClean="0"/>
          </a:p>
        </p:txBody>
      </p:sp>
    </p:spTree>
    <p:extLst>
      <p:ext uri="{BB962C8B-B14F-4D97-AF65-F5344CB8AC3E}">
        <p14:creationId xmlns:p14="http://schemas.microsoft.com/office/powerpoint/2010/main" val="3757968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Imputation methods: Local Least squares</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21</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395534" y="5857527"/>
            <a:ext cx="3960441" cy="307777"/>
          </a:xfrm>
          <a:prstGeom prst="rect">
            <a:avLst/>
          </a:prstGeom>
          <a:noFill/>
        </p:spPr>
        <p:txBody>
          <a:bodyPr wrap="square" rtlCol="0">
            <a:spAutoFit/>
          </a:bodyPr>
          <a:lstStyle/>
          <a:p>
            <a:r>
              <a:rPr lang="de-DE" sz="1400" dirty="0"/>
              <a:t>Kim et al., </a:t>
            </a:r>
            <a:r>
              <a:rPr lang="de-DE" sz="1400" dirty="0" err="1"/>
              <a:t>Bioinformatics</a:t>
            </a:r>
            <a:r>
              <a:rPr lang="de-DE" sz="1400" dirty="0"/>
              <a:t> 21, 187 (2005)</a:t>
            </a:r>
          </a:p>
        </p:txBody>
      </p:sp>
      <p:sp>
        <p:nvSpPr>
          <p:cNvPr id="12" name="Rechteck 11"/>
          <p:cNvSpPr/>
          <p:nvPr/>
        </p:nvSpPr>
        <p:spPr>
          <a:xfrm>
            <a:off x="2195736" y="1997224"/>
            <a:ext cx="2980928" cy="99972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5" name="Rechteck 14"/>
          <p:cNvSpPr/>
          <p:nvPr/>
        </p:nvSpPr>
        <p:spPr>
          <a:xfrm>
            <a:off x="250825" y="624334"/>
            <a:ext cx="8640960" cy="2977738"/>
          </a:xfrm>
          <a:prstGeom prst="rect">
            <a:avLst/>
          </a:prstGeom>
        </p:spPr>
        <p:txBody>
          <a:bodyPr wrap="square">
            <a:spAutoFit/>
          </a:bodyPr>
          <a:lstStyle/>
          <a:p>
            <a:pPr marL="342900" indent="-342900">
              <a:lnSpc>
                <a:spcPts val="2500"/>
              </a:lnSpc>
              <a:buAutoNum type="arabicParenBoth"/>
            </a:pPr>
            <a:r>
              <a:rPr lang="en-US" dirty="0" smtClean="0"/>
              <a:t>select </a:t>
            </a:r>
            <a:r>
              <a:rPr lang="en-US" i="1" dirty="0"/>
              <a:t>k </a:t>
            </a:r>
            <a:r>
              <a:rPr lang="en-US" dirty="0"/>
              <a:t>genes </a:t>
            </a:r>
            <a:r>
              <a:rPr lang="en-US" dirty="0" smtClean="0"/>
              <a:t>that have similar properties (e.g. expression profiles) to the gene where position</a:t>
            </a:r>
            <a:r>
              <a:rPr lang="en-US" i="1" dirty="0" smtClean="0"/>
              <a:t> </a:t>
            </a:r>
            <a:r>
              <a:rPr lang="en-US" i="1" dirty="0" err="1" smtClean="0"/>
              <a:t>i</a:t>
            </a:r>
            <a:r>
              <a:rPr lang="en-US" i="1" dirty="0" smtClean="0"/>
              <a:t> </a:t>
            </a:r>
            <a:r>
              <a:rPr lang="en-US" dirty="0" smtClean="0"/>
              <a:t>is missing.</a:t>
            </a:r>
          </a:p>
          <a:p>
            <a:pPr>
              <a:lnSpc>
                <a:spcPts val="2500"/>
              </a:lnSpc>
            </a:pPr>
            <a:endParaRPr lang="en-US" dirty="0" smtClean="0"/>
          </a:p>
          <a:p>
            <a:pPr marL="361950">
              <a:lnSpc>
                <a:spcPts val="2500"/>
              </a:lnSpc>
            </a:pPr>
            <a:r>
              <a:rPr lang="en-US" dirty="0" smtClean="0"/>
              <a:t>Similarity can be based on the </a:t>
            </a:r>
            <a:r>
              <a:rPr lang="en-US" i="1" dirty="0" smtClean="0"/>
              <a:t>L</a:t>
            </a:r>
            <a:r>
              <a:rPr lang="en-US" dirty="0" smtClean="0"/>
              <a:t>2-norm (same as Euclidian norm)</a:t>
            </a:r>
          </a:p>
          <a:p>
            <a:pPr marL="361950">
              <a:lnSpc>
                <a:spcPts val="2500"/>
              </a:lnSpc>
            </a:pPr>
            <a:endParaRPr lang="en-US" dirty="0"/>
          </a:p>
          <a:p>
            <a:pPr marL="361950">
              <a:lnSpc>
                <a:spcPts val="2500"/>
              </a:lnSpc>
            </a:pPr>
            <a:endParaRPr lang="en-US" dirty="0" smtClean="0"/>
          </a:p>
          <a:p>
            <a:pPr marL="361950">
              <a:lnSpc>
                <a:spcPts val="2500"/>
              </a:lnSpc>
            </a:pPr>
            <a:r>
              <a:rPr lang="en-US" dirty="0" smtClean="0"/>
              <a:t> </a:t>
            </a:r>
            <a:r>
              <a:rPr lang="en-US" dirty="0"/>
              <a:t>or </a:t>
            </a:r>
            <a:r>
              <a:rPr lang="en-US" dirty="0" smtClean="0"/>
              <a:t>Pearson correlation coefficients</a:t>
            </a:r>
            <a:r>
              <a:rPr lang="en-US" dirty="0"/>
              <a:t> </a:t>
            </a:r>
            <a:r>
              <a:rPr lang="en-US" dirty="0" smtClean="0"/>
              <a:t>of the expression profiles.</a:t>
            </a:r>
          </a:p>
          <a:p>
            <a:pPr>
              <a:lnSpc>
                <a:spcPts val="2500"/>
              </a:lnSpc>
            </a:pPr>
            <a:endParaRPr lang="en-US" dirty="0"/>
          </a:p>
          <a:p>
            <a:pPr>
              <a:lnSpc>
                <a:spcPts val="2500"/>
              </a:lnSpc>
            </a:pPr>
            <a:r>
              <a:rPr lang="en-US" dirty="0" smtClean="0"/>
              <a:t>(2) regression and estimation</a:t>
            </a:r>
          </a:p>
        </p:txBody>
      </p:sp>
      <p:graphicFrame>
        <p:nvGraphicFramePr>
          <p:cNvPr id="3" name="Objekt 2"/>
          <p:cNvGraphicFramePr>
            <a:graphicFrameLocks noChangeAspect="1"/>
          </p:cNvGraphicFramePr>
          <p:nvPr>
            <p:extLst>
              <p:ext uri="{D42A27DB-BD31-4B8C-83A1-F6EECF244321}">
                <p14:modId xmlns:p14="http://schemas.microsoft.com/office/powerpoint/2010/main" val="3765574206"/>
              </p:ext>
            </p:extLst>
          </p:nvPr>
        </p:nvGraphicFramePr>
        <p:xfrm>
          <a:off x="2843808" y="1924324"/>
          <a:ext cx="2525038" cy="712587"/>
        </p:xfrm>
        <a:graphic>
          <a:graphicData uri="http://schemas.openxmlformats.org/presentationml/2006/ole">
            <mc:AlternateContent xmlns:mc="http://schemas.openxmlformats.org/markup-compatibility/2006">
              <mc:Choice xmlns:v="urn:schemas-microsoft-com:vml" Requires="v">
                <p:oleObj spid="_x0000_s1069" name="Formel" r:id="rId4" imgW="2070000" imgH="583920" progId="Equation.3">
                  <p:embed/>
                </p:oleObj>
              </mc:Choice>
              <mc:Fallback>
                <p:oleObj name="Formel" r:id="rId4" imgW="2070000" imgH="583920" progId="Equation.3">
                  <p:embed/>
                  <p:pic>
                    <p:nvPicPr>
                      <p:cNvPr id="0" name=""/>
                      <p:cNvPicPr/>
                      <p:nvPr/>
                    </p:nvPicPr>
                    <p:blipFill>
                      <a:blip r:embed="rId5"/>
                      <a:stretch>
                        <a:fillRect/>
                      </a:stretch>
                    </p:blipFill>
                    <p:spPr>
                      <a:xfrm>
                        <a:off x="2843808" y="1924324"/>
                        <a:ext cx="2525038" cy="712587"/>
                      </a:xfrm>
                      <a:prstGeom prst="rect">
                        <a:avLst/>
                      </a:prstGeom>
                    </p:spPr>
                  </p:pic>
                </p:oleObj>
              </mc:Fallback>
            </mc:AlternateContent>
          </a:graphicData>
        </a:graphic>
      </p:graphicFrame>
    </p:spTree>
    <p:extLst>
      <p:ext uri="{BB962C8B-B14F-4D97-AF65-F5344CB8AC3E}">
        <p14:creationId xmlns:p14="http://schemas.microsoft.com/office/powerpoint/2010/main" val="1039791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Imputation methods: Local Least squares</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22</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395534" y="5857527"/>
            <a:ext cx="3960441" cy="307777"/>
          </a:xfrm>
          <a:prstGeom prst="rect">
            <a:avLst/>
          </a:prstGeom>
          <a:noFill/>
        </p:spPr>
        <p:txBody>
          <a:bodyPr wrap="square" rtlCol="0">
            <a:spAutoFit/>
          </a:bodyPr>
          <a:lstStyle/>
          <a:p>
            <a:r>
              <a:rPr lang="de-DE" sz="1400" dirty="0"/>
              <a:t>Kim et al., </a:t>
            </a:r>
            <a:r>
              <a:rPr lang="de-DE" sz="1400" dirty="0" err="1"/>
              <a:t>Bioinformatics</a:t>
            </a:r>
            <a:r>
              <a:rPr lang="de-DE" sz="1400" dirty="0"/>
              <a:t> 21, 187 (2005)</a:t>
            </a:r>
          </a:p>
        </p:txBody>
      </p:sp>
      <p:sp>
        <p:nvSpPr>
          <p:cNvPr id="12" name="Rechteck 11"/>
          <p:cNvSpPr/>
          <p:nvPr/>
        </p:nvSpPr>
        <p:spPr>
          <a:xfrm>
            <a:off x="2195736" y="1997224"/>
            <a:ext cx="2980928" cy="99972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5" name="Rechteck 14"/>
          <p:cNvSpPr/>
          <p:nvPr/>
        </p:nvSpPr>
        <p:spPr>
          <a:xfrm>
            <a:off x="250825" y="624334"/>
            <a:ext cx="8640960" cy="4901342"/>
          </a:xfrm>
          <a:prstGeom prst="rect">
            <a:avLst/>
          </a:prstGeom>
        </p:spPr>
        <p:txBody>
          <a:bodyPr wrap="square">
            <a:spAutoFit/>
          </a:bodyPr>
          <a:lstStyle/>
          <a:p>
            <a:pPr>
              <a:lnSpc>
                <a:spcPts val="2500"/>
              </a:lnSpc>
            </a:pPr>
            <a:r>
              <a:rPr lang="en-US" dirty="0" smtClean="0"/>
              <a:t>Based </a:t>
            </a:r>
            <a:r>
              <a:rPr lang="en-US" dirty="0"/>
              <a:t>on </a:t>
            </a:r>
            <a:r>
              <a:rPr lang="en-US" dirty="0" smtClean="0"/>
              <a:t>the </a:t>
            </a:r>
            <a:r>
              <a:rPr lang="en-US" i="1" dirty="0" smtClean="0"/>
              <a:t>k</a:t>
            </a:r>
            <a:r>
              <a:rPr lang="en-US" dirty="0"/>
              <a:t> </a:t>
            </a:r>
            <a:r>
              <a:rPr lang="en-US" dirty="0" smtClean="0"/>
              <a:t>neighboring </a:t>
            </a:r>
            <a:r>
              <a:rPr lang="en-US" dirty="0"/>
              <a:t>gene </a:t>
            </a:r>
            <a:r>
              <a:rPr lang="en-US" dirty="0" smtClean="0"/>
              <a:t>vectors, form the </a:t>
            </a:r>
            <a:r>
              <a:rPr lang="en-US" dirty="0"/>
              <a:t>matrix </a:t>
            </a:r>
            <a:r>
              <a:rPr lang="en-US" i="1" dirty="0"/>
              <a:t>A </a:t>
            </a:r>
            <a:r>
              <a:rPr lang="en-US" dirty="0"/>
              <a:t>∈ </a:t>
            </a:r>
            <a:r>
              <a:rPr lang="en-US" dirty="0" err="1" smtClean="0"/>
              <a:t>R</a:t>
            </a:r>
            <a:r>
              <a:rPr lang="en-US" i="1" baseline="30000" dirty="0" err="1" smtClean="0"/>
              <a:t>k</a:t>
            </a:r>
            <a:r>
              <a:rPr lang="en-US" baseline="30000" dirty="0"/>
              <a:t>×</a:t>
            </a:r>
            <a:r>
              <a:rPr lang="en-US" i="1" baseline="30000" dirty="0"/>
              <a:t>(n</a:t>
            </a:r>
            <a:r>
              <a:rPr lang="en-US" baseline="30000" dirty="0"/>
              <a:t>−1</a:t>
            </a:r>
            <a:r>
              <a:rPr lang="en-US" i="1" baseline="30000" dirty="0"/>
              <a:t>) </a:t>
            </a:r>
            <a:r>
              <a:rPr lang="en-US" dirty="0"/>
              <a:t>and the two vectors </a:t>
            </a:r>
            <a:r>
              <a:rPr lang="en-US" b="1" dirty="0"/>
              <a:t>b </a:t>
            </a:r>
            <a:r>
              <a:rPr lang="en-US" dirty="0"/>
              <a:t>∈ </a:t>
            </a:r>
            <a:r>
              <a:rPr lang="en-US" dirty="0" smtClean="0"/>
              <a:t>R</a:t>
            </a:r>
            <a:r>
              <a:rPr lang="en-US" i="1" baseline="30000" dirty="0" smtClean="0"/>
              <a:t>k</a:t>
            </a:r>
            <a:r>
              <a:rPr lang="en-US" baseline="30000" dirty="0" smtClean="0"/>
              <a:t>×1</a:t>
            </a:r>
            <a:r>
              <a:rPr lang="en-US" dirty="0" smtClean="0"/>
              <a:t> and </a:t>
            </a:r>
            <a:r>
              <a:rPr lang="en-US" b="1" dirty="0" smtClean="0"/>
              <a:t>w </a:t>
            </a:r>
            <a:r>
              <a:rPr lang="en-US" dirty="0"/>
              <a:t>∈ </a:t>
            </a:r>
            <a:r>
              <a:rPr lang="en-US" dirty="0" smtClean="0"/>
              <a:t>R</a:t>
            </a:r>
            <a:r>
              <a:rPr lang="en-US" i="1" baseline="30000" dirty="0" smtClean="0"/>
              <a:t>(n</a:t>
            </a:r>
            <a:r>
              <a:rPr lang="en-US" baseline="30000" dirty="0"/>
              <a:t>−1</a:t>
            </a:r>
            <a:r>
              <a:rPr lang="en-US" i="1" baseline="30000" dirty="0"/>
              <a:t>)</a:t>
            </a:r>
            <a:r>
              <a:rPr lang="en-US" baseline="30000" dirty="0"/>
              <a:t>×</a:t>
            </a:r>
            <a:r>
              <a:rPr lang="en-US" baseline="30000" dirty="0" smtClean="0"/>
              <a:t>1</a:t>
            </a:r>
            <a:r>
              <a:rPr lang="en-US" dirty="0" smtClean="0"/>
              <a:t>. </a:t>
            </a:r>
          </a:p>
          <a:p>
            <a:pPr>
              <a:lnSpc>
                <a:spcPts val="2500"/>
              </a:lnSpc>
            </a:pPr>
            <a:endParaRPr lang="en-US" dirty="0"/>
          </a:p>
          <a:p>
            <a:pPr>
              <a:lnSpc>
                <a:spcPts val="2500"/>
              </a:lnSpc>
            </a:pPr>
            <a:r>
              <a:rPr lang="en-US" dirty="0" smtClean="0"/>
              <a:t>The </a:t>
            </a:r>
            <a:r>
              <a:rPr lang="en-US" i="1" dirty="0"/>
              <a:t>k </a:t>
            </a:r>
            <a:r>
              <a:rPr lang="en-US" dirty="0"/>
              <a:t>rows of the matrix </a:t>
            </a:r>
            <a:r>
              <a:rPr lang="en-US" i="1" dirty="0"/>
              <a:t>A </a:t>
            </a:r>
            <a:r>
              <a:rPr lang="en-US" dirty="0" smtClean="0"/>
              <a:t>consist of </a:t>
            </a:r>
            <a:r>
              <a:rPr lang="en-US" dirty="0"/>
              <a:t>the </a:t>
            </a:r>
            <a:r>
              <a:rPr lang="en-US" i="1" dirty="0"/>
              <a:t>k</a:t>
            </a:r>
            <a:r>
              <a:rPr lang="en-US" dirty="0"/>
              <a:t>-nearest neighbor genes </a:t>
            </a:r>
            <a:r>
              <a:rPr lang="en-US" b="1" dirty="0" err="1" smtClean="0"/>
              <a:t>g</a:t>
            </a:r>
            <a:r>
              <a:rPr lang="en-US" baseline="30000" dirty="0" err="1" smtClean="0"/>
              <a:t>T</a:t>
            </a:r>
            <a:r>
              <a:rPr lang="de-DE" i="1" baseline="-25000" dirty="0" smtClean="0"/>
              <a:t>i</a:t>
            </a:r>
            <a:r>
              <a:rPr lang="de-DE" i="1" dirty="0" smtClean="0"/>
              <a:t> </a:t>
            </a:r>
            <a:r>
              <a:rPr lang="pt-BR" dirty="0" smtClean="0"/>
              <a:t>∈ R</a:t>
            </a:r>
            <a:r>
              <a:rPr lang="pt-BR" baseline="30000" dirty="0" smtClean="0"/>
              <a:t>1×</a:t>
            </a:r>
            <a:r>
              <a:rPr lang="pt-BR" i="1" baseline="30000" dirty="0" smtClean="0"/>
              <a:t>n</a:t>
            </a:r>
            <a:r>
              <a:rPr lang="pt-BR" dirty="0"/>
              <a:t>, </a:t>
            </a:r>
            <a:endParaRPr lang="pt-BR" dirty="0" smtClean="0"/>
          </a:p>
          <a:p>
            <a:pPr>
              <a:lnSpc>
                <a:spcPts val="2500"/>
              </a:lnSpc>
            </a:pPr>
            <a:r>
              <a:rPr lang="pt-BR" dirty="0" smtClean="0"/>
              <a:t>1 </a:t>
            </a:r>
            <a:r>
              <a:rPr lang="pt-BR" dirty="0"/>
              <a:t>≤ </a:t>
            </a:r>
            <a:r>
              <a:rPr lang="pt-BR" i="1" dirty="0"/>
              <a:t>i </a:t>
            </a:r>
            <a:r>
              <a:rPr lang="pt-BR" dirty="0"/>
              <a:t>≤ </a:t>
            </a:r>
            <a:r>
              <a:rPr lang="pt-BR" i="1" dirty="0"/>
              <a:t>k</a:t>
            </a:r>
            <a:r>
              <a:rPr lang="pt-BR" dirty="0"/>
              <a:t>, </a:t>
            </a:r>
            <a:r>
              <a:rPr lang="pt-BR" dirty="0" smtClean="0"/>
              <a:t>with </a:t>
            </a:r>
            <a:r>
              <a:rPr lang="en-US" dirty="0" smtClean="0"/>
              <a:t>position </a:t>
            </a:r>
            <a:r>
              <a:rPr lang="en-US" i="1" dirty="0" err="1" smtClean="0"/>
              <a:t>i</a:t>
            </a:r>
            <a:r>
              <a:rPr lang="en-US" dirty="0" smtClean="0"/>
              <a:t> deleted. </a:t>
            </a:r>
          </a:p>
          <a:p>
            <a:pPr>
              <a:lnSpc>
                <a:spcPts val="2500"/>
              </a:lnSpc>
            </a:pPr>
            <a:endParaRPr lang="en-US" dirty="0"/>
          </a:p>
          <a:p>
            <a:pPr>
              <a:lnSpc>
                <a:spcPts val="2500"/>
              </a:lnSpc>
            </a:pPr>
            <a:r>
              <a:rPr lang="en-US" dirty="0" smtClean="0"/>
              <a:t>The </a:t>
            </a:r>
            <a:r>
              <a:rPr lang="en-US" dirty="0"/>
              <a:t>elements of the vector </a:t>
            </a:r>
            <a:r>
              <a:rPr lang="en-US" b="1" dirty="0"/>
              <a:t>b </a:t>
            </a:r>
            <a:r>
              <a:rPr lang="en-US" dirty="0" smtClean="0"/>
              <a:t>consists of position </a:t>
            </a:r>
            <a:r>
              <a:rPr lang="en-US" i="1" dirty="0" err="1" smtClean="0"/>
              <a:t>i</a:t>
            </a:r>
            <a:r>
              <a:rPr lang="en-US" dirty="0" smtClean="0"/>
              <a:t> </a:t>
            </a:r>
            <a:r>
              <a:rPr lang="en-US" dirty="0"/>
              <a:t>of the </a:t>
            </a:r>
            <a:r>
              <a:rPr lang="en-US" i="1" dirty="0"/>
              <a:t>k </a:t>
            </a:r>
            <a:r>
              <a:rPr lang="en-US" dirty="0"/>
              <a:t>vectors </a:t>
            </a:r>
            <a:r>
              <a:rPr lang="en-US" b="1" dirty="0" err="1" smtClean="0"/>
              <a:t>g</a:t>
            </a:r>
            <a:r>
              <a:rPr lang="en-US" baseline="30000" dirty="0" err="1" smtClean="0"/>
              <a:t>T</a:t>
            </a:r>
            <a:r>
              <a:rPr lang="de-DE" i="1" baseline="-25000" dirty="0" smtClean="0"/>
              <a:t>i</a:t>
            </a:r>
            <a:r>
              <a:rPr lang="de-DE" i="1" dirty="0" smtClean="0"/>
              <a:t> </a:t>
            </a:r>
            <a:r>
              <a:rPr lang="de-DE" dirty="0"/>
              <a:t>.</a:t>
            </a:r>
            <a:r>
              <a:rPr lang="de-DE" dirty="0" smtClean="0"/>
              <a:t> </a:t>
            </a:r>
          </a:p>
          <a:p>
            <a:pPr>
              <a:lnSpc>
                <a:spcPts val="2500"/>
              </a:lnSpc>
            </a:pPr>
            <a:r>
              <a:rPr lang="de-DE" dirty="0"/>
              <a:t>T</a:t>
            </a:r>
            <a:r>
              <a:rPr lang="de-DE" dirty="0" smtClean="0"/>
              <a:t>he </a:t>
            </a:r>
            <a:r>
              <a:rPr lang="de-DE" dirty="0" err="1" smtClean="0"/>
              <a:t>elements</a:t>
            </a:r>
            <a:r>
              <a:rPr lang="de-DE" dirty="0"/>
              <a:t> </a:t>
            </a:r>
            <a:r>
              <a:rPr lang="en-US" dirty="0" smtClean="0"/>
              <a:t>of </a:t>
            </a:r>
            <a:r>
              <a:rPr lang="en-US" dirty="0"/>
              <a:t>the vector </a:t>
            </a:r>
            <a:r>
              <a:rPr lang="en-US" b="1" dirty="0"/>
              <a:t>w </a:t>
            </a:r>
            <a:r>
              <a:rPr lang="en-US" dirty="0"/>
              <a:t>are the </a:t>
            </a:r>
            <a:r>
              <a:rPr lang="en-US" i="1" dirty="0"/>
              <a:t>n </a:t>
            </a:r>
            <a:r>
              <a:rPr lang="en-US" dirty="0"/>
              <a:t>− 1 elements of the </a:t>
            </a:r>
            <a:endParaRPr lang="en-US" dirty="0" smtClean="0"/>
          </a:p>
          <a:p>
            <a:pPr>
              <a:lnSpc>
                <a:spcPts val="2500"/>
              </a:lnSpc>
            </a:pPr>
            <a:r>
              <a:rPr lang="en-US" dirty="0" smtClean="0"/>
              <a:t>gene </a:t>
            </a:r>
            <a:r>
              <a:rPr lang="en-US" dirty="0"/>
              <a:t>vector </a:t>
            </a:r>
            <a:r>
              <a:rPr lang="en-US" b="1" dirty="0" smtClean="0"/>
              <a:t>g</a:t>
            </a:r>
            <a:r>
              <a:rPr lang="en-US" baseline="-25000" dirty="0" smtClean="0"/>
              <a:t>1</a:t>
            </a:r>
            <a:r>
              <a:rPr lang="en-US" dirty="0" smtClean="0"/>
              <a:t> whose </a:t>
            </a:r>
            <a:r>
              <a:rPr lang="en-US" dirty="0"/>
              <a:t>missing </a:t>
            </a:r>
            <a:r>
              <a:rPr lang="en-US" dirty="0" smtClean="0"/>
              <a:t>position</a:t>
            </a:r>
            <a:r>
              <a:rPr lang="en-US" i="1" dirty="0" smtClean="0"/>
              <a:t> </a:t>
            </a:r>
            <a:r>
              <a:rPr lang="en-US" i="1" dirty="0" err="1" smtClean="0"/>
              <a:t>i</a:t>
            </a:r>
            <a:r>
              <a:rPr lang="en-US" i="1" dirty="0" smtClean="0"/>
              <a:t> </a:t>
            </a:r>
            <a:r>
              <a:rPr lang="en-US" dirty="0"/>
              <a:t>is deleted. </a:t>
            </a:r>
            <a:endParaRPr lang="en-US" dirty="0" smtClean="0"/>
          </a:p>
          <a:p>
            <a:pPr>
              <a:lnSpc>
                <a:spcPts val="2500"/>
              </a:lnSpc>
            </a:pPr>
            <a:endParaRPr lang="en-US" dirty="0"/>
          </a:p>
          <a:p>
            <a:pPr>
              <a:lnSpc>
                <a:spcPts val="2500"/>
              </a:lnSpc>
            </a:pPr>
            <a:r>
              <a:rPr lang="en-US" dirty="0" smtClean="0"/>
              <a:t>After </a:t>
            </a:r>
            <a:r>
              <a:rPr lang="en-US" dirty="0"/>
              <a:t>the matrix </a:t>
            </a:r>
            <a:r>
              <a:rPr lang="en-US" i="1" dirty="0"/>
              <a:t>A</a:t>
            </a:r>
            <a:r>
              <a:rPr lang="en-US" dirty="0"/>
              <a:t>, </a:t>
            </a:r>
            <a:r>
              <a:rPr lang="en-US" dirty="0" smtClean="0"/>
              <a:t>and the </a:t>
            </a:r>
            <a:r>
              <a:rPr lang="en-US" dirty="0"/>
              <a:t>vectors </a:t>
            </a:r>
            <a:r>
              <a:rPr lang="en-US" b="1" dirty="0"/>
              <a:t>b </a:t>
            </a:r>
            <a:r>
              <a:rPr lang="en-US" dirty="0"/>
              <a:t>and </a:t>
            </a:r>
            <a:r>
              <a:rPr lang="en-US" b="1" dirty="0"/>
              <a:t>w </a:t>
            </a:r>
            <a:r>
              <a:rPr lang="en-US" dirty="0"/>
              <a:t>are formed, the least squares problem </a:t>
            </a:r>
            <a:r>
              <a:rPr lang="en-US" dirty="0" smtClean="0"/>
              <a:t>is </a:t>
            </a:r>
            <a:r>
              <a:rPr lang="de-DE" dirty="0" err="1" smtClean="0"/>
              <a:t>formulated</a:t>
            </a:r>
            <a:r>
              <a:rPr lang="de-DE" dirty="0" smtClean="0"/>
              <a:t> </a:t>
            </a:r>
            <a:r>
              <a:rPr lang="de-DE" dirty="0" err="1" smtClean="0"/>
              <a:t>as</a:t>
            </a:r>
            <a:endParaRPr lang="de-DE" dirty="0" smtClean="0"/>
          </a:p>
          <a:p>
            <a:pPr>
              <a:lnSpc>
                <a:spcPts val="2500"/>
              </a:lnSpc>
            </a:pPr>
            <a:endParaRPr lang="de-DE" kern="0" dirty="0"/>
          </a:p>
          <a:p>
            <a:pPr>
              <a:lnSpc>
                <a:spcPts val="2500"/>
              </a:lnSpc>
            </a:pPr>
            <a:r>
              <a:rPr lang="en-US" dirty="0"/>
              <a:t>Then, the missing value </a:t>
            </a:r>
            <a:r>
              <a:rPr lang="en-US" i="1" dirty="0"/>
              <a:t>α </a:t>
            </a:r>
            <a:r>
              <a:rPr lang="en-US" dirty="0"/>
              <a:t>is estimated as a linear </a:t>
            </a:r>
            <a:r>
              <a:rPr lang="en-US" dirty="0" smtClean="0"/>
              <a:t>combination of the respective  </a:t>
            </a:r>
            <a:r>
              <a:rPr lang="en-US" dirty="0"/>
              <a:t>values of </a:t>
            </a:r>
            <a:r>
              <a:rPr lang="en-US" dirty="0" smtClean="0"/>
              <a:t>the neighboring genes</a:t>
            </a:r>
            <a:endParaRPr lang="de-DE" kern="0" dirty="0" smtClean="0"/>
          </a:p>
        </p:txBody>
      </p:sp>
      <p:pic>
        <p:nvPicPr>
          <p:cNvPr id="3" name="Grafik 2"/>
          <p:cNvPicPr>
            <a:picLocks noChangeAspect="1"/>
          </p:cNvPicPr>
          <p:nvPr/>
        </p:nvPicPr>
        <p:blipFill>
          <a:blip r:embed="rId3"/>
          <a:stretch>
            <a:fillRect/>
          </a:stretch>
        </p:blipFill>
        <p:spPr>
          <a:xfrm>
            <a:off x="2951349" y="4221088"/>
            <a:ext cx="1939859" cy="613754"/>
          </a:xfrm>
          <a:prstGeom prst="rect">
            <a:avLst/>
          </a:prstGeom>
        </p:spPr>
      </p:pic>
      <p:pic>
        <p:nvPicPr>
          <p:cNvPr id="6" name="Grafik 5"/>
          <p:cNvPicPr>
            <a:picLocks noChangeAspect="1"/>
          </p:cNvPicPr>
          <p:nvPr/>
        </p:nvPicPr>
        <p:blipFill>
          <a:blip r:embed="rId4"/>
          <a:stretch>
            <a:fillRect/>
          </a:stretch>
        </p:blipFill>
        <p:spPr>
          <a:xfrm>
            <a:off x="4136099" y="5229201"/>
            <a:ext cx="2517417" cy="738818"/>
          </a:xfrm>
          <a:prstGeom prst="rect">
            <a:avLst/>
          </a:prstGeom>
        </p:spPr>
      </p:pic>
    </p:spTree>
    <p:extLst>
      <p:ext uri="{BB962C8B-B14F-4D97-AF65-F5344CB8AC3E}">
        <p14:creationId xmlns:p14="http://schemas.microsoft.com/office/powerpoint/2010/main" val="4275435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Imputation methods: Local Least squares</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23</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395534" y="5857527"/>
            <a:ext cx="3960441" cy="307777"/>
          </a:xfrm>
          <a:prstGeom prst="rect">
            <a:avLst/>
          </a:prstGeom>
          <a:noFill/>
        </p:spPr>
        <p:txBody>
          <a:bodyPr wrap="square" rtlCol="0">
            <a:spAutoFit/>
          </a:bodyPr>
          <a:lstStyle/>
          <a:p>
            <a:r>
              <a:rPr lang="de-DE" sz="1400" dirty="0"/>
              <a:t>Kim et al., </a:t>
            </a:r>
            <a:r>
              <a:rPr lang="de-DE" sz="1400" dirty="0" err="1"/>
              <a:t>Bioinformatics</a:t>
            </a:r>
            <a:r>
              <a:rPr lang="de-DE" sz="1400" dirty="0"/>
              <a:t> 21, 187 (2005)</a:t>
            </a:r>
          </a:p>
        </p:txBody>
      </p:sp>
      <p:sp>
        <p:nvSpPr>
          <p:cNvPr id="12" name="Rechteck 11"/>
          <p:cNvSpPr/>
          <p:nvPr/>
        </p:nvSpPr>
        <p:spPr>
          <a:xfrm>
            <a:off x="2195736" y="1997224"/>
            <a:ext cx="2980928" cy="99972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5" name="Rechteck 14"/>
          <p:cNvSpPr/>
          <p:nvPr/>
        </p:nvSpPr>
        <p:spPr>
          <a:xfrm>
            <a:off x="250825" y="624334"/>
            <a:ext cx="8640960" cy="2015936"/>
          </a:xfrm>
          <a:prstGeom prst="rect">
            <a:avLst/>
          </a:prstGeom>
        </p:spPr>
        <p:txBody>
          <a:bodyPr wrap="square">
            <a:spAutoFit/>
          </a:bodyPr>
          <a:lstStyle/>
          <a:p>
            <a:pPr>
              <a:lnSpc>
                <a:spcPts val="2500"/>
              </a:lnSpc>
            </a:pPr>
            <a:r>
              <a:rPr lang="en-US" dirty="0" smtClean="0"/>
              <a:t>Spellman data set: yeast cell cycle</a:t>
            </a:r>
          </a:p>
          <a:p>
            <a:pPr>
              <a:lnSpc>
                <a:spcPts val="2500"/>
              </a:lnSpc>
            </a:pPr>
            <a:r>
              <a:rPr lang="en-US" dirty="0" smtClean="0"/>
              <a:t>5% of data were missing</a:t>
            </a:r>
          </a:p>
          <a:p>
            <a:pPr>
              <a:lnSpc>
                <a:spcPts val="2500"/>
              </a:lnSpc>
            </a:pPr>
            <a:endParaRPr lang="en-US" dirty="0"/>
          </a:p>
          <a:p>
            <a:pPr>
              <a:lnSpc>
                <a:spcPts val="2500"/>
              </a:lnSpc>
            </a:pPr>
            <a:r>
              <a:rPr lang="en-US" dirty="0" smtClean="0"/>
              <a:t>-&gt; </a:t>
            </a:r>
            <a:r>
              <a:rPr lang="en-US" dirty="0" err="1" smtClean="0"/>
              <a:t>LLSimpute</a:t>
            </a:r>
            <a:r>
              <a:rPr lang="en-US" dirty="0" smtClean="0"/>
              <a:t> outperforms </a:t>
            </a:r>
            <a:r>
              <a:rPr lang="en-US" dirty="0" err="1" smtClean="0"/>
              <a:t>KNNimpute</a:t>
            </a:r>
            <a:endParaRPr lang="en-US" dirty="0" smtClean="0"/>
          </a:p>
          <a:p>
            <a:pPr>
              <a:lnSpc>
                <a:spcPts val="2500"/>
              </a:lnSpc>
            </a:pPr>
            <a:endParaRPr lang="en-US" dirty="0"/>
          </a:p>
          <a:p>
            <a:pPr>
              <a:lnSpc>
                <a:spcPts val="2500"/>
              </a:lnSpc>
            </a:pPr>
            <a:r>
              <a:rPr lang="en-US" dirty="0" smtClean="0"/>
              <a:t>Lower Root Mean Square Error (RMSE)</a:t>
            </a:r>
          </a:p>
        </p:txBody>
      </p:sp>
      <p:pic>
        <p:nvPicPr>
          <p:cNvPr id="3" name="Grafik 2"/>
          <p:cNvPicPr>
            <a:picLocks noChangeAspect="1"/>
          </p:cNvPicPr>
          <p:nvPr/>
        </p:nvPicPr>
        <p:blipFill>
          <a:blip r:embed="rId3"/>
          <a:stretch>
            <a:fillRect/>
          </a:stretch>
        </p:blipFill>
        <p:spPr>
          <a:xfrm>
            <a:off x="4584998" y="611540"/>
            <a:ext cx="4015800" cy="3177500"/>
          </a:xfrm>
          <a:prstGeom prst="rect">
            <a:avLst/>
          </a:prstGeom>
        </p:spPr>
      </p:pic>
    </p:spTree>
    <p:extLst>
      <p:ext uri="{BB962C8B-B14F-4D97-AF65-F5344CB8AC3E}">
        <p14:creationId xmlns:p14="http://schemas.microsoft.com/office/powerpoint/2010/main" val="2024204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Case study: identify clients of TRAP complex</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24</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250825" y="624334"/>
            <a:ext cx="8640959" cy="5221942"/>
          </a:xfrm>
          <a:prstGeom prst="rect">
            <a:avLst/>
          </a:prstGeom>
        </p:spPr>
        <p:txBody>
          <a:bodyPr wrap="square">
            <a:spAutoFit/>
          </a:bodyPr>
          <a:lstStyle/>
          <a:p>
            <a:pPr>
              <a:lnSpc>
                <a:spcPts val="2500"/>
              </a:lnSpc>
            </a:pPr>
            <a:r>
              <a:rPr lang="en-US" dirty="0"/>
              <a:t>In mammalian cells, one-third of all polypeptides are transported into or across the ER membrane via the Sec61 channel. </a:t>
            </a:r>
            <a:endParaRPr lang="en-US" dirty="0" smtClean="0"/>
          </a:p>
          <a:p>
            <a:pPr>
              <a:lnSpc>
                <a:spcPts val="2500"/>
              </a:lnSpc>
            </a:pPr>
            <a:endParaRPr lang="en-US" dirty="0"/>
          </a:p>
          <a:p>
            <a:pPr>
              <a:lnSpc>
                <a:spcPts val="2500"/>
              </a:lnSpc>
            </a:pPr>
            <a:r>
              <a:rPr lang="en-US" dirty="0"/>
              <a:t>T</a:t>
            </a:r>
            <a:r>
              <a:rPr lang="en-US" dirty="0" smtClean="0"/>
              <a:t>he </a:t>
            </a:r>
            <a:r>
              <a:rPr lang="en-US" dirty="0"/>
              <a:t>Sec61 complex facilitates </a:t>
            </a:r>
            <a:endParaRPr lang="en-US" dirty="0" smtClean="0"/>
          </a:p>
          <a:p>
            <a:pPr>
              <a:lnSpc>
                <a:spcPts val="2500"/>
              </a:lnSpc>
            </a:pPr>
            <a:r>
              <a:rPr lang="en-US" dirty="0" smtClean="0"/>
              <a:t>translocation </a:t>
            </a:r>
            <a:r>
              <a:rPr lang="en-US" dirty="0"/>
              <a:t>of all polypeptides with </a:t>
            </a:r>
            <a:endParaRPr lang="en-US" dirty="0" smtClean="0"/>
          </a:p>
          <a:p>
            <a:pPr>
              <a:lnSpc>
                <a:spcPts val="2500"/>
              </a:lnSpc>
            </a:pPr>
            <a:r>
              <a:rPr lang="en-US" dirty="0" smtClean="0"/>
              <a:t>signal </a:t>
            </a:r>
            <a:r>
              <a:rPr lang="en-US" dirty="0"/>
              <a:t>peptides (SP) or </a:t>
            </a:r>
            <a:r>
              <a:rPr lang="en-US" dirty="0" smtClean="0"/>
              <a:t>transmembrane</a:t>
            </a:r>
          </a:p>
          <a:p>
            <a:pPr>
              <a:lnSpc>
                <a:spcPts val="2500"/>
              </a:lnSpc>
            </a:pPr>
            <a:r>
              <a:rPr lang="en-US" dirty="0" smtClean="0"/>
              <a:t>helices. </a:t>
            </a:r>
          </a:p>
          <a:p>
            <a:pPr>
              <a:lnSpc>
                <a:spcPts val="2500"/>
              </a:lnSpc>
            </a:pPr>
            <a:endParaRPr lang="en-US" dirty="0" smtClean="0"/>
          </a:p>
          <a:p>
            <a:pPr>
              <a:lnSpc>
                <a:spcPts val="2500"/>
              </a:lnSpc>
            </a:pPr>
            <a:endParaRPr lang="en-US" dirty="0"/>
          </a:p>
          <a:p>
            <a:pPr>
              <a:lnSpc>
                <a:spcPts val="2500"/>
              </a:lnSpc>
            </a:pPr>
            <a:endParaRPr lang="en-US" dirty="0"/>
          </a:p>
          <a:p>
            <a:pPr>
              <a:lnSpc>
                <a:spcPts val="2500"/>
              </a:lnSpc>
            </a:pPr>
            <a:r>
              <a:rPr lang="en-US" dirty="0" smtClean="0"/>
              <a:t>The </a:t>
            </a:r>
            <a:r>
              <a:rPr lang="en-US" dirty="0"/>
              <a:t>Sec61-auxiliary </a:t>
            </a:r>
            <a:r>
              <a:rPr lang="en-US" dirty="0" err="1"/>
              <a:t>translocon</a:t>
            </a:r>
            <a:r>
              <a:rPr lang="en-US" dirty="0"/>
              <a:t>-associated protein (</a:t>
            </a:r>
            <a:r>
              <a:rPr lang="en-US" b="1" dirty="0"/>
              <a:t>TRAP</a:t>
            </a:r>
            <a:r>
              <a:rPr lang="en-US" dirty="0"/>
              <a:t>) complex supports translocation of only a </a:t>
            </a:r>
            <a:r>
              <a:rPr lang="en-US" b="1" dirty="0"/>
              <a:t>subset of precursors</a:t>
            </a:r>
            <a:r>
              <a:rPr lang="en-US" dirty="0"/>
              <a:t>. </a:t>
            </a:r>
            <a:endParaRPr lang="en-US" dirty="0" smtClean="0"/>
          </a:p>
          <a:p>
            <a:pPr>
              <a:lnSpc>
                <a:spcPts val="2500"/>
              </a:lnSpc>
            </a:pPr>
            <a:endParaRPr lang="en-US" dirty="0"/>
          </a:p>
          <a:p>
            <a:pPr>
              <a:lnSpc>
                <a:spcPts val="2500"/>
              </a:lnSpc>
            </a:pPr>
            <a:r>
              <a:rPr lang="en-US" dirty="0" smtClean="0"/>
              <a:t>To </a:t>
            </a:r>
            <a:r>
              <a:rPr lang="en-US" dirty="0"/>
              <a:t>characterize determinants of TRAP substrate specificity, we here systematically identify TRAP-dependent precursors by analyzing cellular protein abundance changes upon </a:t>
            </a:r>
            <a:r>
              <a:rPr lang="en-US" dirty="0" smtClean="0"/>
              <a:t>siRNA-induced TRAP </a:t>
            </a:r>
            <a:r>
              <a:rPr lang="en-US" dirty="0"/>
              <a:t>depletion </a:t>
            </a:r>
            <a:r>
              <a:rPr lang="en-US" dirty="0" smtClean="0"/>
              <a:t>by proteome MS. </a:t>
            </a:r>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11265" r="51754" b="63391"/>
          <a:stretch/>
        </p:blipFill>
        <p:spPr>
          <a:xfrm>
            <a:off x="5630736" y="1052736"/>
            <a:ext cx="3261048" cy="2473175"/>
          </a:xfrm>
          <a:prstGeom prst="rect">
            <a:avLst/>
          </a:prstGeom>
        </p:spPr>
      </p:pic>
      <p:sp>
        <p:nvSpPr>
          <p:cNvPr id="5" name="Textfeld 4"/>
          <p:cNvSpPr txBox="1"/>
          <p:nvPr/>
        </p:nvSpPr>
        <p:spPr>
          <a:xfrm>
            <a:off x="251520" y="5949280"/>
            <a:ext cx="4536504" cy="307777"/>
          </a:xfrm>
          <a:prstGeom prst="rect">
            <a:avLst/>
          </a:prstGeom>
          <a:noFill/>
        </p:spPr>
        <p:txBody>
          <a:bodyPr wrap="square" rtlCol="0">
            <a:spAutoFit/>
          </a:bodyPr>
          <a:lstStyle/>
          <a:p>
            <a:r>
              <a:rPr lang="de-DE" sz="1400" dirty="0" smtClean="0"/>
              <a:t>Lang et al. </a:t>
            </a:r>
            <a:r>
              <a:rPr lang="fr-FR" sz="1400" dirty="0"/>
              <a:t>Front </a:t>
            </a:r>
            <a:r>
              <a:rPr lang="fr-FR" sz="1400" dirty="0" err="1"/>
              <a:t>Physiol</a:t>
            </a:r>
            <a:r>
              <a:rPr lang="fr-FR" sz="1400" dirty="0"/>
              <a:t>. </a:t>
            </a:r>
            <a:r>
              <a:rPr lang="fr-FR" sz="1400" dirty="0" smtClean="0"/>
              <a:t>(2017</a:t>
            </a:r>
            <a:r>
              <a:rPr lang="fr-FR" sz="1400" dirty="0"/>
              <a:t>)</a:t>
            </a:r>
            <a:r>
              <a:rPr lang="fr-FR" sz="1400" dirty="0" smtClean="0"/>
              <a:t> </a:t>
            </a:r>
            <a:r>
              <a:rPr lang="fr-FR" sz="1400" dirty="0"/>
              <a:t>8: </a:t>
            </a:r>
            <a:r>
              <a:rPr lang="fr-FR" sz="1400" dirty="0" smtClean="0"/>
              <a:t>887</a:t>
            </a:r>
            <a:endParaRPr lang="de-DE" sz="1400" dirty="0"/>
          </a:p>
        </p:txBody>
      </p:sp>
    </p:spTree>
    <p:extLst>
      <p:ext uri="{BB962C8B-B14F-4D97-AF65-F5344CB8AC3E}">
        <p14:creationId xmlns:p14="http://schemas.microsoft.com/office/powerpoint/2010/main" val="2962196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Signal peptides</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25</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27789" y="616344"/>
            <a:ext cx="3672408" cy="4260141"/>
          </a:xfrm>
          <a:prstGeom prst="rect">
            <a:avLst/>
          </a:prstGeom>
        </p:spPr>
        <p:txBody>
          <a:bodyPr wrap="square">
            <a:spAutoFit/>
          </a:bodyPr>
          <a:lstStyle/>
          <a:p>
            <a:pPr>
              <a:lnSpc>
                <a:spcPts val="2500"/>
              </a:lnSpc>
            </a:pPr>
            <a:r>
              <a:rPr lang="en-US" dirty="0" smtClean="0"/>
              <a:t>Examples </a:t>
            </a:r>
            <a:r>
              <a:rPr lang="en-US" dirty="0"/>
              <a:t>of differently sized signal sequences. </a:t>
            </a:r>
            <a:endParaRPr lang="en-US" dirty="0" smtClean="0"/>
          </a:p>
          <a:p>
            <a:pPr>
              <a:lnSpc>
                <a:spcPts val="2500"/>
              </a:lnSpc>
            </a:pPr>
            <a:r>
              <a:rPr lang="en-US" dirty="0" smtClean="0"/>
              <a:t>Signal </a:t>
            </a:r>
            <a:r>
              <a:rPr lang="en-US" dirty="0"/>
              <a:t>sequences can be as small as 16 amino acid residues but some are more then 50 amino acid (aa) residues in length. </a:t>
            </a:r>
            <a:endParaRPr lang="en-US" dirty="0" smtClean="0"/>
          </a:p>
          <a:p>
            <a:pPr>
              <a:lnSpc>
                <a:spcPts val="2500"/>
              </a:lnSpc>
            </a:pPr>
            <a:r>
              <a:rPr lang="en-US" dirty="0" smtClean="0"/>
              <a:t>A </a:t>
            </a:r>
            <a:r>
              <a:rPr lang="en-US" dirty="0"/>
              <a:t>characteristic feature of a signal sequence is its hydrophobic (h) region. Examples of minimal (albumin and VSV-G protein) and extended signal sequences (LCMV GP-C, MMTV Rem and prolactin (</a:t>
            </a:r>
            <a:r>
              <a:rPr lang="en-US" dirty="0" err="1"/>
              <a:t>Prl</a:t>
            </a:r>
            <a:r>
              <a:rPr lang="en-US" dirty="0"/>
              <a:t>) are shown.</a:t>
            </a:r>
            <a:endParaRPr lang="en-US" dirty="0" smtClean="0"/>
          </a:p>
        </p:txBody>
      </p:sp>
      <p:sp>
        <p:nvSpPr>
          <p:cNvPr id="5" name="Textfeld 4"/>
          <p:cNvSpPr txBox="1"/>
          <p:nvPr/>
        </p:nvSpPr>
        <p:spPr>
          <a:xfrm>
            <a:off x="216545" y="5509736"/>
            <a:ext cx="4536504" cy="738664"/>
          </a:xfrm>
          <a:prstGeom prst="rect">
            <a:avLst/>
          </a:prstGeom>
          <a:noFill/>
        </p:spPr>
        <p:txBody>
          <a:bodyPr wrap="square" rtlCol="0">
            <a:spAutoFit/>
          </a:bodyPr>
          <a:lstStyle/>
          <a:p>
            <a:r>
              <a:rPr lang="en-US" sz="1400" dirty="0" err="1"/>
              <a:t>Kapp</a:t>
            </a:r>
            <a:r>
              <a:rPr lang="en-US" sz="1400" dirty="0"/>
              <a:t>, </a:t>
            </a:r>
            <a:r>
              <a:rPr lang="en-US" sz="1400" dirty="0" err="1"/>
              <a:t>Katja</a:t>
            </a:r>
            <a:r>
              <a:rPr lang="en-US" sz="1400" dirty="0"/>
              <a:t>; Schrempf, Sabrina; </a:t>
            </a:r>
            <a:r>
              <a:rPr lang="en-US" sz="1400" dirty="0" err="1"/>
              <a:t>Lemberg</a:t>
            </a:r>
            <a:r>
              <a:rPr lang="en-US" sz="1400" dirty="0"/>
              <a:t>, Marius K.; </a:t>
            </a:r>
            <a:r>
              <a:rPr lang="en-US" sz="1400" dirty="0" err="1"/>
              <a:t>Dobberstein</a:t>
            </a:r>
            <a:r>
              <a:rPr lang="en-US" sz="1400" dirty="0"/>
              <a:t>, </a:t>
            </a:r>
            <a:r>
              <a:rPr lang="en-US" sz="1400" dirty="0" smtClean="0"/>
              <a:t>Bernhard. </a:t>
            </a:r>
            <a:r>
              <a:rPr lang="en-US" sz="1400" i="1" dirty="0"/>
              <a:t>Post-Targeting Functions of Signal Peptides</a:t>
            </a:r>
            <a:r>
              <a:rPr lang="en-US" sz="1400" dirty="0"/>
              <a:t>. </a:t>
            </a:r>
            <a:r>
              <a:rPr lang="en-US" sz="1400" dirty="0" err="1"/>
              <a:t>Landes</a:t>
            </a:r>
            <a:r>
              <a:rPr lang="en-US" sz="1400" dirty="0"/>
              <a:t> Bioscience.</a:t>
            </a:r>
            <a:endParaRPr lang="de-DE" sz="1400" dirty="0"/>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t="699" b="46850"/>
          <a:stretch/>
        </p:blipFill>
        <p:spPr>
          <a:xfrm>
            <a:off x="3779912" y="640836"/>
            <a:ext cx="5256125" cy="2863734"/>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341" y="3875315"/>
            <a:ext cx="1210633" cy="1815949"/>
          </a:xfrm>
          <a:prstGeom prst="rect">
            <a:avLst/>
          </a:prstGeom>
        </p:spPr>
      </p:pic>
      <p:sp>
        <p:nvSpPr>
          <p:cNvPr id="11" name="Textfeld 10"/>
          <p:cNvSpPr txBox="1"/>
          <p:nvPr/>
        </p:nvSpPr>
        <p:spPr>
          <a:xfrm>
            <a:off x="6553200" y="3789040"/>
            <a:ext cx="2264682" cy="2800767"/>
          </a:xfrm>
          <a:prstGeom prst="rect">
            <a:avLst/>
          </a:prstGeom>
          <a:noFill/>
        </p:spPr>
        <p:txBody>
          <a:bodyPr wrap="square" rtlCol="0">
            <a:spAutoFit/>
          </a:bodyPr>
          <a:lstStyle/>
          <a:p>
            <a:r>
              <a:rPr lang="de-DE" sz="1600" dirty="0" smtClean="0"/>
              <a:t>Günter </a:t>
            </a:r>
            <a:r>
              <a:rPr lang="de-DE" sz="1600" dirty="0" err="1" smtClean="0"/>
              <a:t>Blobel</a:t>
            </a:r>
            <a:r>
              <a:rPr lang="de-DE" sz="1600" dirty="0" smtClean="0"/>
              <a:t>,</a:t>
            </a:r>
            <a:endParaRPr lang="en-US" sz="1600" dirty="0" smtClean="0"/>
          </a:p>
          <a:p>
            <a:r>
              <a:rPr lang="en-US" sz="1600" dirty="0" smtClean="0"/>
              <a:t>Noble prize 1999</a:t>
            </a:r>
          </a:p>
          <a:p>
            <a:r>
              <a:rPr lang="en-US" sz="1600" dirty="0"/>
              <a:t>"for the discovery that proteins have intrinsic signals that govern their transport and localization in the cell</a:t>
            </a:r>
            <a:r>
              <a:rPr lang="en-US" sz="1600" dirty="0" smtClean="0"/>
              <a:t>.“</a:t>
            </a:r>
          </a:p>
          <a:p>
            <a:r>
              <a:rPr lang="en-US" sz="1600" dirty="0" smtClean="0"/>
              <a:t>He donated his prize money to support rebuilding the Frauen-</a:t>
            </a:r>
            <a:r>
              <a:rPr lang="en-US" sz="1600" dirty="0" err="1" smtClean="0"/>
              <a:t>kirche</a:t>
            </a:r>
            <a:r>
              <a:rPr lang="en-US" sz="1600" dirty="0" smtClean="0"/>
              <a:t> in Dresden. </a:t>
            </a:r>
            <a:endParaRPr lang="de-DE" sz="1600" dirty="0"/>
          </a:p>
        </p:txBody>
      </p:sp>
    </p:spTree>
    <p:extLst>
      <p:ext uri="{BB962C8B-B14F-4D97-AF65-F5344CB8AC3E}">
        <p14:creationId xmlns:p14="http://schemas.microsoft.com/office/powerpoint/2010/main" val="863054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12330" t="54404" r="9581" b="754"/>
          <a:stretch/>
        </p:blipFill>
        <p:spPr>
          <a:xfrm>
            <a:off x="4422570" y="358174"/>
            <a:ext cx="4261259" cy="2541803"/>
          </a:xfrm>
          <a:prstGeom prst="rect">
            <a:avLst/>
          </a:prstGeom>
        </p:spPr>
      </p:pic>
      <p:sp>
        <p:nvSpPr>
          <p:cNvPr id="2" name="Заголовок 1"/>
          <p:cNvSpPr>
            <a:spLocks noGrp="1"/>
          </p:cNvSpPr>
          <p:nvPr>
            <p:ph type="title"/>
          </p:nvPr>
        </p:nvSpPr>
        <p:spPr>
          <a:xfrm>
            <a:off x="467544" y="116632"/>
            <a:ext cx="8229600" cy="504056"/>
          </a:xfrm>
        </p:spPr>
        <p:txBody>
          <a:bodyPr/>
          <a:lstStyle/>
          <a:p>
            <a:r>
              <a:rPr lang="en-US" dirty="0" smtClean="0"/>
              <a:t>Signal peptides</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26</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107504" y="623392"/>
            <a:ext cx="4040155" cy="4553170"/>
          </a:xfrm>
          <a:prstGeom prst="rect">
            <a:avLst/>
          </a:prstGeom>
        </p:spPr>
        <p:txBody>
          <a:bodyPr wrap="square">
            <a:spAutoFit/>
          </a:bodyPr>
          <a:lstStyle/>
          <a:p>
            <a:pPr>
              <a:lnSpc>
                <a:spcPts val="2500"/>
              </a:lnSpc>
            </a:pPr>
            <a:r>
              <a:rPr lang="en-US" dirty="0"/>
              <a:t>After insertion into the </a:t>
            </a:r>
            <a:r>
              <a:rPr lang="en-US" dirty="0" smtClean="0"/>
              <a:t>Sec61 complex </a:t>
            </a:r>
            <a:r>
              <a:rPr lang="en-US" dirty="0"/>
              <a:t>in the ER membrane, signal sequences are usually cleaved off by </a:t>
            </a:r>
            <a:r>
              <a:rPr lang="en-US" b="1" dirty="0"/>
              <a:t>signal peptidase</a:t>
            </a:r>
            <a:r>
              <a:rPr lang="en-US" dirty="0"/>
              <a:t> (</a:t>
            </a:r>
            <a:r>
              <a:rPr lang="en-US" dirty="0" err="1"/>
              <a:t>SPase</a:t>
            </a:r>
            <a:r>
              <a:rPr lang="en-US" dirty="0"/>
              <a:t>) on the </a:t>
            </a:r>
            <a:r>
              <a:rPr lang="en-US" dirty="0" err="1"/>
              <a:t>lumenal</a:t>
            </a:r>
            <a:r>
              <a:rPr lang="en-US" dirty="0"/>
              <a:t> side of the ER membrane. </a:t>
            </a:r>
            <a:endParaRPr lang="en-US" dirty="0" smtClean="0"/>
          </a:p>
          <a:p>
            <a:pPr>
              <a:lnSpc>
                <a:spcPts val="2500"/>
              </a:lnSpc>
            </a:pPr>
            <a:endParaRPr lang="en-US" dirty="0"/>
          </a:p>
          <a:p>
            <a:pPr>
              <a:lnSpc>
                <a:spcPts val="2500"/>
              </a:lnSpc>
            </a:pPr>
            <a:r>
              <a:rPr lang="en-US" dirty="0" smtClean="0"/>
              <a:t>The </a:t>
            </a:r>
            <a:r>
              <a:rPr lang="en-US" dirty="0"/>
              <a:t>resulting signal peptides (SPs) initially accumulate in the ER membrane. Subsequently they can become degraded or can have functions as membrane-integrated peptides or as peptides released from the membrane either into the cytosol or the ER lumen.</a:t>
            </a:r>
            <a:endParaRPr lang="en-US" dirty="0" smtClean="0"/>
          </a:p>
        </p:txBody>
      </p:sp>
      <p:sp>
        <p:nvSpPr>
          <p:cNvPr id="5" name="Textfeld 4"/>
          <p:cNvSpPr txBox="1"/>
          <p:nvPr/>
        </p:nvSpPr>
        <p:spPr>
          <a:xfrm>
            <a:off x="216545" y="5509736"/>
            <a:ext cx="4536504" cy="738664"/>
          </a:xfrm>
          <a:prstGeom prst="rect">
            <a:avLst/>
          </a:prstGeom>
          <a:noFill/>
        </p:spPr>
        <p:txBody>
          <a:bodyPr wrap="square" rtlCol="0">
            <a:spAutoFit/>
          </a:bodyPr>
          <a:lstStyle/>
          <a:p>
            <a:r>
              <a:rPr lang="en-US" sz="1400" dirty="0" err="1"/>
              <a:t>Kapp</a:t>
            </a:r>
            <a:r>
              <a:rPr lang="en-US" sz="1400" dirty="0"/>
              <a:t>, </a:t>
            </a:r>
            <a:r>
              <a:rPr lang="en-US" sz="1400" dirty="0" err="1"/>
              <a:t>Katja</a:t>
            </a:r>
            <a:r>
              <a:rPr lang="en-US" sz="1400" dirty="0"/>
              <a:t>; Schrempf, Sabrina; </a:t>
            </a:r>
            <a:r>
              <a:rPr lang="en-US" sz="1400" dirty="0" err="1"/>
              <a:t>Lemberg</a:t>
            </a:r>
            <a:r>
              <a:rPr lang="en-US" sz="1400" dirty="0"/>
              <a:t>, Marius K.; </a:t>
            </a:r>
            <a:r>
              <a:rPr lang="en-US" sz="1400" dirty="0" err="1"/>
              <a:t>Dobberstein</a:t>
            </a:r>
            <a:r>
              <a:rPr lang="en-US" sz="1400" dirty="0"/>
              <a:t>, </a:t>
            </a:r>
            <a:r>
              <a:rPr lang="en-US" sz="1400" dirty="0" smtClean="0"/>
              <a:t>Bernhard. </a:t>
            </a:r>
            <a:r>
              <a:rPr lang="en-US" sz="1400" i="1" dirty="0"/>
              <a:t>Post-Targeting Functions of Signal Peptides</a:t>
            </a:r>
            <a:r>
              <a:rPr lang="en-US" sz="1400" dirty="0"/>
              <a:t>. </a:t>
            </a:r>
            <a:r>
              <a:rPr lang="en-US" sz="1400" dirty="0" err="1"/>
              <a:t>Landes</a:t>
            </a:r>
            <a:r>
              <a:rPr lang="en-US" sz="1400" dirty="0"/>
              <a:t> Bioscience.</a:t>
            </a:r>
            <a:endParaRPr lang="de-DE" sz="1400" dirty="0"/>
          </a:p>
        </p:txBody>
      </p:sp>
      <p:pic>
        <p:nvPicPr>
          <p:cNvPr id="3" name="Grafik 2"/>
          <p:cNvPicPr>
            <a:picLocks noChangeAspect="1"/>
          </p:cNvPicPr>
          <p:nvPr/>
        </p:nvPicPr>
        <p:blipFill rotWithShape="1">
          <a:blip r:embed="rId4">
            <a:extLst>
              <a:ext uri="{28A0092B-C50C-407E-A947-70E740481C1C}">
                <a14:useLocalDpi xmlns:a14="http://schemas.microsoft.com/office/drawing/2010/main" val="0"/>
              </a:ext>
            </a:extLst>
          </a:blip>
          <a:srcRect r="37247" b="56966"/>
          <a:stretch/>
        </p:blipFill>
        <p:spPr>
          <a:xfrm>
            <a:off x="4932422" y="3003965"/>
            <a:ext cx="3751407" cy="2315357"/>
          </a:xfrm>
          <a:prstGeom prst="rect">
            <a:avLst/>
          </a:prstGeom>
        </p:spPr>
      </p:pic>
      <p:sp>
        <p:nvSpPr>
          <p:cNvPr id="12" name="Textfeld 11"/>
          <p:cNvSpPr txBox="1"/>
          <p:nvPr/>
        </p:nvSpPr>
        <p:spPr>
          <a:xfrm>
            <a:off x="4927216" y="5446646"/>
            <a:ext cx="4140126" cy="738664"/>
          </a:xfrm>
          <a:prstGeom prst="rect">
            <a:avLst/>
          </a:prstGeom>
          <a:noFill/>
        </p:spPr>
        <p:txBody>
          <a:bodyPr wrap="square" rtlCol="0">
            <a:spAutoFit/>
          </a:bodyPr>
          <a:lstStyle/>
          <a:p>
            <a:r>
              <a:rPr lang="en-US" sz="1400" dirty="0"/>
              <a:t>Voorhees, R. and </a:t>
            </a:r>
            <a:r>
              <a:rPr lang="en-US" sz="1400" dirty="0" err="1"/>
              <a:t>Hegde</a:t>
            </a:r>
            <a:r>
              <a:rPr lang="en-US" sz="1400" dirty="0"/>
              <a:t>, R. S. (2016)</a:t>
            </a:r>
          </a:p>
          <a:p>
            <a:r>
              <a:rPr lang="en-US" sz="1400" dirty="0"/>
              <a:t>Structure of the Sec61 channel opened by a signal </a:t>
            </a:r>
            <a:r>
              <a:rPr lang="en-US" sz="1400" dirty="0" smtClean="0"/>
              <a:t>sequence. Science </a:t>
            </a:r>
            <a:r>
              <a:rPr lang="en-US" sz="1400" dirty="0"/>
              <a:t>351: 88-91.</a:t>
            </a:r>
            <a:endParaRPr lang="de-DE" sz="1400" dirty="0"/>
          </a:p>
        </p:txBody>
      </p:sp>
    </p:spTree>
    <p:extLst>
      <p:ext uri="{BB962C8B-B14F-4D97-AF65-F5344CB8AC3E}">
        <p14:creationId xmlns:p14="http://schemas.microsoft.com/office/powerpoint/2010/main" val="1480367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Ribosome : Sec61 : TRAP : OST </a:t>
            </a:r>
            <a:r>
              <a:rPr lang="en-US" dirty="0" err="1" smtClean="0"/>
              <a:t>supracomplex</a:t>
            </a:r>
            <a:endParaRPr lang="uk-UA" dirty="0"/>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27</a:t>
            </a:fld>
            <a:endParaRPr lang="en-US"/>
          </a:p>
        </p:txBody>
      </p:sp>
      <p:sp>
        <p:nvSpPr>
          <p:cNvPr id="5" name="Textfeld 4"/>
          <p:cNvSpPr txBox="1"/>
          <p:nvPr/>
        </p:nvSpPr>
        <p:spPr>
          <a:xfrm flipH="1">
            <a:off x="395534" y="5857527"/>
            <a:ext cx="3960441" cy="307777"/>
          </a:xfrm>
          <a:prstGeom prst="rect">
            <a:avLst/>
          </a:prstGeom>
          <a:noFill/>
        </p:spPr>
        <p:txBody>
          <a:bodyPr wrap="square" rtlCol="0">
            <a:spAutoFit/>
          </a:bodyPr>
          <a:lstStyle/>
          <a:p>
            <a:r>
              <a:rPr lang="de-DE" sz="1400" dirty="0" err="1" smtClean="0"/>
              <a:t>Duy</a:t>
            </a:r>
            <a:r>
              <a:rPr lang="de-DE" sz="1400" dirty="0" smtClean="0"/>
              <a:t> </a:t>
            </a:r>
            <a:r>
              <a:rPr lang="de-DE" sz="1400" dirty="0"/>
              <a:t>et al., </a:t>
            </a:r>
            <a:r>
              <a:rPr lang="de-DE" sz="1400" dirty="0" smtClean="0"/>
              <a:t>Nature </a:t>
            </a:r>
            <a:r>
              <a:rPr lang="de-DE" sz="1400" dirty="0" err="1" smtClean="0"/>
              <a:t>Commun</a:t>
            </a:r>
            <a:r>
              <a:rPr lang="de-DE" sz="1400" dirty="0" smtClean="0"/>
              <a:t> 9, 3765 </a:t>
            </a:r>
            <a:r>
              <a:rPr lang="de-DE" sz="1400" dirty="0"/>
              <a:t>(</a:t>
            </a:r>
            <a:r>
              <a:rPr lang="de-DE" sz="1400" dirty="0" smtClean="0"/>
              <a:t>2018)</a:t>
            </a:r>
            <a:endParaRPr lang="de-DE" sz="1400" dirty="0"/>
          </a:p>
        </p:txBody>
      </p:sp>
      <p:sp>
        <p:nvSpPr>
          <p:cNvPr id="12" name="Rechteck 11"/>
          <p:cNvSpPr/>
          <p:nvPr/>
        </p:nvSpPr>
        <p:spPr>
          <a:xfrm>
            <a:off x="2195736" y="1997224"/>
            <a:ext cx="2980928" cy="99972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5" name="Rechteck 14"/>
          <p:cNvSpPr/>
          <p:nvPr/>
        </p:nvSpPr>
        <p:spPr>
          <a:xfrm>
            <a:off x="3707903" y="624334"/>
            <a:ext cx="5183881" cy="3618939"/>
          </a:xfrm>
          <a:prstGeom prst="rect">
            <a:avLst/>
          </a:prstGeom>
        </p:spPr>
        <p:txBody>
          <a:bodyPr wrap="square">
            <a:spAutoFit/>
          </a:bodyPr>
          <a:lstStyle/>
          <a:p>
            <a:pPr>
              <a:lnSpc>
                <a:spcPts val="2500"/>
              </a:lnSpc>
            </a:pPr>
            <a:r>
              <a:rPr lang="en-US" dirty="0" smtClean="0"/>
              <a:t>Cartoon </a:t>
            </a:r>
            <a:r>
              <a:rPr lang="en-US" dirty="0"/>
              <a:t>of clipped 80S ribosome together with Sec61-complex (</a:t>
            </a:r>
            <a:r>
              <a:rPr lang="en-US" b="1" dirty="0" smtClean="0">
                <a:solidFill>
                  <a:schemeClr val="accent2"/>
                </a:solidFill>
              </a:rPr>
              <a:t>blue</a:t>
            </a:r>
            <a:r>
              <a:rPr lang="en-US" dirty="0" smtClean="0"/>
              <a:t>), </a:t>
            </a:r>
            <a:r>
              <a:rPr lang="en-US" dirty="0"/>
              <a:t>TRAP-complex (</a:t>
            </a:r>
            <a:r>
              <a:rPr lang="en-US" b="1" dirty="0" smtClean="0">
                <a:solidFill>
                  <a:srgbClr val="00B050"/>
                </a:solidFill>
              </a:rPr>
              <a:t>green</a:t>
            </a:r>
            <a:r>
              <a:rPr lang="en-US" dirty="0" smtClean="0"/>
              <a:t>), </a:t>
            </a:r>
            <a:r>
              <a:rPr lang="en-US" dirty="0"/>
              <a:t>and </a:t>
            </a:r>
            <a:r>
              <a:rPr lang="en-US" dirty="0" smtClean="0"/>
              <a:t>Oligo </a:t>
            </a:r>
            <a:r>
              <a:rPr lang="en-US" dirty="0" err="1" smtClean="0"/>
              <a:t>Saccharyl</a:t>
            </a:r>
            <a:r>
              <a:rPr lang="en-US" dirty="0" smtClean="0"/>
              <a:t> Transferase.</a:t>
            </a:r>
          </a:p>
          <a:p>
            <a:pPr>
              <a:lnSpc>
                <a:spcPts val="2500"/>
              </a:lnSpc>
            </a:pPr>
            <a:endParaRPr lang="en-US" dirty="0"/>
          </a:p>
          <a:p>
            <a:pPr>
              <a:lnSpc>
                <a:spcPts val="2500"/>
              </a:lnSpc>
            </a:pPr>
            <a:r>
              <a:rPr lang="en-US" dirty="0" smtClean="0"/>
              <a:t>Structure determined by </a:t>
            </a:r>
            <a:r>
              <a:rPr lang="en-US" dirty="0" err="1" smtClean="0"/>
              <a:t>cryo</a:t>
            </a:r>
            <a:r>
              <a:rPr lang="en-US" dirty="0" smtClean="0"/>
              <a:t>-EM</a:t>
            </a:r>
          </a:p>
          <a:p>
            <a:pPr>
              <a:lnSpc>
                <a:spcPts val="2500"/>
              </a:lnSpc>
            </a:pPr>
            <a:endParaRPr lang="de-DE" dirty="0"/>
          </a:p>
          <a:p>
            <a:pPr>
              <a:lnSpc>
                <a:spcPts val="2500"/>
              </a:lnSpc>
            </a:pPr>
            <a:endParaRPr lang="de-DE" dirty="0" smtClean="0"/>
          </a:p>
          <a:p>
            <a:pPr>
              <a:lnSpc>
                <a:spcPts val="2500"/>
              </a:lnSpc>
            </a:pPr>
            <a:r>
              <a:rPr lang="de-DE" b="1" dirty="0" smtClean="0"/>
              <a:t>AIM</a:t>
            </a:r>
            <a:r>
              <a:rPr lang="de-DE" dirty="0" smtClean="0"/>
              <a:t>:</a:t>
            </a:r>
          </a:p>
          <a:p>
            <a:pPr>
              <a:lnSpc>
                <a:spcPts val="2500"/>
              </a:lnSpc>
            </a:pPr>
            <a:r>
              <a:rPr lang="de-DE" dirty="0" err="1" smtClean="0"/>
              <a:t>We</a:t>
            </a:r>
            <a:r>
              <a:rPr lang="de-DE" dirty="0" smtClean="0"/>
              <a:t> </a:t>
            </a:r>
            <a:r>
              <a:rPr lang="de-DE" dirty="0" err="1" smtClean="0"/>
              <a:t>tried</a:t>
            </a:r>
            <a:r>
              <a:rPr lang="de-DE" dirty="0" smtClean="0"/>
              <a:t> </a:t>
            </a:r>
            <a:r>
              <a:rPr lang="de-DE" dirty="0" err="1" smtClean="0"/>
              <a:t>to</a:t>
            </a:r>
            <a:r>
              <a:rPr lang="de-DE" dirty="0" smtClean="0"/>
              <a:t> </a:t>
            </a:r>
            <a:r>
              <a:rPr lang="de-DE" dirty="0" err="1" smtClean="0"/>
              <a:t>determine</a:t>
            </a:r>
            <a:r>
              <a:rPr lang="de-DE" dirty="0" smtClean="0"/>
              <a:t> </a:t>
            </a:r>
            <a:r>
              <a:rPr lang="de-DE" dirty="0" err="1" smtClean="0"/>
              <a:t>which</a:t>
            </a:r>
            <a:r>
              <a:rPr lang="de-DE" dirty="0" smtClean="0"/>
              <a:t> </a:t>
            </a:r>
            <a:r>
              <a:rPr lang="de-DE" dirty="0" err="1" smtClean="0"/>
              <a:t>proteins</a:t>
            </a:r>
            <a:r>
              <a:rPr lang="de-DE" dirty="0" smtClean="0"/>
              <a:t> </a:t>
            </a:r>
            <a:r>
              <a:rPr lang="de-DE" dirty="0" err="1" smtClean="0"/>
              <a:t>can</a:t>
            </a:r>
            <a:r>
              <a:rPr lang="de-DE" dirty="0" smtClean="0"/>
              <a:t> </a:t>
            </a:r>
            <a:r>
              <a:rPr lang="de-DE" dirty="0" err="1" smtClean="0"/>
              <a:t>translocate</a:t>
            </a:r>
            <a:r>
              <a:rPr lang="de-DE" dirty="0" smtClean="0"/>
              <a:t> </a:t>
            </a:r>
            <a:r>
              <a:rPr lang="de-DE" dirty="0" err="1" smtClean="0"/>
              <a:t>through</a:t>
            </a:r>
            <a:r>
              <a:rPr lang="de-DE" dirty="0" smtClean="0"/>
              <a:t> Sec61 </a:t>
            </a:r>
            <a:r>
              <a:rPr lang="de-DE" dirty="0" err="1" smtClean="0"/>
              <a:t>alone</a:t>
            </a:r>
            <a:r>
              <a:rPr lang="de-DE" dirty="0" smtClean="0"/>
              <a:t> </a:t>
            </a:r>
            <a:r>
              <a:rPr lang="de-DE" dirty="0" err="1" smtClean="0"/>
              <a:t>and</a:t>
            </a:r>
            <a:r>
              <a:rPr lang="de-DE" dirty="0" smtClean="0"/>
              <a:t> </a:t>
            </a:r>
            <a:r>
              <a:rPr lang="de-DE" dirty="0" err="1" smtClean="0"/>
              <a:t>which</a:t>
            </a:r>
            <a:r>
              <a:rPr lang="de-DE" dirty="0" smtClean="0"/>
              <a:t> </a:t>
            </a:r>
            <a:r>
              <a:rPr lang="de-DE" dirty="0" err="1" smtClean="0"/>
              <a:t>ones</a:t>
            </a:r>
            <a:r>
              <a:rPr lang="de-DE" dirty="0" smtClean="0"/>
              <a:t> </a:t>
            </a:r>
            <a:r>
              <a:rPr lang="de-DE" dirty="0" err="1" smtClean="0"/>
              <a:t>require</a:t>
            </a:r>
            <a:r>
              <a:rPr lang="de-DE" dirty="0" smtClean="0"/>
              <a:t> </a:t>
            </a:r>
            <a:r>
              <a:rPr lang="de-DE" dirty="0" err="1" smtClean="0"/>
              <a:t>the</a:t>
            </a:r>
            <a:r>
              <a:rPr lang="de-DE" dirty="0" smtClean="0"/>
              <a:t> </a:t>
            </a:r>
            <a:r>
              <a:rPr lang="de-DE" dirty="0" err="1" smtClean="0"/>
              <a:t>help</a:t>
            </a:r>
            <a:r>
              <a:rPr lang="de-DE" dirty="0" smtClean="0"/>
              <a:t> </a:t>
            </a:r>
            <a:r>
              <a:rPr lang="de-DE" dirty="0" err="1" smtClean="0"/>
              <a:t>of</a:t>
            </a:r>
            <a:r>
              <a:rPr lang="de-DE" dirty="0" smtClean="0"/>
              <a:t> Trap.</a:t>
            </a:r>
            <a:endParaRPr lang="de-DE" dirty="0"/>
          </a:p>
        </p:txBody>
      </p:sp>
      <p:pic>
        <p:nvPicPr>
          <p:cNvPr id="3" name="Grafik 2"/>
          <p:cNvPicPr>
            <a:picLocks noChangeAspect="1"/>
          </p:cNvPicPr>
          <p:nvPr/>
        </p:nvPicPr>
        <p:blipFill rotWithShape="1">
          <a:blip r:embed="rId4">
            <a:extLst>
              <a:ext uri="{28A0092B-C50C-407E-A947-70E740481C1C}">
                <a14:useLocalDpi xmlns:a14="http://schemas.microsoft.com/office/drawing/2010/main" val="0"/>
              </a:ext>
            </a:extLst>
          </a:blip>
          <a:srcRect r="65239" b="61151"/>
          <a:stretch/>
        </p:blipFill>
        <p:spPr>
          <a:xfrm>
            <a:off x="250824" y="703783"/>
            <a:ext cx="3313063" cy="3838475"/>
          </a:xfrm>
          <a:prstGeom prst="rect">
            <a:avLst/>
          </a:prstGeom>
        </p:spPr>
      </p:pic>
    </p:spTree>
    <p:extLst>
      <p:ext uri="{BB962C8B-B14F-4D97-AF65-F5344CB8AC3E}">
        <p14:creationId xmlns:p14="http://schemas.microsoft.com/office/powerpoint/2010/main" val="30146413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Experimental strategy</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28</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2" name="Rechteck 11"/>
          <p:cNvSpPr/>
          <p:nvPr/>
        </p:nvSpPr>
        <p:spPr>
          <a:xfrm>
            <a:off x="2195736" y="1997224"/>
            <a:ext cx="2980928" cy="99972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5" name="Rechteck 14"/>
          <p:cNvSpPr/>
          <p:nvPr/>
        </p:nvSpPr>
        <p:spPr>
          <a:xfrm>
            <a:off x="5176665" y="624334"/>
            <a:ext cx="3715120" cy="4901342"/>
          </a:xfrm>
          <a:prstGeom prst="rect">
            <a:avLst/>
          </a:prstGeom>
        </p:spPr>
        <p:txBody>
          <a:bodyPr wrap="square">
            <a:spAutoFit/>
          </a:bodyPr>
          <a:lstStyle/>
          <a:p>
            <a:pPr>
              <a:lnSpc>
                <a:spcPts val="2500"/>
              </a:lnSpc>
            </a:pPr>
            <a:r>
              <a:rPr lang="en-US" dirty="0" smtClean="0"/>
              <a:t>siRNA-mediated </a:t>
            </a:r>
            <a:r>
              <a:rPr lang="en-US" dirty="0"/>
              <a:t>gene silencing using two different siRNAs for each target and one non-targeting (control) siRNA, </a:t>
            </a:r>
            <a:r>
              <a:rPr lang="en-US" dirty="0" smtClean="0"/>
              <a:t>respectively.</a:t>
            </a:r>
          </a:p>
          <a:p>
            <a:pPr>
              <a:lnSpc>
                <a:spcPts val="2500"/>
              </a:lnSpc>
            </a:pPr>
            <a:endParaRPr lang="en-US" dirty="0"/>
          </a:p>
          <a:p>
            <a:pPr>
              <a:lnSpc>
                <a:spcPts val="2500"/>
              </a:lnSpc>
            </a:pPr>
            <a:r>
              <a:rPr lang="en-US" dirty="0" smtClean="0"/>
              <a:t>6/9 </a:t>
            </a:r>
            <a:r>
              <a:rPr lang="en-US" dirty="0"/>
              <a:t>replicates for each siRNA in </a:t>
            </a:r>
            <a:r>
              <a:rPr lang="en-US" dirty="0" smtClean="0"/>
              <a:t>2/3 </a:t>
            </a:r>
            <a:r>
              <a:rPr lang="en-US" dirty="0"/>
              <a:t>independent </a:t>
            </a:r>
            <a:r>
              <a:rPr lang="en-US" dirty="0" smtClean="0"/>
              <a:t>experiments.</a:t>
            </a:r>
          </a:p>
          <a:p>
            <a:pPr>
              <a:lnSpc>
                <a:spcPts val="2500"/>
              </a:lnSpc>
            </a:pPr>
            <a:endParaRPr lang="en-US" dirty="0" smtClean="0"/>
          </a:p>
          <a:p>
            <a:pPr>
              <a:lnSpc>
                <a:spcPts val="2500"/>
              </a:lnSpc>
            </a:pPr>
            <a:r>
              <a:rPr lang="en-US" dirty="0"/>
              <a:t>L</a:t>
            </a:r>
            <a:r>
              <a:rPr lang="en-US" dirty="0" smtClean="0"/>
              <a:t>abel-free </a:t>
            </a:r>
            <a:r>
              <a:rPr lang="en-US" dirty="0"/>
              <a:t>quantitative proteomic </a:t>
            </a:r>
            <a:r>
              <a:rPr lang="en-US" dirty="0" smtClean="0"/>
              <a:t>analysis </a:t>
            </a:r>
            <a:r>
              <a:rPr lang="en-US" dirty="0"/>
              <a:t>and differential protein abundance analysis </a:t>
            </a:r>
            <a:r>
              <a:rPr lang="en-US" dirty="0" smtClean="0"/>
              <a:t>identify </a:t>
            </a:r>
            <a:r>
              <a:rPr lang="en-US" dirty="0"/>
              <a:t>negatively affected proteins (i.e., clients) and positively affected proteins (i.e. compensatory mechanisms</a:t>
            </a:r>
            <a:r>
              <a:rPr lang="en-US" dirty="0" smtClean="0"/>
              <a:t>).</a:t>
            </a:r>
            <a:endParaRPr lang="de-DE" dirty="0"/>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36938" b="62201"/>
          <a:stretch/>
        </p:blipFill>
        <p:spPr>
          <a:xfrm>
            <a:off x="35496" y="620688"/>
            <a:ext cx="4982998" cy="3096344"/>
          </a:xfrm>
          <a:prstGeom prst="rect">
            <a:avLst/>
          </a:prstGeom>
        </p:spPr>
      </p:pic>
      <p:sp>
        <p:nvSpPr>
          <p:cNvPr id="9" name="Textfeld 8"/>
          <p:cNvSpPr txBox="1"/>
          <p:nvPr/>
        </p:nvSpPr>
        <p:spPr>
          <a:xfrm flipH="1">
            <a:off x="395534" y="5857527"/>
            <a:ext cx="3960441" cy="307777"/>
          </a:xfrm>
          <a:prstGeom prst="rect">
            <a:avLst/>
          </a:prstGeom>
          <a:noFill/>
        </p:spPr>
        <p:txBody>
          <a:bodyPr wrap="square" rtlCol="0">
            <a:spAutoFit/>
          </a:bodyPr>
          <a:lstStyle/>
          <a:p>
            <a:r>
              <a:rPr lang="de-DE" sz="1400" dirty="0" err="1" smtClean="0"/>
              <a:t>Duy</a:t>
            </a:r>
            <a:r>
              <a:rPr lang="de-DE" sz="1400" dirty="0" smtClean="0"/>
              <a:t> </a:t>
            </a:r>
            <a:r>
              <a:rPr lang="de-DE" sz="1400" dirty="0"/>
              <a:t>et al., </a:t>
            </a:r>
            <a:r>
              <a:rPr lang="de-DE" sz="1400" dirty="0" smtClean="0"/>
              <a:t>Nature </a:t>
            </a:r>
            <a:r>
              <a:rPr lang="de-DE" sz="1400" dirty="0" err="1" smtClean="0"/>
              <a:t>Commun</a:t>
            </a:r>
            <a:r>
              <a:rPr lang="de-DE" sz="1400" dirty="0" smtClean="0"/>
              <a:t> 9, 3765 </a:t>
            </a:r>
            <a:r>
              <a:rPr lang="de-DE" sz="1400" dirty="0"/>
              <a:t>(</a:t>
            </a:r>
            <a:r>
              <a:rPr lang="de-DE" sz="1400" dirty="0" smtClean="0"/>
              <a:t>2018)</a:t>
            </a:r>
            <a:endParaRPr lang="de-DE" sz="1400" dirty="0"/>
          </a:p>
        </p:txBody>
      </p:sp>
    </p:spTree>
    <p:extLst>
      <p:ext uri="{BB962C8B-B14F-4D97-AF65-F5344CB8AC3E}">
        <p14:creationId xmlns:p14="http://schemas.microsoft.com/office/powerpoint/2010/main" val="3700659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Validation of knock-down</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29</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395534" y="3004110"/>
            <a:ext cx="8496250" cy="2336537"/>
          </a:xfrm>
          <a:prstGeom prst="rect">
            <a:avLst/>
          </a:prstGeom>
        </p:spPr>
        <p:txBody>
          <a:bodyPr wrap="square">
            <a:spAutoFit/>
          </a:bodyPr>
          <a:lstStyle/>
          <a:p>
            <a:pPr>
              <a:lnSpc>
                <a:spcPts val="2500"/>
              </a:lnSpc>
            </a:pPr>
            <a:r>
              <a:rPr lang="en-US" dirty="0"/>
              <a:t>Knock-down </a:t>
            </a:r>
            <a:r>
              <a:rPr lang="en-US" dirty="0" smtClean="0"/>
              <a:t>efficiencies were </a:t>
            </a:r>
            <a:r>
              <a:rPr lang="en-US" dirty="0"/>
              <a:t>evaluated by western blot. </a:t>
            </a:r>
            <a:endParaRPr lang="en-US" dirty="0" smtClean="0"/>
          </a:p>
          <a:p>
            <a:pPr>
              <a:lnSpc>
                <a:spcPts val="2500"/>
              </a:lnSpc>
            </a:pPr>
            <a:endParaRPr lang="en-US" dirty="0"/>
          </a:p>
          <a:p>
            <a:pPr>
              <a:lnSpc>
                <a:spcPts val="2500"/>
              </a:lnSpc>
            </a:pPr>
            <a:r>
              <a:rPr lang="en-US" dirty="0" smtClean="0"/>
              <a:t>Results </a:t>
            </a:r>
            <a:r>
              <a:rPr lang="en-US" dirty="0"/>
              <a:t>are presented as % of residual protein levels (normalized to ß-actin) relative to control, which was set to 100</a:t>
            </a:r>
            <a:r>
              <a:rPr lang="en-US" dirty="0" smtClean="0"/>
              <a:t>%.</a:t>
            </a:r>
          </a:p>
          <a:p>
            <a:pPr>
              <a:lnSpc>
                <a:spcPts val="2500"/>
              </a:lnSpc>
            </a:pPr>
            <a:endParaRPr lang="en-US" dirty="0"/>
          </a:p>
          <a:p>
            <a:pPr>
              <a:lnSpc>
                <a:spcPts val="2500"/>
              </a:lnSpc>
            </a:pPr>
            <a:r>
              <a:rPr lang="en-US" b="1" dirty="0" smtClean="0">
                <a:solidFill>
                  <a:srgbClr val="FF33CC"/>
                </a:solidFill>
              </a:rPr>
              <a:t>Q: why do the levels of SEC61 and TRAP do not go to zero after siRNA silencing (for 72 – 96 hours)?</a:t>
            </a:r>
            <a:endParaRPr lang="de-DE" b="1" dirty="0">
              <a:solidFill>
                <a:srgbClr val="FF33CC"/>
              </a:solidFill>
            </a:endParaRPr>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60" t="39556" b="40226"/>
          <a:stretch/>
        </p:blipFill>
        <p:spPr>
          <a:xfrm>
            <a:off x="395534" y="1198222"/>
            <a:ext cx="7896953" cy="1656184"/>
          </a:xfrm>
          <a:prstGeom prst="rect">
            <a:avLst/>
          </a:prstGeom>
        </p:spPr>
      </p:pic>
      <p:sp>
        <p:nvSpPr>
          <p:cNvPr id="5" name="Rechteck 4"/>
          <p:cNvSpPr/>
          <p:nvPr/>
        </p:nvSpPr>
        <p:spPr>
          <a:xfrm>
            <a:off x="395534" y="2206334"/>
            <a:ext cx="8424938" cy="21602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395534" y="620688"/>
            <a:ext cx="8496250" cy="385362"/>
          </a:xfrm>
          <a:prstGeom prst="rect">
            <a:avLst/>
          </a:prstGeom>
        </p:spPr>
        <p:txBody>
          <a:bodyPr wrap="square">
            <a:spAutoFit/>
          </a:bodyPr>
          <a:lstStyle/>
          <a:p>
            <a:pPr>
              <a:lnSpc>
                <a:spcPts val="2500"/>
              </a:lnSpc>
            </a:pPr>
            <a:r>
              <a:rPr lang="en-US" dirty="0" smtClean="0"/>
              <a:t>Knock-down of SEC61-alpha 		 TRAP-beta</a:t>
            </a:r>
            <a:endParaRPr lang="de-DE" b="1" dirty="0">
              <a:solidFill>
                <a:srgbClr val="FF33CC"/>
              </a:solidFill>
            </a:endParaRPr>
          </a:p>
        </p:txBody>
      </p:sp>
    </p:spTree>
    <p:extLst>
      <p:ext uri="{BB962C8B-B14F-4D97-AF65-F5344CB8AC3E}">
        <p14:creationId xmlns:p14="http://schemas.microsoft.com/office/powerpoint/2010/main" val="2401304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Proteomics workflow: (2) trypsin digestion</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3</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395535" y="5733256"/>
            <a:ext cx="3456384" cy="523220"/>
          </a:xfrm>
          <a:prstGeom prst="rect">
            <a:avLst/>
          </a:prstGeom>
          <a:noFill/>
        </p:spPr>
        <p:txBody>
          <a:bodyPr wrap="square" rtlCol="0">
            <a:spAutoFit/>
          </a:bodyPr>
          <a:lstStyle/>
          <a:p>
            <a:r>
              <a:rPr lang="en-US" sz="1400" dirty="0" err="1" smtClean="0"/>
              <a:t>Aebersold</a:t>
            </a:r>
            <a:r>
              <a:rPr lang="en-US" sz="1400" dirty="0" smtClean="0"/>
              <a:t>, Mann</a:t>
            </a:r>
            <a:endParaRPr lang="en-US" sz="1400" dirty="0"/>
          </a:p>
          <a:p>
            <a:r>
              <a:rPr lang="en-US" sz="1400" dirty="0"/>
              <a:t>Nature 422, </a:t>
            </a:r>
            <a:r>
              <a:rPr lang="en-US" sz="1400" dirty="0" smtClean="0"/>
              <a:t>198-207(2003)</a:t>
            </a:r>
            <a:endParaRPr lang="en-US" sz="1400" dirty="0"/>
          </a:p>
        </p:txBody>
      </p:sp>
      <p:sp>
        <p:nvSpPr>
          <p:cNvPr id="12" name="Rechteck 11"/>
          <p:cNvSpPr/>
          <p:nvPr/>
        </p:nvSpPr>
        <p:spPr>
          <a:xfrm>
            <a:off x="2483768" y="540007"/>
            <a:ext cx="2980928" cy="99972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3" name="Содержимое 2"/>
          <p:cNvSpPr txBox="1">
            <a:spLocks/>
          </p:cNvSpPr>
          <p:nvPr/>
        </p:nvSpPr>
        <p:spPr bwMode="auto">
          <a:xfrm>
            <a:off x="107922" y="2960131"/>
            <a:ext cx="4280657" cy="27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900"/>
              </a:lnSpc>
              <a:buFontTx/>
              <a:buNone/>
            </a:pPr>
            <a:r>
              <a:rPr lang="en-US" sz="1800" dirty="0"/>
              <a:t>Therefore, </a:t>
            </a:r>
            <a:r>
              <a:rPr lang="en-US" sz="1800" dirty="0" smtClean="0"/>
              <a:t>in stage 2, proteins </a:t>
            </a:r>
            <a:r>
              <a:rPr lang="en-US" sz="1800" dirty="0"/>
              <a:t>are </a:t>
            </a:r>
            <a:r>
              <a:rPr lang="en-US" sz="1800" b="1" dirty="0"/>
              <a:t>degraded</a:t>
            </a:r>
            <a:r>
              <a:rPr lang="en-US" sz="1800" dirty="0"/>
              <a:t> </a:t>
            </a:r>
            <a:r>
              <a:rPr lang="en-US" sz="1800" b="1" dirty="0"/>
              <a:t>enzymatically</a:t>
            </a:r>
            <a:r>
              <a:rPr lang="en-US" sz="1800" dirty="0"/>
              <a:t> to </a:t>
            </a:r>
            <a:r>
              <a:rPr lang="en-US" sz="1800" dirty="0" smtClean="0"/>
              <a:t>peptides, </a:t>
            </a:r>
            <a:r>
              <a:rPr lang="en-US" sz="1800" dirty="0"/>
              <a:t>usually by </a:t>
            </a:r>
            <a:r>
              <a:rPr lang="en-US" sz="1800" dirty="0" smtClean="0"/>
              <a:t>trypsin.</a:t>
            </a:r>
          </a:p>
          <a:p>
            <a:pPr marL="0" indent="0">
              <a:lnSpc>
                <a:spcPts val="2900"/>
              </a:lnSpc>
              <a:buFontTx/>
              <a:buNone/>
            </a:pPr>
            <a:r>
              <a:rPr lang="en-US" sz="1800" dirty="0" smtClean="0"/>
              <a:t>This yields peptides </a:t>
            </a:r>
            <a:r>
              <a:rPr lang="en-US" sz="1800" dirty="0"/>
              <a:t>with C-terminally protonated amino </a:t>
            </a:r>
            <a:r>
              <a:rPr lang="en-US" sz="1800" dirty="0" smtClean="0"/>
              <a:t>acids (K/R) which is beneficial in </a:t>
            </a:r>
            <a:r>
              <a:rPr lang="en-US" sz="1800" dirty="0"/>
              <a:t>subsequent peptide sequencing.</a:t>
            </a:r>
            <a:endParaRPr lang="en-US" sz="1800" kern="0" dirty="0" smtClean="0"/>
          </a:p>
        </p:txBody>
      </p:sp>
      <p:pic>
        <p:nvPicPr>
          <p:cNvPr id="14" name="Grafik 13"/>
          <p:cNvPicPr>
            <a:picLocks noChangeAspect="1"/>
          </p:cNvPicPr>
          <p:nvPr/>
        </p:nvPicPr>
        <p:blipFill rotWithShape="1">
          <a:blip r:embed="rId3">
            <a:extLst>
              <a:ext uri="{28A0092B-C50C-407E-A947-70E740481C1C}">
                <a14:useLocalDpi xmlns:a14="http://schemas.microsoft.com/office/drawing/2010/main" val="0"/>
              </a:ext>
            </a:extLst>
          </a:blip>
          <a:srcRect l="6499" r="-620" b="72355"/>
          <a:stretch/>
        </p:blipFill>
        <p:spPr>
          <a:xfrm>
            <a:off x="170061" y="644767"/>
            <a:ext cx="6264696" cy="2315364"/>
          </a:xfrm>
          <a:prstGeom prst="rect">
            <a:avLst/>
          </a:prstGeom>
        </p:spPr>
      </p:pic>
      <p:pic>
        <p:nvPicPr>
          <p:cNvPr id="3" name="Grafik 2"/>
          <p:cNvPicPr>
            <a:picLocks noChangeAspect="1"/>
          </p:cNvPicPr>
          <p:nvPr/>
        </p:nvPicPr>
        <p:blipFill>
          <a:blip r:embed="rId4"/>
          <a:stretch>
            <a:fillRect/>
          </a:stretch>
        </p:blipFill>
        <p:spPr>
          <a:xfrm>
            <a:off x="4283968" y="2852936"/>
            <a:ext cx="4719925" cy="2385323"/>
          </a:xfrm>
          <a:prstGeom prst="rect">
            <a:avLst/>
          </a:prstGeom>
        </p:spPr>
      </p:pic>
      <p:sp>
        <p:nvSpPr>
          <p:cNvPr id="15" name="Textfeld 14"/>
          <p:cNvSpPr txBox="1"/>
          <p:nvPr/>
        </p:nvSpPr>
        <p:spPr>
          <a:xfrm flipH="1">
            <a:off x="5004048" y="5733256"/>
            <a:ext cx="3456384" cy="523220"/>
          </a:xfrm>
          <a:prstGeom prst="rect">
            <a:avLst/>
          </a:prstGeom>
          <a:noFill/>
        </p:spPr>
        <p:txBody>
          <a:bodyPr wrap="square" rtlCol="0">
            <a:spAutoFit/>
          </a:bodyPr>
          <a:lstStyle/>
          <a:p>
            <a:r>
              <a:rPr lang="en-US" sz="1400" dirty="0" err="1" smtClean="0"/>
              <a:t>Henzel</a:t>
            </a:r>
            <a:r>
              <a:rPr lang="en-US" sz="1400" dirty="0" smtClean="0"/>
              <a:t> et al. J Am </a:t>
            </a:r>
            <a:r>
              <a:rPr lang="en-US" sz="1400" dirty="0" err="1" smtClean="0"/>
              <a:t>Soc</a:t>
            </a:r>
            <a:r>
              <a:rPr lang="en-US" sz="1400" dirty="0" smtClean="0"/>
              <a:t> </a:t>
            </a:r>
            <a:r>
              <a:rPr lang="en-US" sz="1400" dirty="0"/>
              <a:t>Mass </a:t>
            </a:r>
            <a:r>
              <a:rPr lang="en-US" sz="1400" dirty="0" err="1" smtClean="0"/>
              <a:t>Spectrom</a:t>
            </a:r>
            <a:endParaRPr lang="en-US" sz="1400" dirty="0"/>
          </a:p>
          <a:p>
            <a:r>
              <a:rPr lang="en-US" sz="1400" dirty="0" smtClean="0"/>
              <a:t>14</a:t>
            </a:r>
            <a:r>
              <a:rPr lang="en-US" sz="1400" dirty="0"/>
              <a:t>, </a:t>
            </a:r>
            <a:r>
              <a:rPr lang="en-US" sz="1400" dirty="0" smtClean="0"/>
              <a:t>931–942 (2003)</a:t>
            </a:r>
            <a:endParaRPr lang="en-US" sz="1400" dirty="0"/>
          </a:p>
        </p:txBody>
      </p:sp>
    </p:spTree>
    <p:extLst>
      <p:ext uri="{BB962C8B-B14F-4D97-AF65-F5344CB8AC3E}">
        <p14:creationId xmlns:p14="http://schemas.microsoft.com/office/powerpoint/2010/main" val="3503871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Experimental silencing strategy</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30</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323528" y="629720"/>
            <a:ext cx="8496250" cy="2977738"/>
          </a:xfrm>
          <a:prstGeom prst="rect">
            <a:avLst/>
          </a:prstGeom>
        </p:spPr>
        <p:txBody>
          <a:bodyPr wrap="square">
            <a:spAutoFit/>
          </a:bodyPr>
          <a:lstStyle/>
          <a:p>
            <a:pPr>
              <a:lnSpc>
                <a:spcPts val="2500"/>
              </a:lnSpc>
            </a:pPr>
            <a:r>
              <a:rPr lang="en-US" dirty="0"/>
              <a:t>Each MS experiment provided proteome-wide abundance data as LFQ </a:t>
            </a:r>
            <a:r>
              <a:rPr lang="en-US" dirty="0" smtClean="0"/>
              <a:t>intensities</a:t>
            </a:r>
          </a:p>
          <a:p>
            <a:pPr>
              <a:lnSpc>
                <a:spcPts val="2500"/>
              </a:lnSpc>
            </a:pPr>
            <a:r>
              <a:rPr lang="en-US" dirty="0" smtClean="0"/>
              <a:t>(Cox et al. </a:t>
            </a:r>
            <a:r>
              <a:rPr lang="de-DE" dirty="0"/>
              <a:t>Mol </a:t>
            </a:r>
            <a:r>
              <a:rPr lang="de-DE" dirty="0" err="1"/>
              <a:t>Cell</a:t>
            </a:r>
            <a:r>
              <a:rPr lang="de-DE" dirty="0"/>
              <a:t> Proteomics. </a:t>
            </a:r>
            <a:r>
              <a:rPr lang="de-DE" dirty="0" smtClean="0"/>
              <a:t>(2014)13: 2513–2526</a:t>
            </a:r>
            <a:r>
              <a:rPr lang="de-DE" dirty="0"/>
              <a:t> </a:t>
            </a:r>
            <a:r>
              <a:rPr lang="de-DE" dirty="0" smtClean="0"/>
              <a:t>– </a:t>
            </a:r>
            <a:r>
              <a:rPr lang="de-DE" dirty="0" err="1" smtClean="0"/>
              <a:t>how</a:t>
            </a:r>
            <a:r>
              <a:rPr lang="de-DE" dirty="0" smtClean="0"/>
              <a:t> </a:t>
            </a:r>
            <a:r>
              <a:rPr lang="de-DE" dirty="0" err="1" smtClean="0"/>
              <a:t>to</a:t>
            </a:r>
            <a:r>
              <a:rPr lang="de-DE" dirty="0" smtClean="0"/>
              <a:t> </a:t>
            </a:r>
            <a:r>
              <a:rPr lang="de-DE" dirty="0" err="1" smtClean="0"/>
              <a:t>combine</a:t>
            </a:r>
            <a:r>
              <a:rPr lang="de-DE" dirty="0" smtClean="0"/>
              <a:t> </a:t>
            </a:r>
            <a:r>
              <a:rPr lang="de-DE" dirty="0" err="1" smtClean="0"/>
              <a:t>peptide</a:t>
            </a:r>
            <a:r>
              <a:rPr lang="de-DE" dirty="0" smtClean="0"/>
              <a:t> </a:t>
            </a:r>
            <a:r>
              <a:rPr lang="de-DE" dirty="0" err="1" smtClean="0"/>
              <a:t>intensities</a:t>
            </a:r>
            <a:r>
              <a:rPr lang="de-DE" dirty="0" smtClean="0"/>
              <a:t> </a:t>
            </a:r>
            <a:r>
              <a:rPr lang="de-DE" dirty="0" err="1" smtClean="0"/>
              <a:t>into</a:t>
            </a:r>
            <a:r>
              <a:rPr lang="de-DE" dirty="0" smtClean="0"/>
              <a:t> </a:t>
            </a:r>
            <a:r>
              <a:rPr lang="de-DE" dirty="0" err="1" smtClean="0"/>
              <a:t>aggregated</a:t>
            </a:r>
            <a:r>
              <a:rPr lang="de-DE" dirty="0" smtClean="0"/>
              <a:t> </a:t>
            </a:r>
            <a:r>
              <a:rPr lang="de-DE" dirty="0" err="1" smtClean="0"/>
              <a:t>protein</a:t>
            </a:r>
            <a:r>
              <a:rPr lang="de-DE" dirty="0" smtClean="0"/>
              <a:t> </a:t>
            </a:r>
            <a:r>
              <a:rPr lang="de-DE" dirty="0" err="1" smtClean="0"/>
              <a:t>abundances</a:t>
            </a:r>
            <a:r>
              <a:rPr lang="de-DE" dirty="0" smtClean="0"/>
              <a:t>?)</a:t>
            </a:r>
          </a:p>
          <a:p>
            <a:pPr>
              <a:lnSpc>
                <a:spcPts val="2500"/>
              </a:lnSpc>
            </a:pPr>
            <a:endParaRPr lang="en-US" dirty="0"/>
          </a:p>
          <a:p>
            <a:pPr>
              <a:lnSpc>
                <a:spcPts val="2500"/>
              </a:lnSpc>
            </a:pPr>
            <a:r>
              <a:rPr lang="en-US" dirty="0" smtClean="0"/>
              <a:t>for 3 sample groups : </a:t>
            </a:r>
          </a:p>
          <a:p>
            <a:pPr>
              <a:lnSpc>
                <a:spcPts val="2500"/>
              </a:lnSpc>
            </a:pPr>
            <a:r>
              <a:rPr lang="en-US" dirty="0"/>
              <a:t>	</a:t>
            </a:r>
            <a:r>
              <a:rPr lang="en-US" dirty="0" smtClean="0"/>
              <a:t>one </a:t>
            </a:r>
            <a:r>
              <a:rPr lang="en-US" dirty="0"/>
              <a:t>control (non-targeting siRNA treated) and </a:t>
            </a:r>
            <a:endParaRPr lang="en-US" dirty="0" smtClean="0"/>
          </a:p>
          <a:p>
            <a:pPr>
              <a:lnSpc>
                <a:spcPts val="2500"/>
              </a:lnSpc>
            </a:pPr>
            <a:r>
              <a:rPr lang="en-US" dirty="0"/>
              <a:t>	</a:t>
            </a:r>
            <a:r>
              <a:rPr lang="en-US" dirty="0" smtClean="0"/>
              <a:t>two </a:t>
            </a:r>
            <a:r>
              <a:rPr lang="en-US" dirty="0"/>
              <a:t>stimuli (down-regulation by two different targeting siRNAs directed </a:t>
            </a:r>
            <a:r>
              <a:rPr lang="en-US" dirty="0" smtClean="0"/>
              <a:t>	against </a:t>
            </a:r>
            <a:r>
              <a:rPr lang="en-US" dirty="0"/>
              <a:t>the same </a:t>
            </a:r>
            <a:r>
              <a:rPr lang="en-US" dirty="0" smtClean="0"/>
              <a:t>gene)</a:t>
            </a:r>
          </a:p>
          <a:p>
            <a:pPr>
              <a:lnSpc>
                <a:spcPts val="2500"/>
              </a:lnSpc>
            </a:pPr>
            <a:r>
              <a:rPr lang="en-US" dirty="0" smtClean="0"/>
              <a:t>each </a:t>
            </a:r>
            <a:r>
              <a:rPr lang="en-US" dirty="0"/>
              <a:t>having </a:t>
            </a:r>
            <a:r>
              <a:rPr lang="en-US" dirty="0" smtClean="0"/>
              <a:t>3 </a:t>
            </a:r>
            <a:r>
              <a:rPr lang="en-US" dirty="0"/>
              <a:t>data points. </a:t>
            </a:r>
          </a:p>
        </p:txBody>
      </p:sp>
    </p:spTree>
    <p:extLst>
      <p:ext uri="{BB962C8B-B14F-4D97-AF65-F5344CB8AC3E}">
        <p14:creationId xmlns:p14="http://schemas.microsoft.com/office/powerpoint/2010/main" val="3379463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Number of proteins in MS experiments</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31</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4355976" y="629720"/>
            <a:ext cx="4649607" cy="4232569"/>
          </a:xfrm>
          <a:prstGeom prst="rect">
            <a:avLst/>
          </a:prstGeom>
        </p:spPr>
        <p:txBody>
          <a:bodyPr wrap="square">
            <a:spAutoFit/>
          </a:bodyPr>
          <a:lstStyle/>
          <a:p>
            <a:pPr>
              <a:lnSpc>
                <a:spcPts val="2500"/>
              </a:lnSpc>
            </a:pPr>
            <a:r>
              <a:rPr lang="en-US" dirty="0"/>
              <a:t>N</a:t>
            </a:r>
            <a:r>
              <a:rPr lang="en-US" dirty="0" smtClean="0"/>
              <a:t>umber </a:t>
            </a:r>
            <a:r>
              <a:rPr lang="en-US" dirty="0"/>
              <a:t>of proteins detected in the 2</a:t>
            </a:r>
            <a:r>
              <a:rPr lang="en-US" dirty="0" smtClean="0"/>
              <a:t> </a:t>
            </a:r>
            <a:r>
              <a:rPr lang="en-US" dirty="0"/>
              <a:t>Sec61 </a:t>
            </a:r>
            <a:r>
              <a:rPr lang="en-US" dirty="0" smtClean="0"/>
              <a:t>depletion experiments </a:t>
            </a:r>
            <a:r>
              <a:rPr lang="en-US" dirty="0"/>
              <a:t>(two </a:t>
            </a:r>
            <a:r>
              <a:rPr lang="en-US" dirty="0" smtClean="0"/>
              <a:t>left most </a:t>
            </a:r>
            <a:r>
              <a:rPr lang="en-US" dirty="0"/>
              <a:t>columns) and in the 3</a:t>
            </a:r>
            <a:r>
              <a:rPr lang="en-US" dirty="0" smtClean="0"/>
              <a:t> </a:t>
            </a:r>
            <a:r>
              <a:rPr lang="en-US" dirty="0"/>
              <a:t>TRAP depletion experiments (</a:t>
            </a:r>
            <a:r>
              <a:rPr lang="en-US" dirty="0" smtClean="0"/>
              <a:t>three rightmost </a:t>
            </a:r>
            <a:r>
              <a:rPr lang="en-US" dirty="0"/>
              <a:t>columns). </a:t>
            </a:r>
            <a:endParaRPr lang="en-US" dirty="0" smtClean="0"/>
          </a:p>
          <a:p>
            <a:pPr>
              <a:lnSpc>
                <a:spcPts val="2500"/>
              </a:lnSpc>
            </a:pPr>
            <a:r>
              <a:rPr lang="en-US" dirty="0"/>
              <a:t>B</a:t>
            </a:r>
            <a:r>
              <a:rPr lang="en-US" dirty="0" smtClean="0"/>
              <a:t>lue </a:t>
            </a:r>
            <a:r>
              <a:rPr lang="en-US" dirty="0"/>
              <a:t>bars :</a:t>
            </a:r>
            <a:r>
              <a:rPr lang="en-US" dirty="0" smtClean="0"/>
              <a:t> </a:t>
            </a:r>
            <a:r>
              <a:rPr lang="en-US" dirty="0"/>
              <a:t>proteins </a:t>
            </a:r>
            <a:r>
              <a:rPr lang="en-US" dirty="0" smtClean="0"/>
              <a:t>analyzed here.</a:t>
            </a:r>
            <a:endParaRPr lang="en-US" dirty="0"/>
          </a:p>
          <a:p>
            <a:pPr>
              <a:lnSpc>
                <a:spcPts val="2500"/>
              </a:lnSpc>
            </a:pPr>
            <a:r>
              <a:rPr lang="en-US" dirty="0"/>
              <a:t>G</a:t>
            </a:r>
            <a:r>
              <a:rPr lang="en-US" dirty="0" smtClean="0"/>
              <a:t>reen : </a:t>
            </a:r>
            <a:r>
              <a:rPr lang="en-US" dirty="0"/>
              <a:t>proteins that do not have sufficient control data points, i.e. more </a:t>
            </a:r>
            <a:r>
              <a:rPr lang="en-US" dirty="0" smtClean="0"/>
              <a:t>than 2/3 </a:t>
            </a:r>
            <a:r>
              <a:rPr lang="en-US" dirty="0"/>
              <a:t>of the control samples have missing data points. </a:t>
            </a:r>
            <a:r>
              <a:rPr lang="en-US" dirty="0" smtClean="0"/>
              <a:t>Yellow : </a:t>
            </a:r>
            <a:r>
              <a:rPr lang="en-US" dirty="0"/>
              <a:t>“</a:t>
            </a:r>
            <a:r>
              <a:rPr lang="en-US" dirty="0" smtClean="0"/>
              <a:t>contaminants” from </a:t>
            </a:r>
            <a:r>
              <a:rPr lang="en-US" dirty="0" err="1"/>
              <a:t>MaxQuant</a:t>
            </a:r>
            <a:r>
              <a:rPr lang="en-US" dirty="0"/>
              <a:t> analysis. </a:t>
            </a:r>
            <a:endParaRPr lang="en-US" dirty="0" smtClean="0"/>
          </a:p>
          <a:p>
            <a:pPr>
              <a:lnSpc>
                <a:spcPts val="2500"/>
              </a:lnSpc>
            </a:pPr>
            <a:r>
              <a:rPr lang="en-US" dirty="0"/>
              <a:t>R</a:t>
            </a:r>
            <a:r>
              <a:rPr lang="en-US" dirty="0" smtClean="0"/>
              <a:t>ed : </a:t>
            </a:r>
            <a:r>
              <a:rPr lang="en-US" dirty="0"/>
              <a:t>proteins that cannot be found (or contain “</a:t>
            </a:r>
            <a:r>
              <a:rPr lang="en-US" dirty="0" smtClean="0"/>
              <a:t>invalid control</a:t>
            </a:r>
            <a:r>
              <a:rPr lang="en-US" dirty="0"/>
              <a:t>”) in other corresponding experiments. </a:t>
            </a:r>
            <a:endParaRPr lang="de-DE" dirty="0"/>
          </a:p>
        </p:txBody>
      </p:sp>
      <p:pic>
        <p:nvPicPr>
          <p:cNvPr id="5" name="Grafik 4"/>
          <p:cNvPicPr>
            <a:picLocks noChangeAspect="1"/>
          </p:cNvPicPr>
          <p:nvPr/>
        </p:nvPicPr>
        <p:blipFill>
          <a:blip r:embed="rId3"/>
          <a:stretch>
            <a:fillRect/>
          </a:stretch>
        </p:blipFill>
        <p:spPr>
          <a:xfrm>
            <a:off x="25152" y="629720"/>
            <a:ext cx="4405821" cy="4159191"/>
          </a:xfrm>
          <a:prstGeom prst="rect">
            <a:avLst/>
          </a:prstGeom>
        </p:spPr>
      </p:pic>
      <p:sp>
        <p:nvSpPr>
          <p:cNvPr id="3" name="Rechteck 2"/>
          <p:cNvSpPr/>
          <p:nvPr/>
        </p:nvSpPr>
        <p:spPr>
          <a:xfrm>
            <a:off x="138417" y="4941168"/>
            <a:ext cx="8867166" cy="1374735"/>
          </a:xfrm>
          <a:prstGeom prst="rect">
            <a:avLst/>
          </a:prstGeom>
        </p:spPr>
        <p:txBody>
          <a:bodyPr wrap="square">
            <a:spAutoFit/>
          </a:bodyPr>
          <a:lstStyle/>
          <a:p>
            <a:pPr>
              <a:lnSpc>
                <a:spcPts val="2500"/>
              </a:lnSpc>
            </a:pPr>
            <a:r>
              <a:rPr lang="en-US" dirty="0"/>
              <a:t>The number of proteins detected in Sec61 </a:t>
            </a:r>
            <a:r>
              <a:rPr lang="en-US" dirty="0" smtClean="0"/>
              <a:t>and</a:t>
            </a:r>
            <a:r>
              <a:rPr lang="de-DE" dirty="0" smtClean="0"/>
              <a:t> </a:t>
            </a:r>
            <a:r>
              <a:rPr lang="en-US" dirty="0" smtClean="0"/>
              <a:t>TRAP </a:t>
            </a:r>
            <a:r>
              <a:rPr lang="en-US" dirty="0"/>
              <a:t>silencing experiments was 7212 ± 356 and 7670 ± 332, respectively (mean values with standard deviation, n=2 and n=3, respectively). The observed difference of about 460 was just a bit outside of the standard deviation </a:t>
            </a:r>
            <a:r>
              <a:rPr lang="en-US" dirty="0" smtClean="0"/>
              <a:t>and is, hence, </a:t>
            </a:r>
            <a:r>
              <a:rPr lang="en-US" dirty="0"/>
              <a:t>not statistically significant</a:t>
            </a:r>
            <a:r>
              <a:rPr lang="en-US" dirty="0" smtClean="0"/>
              <a:t>.</a:t>
            </a:r>
            <a:endParaRPr lang="de-DE" dirty="0"/>
          </a:p>
        </p:txBody>
      </p:sp>
    </p:spTree>
    <p:extLst>
      <p:ext uri="{BB962C8B-B14F-4D97-AF65-F5344CB8AC3E}">
        <p14:creationId xmlns:p14="http://schemas.microsoft.com/office/powerpoint/2010/main" val="4250820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Imputation strategy – no valid data points</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32</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323528" y="629720"/>
            <a:ext cx="8496250" cy="3298339"/>
          </a:xfrm>
          <a:prstGeom prst="rect">
            <a:avLst/>
          </a:prstGeom>
        </p:spPr>
        <p:txBody>
          <a:bodyPr wrap="square">
            <a:spAutoFit/>
          </a:bodyPr>
          <a:lstStyle/>
          <a:p>
            <a:pPr>
              <a:lnSpc>
                <a:spcPts val="2500"/>
              </a:lnSpc>
            </a:pPr>
            <a:r>
              <a:rPr lang="en-US" dirty="0" smtClean="0"/>
              <a:t>Missing </a:t>
            </a:r>
            <a:r>
              <a:rPr lang="en-US" dirty="0"/>
              <a:t>data points were generated by </a:t>
            </a:r>
            <a:r>
              <a:rPr lang="en-US" dirty="0" smtClean="0"/>
              <a:t>imputation. We </a:t>
            </a:r>
            <a:r>
              <a:rPr lang="en-US" dirty="0"/>
              <a:t>distinguished 2</a:t>
            </a:r>
            <a:r>
              <a:rPr lang="en-US" dirty="0" smtClean="0"/>
              <a:t> </a:t>
            </a:r>
            <a:r>
              <a:rPr lang="en-US" dirty="0"/>
              <a:t>cases. </a:t>
            </a:r>
            <a:endParaRPr lang="en-US" dirty="0" smtClean="0"/>
          </a:p>
          <a:p>
            <a:pPr>
              <a:lnSpc>
                <a:spcPts val="2500"/>
              </a:lnSpc>
            </a:pPr>
            <a:endParaRPr lang="en-US" dirty="0"/>
          </a:p>
          <a:p>
            <a:pPr>
              <a:lnSpc>
                <a:spcPts val="2500"/>
              </a:lnSpc>
            </a:pPr>
            <a:r>
              <a:rPr lang="en-US" dirty="0" smtClean="0"/>
              <a:t>For </a:t>
            </a:r>
            <a:r>
              <a:rPr lang="en-US" b="1" dirty="0"/>
              <a:t>completely missing proteins </a:t>
            </a:r>
            <a:r>
              <a:rPr lang="en-US" dirty="0"/>
              <a:t>lacking any valid data </a:t>
            </a:r>
            <a:r>
              <a:rPr lang="en-US" dirty="0" smtClean="0"/>
              <a:t>points after siRNA knock-down, </a:t>
            </a:r>
            <a:r>
              <a:rPr lang="en-US" dirty="0"/>
              <a:t>imputed data points were randomly generated in the bottom tail of the whole proteomics </a:t>
            </a:r>
            <a:r>
              <a:rPr lang="en-US" dirty="0" smtClean="0"/>
              <a:t>distribution.</a:t>
            </a:r>
          </a:p>
          <a:p>
            <a:pPr>
              <a:lnSpc>
                <a:spcPts val="2500"/>
              </a:lnSpc>
            </a:pPr>
            <a:endParaRPr lang="en-US" dirty="0" smtClean="0"/>
          </a:p>
          <a:p>
            <a:pPr>
              <a:lnSpc>
                <a:spcPts val="2500"/>
              </a:lnSpc>
            </a:pPr>
            <a:r>
              <a:rPr lang="en-US" dirty="0" smtClean="0"/>
              <a:t>This is based </a:t>
            </a:r>
            <a:r>
              <a:rPr lang="en-US" dirty="0"/>
              <a:t>on the assumption that </a:t>
            </a:r>
            <a:endParaRPr lang="en-US" dirty="0" smtClean="0"/>
          </a:p>
          <a:p>
            <a:pPr>
              <a:lnSpc>
                <a:spcPts val="2500"/>
              </a:lnSpc>
            </a:pPr>
            <a:r>
              <a:rPr lang="en-US" dirty="0" smtClean="0"/>
              <a:t>they </a:t>
            </a:r>
            <a:r>
              <a:rPr lang="en-US" dirty="0"/>
              <a:t>come from proteins which have </a:t>
            </a:r>
            <a:endParaRPr lang="en-US" dirty="0" smtClean="0"/>
          </a:p>
          <a:p>
            <a:pPr>
              <a:lnSpc>
                <a:spcPts val="2500"/>
              </a:lnSpc>
            </a:pPr>
            <a:r>
              <a:rPr lang="en-US" dirty="0" smtClean="0"/>
              <a:t>limited </a:t>
            </a:r>
            <a:r>
              <a:rPr lang="en-US" dirty="0"/>
              <a:t>number of copies that cannot </a:t>
            </a:r>
            <a:endParaRPr lang="en-US" dirty="0" smtClean="0"/>
          </a:p>
          <a:p>
            <a:pPr>
              <a:lnSpc>
                <a:spcPts val="2500"/>
              </a:lnSpc>
            </a:pPr>
            <a:r>
              <a:rPr lang="en-US" dirty="0" smtClean="0"/>
              <a:t>be </a:t>
            </a:r>
            <a:r>
              <a:rPr lang="en-US" dirty="0"/>
              <a:t>detected by the mass </a:t>
            </a:r>
            <a:r>
              <a:rPr lang="de-DE" dirty="0" err="1" smtClean="0"/>
              <a:t>spectrometer</a:t>
            </a:r>
            <a:r>
              <a:rPr lang="de-DE" dirty="0" smtClean="0"/>
              <a:t>. </a:t>
            </a:r>
            <a:endParaRPr lang="de-DE" dirty="0"/>
          </a:p>
        </p:txBody>
      </p:sp>
      <p:pic>
        <p:nvPicPr>
          <p:cNvPr id="9" name="Grafik 8"/>
          <p:cNvPicPr>
            <a:picLocks noChangeAspect="1"/>
          </p:cNvPicPr>
          <p:nvPr/>
        </p:nvPicPr>
        <p:blipFill rotWithShape="1">
          <a:blip r:embed="rId3"/>
          <a:srcRect l="39689"/>
          <a:stretch/>
        </p:blipFill>
        <p:spPr>
          <a:xfrm>
            <a:off x="4432382" y="1916832"/>
            <a:ext cx="4241636" cy="4176464"/>
          </a:xfrm>
          <a:prstGeom prst="rect">
            <a:avLst/>
          </a:prstGeom>
        </p:spPr>
      </p:pic>
    </p:spTree>
    <p:extLst>
      <p:ext uri="{BB962C8B-B14F-4D97-AF65-F5344CB8AC3E}">
        <p14:creationId xmlns:p14="http://schemas.microsoft.com/office/powerpoint/2010/main" val="2675577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Imputation strategy – at least one valid data point</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33</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323528" y="629720"/>
            <a:ext cx="8496250" cy="2977738"/>
          </a:xfrm>
          <a:prstGeom prst="rect">
            <a:avLst/>
          </a:prstGeom>
        </p:spPr>
        <p:txBody>
          <a:bodyPr wrap="square">
            <a:spAutoFit/>
          </a:bodyPr>
          <a:lstStyle/>
          <a:p>
            <a:pPr>
              <a:lnSpc>
                <a:spcPts val="2500"/>
              </a:lnSpc>
            </a:pPr>
            <a:r>
              <a:rPr lang="en-US" dirty="0"/>
              <a:t>For proteins having at least one valid MS data </a:t>
            </a:r>
            <a:r>
              <a:rPr lang="en-US" dirty="0" smtClean="0"/>
              <a:t>point for knock-down samples, </a:t>
            </a:r>
            <a:r>
              <a:rPr lang="en-US" dirty="0"/>
              <a:t>missing data points were generated from the valid data </a:t>
            </a:r>
            <a:r>
              <a:rPr lang="en-US" dirty="0" smtClean="0"/>
              <a:t>point(s) </a:t>
            </a:r>
            <a:r>
              <a:rPr lang="en-US" dirty="0"/>
              <a:t>based on the local least squares (LLS) imputation </a:t>
            </a:r>
            <a:r>
              <a:rPr lang="en-US" dirty="0" smtClean="0"/>
              <a:t>method</a:t>
            </a:r>
            <a:r>
              <a:rPr lang="en-US" dirty="0"/>
              <a:t> </a:t>
            </a:r>
            <a:r>
              <a:rPr lang="en-US" dirty="0" smtClean="0"/>
              <a:t>(see slide 23-25 of V3).</a:t>
            </a:r>
          </a:p>
          <a:p>
            <a:pPr>
              <a:lnSpc>
                <a:spcPts val="2500"/>
              </a:lnSpc>
            </a:pPr>
            <a:endParaRPr lang="en-US" dirty="0" smtClean="0"/>
          </a:p>
          <a:p>
            <a:pPr>
              <a:lnSpc>
                <a:spcPts val="2500"/>
              </a:lnSpc>
            </a:pPr>
            <a:endParaRPr lang="en-US" dirty="0"/>
          </a:p>
          <a:p>
            <a:pPr>
              <a:lnSpc>
                <a:spcPts val="2500"/>
              </a:lnSpc>
            </a:pPr>
            <a:r>
              <a:rPr lang="en-US" dirty="0" smtClean="0"/>
              <a:t>Subsequent </a:t>
            </a:r>
            <a:r>
              <a:rPr lang="en-US" dirty="0"/>
              <a:t>to data imputation, we </a:t>
            </a:r>
            <a:r>
              <a:rPr lang="en-US" b="1" dirty="0"/>
              <a:t>log2-transformed</a:t>
            </a:r>
            <a:r>
              <a:rPr lang="en-US" dirty="0"/>
              <a:t> the ratio between siRNA and control siRNA samples, </a:t>
            </a:r>
            <a:endParaRPr lang="en-US" dirty="0" smtClean="0"/>
          </a:p>
          <a:p>
            <a:pPr>
              <a:lnSpc>
                <a:spcPts val="2500"/>
              </a:lnSpc>
            </a:pPr>
            <a:r>
              <a:rPr lang="en-US" dirty="0"/>
              <a:t>a</a:t>
            </a:r>
            <a:r>
              <a:rPr lang="en-US" dirty="0" smtClean="0"/>
              <a:t>nd applied </a:t>
            </a:r>
            <a:r>
              <a:rPr lang="en-US" b="1" dirty="0" smtClean="0"/>
              <a:t>protein-based </a:t>
            </a:r>
            <a:r>
              <a:rPr lang="en-US" b="1" dirty="0"/>
              <a:t>quantile normalization </a:t>
            </a:r>
            <a:r>
              <a:rPr lang="en-US" dirty="0" smtClean="0"/>
              <a:t>to </a:t>
            </a:r>
            <a:r>
              <a:rPr lang="en-US" dirty="0"/>
              <a:t>homogenize the abundance distributions of each protein with respect to statistical </a:t>
            </a:r>
            <a:r>
              <a:rPr lang="en-US" dirty="0" smtClean="0"/>
              <a:t>properties. </a:t>
            </a:r>
          </a:p>
        </p:txBody>
      </p:sp>
    </p:spTree>
    <p:extLst>
      <p:ext uri="{BB962C8B-B14F-4D97-AF65-F5344CB8AC3E}">
        <p14:creationId xmlns:p14="http://schemas.microsoft.com/office/powerpoint/2010/main" val="2941260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Protein-based quantile normalization</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34</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3923929" y="548680"/>
            <a:ext cx="5040559" cy="5221942"/>
          </a:xfrm>
          <a:prstGeom prst="rect">
            <a:avLst/>
          </a:prstGeom>
        </p:spPr>
        <p:txBody>
          <a:bodyPr wrap="square">
            <a:spAutoFit/>
          </a:bodyPr>
          <a:lstStyle/>
          <a:p>
            <a:pPr>
              <a:lnSpc>
                <a:spcPts val="2500"/>
              </a:lnSpc>
            </a:pPr>
            <a:r>
              <a:rPr lang="de-DE" dirty="0" err="1"/>
              <a:t>I</a:t>
            </a:r>
            <a:r>
              <a:rPr lang="de-DE" dirty="0" err="1" smtClean="0"/>
              <a:t>ntensity</a:t>
            </a:r>
            <a:r>
              <a:rPr lang="de-DE" dirty="0" smtClean="0"/>
              <a:t> </a:t>
            </a:r>
            <a:r>
              <a:rPr lang="en-US" dirty="0" smtClean="0"/>
              <a:t>profiles for TRAP beta subunit across the 3 </a:t>
            </a:r>
            <a:r>
              <a:rPr lang="en-US" dirty="0"/>
              <a:t>experiments </a:t>
            </a:r>
            <a:r>
              <a:rPr lang="en-US" dirty="0" smtClean="0"/>
              <a:t>before (top) </a:t>
            </a:r>
            <a:r>
              <a:rPr lang="en-US" dirty="0"/>
              <a:t>and after </a:t>
            </a:r>
            <a:r>
              <a:rPr lang="en-US" dirty="0" smtClean="0"/>
              <a:t>(bottom) protein-based quantile </a:t>
            </a:r>
            <a:r>
              <a:rPr lang="en-US" dirty="0" err="1"/>
              <a:t>normalisation</a:t>
            </a:r>
            <a:r>
              <a:rPr lang="en-US" dirty="0"/>
              <a:t>. </a:t>
            </a:r>
            <a:endParaRPr lang="en-US" dirty="0" smtClean="0"/>
          </a:p>
          <a:p>
            <a:pPr>
              <a:lnSpc>
                <a:spcPts val="2500"/>
              </a:lnSpc>
            </a:pPr>
            <a:endParaRPr lang="en-US" dirty="0" smtClean="0"/>
          </a:p>
          <a:p>
            <a:pPr>
              <a:lnSpc>
                <a:spcPts val="2500"/>
              </a:lnSpc>
            </a:pPr>
            <a:r>
              <a:rPr lang="en-US" dirty="0"/>
              <a:t>H</a:t>
            </a:r>
            <a:r>
              <a:rPr lang="en-US" dirty="0" smtClean="0"/>
              <a:t>orizontal </a:t>
            </a:r>
            <a:r>
              <a:rPr lang="en-US" dirty="0"/>
              <a:t>axis :</a:t>
            </a:r>
            <a:r>
              <a:rPr lang="en-US" dirty="0" smtClean="0"/>
              <a:t> sample</a:t>
            </a:r>
            <a:r>
              <a:rPr lang="de-DE" dirty="0"/>
              <a:t> </a:t>
            </a:r>
            <a:r>
              <a:rPr lang="en-US" dirty="0" smtClean="0"/>
              <a:t>IDs</a:t>
            </a:r>
            <a:r>
              <a:rPr lang="en-US" dirty="0"/>
              <a:t>.</a:t>
            </a:r>
            <a:r>
              <a:rPr lang="en-US" dirty="0" smtClean="0"/>
              <a:t> </a:t>
            </a:r>
          </a:p>
          <a:p>
            <a:pPr marL="361950">
              <a:lnSpc>
                <a:spcPts val="2500"/>
              </a:lnSpc>
            </a:pPr>
            <a:r>
              <a:rPr lang="en-US" dirty="0" smtClean="0"/>
              <a:t>1 </a:t>
            </a:r>
            <a:r>
              <a:rPr lang="en-US" dirty="0"/>
              <a:t>to 3 - control, </a:t>
            </a:r>
            <a:endParaRPr lang="en-US" dirty="0" smtClean="0"/>
          </a:p>
          <a:p>
            <a:pPr marL="361950">
              <a:lnSpc>
                <a:spcPts val="2500"/>
              </a:lnSpc>
            </a:pPr>
            <a:r>
              <a:rPr lang="en-US" dirty="0" smtClean="0"/>
              <a:t>4 </a:t>
            </a:r>
            <a:r>
              <a:rPr lang="en-US" dirty="0"/>
              <a:t>to 6 – SSR2 silencing by 1st siRNA, </a:t>
            </a:r>
            <a:endParaRPr lang="en-US" dirty="0" smtClean="0"/>
          </a:p>
          <a:p>
            <a:pPr marL="361950">
              <a:lnSpc>
                <a:spcPts val="2500"/>
              </a:lnSpc>
            </a:pPr>
            <a:r>
              <a:rPr lang="en-US" dirty="0" smtClean="0"/>
              <a:t>7 </a:t>
            </a:r>
            <a:r>
              <a:rPr lang="en-US" dirty="0"/>
              <a:t>to 9 – SSR2 silencing </a:t>
            </a:r>
            <a:r>
              <a:rPr lang="en-US" dirty="0" smtClean="0"/>
              <a:t>by 2nd </a:t>
            </a:r>
            <a:r>
              <a:rPr lang="en-US" dirty="0"/>
              <a:t>siRNA. </a:t>
            </a:r>
            <a:endParaRPr lang="en-US" dirty="0" smtClean="0"/>
          </a:p>
          <a:p>
            <a:pPr>
              <a:lnSpc>
                <a:spcPts val="2500"/>
              </a:lnSpc>
            </a:pPr>
            <a:endParaRPr lang="en-US" dirty="0" smtClean="0"/>
          </a:p>
          <a:p>
            <a:pPr>
              <a:lnSpc>
                <a:spcPts val="2500"/>
              </a:lnSpc>
            </a:pPr>
            <a:r>
              <a:rPr lang="en-US" dirty="0" smtClean="0"/>
              <a:t>Aim </a:t>
            </a:r>
            <a:r>
              <a:rPr lang="en-US" dirty="0"/>
              <a:t>of </a:t>
            </a:r>
            <a:r>
              <a:rPr lang="en-US" dirty="0" smtClean="0"/>
              <a:t>protein-based </a:t>
            </a:r>
            <a:r>
              <a:rPr lang="en-US" dirty="0"/>
              <a:t>quantile </a:t>
            </a:r>
            <a:r>
              <a:rPr lang="en-US" dirty="0" smtClean="0"/>
              <a:t>normalization: </a:t>
            </a:r>
            <a:r>
              <a:rPr lang="en-US" dirty="0"/>
              <a:t>remove the </a:t>
            </a:r>
            <a:r>
              <a:rPr lang="en-US" dirty="0" smtClean="0"/>
              <a:t>systematic variation </a:t>
            </a:r>
            <a:r>
              <a:rPr lang="en-US" dirty="0"/>
              <a:t>among </a:t>
            </a:r>
            <a:r>
              <a:rPr lang="en-US" dirty="0" smtClean="0"/>
              <a:t>3 </a:t>
            </a:r>
            <a:r>
              <a:rPr lang="en-US" dirty="0"/>
              <a:t>iterations of TRAP </a:t>
            </a:r>
            <a:r>
              <a:rPr lang="en-US" dirty="0" smtClean="0"/>
              <a:t>silencing experiment.</a:t>
            </a:r>
          </a:p>
          <a:p>
            <a:pPr>
              <a:lnSpc>
                <a:spcPts val="2500"/>
              </a:lnSpc>
            </a:pPr>
            <a:r>
              <a:rPr lang="en-US" dirty="0" smtClean="0"/>
              <a:t> </a:t>
            </a:r>
          </a:p>
          <a:p>
            <a:pPr>
              <a:lnSpc>
                <a:spcPts val="2500"/>
              </a:lnSpc>
            </a:pPr>
            <a:r>
              <a:rPr lang="en-US" dirty="0" smtClean="0"/>
              <a:t>QN </a:t>
            </a:r>
            <a:r>
              <a:rPr lang="en-US" dirty="0"/>
              <a:t>ranks the raw data, computes the averages, and replaces the original values </a:t>
            </a:r>
            <a:r>
              <a:rPr lang="en-US" dirty="0" smtClean="0"/>
              <a:t>by the </a:t>
            </a:r>
            <a:r>
              <a:rPr lang="en-US" dirty="0"/>
              <a:t>ranked averages. </a:t>
            </a:r>
            <a:endParaRPr lang="de-DE" dirty="0"/>
          </a:p>
        </p:txBody>
      </p:sp>
      <p:pic>
        <p:nvPicPr>
          <p:cNvPr id="5" name="Grafik 4"/>
          <p:cNvPicPr>
            <a:picLocks noChangeAspect="1"/>
          </p:cNvPicPr>
          <p:nvPr/>
        </p:nvPicPr>
        <p:blipFill rotWithShape="1">
          <a:blip r:embed="rId3"/>
          <a:srcRect l="4832" r="3668"/>
          <a:stretch/>
        </p:blipFill>
        <p:spPr>
          <a:xfrm>
            <a:off x="35496" y="548680"/>
            <a:ext cx="3888433" cy="5523857"/>
          </a:xfrm>
          <a:prstGeom prst="rect">
            <a:avLst/>
          </a:prstGeom>
        </p:spPr>
      </p:pic>
      <p:cxnSp>
        <p:nvCxnSpPr>
          <p:cNvPr id="6" name="Gerader Verbinder 5"/>
          <p:cNvCxnSpPr/>
          <p:nvPr/>
        </p:nvCxnSpPr>
        <p:spPr>
          <a:xfrm>
            <a:off x="539552" y="5949280"/>
            <a:ext cx="86409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feld 9"/>
          <p:cNvSpPr txBox="1"/>
          <p:nvPr/>
        </p:nvSpPr>
        <p:spPr>
          <a:xfrm>
            <a:off x="543649" y="5963652"/>
            <a:ext cx="800219" cy="338554"/>
          </a:xfrm>
          <a:prstGeom prst="rect">
            <a:avLst/>
          </a:prstGeom>
          <a:noFill/>
        </p:spPr>
        <p:txBody>
          <a:bodyPr wrap="none" rtlCol="0">
            <a:spAutoFit/>
          </a:bodyPr>
          <a:lstStyle/>
          <a:p>
            <a:r>
              <a:rPr lang="de-DE" sz="1600" dirty="0" err="1" smtClean="0"/>
              <a:t>control</a:t>
            </a:r>
            <a:endParaRPr lang="en-US" sz="1600" dirty="0"/>
          </a:p>
        </p:txBody>
      </p:sp>
      <p:cxnSp>
        <p:nvCxnSpPr>
          <p:cNvPr id="12" name="Gerader Verbinder 11"/>
          <p:cNvCxnSpPr/>
          <p:nvPr/>
        </p:nvCxnSpPr>
        <p:spPr>
          <a:xfrm>
            <a:off x="1746524" y="5949280"/>
            <a:ext cx="86409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Textfeld 12"/>
          <p:cNvSpPr txBox="1"/>
          <p:nvPr/>
        </p:nvSpPr>
        <p:spPr>
          <a:xfrm>
            <a:off x="1619672" y="5970766"/>
            <a:ext cx="1151277" cy="338554"/>
          </a:xfrm>
          <a:prstGeom prst="rect">
            <a:avLst/>
          </a:prstGeom>
          <a:noFill/>
        </p:spPr>
        <p:txBody>
          <a:bodyPr wrap="none" rtlCol="0">
            <a:spAutoFit/>
          </a:bodyPr>
          <a:lstStyle/>
          <a:p>
            <a:r>
              <a:rPr lang="de-DE" sz="1600" dirty="0" err="1"/>
              <a:t>s</a:t>
            </a:r>
            <a:r>
              <a:rPr lang="de-DE" sz="1600" dirty="0" err="1" smtClean="0"/>
              <a:t>ilencing</a:t>
            </a:r>
            <a:r>
              <a:rPr lang="de-DE" sz="1600" dirty="0" smtClean="0"/>
              <a:t> 1</a:t>
            </a:r>
            <a:endParaRPr lang="en-US" sz="1600" dirty="0"/>
          </a:p>
        </p:txBody>
      </p:sp>
      <p:cxnSp>
        <p:nvCxnSpPr>
          <p:cNvPr id="14" name="Gerader Verbinder 13"/>
          <p:cNvCxnSpPr/>
          <p:nvPr/>
        </p:nvCxnSpPr>
        <p:spPr>
          <a:xfrm>
            <a:off x="3009856" y="5949280"/>
            <a:ext cx="86409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Textfeld 15"/>
          <p:cNvSpPr txBox="1"/>
          <p:nvPr/>
        </p:nvSpPr>
        <p:spPr>
          <a:xfrm>
            <a:off x="2883004" y="5970766"/>
            <a:ext cx="1151277" cy="338554"/>
          </a:xfrm>
          <a:prstGeom prst="rect">
            <a:avLst/>
          </a:prstGeom>
          <a:noFill/>
        </p:spPr>
        <p:txBody>
          <a:bodyPr wrap="none" rtlCol="0">
            <a:spAutoFit/>
          </a:bodyPr>
          <a:lstStyle/>
          <a:p>
            <a:r>
              <a:rPr lang="de-DE" sz="1600" dirty="0" err="1"/>
              <a:t>s</a:t>
            </a:r>
            <a:r>
              <a:rPr lang="de-DE" sz="1600" dirty="0" err="1" smtClean="0"/>
              <a:t>ilencing</a:t>
            </a:r>
            <a:r>
              <a:rPr lang="de-DE" sz="1600" dirty="0" smtClean="0"/>
              <a:t> 2</a:t>
            </a:r>
            <a:endParaRPr lang="en-US" sz="1600" dirty="0"/>
          </a:p>
        </p:txBody>
      </p:sp>
    </p:spTree>
    <p:extLst>
      <p:ext uri="{BB962C8B-B14F-4D97-AF65-F5344CB8AC3E}">
        <p14:creationId xmlns:p14="http://schemas.microsoft.com/office/powerpoint/2010/main" val="1203039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Protein-based quantile normalization</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35</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4018596" y="548680"/>
            <a:ext cx="4945892" cy="5835572"/>
          </a:xfrm>
          <a:prstGeom prst="rect">
            <a:avLst/>
          </a:prstGeom>
        </p:spPr>
        <p:txBody>
          <a:bodyPr wrap="square">
            <a:spAutoFit/>
          </a:bodyPr>
          <a:lstStyle/>
          <a:p>
            <a:pPr>
              <a:lnSpc>
                <a:spcPts val="2500"/>
              </a:lnSpc>
            </a:pPr>
            <a:r>
              <a:rPr lang="en-US" dirty="0" smtClean="0"/>
              <a:t>The </a:t>
            </a:r>
            <a:r>
              <a:rPr lang="en-US" dirty="0"/>
              <a:t>variation left after </a:t>
            </a:r>
            <a:r>
              <a:rPr lang="en-US" dirty="0" err="1"/>
              <a:t>normalisation</a:t>
            </a:r>
            <a:r>
              <a:rPr lang="en-US" dirty="0"/>
              <a:t> reflects the </a:t>
            </a:r>
            <a:r>
              <a:rPr lang="en-US" dirty="0" smtClean="0"/>
              <a:t>biological variation </a:t>
            </a:r>
            <a:r>
              <a:rPr lang="en-US" dirty="0"/>
              <a:t>between samples. </a:t>
            </a:r>
            <a:endParaRPr lang="en-US" dirty="0" smtClean="0"/>
          </a:p>
          <a:p>
            <a:pPr>
              <a:lnSpc>
                <a:spcPts val="2500"/>
              </a:lnSpc>
            </a:pPr>
            <a:endParaRPr lang="en-US" dirty="0" smtClean="0"/>
          </a:p>
          <a:p>
            <a:pPr>
              <a:lnSpc>
                <a:spcPts val="2500"/>
              </a:lnSpc>
            </a:pPr>
            <a:r>
              <a:rPr lang="en-US" dirty="0" smtClean="0"/>
              <a:t>In the top panel, </a:t>
            </a:r>
            <a:r>
              <a:rPr lang="en-US" dirty="0"/>
              <a:t>SSR2 levels of the controls (indices 1-3) are higher </a:t>
            </a:r>
            <a:r>
              <a:rPr lang="en-US" dirty="0" smtClean="0"/>
              <a:t>than both </a:t>
            </a:r>
            <a:r>
              <a:rPr lang="en-US" dirty="0"/>
              <a:t>siRNAs in experiment 2 (red) and higher than the first siRNA in experiment 1 (blue). </a:t>
            </a:r>
            <a:endParaRPr lang="en-US" dirty="0" smtClean="0"/>
          </a:p>
          <a:p>
            <a:pPr>
              <a:lnSpc>
                <a:spcPts val="2500"/>
              </a:lnSpc>
            </a:pPr>
            <a:r>
              <a:rPr lang="en-US" dirty="0" smtClean="0"/>
              <a:t>In the </a:t>
            </a:r>
            <a:r>
              <a:rPr lang="en-US" dirty="0"/>
              <a:t>third experiment (green), the second siRNA (indices 7-9) induces lower levels than in </a:t>
            </a:r>
            <a:r>
              <a:rPr lang="en-US" dirty="0" smtClean="0"/>
              <a:t>the controls </a:t>
            </a:r>
            <a:r>
              <a:rPr lang="en-US" dirty="0"/>
              <a:t>and the first siRNA. </a:t>
            </a:r>
            <a:endParaRPr lang="en-US" dirty="0" smtClean="0"/>
          </a:p>
          <a:p>
            <a:pPr>
              <a:lnSpc>
                <a:spcPts val="2500"/>
              </a:lnSpc>
            </a:pPr>
            <a:endParaRPr lang="en-US" dirty="0" smtClean="0"/>
          </a:p>
          <a:p>
            <a:pPr>
              <a:lnSpc>
                <a:spcPts val="2500"/>
              </a:lnSpc>
            </a:pPr>
            <a:r>
              <a:rPr lang="en-US" dirty="0" smtClean="0"/>
              <a:t>The </a:t>
            </a:r>
            <a:r>
              <a:rPr lang="en-US" dirty="0"/>
              <a:t>same conclusions can be drawn from </a:t>
            </a:r>
            <a:r>
              <a:rPr lang="en-US" dirty="0" smtClean="0"/>
              <a:t>the bottom panel. </a:t>
            </a:r>
            <a:r>
              <a:rPr lang="en-US" dirty="0"/>
              <a:t>The benefit of </a:t>
            </a:r>
            <a:r>
              <a:rPr lang="en-US" dirty="0" smtClean="0"/>
              <a:t>the normalized </a:t>
            </a:r>
            <a:r>
              <a:rPr lang="en-US" dirty="0"/>
              <a:t>values </a:t>
            </a:r>
            <a:r>
              <a:rPr lang="en-US" dirty="0" smtClean="0"/>
              <a:t>here </a:t>
            </a:r>
            <a:r>
              <a:rPr lang="en-US" dirty="0"/>
              <a:t>is that the blue, red, and green distributions contain </a:t>
            </a:r>
            <a:r>
              <a:rPr lang="en-US" dirty="0" smtClean="0"/>
              <a:t>identical values. </a:t>
            </a:r>
          </a:p>
          <a:p>
            <a:pPr>
              <a:lnSpc>
                <a:spcPts val="2500"/>
              </a:lnSpc>
            </a:pPr>
            <a:endParaRPr lang="en-US" dirty="0"/>
          </a:p>
          <a:p>
            <a:pPr>
              <a:lnSpc>
                <a:spcPts val="2500"/>
              </a:lnSpc>
            </a:pPr>
            <a:r>
              <a:rPr lang="en-US" dirty="0" smtClean="0"/>
              <a:t>Thus</a:t>
            </a:r>
            <a:r>
              <a:rPr lang="en-US" dirty="0"/>
              <a:t>, one can now apply standard statistical tests to identify the significant differences.</a:t>
            </a:r>
            <a:endParaRPr lang="de-DE" dirty="0"/>
          </a:p>
        </p:txBody>
      </p:sp>
      <p:pic>
        <p:nvPicPr>
          <p:cNvPr id="9" name="Grafik 8"/>
          <p:cNvPicPr>
            <a:picLocks noChangeAspect="1"/>
          </p:cNvPicPr>
          <p:nvPr/>
        </p:nvPicPr>
        <p:blipFill rotWithShape="1">
          <a:blip r:embed="rId3"/>
          <a:srcRect l="4832" r="3668"/>
          <a:stretch/>
        </p:blipFill>
        <p:spPr>
          <a:xfrm>
            <a:off x="35496" y="548680"/>
            <a:ext cx="3888433" cy="5523857"/>
          </a:xfrm>
          <a:prstGeom prst="rect">
            <a:avLst/>
          </a:prstGeom>
        </p:spPr>
      </p:pic>
      <p:cxnSp>
        <p:nvCxnSpPr>
          <p:cNvPr id="10" name="Gerader Verbinder 9"/>
          <p:cNvCxnSpPr/>
          <p:nvPr/>
        </p:nvCxnSpPr>
        <p:spPr>
          <a:xfrm>
            <a:off x="539552" y="5949280"/>
            <a:ext cx="86409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543649" y="5963652"/>
            <a:ext cx="800219" cy="338554"/>
          </a:xfrm>
          <a:prstGeom prst="rect">
            <a:avLst/>
          </a:prstGeom>
          <a:noFill/>
        </p:spPr>
        <p:txBody>
          <a:bodyPr wrap="none" rtlCol="0">
            <a:spAutoFit/>
          </a:bodyPr>
          <a:lstStyle/>
          <a:p>
            <a:r>
              <a:rPr lang="de-DE" sz="1600" dirty="0" err="1" smtClean="0"/>
              <a:t>control</a:t>
            </a:r>
            <a:endParaRPr lang="en-US" sz="1600" dirty="0"/>
          </a:p>
        </p:txBody>
      </p:sp>
      <p:cxnSp>
        <p:nvCxnSpPr>
          <p:cNvPr id="12" name="Gerader Verbinder 11"/>
          <p:cNvCxnSpPr/>
          <p:nvPr/>
        </p:nvCxnSpPr>
        <p:spPr>
          <a:xfrm>
            <a:off x="1746524" y="5949280"/>
            <a:ext cx="86409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Textfeld 12"/>
          <p:cNvSpPr txBox="1"/>
          <p:nvPr/>
        </p:nvSpPr>
        <p:spPr>
          <a:xfrm>
            <a:off x="1619672" y="5970766"/>
            <a:ext cx="1151277" cy="338554"/>
          </a:xfrm>
          <a:prstGeom prst="rect">
            <a:avLst/>
          </a:prstGeom>
          <a:noFill/>
        </p:spPr>
        <p:txBody>
          <a:bodyPr wrap="none" rtlCol="0">
            <a:spAutoFit/>
          </a:bodyPr>
          <a:lstStyle/>
          <a:p>
            <a:r>
              <a:rPr lang="de-DE" sz="1600" dirty="0" err="1"/>
              <a:t>s</a:t>
            </a:r>
            <a:r>
              <a:rPr lang="de-DE" sz="1600" dirty="0" err="1" smtClean="0"/>
              <a:t>ilencing</a:t>
            </a:r>
            <a:r>
              <a:rPr lang="de-DE" sz="1600" dirty="0" smtClean="0"/>
              <a:t> 1</a:t>
            </a:r>
            <a:endParaRPr lang="en-US" sz="1600" dirty="0"/>
          </a:p>
        </p:txBody>
      </p:sp>
      <p:cxnSp>
        <p:nvCxnSpPr>
          <p:cNvPr id="14" name="Gerader Verbinder 13"/>
          <p:cNvCxnSpPr/>
          <p:nvPr/>
        </p:nvCxnSpPr>
        <p:spPr>
          <a:xfrm>
            <a:off x="3009856" y="5949280"/>
            <a:ext cx="86409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Textfeld 15"/>
          <p:cNvSpPr txBox="1"/>
          <p:nvPr/>
        </p:nvSpPr>
        <p:spPr>
          <a:xfrm>
            <a:off x="2883004" y="5970766"/>
            <a:ext cx="1151277" cy="338554"/>
          </a:xfrm>
          <a:prstGeom prst="rect">
            <a:avLst/>
          </a:prstGeom>
          <a:noFill/>
        </p:spPr>
        <p:txBody>
          <a:bodyPr wrap="none" rtlCol="0">
            <a:spAutoFit/>
          </a:bodyPr>
          <a:lstStyle/>
          <a:p>
            <a:r>
              <a:rPr lang="de-DE" sz="1600" dirty="0" err="1"/>
              <a:t>s</a:t>
            </a:r>
            <a:r>
              <a:rPr lang="de-DE" sz="1600" dirty="0" err="1" smtClean="0"/>
              <a:t>ilencing</a:t>
            </a:r>
            <a:r>
              <a:rPr lang="de-DE" sz="1600" dirty="0" smtClean="0"/>
              <a:t> 2</a:t>
            </a:r>
            <a:endParaRPr lang="en-US" sz="1600" dirty="0"/>
          </a:p>
        </p:txBody>
      </p:sp>
    </p:spTree>
    <p:extLst>
      <p:ext uri="{BB962C8B-B14F-4D97-AF65-F5344CB8AC3E}">
        <p14:creationId xmlns:p14="http://schemas.microsoft.com/office/powerpoint/2010/main" val="1099185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Detection of differential abundance</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36</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323528" y="629720"/>
            <a:ext cx="8496250" cy="3939540"/>
          </a:xfrm>
          <a:prstGeom prst="rect">
            <a:avLst/>
          </a:prstGeom>
        </p:spPr>
        <p:txBody>
          <a:bodyPr wrap="square">
            <a:spAutoFit/>
          </a:bodyPr>
          <a:lstStyle/>
          <a:p>
            <a:pPr>
              <a:lnSpc>
                <a:spcPts val="2500"/>
              </a:lnSpc>
            </a:pPr>
            <a:r>
              <a:rPr lang="en-US" dirty="0" smtClean="0"/>
              <a:t>Abundance in each siRNA knock-down was individually compared against control.</a:t>
            </a:r>
          </a:p>
          <a:p>
            <a:pPr>
              <a:lnSpc>
                <a:spcPts val="2500"/>
              </a:lnSpc>
            </a:pPr>
            <a:endParaRPr lang="en-US" dirty="0"/>
          </a:p>
          <a:p>
            <a:pPr>
              <a:lnSpc>
                <a:spcPts val="2500"/>
              </a:lnSpc>
            </a:pPr>
            <a:r>
              <a:rPr lang="en-US" dirty="0"/>
              <a:t>Proteins with an FDR-adjusted </a:t>
            </a:r>
            <a:r>
              <a:rPr lang="en-US" i="1" dirty="0"/>
              <a:t>p</a:t>
            </a:r>
            <a:r>
              <a:rPr lang="en-US" dirty="0"/>
              <a:t>-value (i.e. </a:t>
            </a:r>
            <a:r>
              <a:rPr lang="en-US" i="1" dirty="0"/>
              <a:t>q</a:t>
            </a:r>
            <a:r>
              <a:rPr lang="en-US" dirty="0"/>
              <a:t>-value) of below 5% were considered significantly affected by </a:t>
            </a:r>
            <a:r>
              <a:rPr lang="en-US" dirty="0" smtClean="0"/>
              <a:t>the siRNA knock-down. </a:t>
            </a:r>
          </a:p>
          <a:p>
            <a:pPr>
              <a:lnSpc>
                <a:spcPts val="2500"/>
              </a:lnSpc>
            </a:pPr>
            <a:endParaRPr lang="en-US" dirty="0" smtClean="0"/>
          </a:p>
          <a:p>
            <a:pPr>
              <a:lnSpc>
                <a:spcPts val="2500"/>
              </a:lnSpc>
            </a:pPr>
            <a:r>
              <a:rPr lang="en-US" dirty="0" smtClean="0"/>
              <a:t>Then, we intersected the </a:t>
            </a:r>
            <a:r>
              <a:rPr lang="en-US" dirty="0"/>
              <a:t>results from the two unpaired </a:t>
            </a:r>
            <a:r>
              <a:rPr lang="en-US" i="1" dirty="0"/>
              <a:t>t</a:t>
            </a:r>
            <a:r>
              <a:rPr lang="en-US" dirty="0"/>
              <a:t>-tests </a:t>
            </a:r>
            <a:r>
              <a:rPr lang="en-US" dirty="0" smtClean="0"/>
              <a:t>for the 2 siRNAs. </a:t>
            </a:r>
          </a:p>
          <a:p>
            <a:pPr>
              <a:lnSpc>
                <a:spcPts val="2500"/>
              </a:lnSpc>
            </a:pPr>
            <a:endParaRPr lang="en-US" dirty="0"/>
          </a:p>
          <a:p>
            <a:pPr>
              <a:lnSpc>
                <a:spcPts val="2500"/>
              </a:lnSpc>
            </a:pPr>
            <a:r>
              <a:rPr lang="en-US" dirty="0" smtClean="0"/>
              <a:t>This means that </a:t>
            </a:r>
            <a:r>
              <a:rPr lang="en-US" dirty="0"/>
              <a:t>the abundance of all reported </a:t>
            </a:r>
            <a:r>
              <a:rPr lang="en-US" dirty="0" smtClean="0"/>
              <a:t>candidates had to be </a:t>
            </a:r>
            <a:r>
              <a:rPr lang="en-US" dirty="0"/>
              <a:t>statistically significantly affected </a:t>
            </a:r>
            <a:r>
              <a:rPr lang="en-US" b="1" dirty="0"/>
              <a:t>in both siRNA silencing </a:t>
            </a:r>
            <a:r>
              <a:rPr lang="en-US" b="1" dirty="0" smtClean="0"/>
              <a:t>experiments</a:t>
            </a:r>
            <a:r>
              <a:rPr lang="en-US" dirty="0" smtClean="0"/>
              <a:t>.</a:t>
            </a:r>
            <a:endParaRPr lang="de-DE" dirty="0"/>
          </a:p>
          <a:p>
            <a:pPr>
              <a:lnSpc>
                <a:spcPts val="2500"/>
              </a:lnSpc>
            </a:pPr>
            <a:endParaRPr lang="en-US" dirty="0" smtClean="0"/>
          </a:p>
          <a:p>
            <a:pPr>
              <a:lnSpc>
                <a:spcPts val="2500"/>
              </a:lnSpc>
            </a:pPr>
            <a:endParaRPr lang="en-US" dirty="0"/>
          </a:p>
          <a:p>
            <a:pPr>
              <a:lnSpc>
                <a:spcPts val="2500"/>
              </a:lnSpc>
            </a:pPr>
            <a:endParaRPr lang="en-US" dirty="0" smtClean="0"/>
          </a:p>
        </p:txBody>
      </p:sp>
    </p:spTree>
    <p:extLst>
      <p:ext uri="{BB962C8B-B14F-4D97-AF65-F5344CB8AC3E}">
        <p14:creationId xmlns:p14="http://schemas.microsoft.com/office/powerpoint/2010/main" val="805407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Comment by reviewer</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37</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323528" y="629720"/>
            <a:ext cx="8496250" cy="1667764"/>
          </a:xfrm>
          <a:prstGeom prst="rect">
            <a:avLst/>
          </a:prstGeom>
        </p:spPr>
        <p:txBody>
          <a:bodyPr wrap="square">
            <a:spAutoFit/>
          </a:bodyPr>
          <a:lstStyle/>
          <a:p>
            <a:pPr>
              <a:lnSpc>
                <a:spcPts val="2500"/>
              </a:lnSpc>
            </a:pPr>
            <a:r>
              <a:rPr lang="en-US" dirty="0"/>
              <a:t>6. </a:t>
            </a:r>
            <a:r>
              <a:rPr lang="en-US" i="1" dirty="0"/>
              <a:t>Statistical analysis of the data: </a:t>
            </a:r>
            <a:endParaRPr lang="en-US" i="1" dirty="0" smtClean="0"/>
          </a:p>
          <a:p>
            <a:pPr>
              <a:lnSpc>
                <a:spcPts val="2500"/>
              </a:lnSpc>
            </a:pPr>
            <a:r>
              <a:rPr lang="en-US" i="1" dirty="0" smtClean="0"/>
              <a:t>On </a:t>
            </a:r>
            <a:r>
              <a:rPr lang="en-US" i="1" dirty="0"/>
              <a:t>page 29 you describe imputation of data points. </a:t>
            </a:r>
            <a:endParaRPr lang="en-US" i="1" dirty="0" smtClean="0"/>
          </a:p>
          <a:p>
            <a:pPr>
              <a:lnSpc>
                <a:spcPts val="2500"/>
              </a:lnSpc>
            </a:pPr>
            <a:endParaRPr lang="en-US" i="1" dirty="0"/>
          </a:p>
          <a:p>
            <a:pPr>
              <a:lnSpc>
                <a:spcPts val="2500"/>
              </a:lnSpc>
            </a:pPr>
            <a:r>
              <a:rPr lang="en-US" i="1" dirty="0" smtClean="0"/>
              <a:t>Did </a:t>
            </a:r>
            <a:r>
              <a:rPr lang="en-US" i="1" dirty="0"/>
              <a:t>you do a statistical analysis if the number of </a:t>
            </a:r>
            <a:r>
              <a:rPr lang="en-US" i="1" dirty="0" smtClean="0"/>
              <a:t>data points </a:t>
            </a:r>
            <a:r>
              <a:rPr lang="en-US" i="1" dirty="0"/>
              <a:t>is sufficient that this imputation will not change results?</a:t>
            </a:r>
            <a:endParaRPr lang="de-DE" dirty="0"/>
          </a:p>
        </p:txBody>
      </p:sp>
    </p:spTree>
    <p:extLst>
      <p:ext uri="{BB962C8B-B14F-4D97-AF65-F5344CB8AC3E}">
        <p14:creationId xmlns:p14="http://schemas.microsoft.com/office/powerpoint/2010/main" val="21553120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Validation of imputation method</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38</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323528" y="629720"/>
            <a:ext cx="8496250" cy="5221942"/>
          </a:xfrm>
          <a:prstGeom prst="rect">
            <a:avLst/>
          </a:prstGeom>
        </p:spPr>
        <p:txBody>
          <a:bodyPr wrap="square">
            <a:spAutoFit/>
          </a:bodyPr>
          <a:lstStyle/>
          <a:p>
            <a:pPr>
              <a:lnSpc>
                <a:spcPts val="2500"/>
              </a:lnSpc>
            </a:pPr>
            <a:r>
              <a:rPr lang="en-US" b="1" dirty="0" smtClean="0"/>
              <a:t>Our reply</a:t>
            </a:r>
            <a:r>
              <a:rPr lang="en-US" dirty="0" smtClean="0"/>
              <a:t>: We </a:t>
            </a:r>
            <a:r>
              <a:rPr lang="en-US" dirty="0"/>
              <a:t>assumed that </a:t>
            </a:r>
            <a:r>
              <a:rPr lang="en-US" dirty="0" smtClean="0"/>
              <a:t>… missing </a:t>
            </a:r>
            <a:r>
              <a:rPr lang="en-US" dirty="0"/>
              <a:t>values </a:t>
            </a:r>
            <a:r>
              <a:rPr lang="en-US" dirty="0" smtClean="0"/>
              <a:t>… stem </a:t>
            </a:r>
            <a:r>
              <a:rPr lang="en-US" dirty="0"/>
              <a:t>from “the bottom” of the distribution and belong </a:t>
            </a:r>
            <a:r>
              <a:rPr lang="en-US" dirty="0" smtClean="0"/>
              <a:t>to low </a:t>
            </a:r>
            <a:r>
              <a:rPr lang="en-US" dirty="0"/>
              <a:t>abundance proteins that were not detected by the mass spectrometry instrument. </a:t>
            </a:r>
            <a:endParaRPr lang="en-US" dirty="0" smtClean="0"/>
          </a:p>
          <a:p>
            <a:pPr>
              <a:lnSpc>
                <a:spcPts val="2500"/>
              </a:lnSpc>
            </a:pPr>
            <a:endParaRPr lang="en-US" dirty="0"/>
          </a:p>
          <a:p>
            <a:pPr>
              <a:lnSpc>
                <a:spcPts val="2500"/>
              </a:lnSpc>
            </a:pPr>
            <a:r>
              <a:rPr lang="en-US" dirty="0" smtClean="0"/>
              <a:t>We tested </a:t>
            </a:r>
            <a:r>
              <a:rPr lang="en-US" dirty="0"/>
              <a:t>to what extent the data imputation may affect the </a:t>
            </a:r>
            <a:r>
              <a:rPr lang="en-US" dirty="0" smtClean="0"/>
              <a:t>differential abundance </a:t>
            </a:r>
            <a:r>
              <a:rPr lang="en-US" dirty="0"/>
              <a:t>analysis. </a:t>
            </a:r>
            <a:r>
              <a:rPr lang="en-US" dirty="0" smtClean="0"/>
              <a:t>... The </a:t>
            </a:r>
            <a:r>
              <a:rPr lang="en-US" dirty="0"/>
              <a:t>first Sec61 silencing experiment </a:t>
            </a:r>
            <a:r>
              <a:rPr lang="en-US" dirty="0" smtClean="0"/>
              <a:t>was selected </a:t>
            </a:r>
            <a:r>
              <a:rPr lang="en-US" dirty="0"/>
              <a:t>for the </a:t>
            </a:r>
            <a:r>
              <a:rPr lang="en-US" dirty="0" smtClean="0"/>
              <a:t>validation… We </a:t>
            </a:r>
            <a:r>
              <a:rPr lang="en-US" dirty="0"/>
              <a:t>selected only those proteins that </a:t>
            </a:r>
            <a:r>
              <a:rPr lang="en-US" dirty="0" smtClean="0"/>
              <a:t>have a </a:t>
            </a:r>
            <a:r>
              <a:rPr lang="en-US" dirty="0"/>
              <a:t>“complete” dataset, i.e. none of out of nine entries was </a:t>
            </a:r>
            <a:r>
              <a:rPr lang="en-US" dirty="0" smtClean="0"/>
              <a:t>missing… This </a:t>
            </a:r>
            <a:r>
              <a:rPr lang="en-US" dirty="0"/>
              <a:t>was </a:t>
            </a:r>
            <a:r>
              <a:rPr lang="en-US" dirty="0" smtClean="0"/>
              <a:t>the case </a:t>
            </a:r>
            <a:r>
              <a:rPr lang="en-US" dirty="0"/>
              <a:t>for 5715 out of 6960 </a:t>
            </a:r>
            <a:r>
              <a:rPr lang="en-US" dirty="0" smtClean="0"/>
              <a:t>proteins….</a:t>
            </a:r>
          </a:p>
          <a:p>
            <a:pPr>
              <a:lnSpc>
                <a:spcPts val="2500"/>
              </a:lnSpc>
            </a:pPr>
            <a:endParaRPr lang="en-US" dirty="0"/>
          </a:p>
          <a:p>
            <a:pPr>
              <a:lnSpc>
                <a:spcPts val="2500"/>
              </a:lnSpc>
            </a:pPr>
            <a:r>
              <a:rPr lang="en-US" dirty="0" smtClean="0"/>
              <a:t>To </a:t>
            </a:r>
            <a:r>
              <a:rPr lang="en-US" dirty="0"/>
              <a:t>generate a synthetic dataset for missing data, we randomly removed 10% </a:t>
            </a:r>
            <a:r>
              <a:rPr lang="en-US" dirty="0" smtClean="0"/>
              <a:t>of the </a:t>
            </a:r>
            <a:r>
              <a:rPr lang="en-US" dirty="0"/>
              <a:t>(known) data points from the lower tail of the </a:t>
            </a:r>
            <a:r>
              <a:rPr lang="en-US" dirty="0" smtClean="0"/>
              <a:t>distribution ... </a:t>
            </a:r>
          </a:p>
          <a:p>
            <a:pPr>
              <a:lnSpc>
                <a:spcPts val="2500"/>
              </a:lnSpc>
            </a:pPr>
            <a:endParaRPr lang="en-US" dirty="0"/>
          </a:p>
          <a:p>
            <a:pPr>
              <a:lnSpc>
                <a:spcPts val="2500"/>
              </a:lnSpc>
            </a:pPr>
            <a:r>
              <a:rPr lang="en-US" dirty="0" smtClean="0"/>
              <a:t>For two </a:t>
            </a:r>
            <a:r>
              <a:rPr lang="en-US" dirty="0"/>
              <a:t>different thresholds (5th and 10th percentile of the </a:t>
            </a:r>
            <a:r>
              <a:rPr lang="en-US" dirty="0" smtClean="0"/>
              <a:t>overall distribution), </a:t>
            </a:r>
            <a:r>
              <a:rPr lang="en-US" dirty="0"/>
              <a:t>we repeated the removal 100 times. Therefore, in total, </a:t>
            </a:r>
            <a:r>
              <a:rPr lang="en-US" dirty="0" smtClean="0"/>
              <a:t>we generated </a:t>
            </a:r>
            <a:r>
              <a:rPr lang="en-US" dirty="0"/>
              <a:t>200 new datasets with artificially generated “missing” data. </a:t>
            </a:r>
            <a:endParaRPr lang="de-DE" dirty="0"/>
          </a:p>
        </p:txBody>
      </p:sp>
    </p:spTree>
    <p:extLst>
      <p:ext uri="{BB962C8B-B14F-4D97-AF65-F5344CB8AC3E}">
        <p14:creationId xmlns:p14="http://schemas.microsoft.com/office/powerpoint/2010/main" val="3881257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a:t>Validation of imputation method</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39</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323528" y="629720"/>
            <a:ext cx="8496250" cy="5512471"/>
          </a:xfrm>
          <a:prstGeom prst="rect">
            <a:avLst/>
          </a:prstGeom>
        </p:spPr>
        <p:txBody>
          <a:bodyPr wrap="square">
            <a:spAutoFit/>
          </a:bodyPr>
          <a:lstStyle/>
          <a:p>
            <a:pPr>
              <a:lnSpc>
                <a:spcPts val="2500"/>
              </a:lnSpc>
            </a:pPr>
            <a:r>
              <a:rPr lang="en-US" dirty="0" smtClean="0"/>
              <a:t>Subsequently</a:t>
            </a:r>
            <a:r>
              <a:rPr lang="en-US" dirty="0"/>
              <a:t>, </a:t>
            </a:r>
            <a:r>
              <a:rPr lang="en-US" dirty="0" smtClean="0"/>
              <a:t>these “missing</a:t>
            </a:r>
            <a:r>
              <a:rPr lang="en-US" dirty="0"/>
              <a:t>” data points were </a:t>
            </a:r>
            <a:r>
              <a:rPr lang="en-US" dirty="0" smtClean="0"/>
              <a:t>imputed. </a:t>
            </a:r>
          </a:p>
          <a:p>
            <a:pPr>
              <a:lnSpc>
                <a:spcPts val="2500"/>
              </a:lnSpc>
            </a:pPr>
            <a:endParaRPr lang="en-US" dirty="0"/>
          </a:p>
          <a:p>
            <a:pPr>
              <a:lnSpc>
                <a:spcPts val="2500"/>
              </a:lnSpc>
            </a:pPr>
            <a:r>
              <a:rPr lang="en-US" dirty="0" smtClean="0"/>
              <a:t>Then</a:t>
            </a:r>
            <a:r>
              <a:rPr lang="en-US" dirty="0"/>
              <a:t>, a differential protein abundance analysis was </a:t>
            </a:r>
            <a:r>
              <a:rPr lang="en-US" dirty="0" smtClean="0"/>
              <a:t>carried </a:t>
            </a:r>
            <a:r>
              <a:rPr lang="en-US" dirty="0"/>
              <a:t>out on the imputed </a:t>
            </a:r>
            <a:r>
              <a:rPr lang="en-US" dirty="0" smtClean="0"/>
              <a:t>and the </a:t>
            </a:r>
            <a:r>
              <a:rPr lang="en-US" dirty="0"/>
              <a:t>original </a:t>
            </a:r>
            <a:r>
              <a:rPr lang="en-US" dirty="0" smtClean="0"/>
              <a:t>data. </a:t>
            </a:r>
          </a:p>
          <a:p>
            <a:pPr>
              <a:lnSpc>
                <a:spcPts val="2500"/>
              </a:lnSpc>
            </a:pPr>
            <a:endParaRPr lang="en-US" dirty="0"/>
          </a:p>
          <a:p>
            <a:pPr>
              <a:lnSpc>
                <a:spcPts val="2500"/>
              </a:lnSpc>
            </a:pPr>
            <a:r>
              <a:rPr lang="en-US" dirty="0" smtClean="0"/>
              <a:t>Finally</a:t>
            </a:r>
            <a:r>
              <a:rPr lang="en-US" dirty="0"/>
              <a:t>, we compared the results of </a:t>
            </a:r>
            <a:r>
              <a:rPr lang="en-US" dirty="0" smtClean="0"/>
              <a:t>the differential </a:t>
            </a:r>
            <a:r>
              <a:rPr lang="en-US" dirty="0"/>
              <a:t>analysis of the imputed and original data to validate the reliability of </a:t>
            </a:r>
            <a:r>
              <a:rPr lang="en-US" dirty="0" smtClean="0"/>
              <a:t>the imputation </a:t>
            </a:r>
            <a:r>
              <a:rPr lang="en-US" dirty="0"/>
              <a:t>method. </a:t>
            </a:r>
            <a:endParaRPr lang="en-US" dirty="0" smtClean="0"/>
          </a:p>
          <a:p>
            <a:pPr>
              <a:lnSpc>
                <a:spcPts val="2500"/>
              </a:lnSpc>
            </a:pPr>
            <a:endParaRPr lang="en-US" dirty="0"/>
          </a:p>
          <a:p>
            <a:pPr>
              <a:lnSpc>
                <a:spcPts val="2500"/>
              </a:lnSpc>
            </a:pPr>
            <a:r>
              <a:rPr lang="en-US" dirty="0" smtClean="0"/>
              <a:t>For </a:t>
            </a:r>
            <a:r>
              <a:rPr lang="en-US" dirty="0"/>
              <a:t>this, using the results of the previous steps, the significantly </a:t>
            </a:r>
            <a:r>
              <a:rPr lang="en-US" dirty="0" smtClean="0"/>
              <a:t>affected proteins </a:t>
            </a:r>
            <a:r>
              <a:rPr lang="en-US" dirty="0"/>
              <a:t>were either labelled as 1 (positively affected) or as -1 (negatively affected) while </a:t>
            </a:r>
            <a:r>
              <a:rPr lang="en-US" dirty="0" smtClean="0"/>
              <a:t>the unaffected </a:t>
            </a:r>
            <a:r>
              <a:rPr lang="en-US" dirty="0"/>
              <a:t>proteins were labelled 0. </a:t>
            </a:r>
            <a:endParaRPr lang="en-US" dirty="0" smtClean="0"/>
          </a:p>
          <a:p>
            <a:pPr>
              <a:lnSpc>
                <a:spcPts val="2500"/>
              </a:lnSpc>
            </a:pPr>
            <a:endParaRPr lang="en-US" dirty="0"/>
          </a:p>
          <a:p>
            <a:pPr>
              <a:lnSpc>
                <a:spcPts val="2500"/>
              </a:lnSpc>
            </a:pPr>
            <a:r>
              <a:rPr lang="en-US" dirty="0" smtClean="0"/>
              <a:t>Afterwards</a:t>
            </a:r>
            <a:r>
              <a:rPr lang="en-US" dirty="0"/>
              <a:t>, we computed the Pearson </a:t>
            </a:r>
            <a:r>
              <a:rPr lang="en-US" dirty="0" smtClean="0"/>
              <a:t>correlation coefficient </a:t>
            </a:r>
            <a:r>
              <a:rPr lang="en-US" dirty="0"/>
              <a:t>between the results of the original data and of the imputed data. </a:t>
            </a:r>
            <a:endParaRPr lang="en-US" dirty="0" smtClean="0"/>
          </a:p>
          <a:p>
            <a:pPr>
              <a:lnSpc>
                <a:spcPts val="2500"/>
              </a:lnSpc>
            </a:pPr>
            <a:endParaRPr lang="en-US" dirty="0"/>
          </a:p>
          <a:p>
            <a:pPr>
              <a:lnSpc>
                <a:spcPts val="2500"/>
              </a:lnSpc>
            </a:pPr>
            <a:r>
              <a:rPr lang="en-US" dirty="0" smtClean="0"/>
              <a:t>The overall correlation </a:t>
            </a:r>
            <a:r>
              <a:rPr lang="en-US" dirty="0"/>
              <a:t>coefficients for the 5th and 10th percentile thresholds are 0.975 ± 0.018 and 0.927 </a:t>
            </a:r>
            <a:r>
              <a:rPr lang="en-US" dirty="0" smtClean="0"/>
              <a:t>± 0.020</a:t>
            </a:r>
            <a:r>
              <a:rPr lang="en-US" dirty="0"/>
              <a:t>, respectively. </a:t>
            </a:r>
            <a:endParaRPr lang="de-DE" dirty="0"/>
          </a:p>
        </p:txBody>
      </p:sp>
    </p:spTree>
    <p:extLst>
      <p:ext uri="{BB962C8B-B14F-4D97-AF65-F5344CB8AC3E}">
        <p14:creationId xmlns:p14="http://schemas.microsoft.com/office/powerpoint/2010/main" val="3310530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Proteomics workflow: (3) peptide chromatography</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4</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395535" y="5857527"/>
            <a:ext cx="3456384" cy="523220"/>
          </a:xfrm>
          <a:prstGeom prst="rect">
            <a:avLst/>
          </a:prstGeom>
          <a:noFill/>
        </p:spPr>
        <p:txBody>
          <a:bodyPr wrap="square" rtlCol="0">
            <a:spAutoFit/>
          </a:bodyPr>
          <a:lstStyle/>
          <a:p>
            <a:r>
              <a:rPr lang="en-US" sz="1400" dirty="0" err="1" smtClean="0"/>
              <a:t>Aebersold</a:t>
            </a:r>
            <a:r>
              <a:rPr lang="en-US" sz="1400" dirty="0" smtClean="0"/>
              <a:t>, Mann</a:t>
            </a:r>
            <a:endParaRPr lang="en-US" sz="1400" dirty="0"/>
          </a:p>
          <a:p>
            <a:r>
              <a:rPr lang="en-US" sz="1400" dirty="0"/>
              <a:t>Nature 422, </a:t>
            </a:r>
            <a:r>
              <a:rPr lang="en-US" sz="1400" dirty="0" smtClean="0"/>
              <a:t>198-207(2003)</a:t>
            </a:r>
            <a:endParaRPr lang="en-US" sz="1400" dirty="0"/>
          </a:p>
        </p:txBody>
      </p:sp>
      <p:sp>
        <p:nvSpPr>
          <p:cNvPr id="13" name="Содержимое 2"/>
          <p:cNvSpPr txBox="1">
            <a:spLocks/>
          </p:cNvSpPr>
          <p:nvPr/>
        </p:nvSpPr>
        <p:spPr bwMode="auto">
          <a:xfrm>
            <a:off x="244452" y="2924944"/>
            <a:ext cx="8424936" cy="207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900"/>
              </a:lnSpc>
              <a:buFontTx/>
              <a:buNone/>
            </a:pPr>
            <a:r>
              <a:rPr lang="en-US" sz="1800" dirty="0"/>
              <a:t>In stage 3, the peptides are </a:t>
            </a:r>
            <a:r>
              <a:rPr lang="en-US" sz="1800" b="1" dirty="0" smtClean="0"/>
              <a:t>separated</a:t>
            </a:r>
            <a:r>
              <a:rPr lang="en-US" sz="1800" dirty="0" smtClean="0"/>
              <a:t> by </a:t>
            </a:r>
            <a:r>
              <a:rPr lang="en-US" sz="1800" dirty="0"/>
              <a:t>one or more steps of high-pressure liquid chromatography in very fine </a:t>
            </a:r>
            <a:r>
              <a:rPr lang="en-US" sz="1800" dirty="0" smtClean="0"/>
              <a:t>capillaries.</a:t>
            </a:r>
          </a:p>
          <a:p>
            <a:pPr marL="0" indent="0">
              <a:lnSpc>
                <a:spcPts val="2900"/>
              </a:lnSpc>
              <a:buFontTx/>
              <a:buNone/>
            </a:pPr>
            <a:endParaRPr lang="en-US" sz="1800" dirty="0"/>
          </a:p>
          <a:p>
            <a:pPr marL="0" indent="0">
              <a:lnSpc>
                <a:spcPts val="2900"/>
              </a:lnSpc>
              <a:buFontTx/>
              <a:buNone/>
            </a:pPr>
            <a:r>
              <a:rPr lang="en-US" sz="1800" dirty="0" smtClean="0"/>
              <a:t>Then, they are </a:t>
            </a:r>
            <a:r>
              <a:rPr lang="en-US" sz="1800" dirty="0"/>
              <a:t>eluted </a:t>
            </a:r>
            <a:r>
              <a:rPr lang="en-US" sz="1800" dirty="0" smtClean="0"/>
              <a:t>e.g. into </a:t>
            </a:r>
            <a:r>
              <a:rPr lang="en-US" sz="1800" dirty="0"/>
              <a:t>an electrospray ion source where they are </a:t>
            </a:r>
            <a:r>
              <a:rPr lang="en-US" sz="1800" b="1" dirty="0"/>
              <a:t>nebulized</a:t>
            </a:r>
            <a:r>
              <a:rPr lang="en-US" sz="1800" dirty="0"/>
              <a:t> in small, </a:t>
            </a:r>
            <a:r>
              <a:rPr lang="en-US" sz="1800" b="1" dirty="0"/>
              <a:t>highly charged droplets</a:t>
            </a:r>
            <a:r>
              <a:rPr lang="en-US" sz="1800" dirty="0" smtClean="0"/>
              <a:t>.</a:t>
            </a:r>
          </a:p>
          <a:p>
            <a:pPr marL="0" indent="0">
              <a:lnSpc>
                <a:spcPts val="2900"/>
              </a:lnSpc>
              <a:buFontTx/>
              <a:buNone/>
            </a:pPr>
            <a:r>
              <a:rPr lang="en-US" sz="1800" dirty="0" smtClean="0"/>
              <a:t> </a:t>
            </a:r>
          </a:p>
          <a:p>
            <a:pPr marL="0" indent="0">
              <a:lnSpc>
                <a:spcPts val="2900"/>
              </a:lnSpc>
              <a:buFontTx/>
              <a:buNone/>
            </a:pPr>
            <a:r>
              <a:rPr lang="en-US" sz="1800" dirty="0" smtClean="0"/>
              <a:t>After </a:t>
            </a:r>
            <a:r>
              <a:rPr lang="en-US" sz="1800" dirty="0"/>
              <a:t>evaporation, multiply protonated peptides enter the mass </a:t>
            </a:r>
            <a:r>
              <a:rPr lang="en-US" sz="1800" dirty="0" smtClean="0"/>
              <a:t>spectrometer.</a:t>
            </a:r>
            <a:endParaRPr lang="en-US" sz="1800" kern="0" dirty="0" smtClean="0"/>
          </a:p>
        </p:txBody>
      </p:sp>
      <p:pic>
        <p:nvPicPr>
          <p:cNvPr id="14" name="Grafik 13"/>
          <p:cNvPicPr>
            <a:picLocks noChangeAspect="1"/>
          </p:cNvPicPr>
          <p:nvPr/>
        </p:nvPicPr>
        <p:blipFill rotWithShape="1">
          <a:blip r:embed="rId3">
            <a:extLst>
              <a:ext uri="{28A0092B-C50C-407E-A947-70E740481C1C}">
                <a14:useLocalDpi xmlns:a14="http://schemas.microsoft.com/office/drawing/2010/main" val="0"/>
              </a:ext>
            </a:extLst>
          </a:blip>
          <a:srcRect l="14617" t="29200" r="12295" b="40903"/>
          <a:stretch/>
        </p:blipFill>
        <p:spPr>
          <a:xfrm>
            <a:off x="71500" y="548172"/>
            <a:ext cx="4757442" cy="2448780"/>
          </a:xfrm>
          <a:prstGeom prst="rect">
            <a:avLst/>
          </a:prstGeom>
        </p:spPr>
      </p:pic>
    </p:spTree>
    <p:extLst>
      <p:ext uri="{BB962C8B-B14F-4D97-AF65-F5344CB8AC3E}">
        <p14:creationId xmlns:p14="http://schemas.microsoft.com/office/powerpoint/2010/main" val="490931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Volcano plot: differential protein abundance </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40</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323528" y="4077360"/>
            <a:ext cx="8496250" cy="2015936"/>
          </a:xfrm>
          <a:prstGeom prst="rect">
            <a:avLst/>
          </a:prstGeom>
        </p:spPr>
        <p:txBody>
          <a:bodyPr wrap="square">
            <a:spAutoFit/>
          </a:bodyPr>
          <a:lstStyle/>
          <a:p>
            <a:pPr>
              <a:lnSpc>
                <a:spcPts val="2500"/>
              </a:lnSpc>
            </a:pPr>
            <a:r>
              <a:rPr lang="en-US" dirty="0"/>
              <a:t>Differentially affected proteins were characterized by the mean difference of their intensities plotted against the respective permutation false discovery rate-adjusted </a:t>
            </a:r>
            <a:r>
              <a:rPr lang="en-US" i="1" dirty="0"/>
              <a:t>p</a:t>
            </a:r>
            <a:r>
              <a:rPr lang="en-US" dirty="0"/>
              <a:t>-values in volcano </a:t>
            </a:r>
            <a:r>
              <a:rPr lang="en-US" dirty="0" smtClean="0"/>
              <a:t>plots. </a:t>
            </a:r>
          </a:p>
          <a:p>
            <a:pPr>
              <a:lnSpc>
                <a:spcPts val="2500"/>
              </a:lnSpc>
            </a:pPr>
            <a:endParaRPr lang="en-US" dirty="0"/>
          </a:p>
          <a:p>
            <a:pPr>
              <a:lnSpc>
                <a:spcPts val="2500"/>
              </a:lnSpc>
            </a:pPr>
            <a:r>
              <a:rPr lang="en-US" dirty="0" smtClean="0"/>
              <a:t>The </a:t>
            </a:r>
            <a:r>
              <a:rPr lang="en-US" dirty="0"/>
              <a:t>results for a single siRNA are shown in each case (</a:t>
            </a:r>
            <a:r>
              <a:rPr lang="en-US" i="1" dirty="0"/>
              <a:t>SEC61A1-</a:t>
            </a:r>
            <a:r>
              <a:rPr lang="en-US" dirty="0"/>
              <a:t>UTR siRNA, </a:t>
            </a:r>
            <a:r>
              <a:rPr lang="en-US" i="1" dirty="0"/>
              <a:t>TRAPB</a:t>
            </a:r>
            <a:r>
              <a:rPr lang="en-US" dirty="0"/>
              <a:t> siRNA). </a:t>
            </a:r>
            <a:endParaRPr lang="de-DE" dirty="0"/>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60" t="60652" b="-1088"/>
          <a:stretch/>
        </p:blipFill>
        <p:spPr>
          <a:xfrm>
            <a:off x="426738" y="836712"/>
            <a:ext cx="7896953" cy="3312368"/>
          </a:xfrm>
          <a:prstGeom prst="rect">
            <a:avLst/>
          </a:prstGeom>
        </p:spPr>
      </p:pic>
      <p:sp>
        <p:nvSpPr>
          <p:cNvPr id="9" name="Rechteck 8"/>
          <p:cNvSpPr/>
          <p:nvPr/>
        </p:nvSpPr>
        <p:spPr>
          <a:xfrm>
            <a:off x="827584" y="583111"/>
            <a:ext cx="8496250" cy="385362"/>
          </a:xfrm>
          <a:prstGeom prst="rect">
            <a:avLst/>
          </a:prstGeom>
        </p:spPr>
        <p:txBody>
          <a:bodyPr wrap="square">
            <a:spAutoFit/>
          </a:bodyPr>
          <a:lstStyle/>
          <a:p>
            <a:pPr>
              <a:lnSpc>
                <a:spcPts val="2500"/>
              </a:lnSpc>
            </a:pPr>
            <a:r>
              <a:rPr lang="en-US" dirty="0" smtClean="0"/>
              <a:t>Knock-down of SEC61-alpha 		 TRAP-beta</a:t>
            </a:r>
            <a:endParaRPr lang="de-DE" b="1" dirty="0">
              <a:solidFill>
                <a:srgbClr val="FF33CC"/>
              </a:solidFill>
            </a:endParaRPr>
          </a:p>
        </p:txBody>
      </p:sp>
    </p:spTree>
    <p:extLst>
      <p:ext uri="{BB962C8B-B14F-4D97-AF65-F5344CB8AC3E}">
        <p14:creationId xmlns:p14="http://schemas.microsoft.com/office/powerpoint/2010/main" val="1111612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1115616" y="2565327"/>
            <a:ext cx="7450732" cy="3311945"/>
          </a:xfrm>
          <a:prstGeom prst="rect">
            <a:avLst/>
          </a:prstGeom>
        </p:spPr>
      </p:pic>
      <p:sp>
        <p:nvSpPr>
          <p:cNvPr id="2" name="Заголовок 1"/>
          <p:cNvSpPr>
            <a:spLocks noGrp="1"/>
          </p:cNvSpPr>
          <p:nvPr>
            <p:ph type="title"/>
          </p:nvPr>
        </p:nvSpPr>
        <p:spPr>
          <a:xfrm>
            <a:off x="467544" y="116632"/>
            <a:ext cx="8229600" cy="504056"/>
          </a:xfrm>
        </p:spPr>
        <p:txBody>
          <a:bodyPr/>
          <a:lstStyle/>
          <a:p>
            <a:r>
              <a:rPr lang="en-US" dirty="0" smtClean="0"/>
              <a:t>Up- / down-regulation</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41</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200894" y="556068"/>
            <a:ext cx="8943106" cy="5542543"/>
          </a:xfrm>
          <a:prstGeom prst="rect">
            <a:avLst/>
          </a:prstGeom>
        </p:spPr>
        <p:txBody>
          <a:bodyPr wrap="square">
            <a:spAutoFit/>
          </a:bodyPr>
          <a:lstStyle/>
          <a:p>
            <a:pPr>
              <a:lnSpc>
                <a:spcPts val="2500"/>
              </a:lnSpc>
            </a:pPr>
            <a:r>
              <a:rPr lang="de-DE" dirty="0" err="1" smtClean="0"/>
              <a:t>Heat</a:t>
            </a:r>
            <a:r>
              <a:rPr lang="de-DE" dirty="0" smtClean="0"/>
              <a:t> </a:t>
            </a:r>
            <a:r>
              <a:rPr lang="en-US" dirty="0" smtClean="0"/>
              <a:t>maps </a:t>
            </a:r>
            <a:r>
              <a:rPr lang="en-US" dirty="0"/>
              <a:t>visualize clusters of proteins that were </a:t>
            </a:r>
            <a:endParaRPr lang="en-US" dirty="0" smtClean="0"/>
          </a:p>
          <a:p>
            <a:pPr marL="285750" indent="-285750">
              <a:lnSpc>
                <a:spcPts val="2500"/>
              </a:lnSpc>
              <a:buFontTx/>
              <a:buChar char="-"/>
            </a:pPr>
            <a:r>
              <a:rPr lang="en-US" dirty="0" smtClean="0"/>
              <a:t>significantly </a:t>
            </a:r>
            <a:r>
              <a:rPr lang="en-US" b="1" dirty="0"/>
              <a:t>upregulated</a:t>
            </a:r>
            <a:r>
              <a:rPr lang="en-US" dirty="0"/>
              <a:t> following </a:t>
            </a:r>
            <a:r>
              <a:rPr lang="en-US" dirty="0" smtClean="0"/>
              <a:t>treatment with </a:t>
            </a:r>
            <a:r>
              <a:rPr lang="en-US" dirty="0"/>
              <a:t>both siRNAs directed against either </a:t>
            </a:r>
            <a:r>
              <a:rPr lang="en-US" i="1" dirty="0"/>
              <a:t>SEC61A1 </a:t>
            </a:r>
            <a:r>
              <a:rPr lang="en-US" dirty="0" smtClean="0"/>
              <a:t>(left) or </a:t>
            </a:r>
            <a:r>
              <a:rPr lang="en-US" i="1" dirty="0"/>
              <a:t>TRAPB </a:t>
            </a:r>
            <a:r>
              <a:rPr lang="en-US" dirty="0" smtClean="0"/>
              <a:t>(right) mRNA </a:t>
            </a:r>
            <a:r>
              <a:rPr lang="en-US" dirty="0"/>
              <a:t>or with </a:t>
            </a:r>
            <a:r>
              <a:rPr lang="en-US" dirty="0" smtClean="0"/>
              <a:t>non-targeting (control</a:t>
            </a:r>
            <a:r>
              <a:rPr lang="en-US" dirty="0"/>
              <a:t>) siRNA, or that </a:t>
            </a:r>
            <a:r>
              <a:rPr lang="en-US" dirty="0" smtClean="0"/>
              <a:t>were</a:t>
            </a:r>
          </a:p>
          <a:p>
            <a:pPr marL="285750" indent="-285750">
              <a:lnSpc>
                <a:spcPts val="2500"/>
              </a:lnSpc>
              <a:buFontTx/>
              <a:buChar char="-"/>
            </a:pPr>
            <a:r>
              <a:rPr lang="en-US" dirty="0" smtClean="0"/>
              <a:t> </a:t>
            </a:r>
            <a:r>
              <a:rPr lang="en-US" dirty="0"/>
              <a:t>significantly </a:t>
            </a:r>
            <a:r>
              <a:rPr lang="en-US" b="1" dirty="0" smtClean="0"/>
              <a:t>downregulated</a:t>
            </a:r>
            <a:r>
              <a:rPr lang="en-US" dirty="0" smtClean="0"/>
              <a:t>, </a:t>
            </a:r>
            <a:r>
              <a:rPr lang="en-US" dirty="0"/>
              <a:t>or that </a:t>
            </a:r>
            <a:endParaRPr lang="en-US" dirty="0" smtClean="0"/>
          </a:p>
          <a:p>
            <a:pPr marL="285750" indent="-285750">
              <a:lnSpc>
                <a:spcPts val="2500"/>
              </a:lnSpc>
              <a:buFontTx/>
              <a:buChar char="-"/>
            </a:pPr>
            <a:r>
              <a:rPr lang="en-US" dirty="0" smtClean="0"/>
              <a:t>represent </a:t>
            </a:r>
            <a:r>
              <a:rPr lang="en-US" b="1" dirty="0"/>
              <a:t>variations</a:t>
            </a:r>
            <a:r>
              <a:rPr lang="en-US" dirty="0"/>
              <a:t> between siRNAs. </a:t>
            </a:r>
            <a:endParaRPr lang="en-US" dirty="0" smtClean="0"/>
          </a:p>
          <a:p>
            <a:pPr>
              <a:lnSpc>
                <a:spcPts val="2500"/>
              </a:lnSpc>
            </a:pPr>
            <a:endParaRPr lang="en-US" dirty="0" smtClean="0"/>
          </a:p>
          <a:p>
            <a:pPr>
              <a:lnSpc>
                <a:spcPts val="2500"/>
              </a:lnSpc>
            </a:pPr>
            <a:endParaRPr lang="en-US" dirty="0"/>
          </a:p>
          <a:p>
            <a:pPr>
              <a:lnSpc>
                <a:spcPts val="2500"/>
              </a:lnSpc>
            </a:pPr>
            <a:endParaRPr lang="en-US" dirty="0" smtClean="0"/>
          </a:p>
          <a:p>
            <a:pPr>
              <a:lnSpc>
                <a:spcPts val="2500"/>
              </a:lnSpc>
            </a:pPr>
            <a:endParaRPr lang="en-US" dirty="0"/>
          </a:p>
          <a:p>
            <a:pPr>
              <a:lnSpc>
                <a:spcPts val="2500"/>
              </a:lnSpc>
            </a:pPr>
            <a:endParaRPr lang="en-US" dirty="0" smtClean="0"/>
          </a:p>
          <a:p>
            <a:pPr>
              <a:lnSpc>
                <a:spcPts val="2500"/>
              </a:lnSpc>
            </a:pPr>
            <a:endParaRPr lang="en-US" dirty="0"/>
          </a:p>
          <a:p>
            <a:pPr>
              <a:lnSpc>
                <a:spcPts val="2500"/>
              </a:lnSpc>
            </a:pPr>
            <a:endParaRPr lang="en-US" dirty="0" smtClean="0"/>
          </a:p>
          <a:p>
            <a:pPr>
              <a:lnSpc>
                <a:spcPts val="2500"/>
              </a:lnSpc>
            </a:pPr>
            <a:endParaRPr lang="en-US" dirty="0"/>
          </a:p>
          <a:p>
            <a:pPr>
              <a:lnSpc>
                <a:spcPts val="2500"/>
              </a:lnSpc>
            </a:pPr>
            <a:endParaRPr lang="en-US" dirty="0" smtClean="0"/>
          </a:p>
          <a:p>
            <a:pPr>
              <a:lnSpc>
                <a:spcPts val="2500"/>
              </a:lnSpc>
            </a:pPr>
            <a:r>
              <a:rPr lang="en-US" b="1" dirty="0" smtClean="0">
                <a:solidFill>
                  <a:srgbClr val="FF0000"/>
                </a:solidFill>
              </a:rPr>
              <a:t>Red</a:t>
            </a:r>
            <a:r>
              <a:rPr lang="en-US" dirty="0" smtClean="0"/>
              <a:t> </a:t>
            </a:r>
            <a:r>
              <a:rPr lang="en-US" dirty="0"/>
              <a:t>:</a:t>
            </a:r>
            <a:r>
              <a:rPr lang="en-US" dirty="0" smtClean="0"/>
              <a:t> </a:t>
            </a:r>
            <a:r>
              <a:rPr lang="en-US" dirty="0"/>
              <a:t>positively </a:t>
            </a:r>
            <a:r>
              <a:rPr lang="en-US" dirty="0" smtClean="0"/>
              <a:t>affected proteins</a:t>
            </a:r>
          </a:p>
          <a:p>
            <a:pPr>
              <a:lnSpc>
                <a:spcPts val="2500"/>
              </a:lnSpc>
            </a:pPr>
            <a:r>
              <a:rPr lang="en-US" b="1" dirty="0" smtClean="0">
                <a:solidFill>
                  <a:srgbClr val="00B050"/>
                </a:solidFill>
              </a:rPr>
              <a:t>Green</a:t>
            </a:r>
            <a:r>
              <a:rPr lang="en-US" dirty="0" smtClean="0"/>
              <a:t> : negatively </a:t>
            </a:r>
            <a:r>
              <a:rPr lang="en-US" dirty="0"/>
              <a:t>affected </a:t>
            </a:r>
            <a:r>
              <a:rPr lang="en-US" dirty="0" smtClean="0"/>
              <a:t>proteins.</a:t>
            </a:r>
          </a:p>
        </p:txBody>
      </p:sp>
      <p:sp>
        <p:nvSpPr>
          <p:cNvPr id="5" name="Rechteck 4"/>
          <p:cNvSpPr/>
          <p:nvPr/>
        </p:nvSpPr>
        <p:spPr>
          <a:xfrm>
            <a:off x="2158752" y="3140968"/>
            <a:ext cx="432048" cy="1512168"/>
          </a:xfrm>
          <a:prstGeom prst="rect">
            <a:avLst/>
          </a:prstGeom>
          <a:noFill/>
          <a:ln w="28575">
            <a:solidFill>
              <a:srgbClr val="FF33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hteck 8"/>
          <p:cNvSpPr/>
          <p:nvPr/>
        </p:nvSpPr>
        <p:spPr>
          <a:xfrm>
            <a:off x="3995936" y="3140968"/>
            <a:ext cx="792088" cy="1512168"/>
          </a:xfrm>
          <a:prstGeom prst="rect">
            <a:avLst/>
          </a:prstGeom>
          <a:noFill/>
          <a:ln w="28575">
            <a:solidFill>
              <a:srgbClr val="FF33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hteck 9"/>
          <p:cNvSpPr/>
          <p:nvPr/>
        </p:nvSpPr>
        <p:spPr>
          <a:xfrm>
            <a:off x="6156176" y="3212976"/>
            <a:ext cx="792088" cy="1800200"/>
          </a:xfrm>
          <a:prstGeom prst="rect">
            <a:avLst/>
          </a:prstGeom>
          <a:noFill/>
          <a:ln w="28575">
            <a:solidFill>
              <a:srgbClr val="FF33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hteck 10"/>
          <p:cNvSpPr/>
          <p:nvPr/>
        </p:nvSpPr>
        <p:spPr>
          <a:xfrm>
            <a:off x="7092280" y="3212976"/>
            <a:ext cx="288032" cy="1800200"/>
          </a:xfrm>
          <a:prstGeom prst="rect">
            <a:avLst/>
          </a:prstGeom>
          <a:noFill/>
          <a:ln w="28575">
            <a:solidFill>
              <a:srgbClr val="FF33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865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Annotation of differentially abundant proteins after Sec61 silencing</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42</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251520" y="4221088"/>
            <a:ext cx="8496250" cy="2015936"/>
          </a:xfrm>
          <a:prstGeom prst="rect">
            <a:avLst/>
          </a:prstGeom>
        </p:spPr>
        <p:txBody>
          <a:bodyPr wrap="square">
            <a:spAutoFit/>
          </a:bodyPr>
          <a:lstStyle/>
          <a:p>
            <a:pPr>
              <a:lnSpc>
                <a:spcPts val="2500"/>
              </a:lnSpc>
            </a:pPr>
            <a:r>
              <a:rPr lang="en-US" dirty="0"/>
              <a:t>Validation </a:t>
            </a:r>
            <a:r>
              <a:rPr lang="en-US" dirty="0" smtClean="0"/>
              <a:t>of Sec61 </a:t>
            </a:r>
            <a:r>
              <a:rPr lang="en-US" dirty="0"/>
              <a:t>clients based on Gene Ontology enrichment factors. </a:t>
            </a:r>
            <a:endParaRPr lang="en-US" dirty="0" smtClean="0"/>
          </a:p>
          <a:p>
            <a:pPr>
              <a:lnSpc>
                <a:spcPts val="2500"/>
              </a:lnSpc>
            </a:pPr>
            <a:endParaRPr lang="en-US" dirty="0"/>
          </a:p>
          <a:p>
            <a:pPr>
              <a:lnSpc>
                <a:spcPts val="2500"/>
              </a:lnSpc>
            </a:pPr>
            <a:r>
              <a:rPr lang="en-US" dirty="0" smtClean="0"/>
              <a:t>Protein </a:t>
            </a:r>
            <a:r>
              <a:rPr lang="en-US" dirty="0"/>
              <a:t>annotations of signal peptides, membrane location, and N-glycosylation in humans were extracted from </a:t>
            </a:r>
            <a:r>
              <a:rPr lang="en-US" dirty="0" err="1"/>
              <a:t>UniProtKB</a:t>
            </a:r>
            <a:r>
              <a:rPr lang="en-US" dirty="0"/>
              <a:t>, and used to determine the enrichment of Gene Ontology annotations among the secondarily affected proteins. </a:t>
            </a:r>
            <a:endParaRPr lang="en-US" b="1" dirty="0"/>
          </a:p>
          <a:p>
            <a:pPr>
              <a:lnSpc>
                <a:spcPts val="2500"/>
              </a:lnSpc>
            </a:pPr>
            <a:r>
              <a:rPr lang="en-US" dirty="0" smtClean="0"/>
              <a:t>Summary </a:t>
            </a:r>
            <a:r>
              <a:rPr lang="en-US" dirty="0"/>
              <a:t>of two Sec61 </a:t>
            </a:r>
            <a:r>
              <a:rPr lang="en-US" dirty="0" smtClean="0"/>
              <a:t>depletion experiments </a:t>
            </a:r>
            <a:r>
              <a:rPr lang="en-US" dirty="0"/>
              <a:t>performed in </a:t>
            </a:r>
            <a:r>
              <a:rPr lang="en-US" dirty="0" smtClean="0"/>
              <a:t>triplicate.</a:t>
            </a:r>
            <a:endParaRPr lang="de-DE" dirty="0"/>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395534" y="720080"/>
            <a:ext cx="6039335" cy="3429000"/>
          </a:xfrm>
          <a:prstGeom prst="rect">
            <a:avLst/>
          </a:prstGeom>
        </p:spPr>
      </p:pic>
    </p:spTree>
    <p:extLst>
      <p:ext uri="{BB962C8B-B14F-4D97-AF65-F5344CB8AC3E}">
        <p14:creationId xmlns:p14="http://schemas.microsoft.com/office/powerpoint/2010/main" val="2258718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a:t>Annotation of differentially abundant proteins after </a:t>
            </a:r>
            <a:r>
              <a:rPr lang="en-US" dirty="0" smtClean="0"/>
              <a:t>TRAP </a:t>
            </a:r>
            <a:r>
              <a:rPr lang="en-US" dirty="0"/>
              <a:t>silencing</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43</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395534" y="4325952"/>
            <a:ext cx="8496250" cy="1695336"/>
          </a:xfrm>
          <a:prstGeom prst="rect">
            <a:avLst/>
          </a:prstGeom>
        </p:spPr>
        <p:txBody>
          <a:bodyPr wrap="square">
            <a:spAutoFit/>
          </a:bodyPr>
          <a:lstStyle/>
          <a:p>
            <a:pPr>
              <a:lnSpc>
                <a:spcPts val="2500"/>
              </a:lnSpc>
            </a:pPr>
            <a:r>
              <a:rPr lang="en-US" dirty="0"/>
              <a:t>Validation of TRAP clients based on Gene Ontology enrichment factors. </a:t>
            </a:r>
          </a:p>
          <a:p>
            <a:pPr>
              <a:lnSpc>
                <a:spcPts val="2500"/>
              </a:lnSpc>
            </a:pPr>
            <a:endParaRPr lang="en-US" dirty="0" smtClean="0"/>
          </a:p>
          <a:p>
            <a:pPr>
              <a:lnSpc>
                <a:spcPts val="2500"/>
              </a:lnSpc>
            </a:pPr>
            <a:r>
              <a:rPr lang="en-US" dirty="0" smtClean="0"/>
              <a:t>Summary </a:t>
            </a:r>
            <a:r>
              <a:rPr lang="en-US" dirty="0"/>
              <a:t>of </a:t>
            </a:r>
            <a:r>
              <a:rPr lang="en-US" dirty="0" smtClean="0"/>
              <a:t>three TRAP </a:t>
            </a:r>
            <a:r>
              <a:rPr lang="en-US" dirty="0"/>
              <a:t>depletion experiments performed in triplicate</a:t>
            </a:r>
            <a:r>
              <a:rPr lang="en-US" dirty="0" smtClean="0"/>
              <a:t>.</a:t>
            </a:r>
          </a:p>
          <a:p>
            <a:pPr>
              <a:lnSpc>
                <a:spcPts val="2500"/>
              </a:lnSpc>
            </a:pPr>
            <a:endParaRPr lang="en-US" dirty="0"/>
          </a:p>
          <a:p>
            <a:pPr>
              <a:lnSpc>
                <a:spcPts val="2500"/>
              </a:lnSpc>
            </a:pPr>
            <a:r>
              <a:rPr lang="en-US" dirty="0" smtClean="0">
                <a:latin typeface="Times New Roman" panose="02020603050405020304" pitchFamily="18" charset="0"/>
                <a:cs typeface="Times New Roman" panose="02020603050405020304" pitchFamily="18" charset="0"/>
              </a:rPr>
              <a:t>→</a:t>
            </a:r>
            <a:r>
              <a:rPr lang="en-US" dirty="0" smtClean="0"/>
              <a:t> clear enrichment of green fraction (ER targeted organelles)</a:t>
            </a:r>
            <a:endParaRPr lang="de-DE" dirty="0"/>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t="51050"/>
          <a:stretch/>
        </p:blipFill>
        <p:spPr>
          <a:xfrm>
            <a:off x="971600" y="792088"/>
            <a:ext cx="6039335" cy="3356992"/>
          </a:xfrm>
          <a:prstGeom prst="rect">
            <a:avLst/>
          </a:prstGeom>
        </p:spPr>
      </p:pic>
    </p:spTree>
    <p:extLst>
      <p:ext uri="{BB962C8B-B14F-4D97-AF65-F5344CB8AC3E}">
        <p14:creationId xmlns:p14="http://schemas.microsoft.com/office/powerpoint/2010/main" val="3088354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Physicochemical properties of TRAP clients</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44</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323528" y="3861048"/>
            <a:ext cx="8496250" cy="2015936"/>
          </a:xfrm>
          <a:prstGeom prst="rect">
            <a:avLst/>
          </a:prstGeom>
        </p:spPr>
        <p:txBody>
          <a:bodyPr wrap="square">
            <a:spAutoFit/>
          </a:bodyPr>
          <a:lstStyle/>
          <a:p>
            <a:pPr>
              <a:lnSpc>
                <a:spcPts val="2500"/>
              </a:lnSpc>
            </a:pPr>
            <a:r>
              <a:rPr lang="en-US" dirty="0"/>
              <a:t>Physicochemical properties of TRAP clients with </a:t>
            </a:r>
            <a:r>
              <a:rPr lang="en-US" dirty="0" smtClean="0"/>
              <a:t>signal peptide (SP). </a:t>
            </a:r>
          </a:p>
          <a:p>
            <a:pPr>
              <a:lnSpc>
                <a:spcPts val="2500"/>
              </a:lnSpc>
            </a:pPr>
            <a:endParaRPr lang="en-US" dirty="0"/>
          </a:p>
          <a:p>
            <a:pPr>
              <a:lnSpc>
                <a:spcPts val="2500"/>
              </a:lnSpc>
            </a:pPr>
            <a:r>
              <a:rPr lang="en-US" dirty="0" smtClean="0"/>
              <a:t>Hydrophobicity </a:t>
            </a:r>
            <a:r>
              <a:rPr lang="en-US" dirty="0"/>
              <a:t>score (</a:t>
            </a:r>
            <a:r>
              <a:rPr lang="en-US" b="1" dirty="0"/>
              <a:t>a</a:t>
            </a:r>
            <a:r>
              <a:rPr lang="en-US" dirty="0"/>
              <a:t>) and glycine/</a:t>
            </a:r>
            <a:r>
              <a:rPr lang="en-US" dirty="0" err="1"/>
              <a:t>proline</a:t>
            </a:r>
            <a:r>
              <a:rPr lang="en-US" dirty="0"/>
              <a:t> (GP) content (</a:t>
            </a:r>
            <a:r>
              <a:rPr lang="en-US" b="1" dirty="0"/>
              <a:t>b</a:t>
            </a:r>
            <a:r>
              <a:rPr lang="en-US" dirty="0"/>
              <a:t>) of SP sequences. Hydrophobicity score was calculated as the averaged hydrophobicity of its amino acids according to the </a:t>
            </a:r>
            <a:r>
              <a:rPr lang="en-US" dirty="0" err="1" smtClean="0"/>
              <a:t>Kyte</a:t>
            </a:r>
            <a:r>
              <a:rPr lang="en-US" dirty="0" smtClean="0"/>
              <a:t>-Doolittle </a:t>
            </a:r>
            <a:r>
              <a:rPr lang="en-US" dirty="0"/>
              <a:t>propensity scale. GP content was calculated as the total fraction of glycine and </a:t>
            </a:r>
            <a:r>
              <a:rPr lang="en-US" dirty="0" err="1"/>
              <a:t>proline</a:t>
            </a:r>
            <a:r>
              <a:rPr lang="en-US" dirty="0"/>
              <a:t> in the respective sequence. </a:t>
            </a:r>
            <a:endParaRPr lang="de-DE" dirty="0"/>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b="50336"/>
          <a:stretch/>
        </p:blipFill>
        <p:spPr>
          <a:xfrm>
            <a:off x="133325" y="620689"/>
            <a:ext cx="6238875" cy="3240360"/>
          </a:xfrm>
          <a:prstGeom prst="rect">
            <a:avLst/>
          </a:prstGeom>
        </p:spPr>
      </p:pic>
      <p:sp>
        <p:nvSpPr>
          <p:cNvPr id="9" name="Rechteck 8"/>
          <p:cNvSpPr/>
          <p:nvPr/>
        </p:nvSpPr>
        <p:spPr>
          <a:xfrm>
            <a:off x="6553199" y="678642"/>
            <a:ext cx="2410941" cy="2336537"/>
          </a:xfrm>
          <a:prstGeom prst="rect">
            <a:avLst/>
          </a:prstGeom>
        </p:spPr>
        <p:txBody>
          <a:bodyPr wrap="square">
            <a:spAutoFit/>
          </a:bodyPr>
          <a:lstStyle/>
          <a:p>
            <a:pPr>
              <a:lnSpc>
                <a:spcPts val="2500"/>
              </a:lnSpc>
            </a:pPr>
            <a:r>
              <a:rPr lang="en-US" dirty="0" smtClean="0"/>
              <a:t>The signal peptides of TRAP clients are </a:t>
            </a:r>
            <a:r>
              <a:rPr lang="en-US" b="1" dirty="0" smtClean="0"/>
              <a:t>less hydrophobic </a:t>
            </a:r>
            <a:r>
              <a:rPr lang="en-US" dirty="0" smtClean="0"/>
              <a:t>and have a </a:t>
            </a:r>
            <a:r>
              <a:rPr lang="en-US" b="1" dirty="0" smtClean="0"/>
              <a:t>higher </a:t>
            </a:r>
            <a:r>
              <a:rPr lang="en-US" b="1" dirty="0" err="1" smtClean="0"/>
              <a:t>Gly</a:t>
            </a:r>
            <a:r>
              <a:rPr lang="en-US" b="1" dirty="0" smtClean="0"/>
              <a:t>/Pro content </a:t>
            </a:r>
            <a:r>
              <a:rPr lang="en-US" dirty="0" smtClean="0"/>
              <a:t>than Sec61 clients and the full proteome.</a:t>
            </a:r>
          </a:p>
        </p:txBody>
      </p:sp>
    </p:spTree>
    <p:extLst>
      <p:ext uri="{BB962C8B-B14F-4D97-AF65-F5344CB8AC3E}">
        <p14:creationId xmlns:p14="http://schemas.microsoft.com/office/powerpoint/2010/main" val="3596277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Summary</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45</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5" name="Rechteck 14"/>
          <p:cNvSpPr/>
          <p:nvPr/>
        </p:nvSpPr>
        <p:spPr>
          <a:xfrm>
            <a:off x="200894" y="620688"/>
            <a:ext cx="8496250" cy="5221942"/>
          </a:xfrm>
          <a:prstGeom prst="rect">
            <a:avLst/>
          </a:prstGeom>
        </p:spPr>
        <p:txBody>
          <a:bodyPr wrap="square">
            <a:spAutoFit/>
          </a:bodyPr>
          <a:lstStyle/>
          <a:p>
            <a:pPr>
              <a:lnSpc>
                <a:spcPts val="2500"/>
              </a:lnSpc>
            </a:pPr>
            <a:r>
              <a:rPr lang="en-US" dirty="0" smtClean="0"/>
              <a:t>Mass spectrometry is the method of choice to characterize the cellular proteome.</a:t>
            </a:r>
          </a:p>
          <a:p>
            <a:pPr>
              <a:lnSpc>
                <a:spcPts val="2500"/>
              </a:lnSpc>
            </a:pPr>
            <a:endParaRPr lang="en-US" dirty="0" smtClean="0"/>
          </a:p>
          <a:p>
            <a:pPr>
              <a:lnSpc>
                <a:spcPts val="2500"/>
              </a:lnSpc>
            </a:pPr>
            <a:r>
              <a:rPr lang="de-DE" dirty="0" smtClean="0"/>
              <a:t>The </a:t>
            </a:r>
            <a:r>
              <a:rPr lang="de-DE" dirty="0" err="1" smtClean="0"/>
              <a:t>good</a:t>
            </a:r>
            <a:r>
              <a:rPr lang="de-DE" dirty="0" smtClean="0"/>
              <a:t> </a:t>
            </a:r>
            <a:r>
              <a:rPr lang="de-DE" dirty="0" err="1" smtClean="0"/>
              <a:t>point</a:t>
            </a:r>
            <a:r>
              <a:rPr lang="de-DE" dirty="0" smtClean="0"/>
              <a:t> </a:t>
            </a:r>
            <a:r>
              <a:rPr lang="de-DE" dirty="0" err="1" smtClean="0"/>
              <a:t>about</a:t>
            </a:r>
            <a:r>
              <a:rPr lang="de-DE" dirty="0" smtClean="0"/>
              <a:t> MS </a:t>
            </a:r>
            <a:r>
              <a:rPr lang="de-DE" dirty="0" err="1" smtClean="0"/>
              <a:t>is</a:t>
            </a:r>
            <a:r>
              <a:rPr lang="de-DE" dirty="0" smtClean="0"/>
              <a:t> </a:t>
            </a:r>
            <a:r>
              <a:rPr lang="de-DE" dirty="0" err="1" smtClean="0"/>
              <a:t>the</a:t>
            </a:r>
            <a:r>
              <a:rPr lang="de-DE" dirty="0" smtClean="0"/>
              <a:t> high </a:t>
            </a:r>
            <a:r>
              <a:rPr lang="de-DE" dirty="0" err="1" smtClean="0"/>
              <a:t>sensitivity</a:t>
            </a:r>
            <a:r>
              <a:rPr lang="de-DE" dirty="0" smtClean="0"/>
              <a:t> </a:t>
            </a:r>
            <a:r>
              <a:rPr lang="de-DE" dirty="0" err="1" smtClean="0"/>
              <a:t>and</a:t>
            </a:r>
            <a:r>
              <a:rPr lang="de-DE" dirty="0" smtClean="0"/>
              <a:t> </a:t>
            </a:r>
            <a:r>
              <a:rPr lang="de-DE" dirty="0" err="1" smtClean="0"/>
              <a:t>resolution</a:t>
            </a:r>
            <a:r>
              <a:rPr lang="de-DE" dirty="0" smtClean="0"/>
              <a:t>: </a:t>
            </a:r>
            <a:r>
              <a:rPr lang="de-DE" dirty="0" err="1" smtClean="0"/>
              <a:t>one</a:t>
            </a:r>
            <a:r>
              <a:rPr lang="de-DE" dirty="0" smtClean="0"/>
              <a:t> </a:t>
            </a:r>
            <a:r>
              <a:rPr lang="de-DE" dirty="0" err="1" smtClean="0"/>
              <a:t>can</a:t>
            </a:r>
            <a:r>
              <a:rPr lang="de-DE" dirty="0" smtClean="0"/>
              <a:t> </a:t>
            </a:r>
            <a:r>
              <a:rPr lang="de-DE" dirty="0" err="1" smtClean="0"/>
              <a:t>easily</a:t>
            </a:r>
            <a:r>
              <a:rPr lang="de-DE" dirty="0" smtClean="0"/>
              <a:t> </a:t>
            </a:r>
            <a:r>
              <a:rPr lang="de-DE" dirty="0" err="1" smtClean="0"/>
              <a:t>detect</a:t>
            </a:r>
            <a:r>
              <a:rPr lang="de-DE" dirty="0" smtClean="0"/>
              <a:t> </a:t>
            </a:r>
            <a:r>
              <a:rPr lang="de-DE" dirty="0" err="1" smtClean="0"/>
              <a:t>posttranslational</a:t>
            </a:r>
            <a:r>
              <a:rPr lang="de-DE" dirty="0" smtClean="0"/>
              <a:t> </a:t>
            </a:r>
            <a:r>
              <a:rPr lang="de-DE" dirty="0" err="1" smtClean="0"/>
              <a:t>modifications</a:t>
            </a:r>
            <a:r>
              <a:rPr lang="de-DE" dirty="0" smtClean="0"/>
              <a:t>.</a:t>
            </a:r>
            <a:endParaRPr lang="en-US" dirty="0"/>
          </a:p>
          <a:p>
            <a:pPr>
              <a:lnSpc>
                <a:spcPts val="2500"/>
              </a:lnSpc>
            </a:pPr>
            <a:r>
              <a:rPr lang="en-US" dirty="0"/>
              <a:t/>
            </a:r>
            <a:br>
              <a:rPr lang="en-US" dirty="0"/>
            </a:br>
            <a:r>
              <a:rPr lang="en-US" dirty="0" smtClean="0"/>
              <a:t>However, MS instruments are very expensive to buy and to operate </a:t>
            </a:r>
            <a:r>
              <a:rPr lang="en-US" dirty="0" smtClean="0">
                <a:sym typeface="Symbol" panose="05050102010706020507" pitchFamily="18" charset="2"/>
              </a:rPr>
              <a:t></a:t>
            </a:r>
            <a:r>
              <a:rPr lang="en-US" dirty="0" smtClean="0"/>
              <a:t> usually we have much fewer datasets available than from </a:t>
            </a:r>
            <a:r>
              <a:rPr lang="en-US" dirty="0" err="1" smtClean="0"/>
              <a:t>transcriptomics</a:t>
            </a:r>
            <a:r>
              <a:rPr lang="en-US" dirty="0" smtClean="0"/>
              <a:t> experiments. </a:t>
            </a:r>
          </a:p>
          <a:p>
            <a:pPr>
              <a:lnSpc>
                <a:spcPts val="2500"/>
              </a:lnSpc>
            </a:pPr>
            <a:endParaRPr lang="de-DE" dirty="0" smtClean="0"/>
          </a:p>
          <a:p>
            <a:pPr>
              <a:lnSpc>
                <a:spcPts val="2500"/>
              </a:lnSpc>
            </a:pPr>
            <a:r>
              <a:rPr lang="de-DE" dirty="0" smtClean="0"/>
              <a:t>In </a:t>
            </a:r>
            <a:r>
              <a:rPr lang="de-DE" dirty="0" err="1" smtClean="0"/>
              <a:t>terms</a:t>
            </a:r>
            <a:r>
              <a:rPr lang="de-DE" dirty="0" smtClean="0"/>
              <a:t> </a:t>
            </a:r>
            <a:r>
              <a:rPr lang="de-DE" dirty="0" err="1" smtClean="0"/>
              <a:t>of</a:t>
            </a:r>
            <a:r>
              <a:rPr lang="de-DE" dirty="0" smtClean="0"/>
              <a:t> </a:t>
            </a:r>
            <a:r>
              <a:rPr lang="de-DE" dirty="0" err="1" smtClean="0"/>
              <a:t>impact</a:t>
            </a:r>
            <a:r>
              <a:rPr lang="de-DE" dirty="0" smtClean="0"/>
              <a:t>, </a:t>
            </a:r>
            <a:r>
              <a:rPr lang="de-DE" dirty="0" err="1"/>
              <a:t>p</a:t>
            </a:r>
            <a:r>
              <a:rPr lang="de-DE" dirty="0" err="1" smtClean="0"/>
              <a:t>roteomics</a:t>
            </a:r>
            <a:r>
              <a:rPr lang="de-DE" dirty="0" smtClean="0"/>
              <a:t> </a:t>
            </a:r>
            <a:r>
              <a:rPr lang="de-DE" dirty="0" err="1" smtClean="0"/>
              <a:t>analysis</a:t>
            </a:r>
            <a:r>
              <a:rPr lang="de-DE" dirty="0" smtClean="0"/>
              <a:t> </a:t>
            </a:r>
            <a:r>
              <a:rPr lang="de-DE" dirty="0" err="1" smtClean="0"/>
              <a:t>is</a:t>
            </a:r>
            <a:r>
              <a:rPr lang="de-DE" dirty="0" smtClean="0"/>
              <a:t> 5 - 20 </a:t>
            </a:r>
            <a:r>
              <a:rPr lang="de-DE" dirty="0" err="1" smtClean="0"/>
              <a:t>years</a:t>
            </a:r>
            <a:r>
              <a:rPr lang="de-DE" dirty="0" smtClean="0"/>
              <a:t> </a:t>
            </a:r>
            <a:r>
              <a:rPr lang="de-DE" dirty="0" err="1" smtClean="0"/>
              <a:t>behind</a:t>
            </a:r>
            <a:r>
              <a:rPr lang="de-DE" dirty="0" smtClean="0"/>
              <a:t> </a:t>
            </a:r>
            <a:r>
              <a:rPr lang="de-DE" dirty="0" err="1" smtClean="0"/>
              <a:t>transcriptomics</a:t>
            </a:r>
            <a:r>
              <a:rPr lang="de-DE" dirty="0" smtClean="0"/>
              <a:t> </a:t>
            </a:r>
            <a:r>
              <a:rPr lang="de-DE" dirty="0" err="1" smtClean="0"/>
              <a:t>analysis</a:t>
            </a:r>
            <a:r>
              <a:rPr lang="de-DE" dirty="0" smtClean="0"/>
              <a:t>. </a:t>
            </a:r>
            <a:endParaRPr lang="de-DE" dirty="0"/>
          </a:p>
          <a:p>
            <a:pPr>
              <a:lnSpc>
                <a:spcPts val="2500"/>
              </a:lnSpc>
            </a:pPr>
            <a:endParaRPr lang="de-DE" dirty="0"/>
          </a:p>
          <a:p>
            <a:pPr>
              <a:lnSpc>
                <a:spcPts val="2500"/>
              </a:lnSpc>
            </a:pPr>
            <a:r>
              <a:rPr lang="de-DE" dirty="0" err="1" smtClean="0"/>
              <a:t>Dealing</a:t>
            </a:r>
            <a:r>
              <a:rPr lang="de-DE" dirty="0" smtClean="0"/>
              <a:t> </a:t>
            </a:r>
            <a:r>
              <a:rPr lang="de-DE" dirty="0" err="1" smtClean="0"/>
              <a:t>with</a:t>
            </a:r>
            <a:r>
              <a:rPr lang="de-DE" dirty="0" smtClean="0"/>
              <a:t> </a:t>
            </a:r>
            <a:r>
              <a:rPr lang="de-DE" dirty="0" err="1"/>
              <a:t>m</a:t>
            </a:r>
            <a:r>
              <a:rPr lang="de-DE" dirty="0" err="1" smtClean="0"/>
              <a:t>issing</a:t>
            </a:r>
            <a:r>
              <a:rPr lang="de-DE" dirty="0" smtClean="0"/>
              <a:t> </a:t>
            </a:r>
            <a:r>
              <a:rPr lang="de-DE" dirty="0" err="1" smtClean="0"/>
              <a:t>data</a:t>
            </a:r>
            <a:r>
              <a:rPr lang="de-DE" dirty="0" smtClean="0"/>
              <a:t> </a:t>
            </a:r>
            <a:r>
              <a:rPr lang="de-DE" dirty="0" err="1" smtClean="0"/>
              <a:t>points</a:t>
            </a:r>
            <a:r>
              <a:rPr lang="de-DE" dirty="0" smtClean="0"/>
              <a:t> </a:t>
            </a:r>
            <a:r>
              <a:rPr lang="de-DE" dirty="0" err="1" smtClean="0"/>
              <a:t>is</a:t>
            </a:r>
            <a:r>
              <a:rPr lang="de-DE" dirty="0" smtClean="0"/>
              <a:t> a </a:t>
            </a:r>
            <a:r>
              <a:rPr lang="de-DE" dirty="0" err="1" smtClean="0"/>
              <a:t>big</a:t>
            </a:r>
            <a:r>
              <a:rPr lang="de-DE" dirty="0" smtClean="0"/>
              <a:t> </a:t>
            </a:r>
            <a:r>
              <a:rPr lang="de-DE" dirty="0" err="1" smtClean="0"/>
              <a:t>challenge</a:t>
            </a:r>
            <a:r>
              <a:rPr lang="de-DE" dirty="0" smtClean="0"/>
              <a:t> in </a:t>
            </a:r>
            <a:r>
              <a:rPr lang="de-DE" dirty="0" err="1" smtClean="0"/>
              <a:t>proteomics</a:t>
            </a:r>
            <a:r>
              <a:rPr lang="de-DE" dirty="0" smtClean="0"/>
              <a:t>.</a:t>
            </a:r>
          </a:p>
          <a:p>
            <a:pPr>
              <a:lnSpc>
                <a:spcPts val="2500"/>
              </a:lnSpc>
            </a:pPr>
            <a:endParaRPr lang="de-DE" dirty="0"/>
          </a:p>
          <a:p>
            <a:pPr>
              <a:lnSpc>
                <a:spcPts val="2500"/>
              </a:lnSpc>
            </a:pPr>
            <a:r>
              <a:rPr lang="de-DE" dirty="0" err="1" smtClean="0"/>
              <a:t>Although</a:t>
            </a:r>
            <a:r>
              <a:rPr lang="de-DE" dirty="0" smtClean="0"/>
              <a:t> </a:t>
            </a:r>
            <a:r>
              <a:rPr lang="de-DE" dirty="0" err="1" smtClean="0"/>
              <a:t>mRNA</a:t>
            </a:r>
            <a:r>
              <a:rPr lang="de-DE" dirty="0" smtClean="0"/>
              <a:t> </a:t>
            </a:r>
            <a:r>
              <a:rPr lang="de-DE" dirty="0" err="1" smtClean="0"/>
              <a:t>copy</a:t>
            </a:r>
            <a:r>
              <a:rPr lang="de-DE" dirty="0" smtClean="0"/>
              <a:t> </a:t>
            </a:r>
            <a:r>
              <a:rPr lang="de-DE" dirty="0" err="1" smtClean="0"/>
              <a:t>numbers</a:t>
            </a:r>
            <a:r>
              <a:rPr lang="de-DE" dirty="0" smtClean="0"/>
              <a:t> </a:t>
            </a:r>
            <a:r>
              <a:rPr lang="de-DE" dirty="0" err="1" smtClean="0"/>
              <a:t>and</a:t>
            </a:r>
            <a:r>
              <a:rPr lang="de-DE" dirty="0" smtClean="0"/>
              <a:t> </a:t>
            </a:r>
            <a:r>
              <a:rPr lang="de-DE" dirty="0" err="1" smtClean="0"/>
              <a:t>protein</a:t>
            </a:r>
            <a:r>
              <a:rPr lang="de-DE" dirty="0" smtClean="0"/>
              <a:t> </a:t>
            </a:r>
            <a:r>
              <a:rPr lang="de-DE" dirty="0" err="1" smtClean="0"/>
              <a:t>copy</a:t>
            </a:r>
            <a:r>
              <a:rPr lang="de-DE" dirty="0" smtClean="0"/>
              <a:t> </a:t>
            </a:r>
            <a:r>
              <a:rPr lang="de-DE" dirty="0" err="1" smtClean="0"/>
              <a:t>numbers</a:t>
            </a:r>
            <a:r>
              <a:rPr lang="de-DE" dirty="0" smtClean="0"/>
              <a:t> </a:t>
            </a:r>
            <a:r>
              <a:rPr lang="de-DE" dirty="0" err="1" smtClean="0"/>
              <a:t>are</a:t>
            </a:r>
            <a:r>
              <a:rPr lang="de-DE" dirty="0" smtClean="0"/>
              <a:t> </a:t>
            </a:r>
            <a:r>
              <a:rPr lang="de-DE" dirty="0" err="1" smtClean="0"/>
              <a:t>generally</a:t>
            </a:r>
            <a:r>
              <a:rPr lang="de-DE" dirty="0" smtClean="0"/>
              <a:t> </a:t>
            </a:r>
            <a:r>
              <a:rPr lang="de-DE" dirty="0" err="1" smtClean="0"/>
              <a:t>correlated</a:t>
            </a:r>
            <a:r>
              <a:rPr lang="de-DE" dirty="0" smtClean="0"/>
              <a:t> </a:t>
            </a:r>
            <a:r>
              <a:rPr lang="de-DE" dirty="0" err="1" smtClean="0"/>
              <a:t>somehow</a:t>
            </a:r>
            <a:r>
              <a:rPr lang="de-DE" dirty="0" smtClean="0"/>
              <a:t>, </a:t>
            </a:r>
            <a:r>
              <a:rPr lang="de-DE" dirty="0" err="1" smtClean="0"/>
              <a:t>there</a:t>
            </a:r>
            <a:r>
              <a:rPr lang="de-DE" dirty="0" smtClean="0"/>
              <a:t> </a:t>
            </a:r>
            <a:r>
              <a:rPr lang="de-DE" dirty="0" err="1" smtClean="0"/>
              <a:t>are</a:t>
            </a:r>
            <a:r>
              <a:rPr lang="de-DE" dirty="0" smtClean="0"/>
              <a:t> </a:t>
            </a:r>
            <a:r>
              <a:rPr lang="de-DE" dirty="0" err="1" smtClean="0"/>
              <a:t>often</a:t>
            </a:r>
            <a:r>
              <a:rPr lang="de-DE" dirty="0" smtClean="0"/>
              <a:t> </a:t>
            </a:r>
            <a:r>
              <a:rPr lang="de-DE" dirty="0" err="1" smtClean="0"/>
              <a:t>surprises</a:t>
            </a:r>
            <a:r>
              <a:rPr lang="de-DE" dirty="0" smtClean="0"/>
              <a:t> </a:t>
            </a:r>
            <a:r>
              <a:rPr lang="de-DE" dirty="0" err="1" smtClean="0"/>
              <a:t>when</a:t>
            </a:r>
            <a:r>
              <a:rPr lang="de-DE" dirty="0" smtClean="0"/>
              <a:t> </a:t>
            </a:r>
            <a:r>
              <a:rPr lang="de-DE" dirty="0" err="1" smtClean="0"/>
              <a:t>synthesis</a:t>
            </a:r>
            <a:r>
              <a:rPr lang="de-DE" dirty="0" smtClean="0"/>
              <a:t> </a:t>
            </a:r>
            <a:r>
              <a:rPr lang="de-DE" dirty="0" err="1" smtClean="0"/>
              <a:t>rates</a:t>
            </a:r>
            <a:r>
              <a:rPr lang="de-DE" dirty="0" smtClean="0"/>
              <a:t> </a:t>
            </a:r>
            <a:r>
              <a:rPr lang="de-DE" dirty="0" err="1" smtClean="0"/>
              <a:t>and</a:t>
            </a:r>
            <a:r>
              <a:rPr lang="de-DE" dirty="0" smtClean="0"/>
              <a:t>/</a:t>
            </a:r>
            <a:r>
              <a:rPr lang="de-DE" dirty="0" err="1" smtClean="0"/>
              <a:t>or</a:t>
            </a:r>
            <a:r>
              <a:rPr lang="de-DE" dirty="0" smtClean="0"/>
              <a:t> half-</a:t>
            </a:r>
            <a:r>
              <a:rPr lang="de-DE" dirty="0" err="1" smtClean="0"/>
              <a:t>lives</a:t>
            </a:r>
            <a:r>
              <a:rPr lang="de-DE" dirty="0" smtClean="0"/>
              <a:t> </a:t>
            </a:r>
            <a:r>
              <a:rPr lang="de-DE" dirty="0" err="1" smtClean="0"/>
              <a:t>are</a:t>
            </a:r>
            <a:r>
              <a:rPr lang="de-DE" dirty="0" smtClean="0"/>
              <a:t> not </a:t>
            </a:r>
            <a:r>
              <a:rPr lang="de-DE" dirty="0" err="1" smtClean="0"/>
              <a:t>matching</a:t>
            </a:r>
            <a:r>
              <a:rPr lang="de-DE" dirty="0" smtClean="0"/>
              <a:t> </a:t>
            </a:r>
            <a:r>
              <a:rPr lang="de-DE" dirty="0" err="1" smtClean="0"/>
              <a:t>to</a:t>
            </a:r>
            <a:r>
              <a:rPr lang="de-DE" dirty="0" smtClean="0"/>
              <a:t> </a:t>
            </a:r>
            <a:r>
              <a:rPr lang="de-DE" dirty="0" err="1" smtClean="0"/>
              <a:t>each</a:t>
            </a:r>
            <a:r>
              <a:rPr lang="de-DE" dirty="0" smtClean="0"/>
              <a:t> </a:t>
            </a:r>
            <a:r>
              <a:rPr lang="de-DE" dirty="0" err="1" smtClean="0"/>
              <a:t>other</a:t>
            </a:r>
            <a:r>
              <a:rPr lang="de-DE" dirty="0" smtClean="0"/>
              <a:t>.</a:t>
            </a:r>
            <a:endParaRPr lang="de-DE" dirty="0"/>
          </a:p>
        </p:txBody>
      </p:sp>
    </p:spTree>
    <p:extLst>
      <p:ext uri="{BB962C8B-B14F-4D97-AF65-F5344CB8AC3E}">
        <p14:creationId xmlns:p14="http://schemas.microsoft.com/office/powerpoint/2010/main" val="3467700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Extra slides (not used in SS 2020)</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46</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Tree>
    <p:extLst>
      <p:ext uri="{BB962C8B-B14F-4D97-AF65-F5344CB8AC3E}">
        <p14:creationId xmlns:p14="http://schemas.microsoft.com/office/powerpoint/2010/main" val="29260193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29" descr="Cellzome-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309" y="2852936"/>
            <a:ext cx="6388076" cy="34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026"/>
          <p:cNvSpPr>
            <a:spLocks noGrp="1" noChangeArrowheads="1"/>
          </p:cNvSpPr>
          <p:nvPr>
            <p:ph type="title"/>
          </p:nvPr>
        </p:nvSpPr>
        <p:spPr>
          <a:xfrm>
            <a:off x="0" y="238869"/>
            <a:ext cx="9144000" cy="456531"/>
          </a:xfrm>
        </p:spPr>
        <p:txBody>
          <a:bodyPr/>
          <a:lstStyle/>
          <a:p>
            <a:r>
              <a:rPr lang="en-US" altLang="en-US" dirty="0" smtClean="0"/>
              <a:t>Application: Detect protein-protein interactions: </a:t>
            </a:r>
            <a:br>
              <a:rPr lang="en-US" altLang="en-US" dirty="0" smtClean="0"/>
            </a:br>
            <a:r>
              <a:rPr lang="de-DE" altLang="en-US" dirty="0" smtClean="0"/>
              <a:t>Tandem </a:t>
            </a:r>
            <a:r>
              <a:rPr lang="de-DE" altLang="en-US" dirty="0" err="1" smtClean="0"/>
              <a:t>affinity</a:t>
            </a:r>
            <a:r>
              <a:rPr lang="de-DE" altLang="en-US" dirty="0" smtClean="0"/>
              <a:t> </a:t>
            </a:r>
            <a:r>
              <a:rPr lang="de-DE" altLang="en-US" dirty="0" err="1" smtClean="0"/>
              <a:t>purification</a:t>
            </a:r>
            <a:r>
              <a:rPr lang="de-DE" altLang="en-US" dirty="0" smtClean="0"/>
              <a:t> (also „pull-down“)</a:t>
            </a:r>
          </a:p>
        </p:txBody>
      </p:sp>
      <p:sp>
        <p:nvSpPr>
          <p:cNvPr id="12292" name="Text Box 1027"/>
          <p:cNvSpPr txBox="1">
            <a:spLocks noChangeArrowheads="1"/>
          </p:cNvSpPr>
          <p:nvPr/>
        </p:nvSpPr>
        <p:spPr bwMode="auto">
          <a:xfrm>
            <a:off x="167432" y="863948"/>
            <a:ext cx="6285036" cy="201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19" rIns="91439" bIns="45719">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pPr>
            <a:r>
              <a:rPr lang="en-GB" altLang="en-US" sz="1800" dirty="0" smtClean="0">
                <a:solidFill>
                  <a:schemeClr val="tx1"/>
                </a:solidFill>
              </a:rPr>
              <a:t>In </a:t>
            </a:r>
            <a:r>
              <a:rPr lang="en-GB" altLang="en-US" sz="1800" b="1" dirty="0">
                <a:solidFill>
                  <a:schemeClr val="tx1"/>
                </a:solidFill>
              </a:rPr>
              <a:t>affinity purification</a:t>
            </a:r>
            <a:r>
              <a:rPr lang="en-GB" altLang="en-US" sz="1800" dirty="0">
                <a:solidFill>
                  <a:schemeClr val="tx1"/>
                </a:solidFill>
              </a:rPr>
              <a:t>, a protein of interest (bait) is tagged with a molecular label (dark route in the middle of the figure) to allow easy purification. </a:t>
            </a:r>
          </a:p>
          <a:p>
            <a:pPr eaLnBrk="1" hangingPunct="1">
              <a:lnSpc>
                <a:spcPts val="2500"/>
              </a:lnSpc>
            </a:pPr>
            <a:r>
              <a:rPr lang="en-GB" altLang="en-US" sz="1800" dirty="0">
                <a:solidFill>
                  <a:schemeClr val="tx1"/>
                </a:solidFill>
              </a:rPr>
              <a:t>The tagged protein is then co-purified together with its interacting partners (W–Z). </a:t>
            </a:r>
          </a:p>
          <a:p>
            <a:pPr eaLnBrk="1" hangingPunct="1">
              <a:lnSpc>
                <a:spcPts val="2500"/>
              </a:lnSpc>
            </a:pPr>
            <a:r>
              <a:rPr lang="en-GB" altLang="en-US" sz="1800" dirty="0">
                <a:solidFill>
                  <a:schemeClr val="tx1"/>
                </a:solidFill>
              </a:rPr>
              <a:t>This strategy can be applied on a genome scale (as Y2H).</a:t>
            </a:r>
            <a:endParaRPr lang="de-DE" altLang="en-US" sz="1800" dirty="0">
              <a:solidFill>
                <a:schemeClr val="tx1"/>
              </a:solidFill>
            </a:endParaRPr>
          </a:p>
        </p:txBody>
      </p:sp>
      <p:sp>
        <p:nvSpPr>
          <p:cNvPr id="12293" name="Text Box 1028"/>
          <p:cNvSpPr txBox="1">
            <a:spLocks noChangeArrowheads="1"/>
          </p:cNvSpPr>
          <p:nvPr/>
        </p:nvSpPr>
        <p:spPr bwMode="auto">
          <a:xfrm>
            <a:off x="5959876" y="6031805"/>
            <a:ext cx="3065261" cy="30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de-DE" altLang="en-US" sz="1406" dirty="0">
                <a:solidFill>
                  <a:schemeClr val="tx1"/>
                </a:solidFill>
                <a:latin typeface="Arial Unicode MS" charset="0"/>
              </a:rPr>
              <a:t>Gavin </a:t>
            </a:r>
            <a:r>
              <a:rPr lang="de-DE" altLang="en-US" sz="1406" i="1" dirty="0">
                <a:solidFill>
                  <a:schemeClr val="tx1"/>
                </a:solidFill>
                <a:latin typeface="Arial Unicode MS" charset="0"/>
              </a:rPr>
              <a:t>et al. Nature  </a:t>
            </a:r>
            <a:r>
              <a:rPr lang="de-DE" altLang="en-US" sz="1406" dirty="0">
                <a:solidFill>
                  <a:schemeClr val="tx1"/>
                </a:solidFill>
                <a:latin typeface="Arial Unicode MS" charset="0"/>
              </a:rPr>
              <a:t>415, 141 (2002)</a:t>
            </a:r>
          </a:p>
        </p:txBody>
      </p:sp>
      <p:sp>
        <p:nvSpPr>
          <p:cNvPr id="12294" name="Text Box 1031"/>
          <p:cNvSpPr txBox="1">
            <a:spLocks noChangeArrowheads="1"/>
          </p:cNvSpPr>
          <p:nvPr/>
        </p:nvSpPr>
        <p:spPr bwMode="auto">
          <a:xfrm>
            <a:off x="65857" y="4333131"/>
            <a:ext cx="2111473" cy="154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ct val="120000"/>
              </a:lnSpc>
            </a:pPr>
            <a:r>
              <a:rPr lang="de-DE" altLang="en-US" sz="1969" dirty="0" err="1">
                <a:solidFill>
                  <a:srgbClr val="FF33CC"/>
                </a:solidFill>
              </a:rPr>
              <a:t>Identify</a:t>
            </a:r>
            <a:r>
              <a:rPr lang="de-DE" altLang="en-US" sz="1969" dirty="0">
                <a:solidFill>
                  <a:srgbClr val="FF33CC"/>
                </a:solidFill>
              </a:rPr>
              <a:t> </a:t>
            </a:r>
            <a:r>
              <a:rPr lang="de-DE" altLang="en-US" sz="1969" dirty="0" err="1">
                <a:solidFill>
                  <a:srgbClr val="FF33CC"/>
                </a:solidFill>
              </a:rPr>
              <a:t>proteins</a:t>
            </a:r>
            <a:endParaRPr lang="de-DE" altLang="en-US" sz="1969" dirty="0">
              <a:solidFill>
                <a:srgbClr val="FF33CC"/>
              </a:solidFill>
            </a:endParaRPr>
          </a:p>
          <a:p>
            <a:pPr eaLnBrk="1" hangingPunct="1">
              <a:lnSpc>
                <a:spcPct val="120000"/>
              </a:lnSpc>
            </a:pPr>
            <a:r>
              <a:rPr lang="de-DE" altLang="en-US" sz="1969" dirty="0" err="1">
                <a:solidFill>
                  <a:srgbClr val="FF33CC"/>
                </a:solidFill>
              </a:rPr>
              <a:t>by</a:t>
            </a:r>
            <a:r>
              <a:rPr lang="de-DE" altLang="en-US" sz="1969" dirty="0">
                <a:solidFill>
                  <a:srgbClr val="FF33CC"/>
                </a:solidFill>
              </a:rPr>
              <a:t> </a:t>
            </a:r>
            <a:r>
              <a:rPr lang="de-DE" altLang="en-US" sz="1969" dirty="0" err="1">
                <a:solidFill>
                  <a:srgbClr val="FF33CC"/>
                </a:solidFill>
              </a:rPr>
              <a:t>mass</a:t>
            </a:r>
            <a:r>
              <a:rPr lang="de-DE" altLang="en-US" sz="1969" dirty="0">
                <a:solidFill>
                  <a:srgbClr val="FF33CC"/>
                </a:solidFill>
              </a:rPr>
              <a:t> </a:t>
            </a:r>
            <a:r>
              <a:rPr lang="de-DE" altLang="en-US" sz="1969" dirty="0" err="1">
                <a:solidFill>
                  <a:srgbClr val="FF33CC"/>
                </a:solidFill>
              </a:rPr>
              <a:t>spectro</a:t>
            </a:r>
            <a:r>
              <a:rPr lang="de-DE" altLang="en-US" sz="1969" dirty="0">
                <a:solidFill>
                  <a:srgbClr val="FF33CC"/>
                </a:solidFill>
              </a:rPr>
              <a:t>-</a:t>
            </a:r>
          </a:p>
          <a:p>
            <a:pPr eaLnBrk="1" hangingPunct="1">
              <a:lnSpc>
                <a:spcPct val="120000"/>
              </a:lnSpc>
            </a:pPr>
            <a:r>
              <a:rPr lang="de-DE" altLang="en-US" sz="1969" dirty="0" err="1">
                <a:solidFill>
                  <a:srgbClr val="FF33CC"/>
                </a:solidFill>
              </a:rPr>
              <a:t>metry</a:t>
            </a:r>
            <a:r>
              <a:rPr lang="de-DE" altLang="en-US" sz="1969" dirty="0">
                <a:solidFill>
                  <a:srgbClr val="FF33CC"/>
                </a:solidFill>
              </a:rPr>
              <a:t> (MALDI-</a:t>
            </a:r>
          </a:p>
          <a:p>
            <a:pPr eaLnBrk="1" hangingPunct="1">
              <a:lnSpc>
                <a:spcPct val="120000"/>
              </a:lnSpc>
            </a:pPr>
            <a:r>
              <a:rPr lang="de-DE" altLang="en-US" sz="1969" dirty="0">
                <a:solidFill>
                  <a:srgbClr val="FF33CC"/>
                </a:solidFill>
              </a:rPr>
              <a:t>TOF).</a:t>
            </a:r>
          </a:p>
        </p:txBody>
      </p:sp>
      <p:pic>
        <p:nvPicPr>
          <p:cNvPr id="12295" name="Picture 1032" descr="ષ矵ꋍ矤"/>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2468" y="1012404"/>
            <a:ext cx="2584028" cy="155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1969">
                <a:solidFill>
                  <a:srgbClr val="000000"/>
                </a:solidFill>
                <a:latin typeface="Gill Sans" charset="0"/>
                <a:ea typeface="ヒラギノ角ゴ ProN W3" charset="-128"/>
                <a:sym typeface="Gill Sans" charset="0"/>
              </a:defRPr>
            </a:lvl1pPr>
            <a:lvl2pPr marL="26669796" indent="-26348339" eaLnBrk="0" hangingPunct="0">
              <a:defRPr sz="1969">
                <a:solidFill>
                  <a:srgbClr val="000000"/>
                </a:solidFill>
                <a:latin typeface="Gill Sans" charset="0"/>
                <a:ea typeface="ヒラギノ角ゴ ProN W3" charset="-128"/>
                <a:sym typeface="Gill Sans" charset="0"/>
              </a:defRPr>
            </a:lvl2pPr>
            <a:lvl3pPr marL="803643" indent="-160729" eaLnBrk="0" hangingPunct="0">
              <a:defRPr sz="1969">
                <a:solidFill>
                  <a:srgbClr val="000000"/>
                </a:solidFill>
                <a:latin typeface="Gill Sans" charset="0"/>
                <a:ea typeface="ヒラギノ角ゴ ProN W3" charset="-128"/>
                <a:sym typeface="Gill Sans" charset="0"/>
              </a:defRPr>
            </a:lvl3pPr>
            <a:lvl4pPr marL="1125101" indent="-160729" eaLnBrk="0" hangingPunct="0">
              <a:defRPr sz="1969">
                <a:solidFill>
                  <a:srgbClr val="000000"/>
                </a:solidFill>
                <a:latin typeface="Gill Sans" charset="0"/>
                <a:ea typeface="ヒラギノ角ゴ ProN W3" charset="-128"/>
                <a:sym typeface="Gill Sans" charset="0"/>
              </a:defRPr>
            </a:lvl4pPr>
            <a:lvl5pPr marL="1446558" indent="-160729" eaLnBrk="0" hangingPunct="0">
              <a:defRPr sz="1969">
                <a:solidFill>
                  <a:srgbClr val="000000"/>
                </a:solidFill>
                <a:latin typeface="Gill Sans" charset="0"/>
                <a:ea typeface="ヒラギノ角ゴ ProN W3" charset="-128"/>
                <a:sym typeface="Gill Sans" charset="0"/>
              </a:defRPr>
            </a:lvl5pPr>
            <a:lvl6pPr marL="1768015" indent="-160729" eaLnBrk="0" fontAlgn="base" hangingPunct="0">
              <a:lnSpc>
                <a:spcPct val="110000"/>
              </a:lnSpc>
              <a:spcBef>
                <a:spcPct val="0"/>
              </a:spcBef>
              <a:spcAft>
                <a:spcPct val="0"/>
              </a:spcAft>
              <a:defRPr sz="1969">
                <a:solidFill>
                  <a:srgbClr val="000000"/>
                </a:solidFill>
                <a:latin typeface="Gill Sans" charset="0"/>
                <a:ea typeface="ヒラギノ角ゴ ProN W3" charset="-128"/>
                <a:sym typeface="Gill Sans" charset="0"/>
              </a:defRPr>
            </a:lvl6pPr>
            <a:lvl7pPr marL="2089473" indent="-160729" eaLnBrk="0" fontAlgn="base" hangingPunct="0">
              <a:lnSpc>
                <a:spcPct val="110000"/>
              </a:lnSpc>
              <a:spcBef>
                <a:spcPct val="0"/>
              </a:spcBef>
              <a:spcAft>
                <a:spcPct val="0"/>
              </a:spcAft>
              <a:defRPr sz="1969">
                <a:solidFill>
                  <a:srgbClr val="000000"/>
                </a:solidFill>
                <a:latin typeface="Gill Sans" charset="0"/>
                <a:ea typeface="ヒラギノ角ゴ ProN W3" charset="-128"/>
                <a:sym typeface="Gill Sans" charset="0"/>
              </a:defRPr>
            </a:lvl7pPr>
            <a:lvl8pPr marL="2410930" indent="-160729" eaLnBrk="0" fontAlgn="base" hangingPunct="0">
              <a:lnSpc>
                <a:spcPct val="110000"/>
              </a:lnSpc>
              <a:spcBef>
                <a:spcPct val="0"/>
              </a:spcBef>
              <a:spcAft>
                <a:spcPct val="0"/>
              </a:spcAft>
              <a:defRPr sz="1969">
                <a:solidFill>
                  <a:srgbClr val="000000"/>
                </a:solidFill>
                <a:latin typeface="Gill Sans" charset="0"/>
                <a:ea typeface="ヒラギノ角ゴ ProN W3" charset="-128"/>
                <a:sym typeface="Gill Sans" charset="0"/>
              </a:defRPr>
            </a:lvl8pPr>
            <a:lvl9pPr marL="2732387" indent="-160729" eaLnBrk="0" fontAlgn="base" hangingPunct="0">
              <a:lnSpc>
                <a:spcPct val="110000"/>
              </a:lnSpc>
              <a:spcBef>
                <a:spcPct val="0"/>
              </a:spcBef>
              <a:spcAft>
                <a:spcPct val="0"/>
              </a:spcAft>
              <a:defRPr sz="1969">
                <a:solidFill>
                  <a:srgbClr val="000000"/>
                </a:solidFill>
                <a:latin typeface="Gill Sans" charset="0"/>
                <a:ea typeface="ヒラギノ角ゴ ProN W3" charset="-128"/>
                <a:sym typeface="Gill Sans" charset="0"/>
              </a:defRPr>
            </a:lvl9pPr>
          </a:lstStyle>
          <a:p>
            <a:pPr eaLnBrk="1" hangingPunct="1"/>
            <a:fld id="{41DE53A3-B600-468C-B97A-1C0207989DC0}" type="slidenum">
              <a:rPr lang="en-US" altLang="en-US" sz="1266">
                <a:solidFill>
                  <a:schemeClr val="tx1"/>
                </a:solidFill>
              </a:rPr>
              <a:pPr eaLnBrk="1" hangingPunct="1"/>
              <a:t>47</a:t>
            </a:fld>
            <a:endParaRPr lang="en-US" altLang="en-US" sz="1266">
              <a:solidFill>
                <a:schemeClr val="tx1"/>
              </a:solidFill>
            </a:endParaRPr>
          </a:p>
        </p:txBody>
      </p:sp>
      <p:sp>
        <p:nvSpPr>
          <p:cNvPr id="2" name="Datumsplatzhalter 1"/>
          <p:cNvSpPr>
            <a:spLocks noGrp="1"/>
          </p:cNvSpPr>
          <p:nvPr>
            <p:ph type="dt" sz="half" idx="10"/>
          </p:nvPr>
        </p:nvSpPr>
        <p:spPr/>
        <p:txBody>
          <a:bodyPr/>
          <a:lstStyle/>
          <a:p>
            <a:pPr>
              <a:defRPr/>
            </a:pPr>
            <a:r>
              <a:rPr lang="en-US" smtClean="0"/>
              <a:t>V2</a:t>
            </a:r>
            <a:endParaRPr lang="de-DE" dirty="0"/>
          </a:p>
        </p:txBody>
      </p:sp>
      <p:sp>
        <p:nvSpPr>
          <p:cNvPr id="3" name="Fußzeilenplatzhalter 2"/>
          <p:cNvSpPr>
            <a:spLocks noGrp="1"/>
          </p:cNvSpPr>
          <p:nvPr>
            <p:ph type="ftr" sz="quarter" idx="11"/>
          </p:nvPr>
        </p:nvSpPr>
        <p:spPr/>
        <p:txBody>
          <a:bodyPr/>
          <a:lstStyle/>
          <a:p>
            <a:pPr>
              <a:defRPr/>
            </a:pPr>
            <a:r>
              <a:rPr lang="en-US" smtClean="0"/>
              <a:t>Processing of Biological Data WS 2021/22</a:t>
            </a:r>
            <a:endParaRPr lang="de-DE" dirty="0"/>
          </a:p>
        </p:txBody>
      </p:sp>
      <p:sp>
        <p:nvSpPr>
          <p:cNvPr id="4" name="Rechteck 3"/>
          <p:cNvSpPr/>
          <p:nvPr/>
        </p:nvSpPr>
        <p:spPr>
          <a:xfrm>
            <a:off x="4860032" y="5445224"/>
            <a:ext cx="1872208" cy="288032"/>
          </a:xfrm>
          <a:prstGeom prst="rect">
            <a:avLst/>
          </a:prstGeom>
          <a:noFill/>
          <a:ln w="19050">
            <a:solidFill>
              <a:srgbClr val="FF33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812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0" y="61392"/>
            <a:ext cx="9144000" cy="634008"/>
          </a:xfrm>
        </p:spPr>
        <p:txBody>
          <a:bodyPr/>
          <a:lstStyle/>
          <a:p>
            <a:r>
              <a:rPr lang="de-DE" altLang="en-US" smtClean="0"/>
              <a:t>TAP analysis of yeast PP complexes </a:t>
            </a:r>
          </a:p>
        </p:txBody>
      </p:sp>
      <p:sp>
        <p:nvSpPr>
          <p:cNvPr id="13315" name="Text Box 1027"/>
          <p:cNvSpPr txBox="1">
            <a:spLocks noChangeArrowheads="1"/>
          </p:cNvSpPr>
          <p:nvPr/>
        </p:nvSpPr>
        <p:spPr bwMode="auto">
          <a:xfrm>
            <a:off x="4876726" y="5943824"/>
            <a:ext cx="3065261" cy="30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de-DE" altLang="en-US" sz="1406">
                <a:solidFill>
                  <a:schemeClr val="tx1"/>
                </a:solidFill>
                <a:latin typeface="Arial Unicode MS" charset="0"/>
              </a:rPr>
              <a:t>Gavin </a:t>
            </a:r>
            <a:r>
              <a:rPr lang="de-DE" altLang="en-US" sz="1406" i="1">
                <a:solidFill>
                  <a:schemeClr val="tx1"/>
                </a:solidFill>
                <a:latin typeface="Arial Unicode MS" charset="0"/>
              </a:rPr>
              <a:t>et al. Nature  </a:t>
            </a:r>
            <a:r>
              <a:rPr lang="de-DE" altLang="en-US" sz="1406">
                <a:solidFill>
                  <a:schemeClr val="tx1"/>
                </a:solidFill>
                <a:latin typeface="Arial Unicode MS" charset="0"/>
              </a:rPr>
              <a:t>415, 141 (2002)</a:t>
            </a:r>
          </a:p>
        </p:txBody>
      </p:sp>
      <p:pic>
        <p:nvPicPr>
          <p:cNvPr id="13316" name="Picture 1028" descr="Cellzome-Fig2"/>
          <p:cNvPicPr>
            <a:picLocks noChangeAspect="1" noChangeArrowheads="1"/>
          </p:cNvPicPr>
          <p:nvPr/>
        </p:nvPicPr>
        <p:blipFill rotWithShape="1">
          <a:blip r:embed="rId3">
            <a:extLst>
              <a:ext uri="{28A0092B-C50C-407E-A947-70E740481C1C}">
                <a14:useLocalDpi xmlns:a14="http://schemas.microsoft.com/office/drawing/2010/main" val="0"/>
              </a:ext>
            </a:extLst>
          </a:blip>
          <a:srcRect r="33837"/>
          <a:stretch/>
        </p:blipFill>
        <p:spPr bwMode="auto">
          <a:xfrm>
            <a:off x="2590726" y="1125141"/>
            <a:ext cx="6301754" cy="473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029"/>
          <p:cNvSpPr>
            <a:spLocks noChangeArrowheads="1"/>
          </p:cNvSpPr>
          <p:nvPr/>
        </p:nvSpPr>
        <p:spPr bwMode="auto">
          <a:xfrm>
            <a:off x="5486177" y="609451"/>
            <a:ext cx="3406303" cy="2590726"/>
          </a:xfrm>
          <a:prstGeom prst="rect">
            <a:avLst/>
          </a:prstGeom>
          <a:solidFill>
            <a:schemeClr val="bg1"/>
          </a:solidFill>
          <a:ln w="9525">
            <a:solidFill>
              <a:schemeClr val="bg1"/>
            </a:solidFill>
            <a:miter lim="800000"/>
            <a:headEnd/>
            <a:tailEnd/>
          </a:ln>
        </p:spPr>
        <p:txBody>
          <a:bodyPr wrap="none" lIns="91439" tIns="45719" rIns="91439" bIns="45719" anchor="ct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endParaRPr lang="de-DE" altLang="en-US" sz="1969"/>
          </a:p>
        </p:txBody>
      </p:sp>
      <p:sp>
        <p:nvSpPr>
          <p:cNvPr id="13319" name="Text Box 1031"/>
          <p:cNvSpPr txBox="1">
            <a:spLocks noChangeArrowheads="1"/>
          </p:cNvSpPr>
          <p:nvPr/>
        </p:nvSpPr>
        <p:spPr bwMode="auto">
          <a:xfrm>
            <a:off x="116086" y="695400"/>
            <a:ext cx="2831222" cy="518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ct val="120000"/>
              </a:lnSpc>
            </a:pPr>
            <a:r>
              <a:rPr lang="de-DE" altLang="en-US" sz="1969">
                <a:solidFill>
                  <a:schemeClr val="tx1"/>
                </a:solidFill>
              </a:rPr>
              <a:t>Identify proteins by</a:t>
            </a:r>
          </a:p>
          <a:p>
            <a:pPr eaLnBrk="1" hangingPunct="1">
              <a:lnSpc>
                <a:spcPct val="120000"/>
              </a:lnSpc>
            </a:pPr>
            <a:r>
              <a:rPr lang="de-DE" altLang="en-US" sz="1969">
                <a:solidFill>
                  <a:schemeClr val="tx1"/>
                </a:solidFill>
              </a:rPr>
              <a:t>scanning yeast protein</a:t>
            </a:r>
          </a:p>
          <a:p>
            <a:pPr eaLnBrk="1" hangingPunct="1">
              <a:lnSpc>
                <a:spcPct val="120000"/>
              </a:lnSpc>
            </a:pPr>
            <a:r>
              <a:rPr lang="de-DE" altLang="en-US" sz="1969">
                <a:solidFill>
                  <a:schemeClr val="tx1"/>
                </a:solidFill>
              </a:rPr>
              <a:t>database for protein</a:t>
            </a:r>
          </a:p>
          <a:p>
            <a:pPr eaLnBrk="1" hangingPunct="1">
              <a:lnSpc>
                <a:spcPct val="120000"/>
              </a:lnSpc>
            </a:pPr>
            <a:r>
              <a:rPr lang="de-DE" altLang="en-US" sz="1969">
                <a:solidFill>
                  <a:schemeClr val="tx1"/>
                </a:solidFill>
              </a:rPr>
              <a:t>composed of fragments</a:t>
            </a:r>
          </a:p>
          <a:p>
            <a:pPr eaLnBrk="1" hangingPunct="1">
              <a:lnSpc>
                <a:spcPct val="120000"/>
              </a:lnSpc>
            </a:pPr>
            <a:r>
              <a:rPr lang="de-DE" altLang="en-US" sz="1969">
                <a:solidFill>
                  <a:schemeClr val="tx1"/>
                </a:solidFill>
              </a:rPr>
              <a:t>of suitable mass.</a:t>
            </a:r>
          </a:p>
          <a:p>
            <a:pPr eaLnBrk="1" hangingPunct="1">
              <a:lnSpc>
                <a:spcPct val="120000"/>
              </a:lnSpc>
            </a:pPr>
            <a:endParaRPr lang="de-DE" altLang="en-US" sz="1969">
              <a:solidFill>
                <a:schemeClr val="tx1"/>
              </a:solidFill>
            </a:endParaRPr>
          </a:p>
          <a:p>
            <a:pPr eaLnBrk="1" hangingPunct="1">
              <a:lnSpc>
                <a:spcPct val="120000"/>
              </a:lnSpc>
            </a:pPr>
            <a:r>
              <a:rPr lang="de-DE" altLang="en-US" sz="1969">
                <a:solidFill>
                  <a:schemeClr val="tx1"/>
                </a:solidFill>
              </a:rPr>
              <a:t>(a) lists the identified</a:t>
            </a:r>
          </a:p>
          <a:p>
            <a:pPr eaLnBrk="1" hangingPunct="1">
              <a:lnSpc>
                <a:spcPct val="120000"/>
              </a:lnSpc>
            </a:pPr>
            <a:r>
              <a:rPr lang="de-DE" altLang="en-US" sz="1969">
                <a:solidFill>
                  <a:schemeClr val="tx1"/>
                </a:solidFill>
              </a:rPr>
              <a:t>proteins according to </a:t>
            </a:r>
          </a:p>
          <a:p>
            <a:pPr eaLnBrk="1" hangingPunct="1">
              <a:lnSpc>
                <a:spcPct val="120000"/>
              </a:lnSpc>
            </a:pPr>
            <a:r>
              <a:rPr lang="de-DE" altLang="en-US" sz="1969">
                <a:solidFill>
                  <a:schemeClr val="tx1"/>
                </a:solidFill>
              </a:rPr>
              <a:t>their localization</a:t>
            </a:r>
          </a:p>
          <a:p>
            <a:pPr eaLnBrk="1" hangingPunct="1">
              <a:lnSpc>
                <a:spcPct val="120000"/>
              </a:lnSpc>
            </a:pPr>
            <a:r>
              <a:rPr lang="de-DE" altLang="en-US" sz="1969">
                <a:solidFill>
                  <a:schemeClr val="tx1"/>
                </a:solidFill>
              </a:rPr>
              <a:t>-&gt; no apparent bias for</a:t>
            </a:r>
          </a:p>
          <a:p>
            <a:pPr eaLnBrk="1" hangingPunct="1">
              <a:lnSpc>
                <a:spcPct val="120000"/>
              </a:lnSpc>
            </a:pPr>
            <a:r>
              <a:rPr lang="de-DE" altLang="en-US" sz="1969">
                <a:solidFill>
                  <a:schemeClr val="tx1"/>
                </a:solidFill>
              </a:rPr>
              <a:t>one compartment, but </a:t>
            </a:r>
          </a:p>
          <a:p>
            <a:pPr eaLnBrk="1" hangingPunct="1">
              <a:lnSpc>
                <a:spcPct val="120000"/>
              </a:lnSpc>
            </a:pPr>
            <a:r>
              <a:rPr lang="de-DE" altLang="en-US" sz="1969">
                <a:solidFill>
                  <a:schemeClr val="tx1"/>
                </a:solidFill>
              </a:rPr>
              <a:t>very few membrane</a:t>
            </a:r>
          </a:p>
          <a:p>
            <a:pPr eaLnBrk="1" hangingPunct="1">
              <a:lnSpc>
                <a:spcPct val="120000"/>
              </a:lnSpc>
            </a:pPr>
            <a:r>
              <a:rPr lang="de-DE" altLang="en-US" sz="1969">
                <a:solidFill>
                  <a:schemeClr val="tx1"/>
                </a:solidFill>
              </a:rPr>
              <a:t>proteins (should be</a:t>
            </a:r>
          </a:p>
          <a:p>
            <a:pPr eaLnBrk="1" hangingPunct="1">
              <a:lnSpc>
                <a:spcPct val="120000"/>
              </a:lnSpc>
            </a:pPr>
            <a:r>
              <a:rPr lang="de-DE" altLang="en-US" sz="1969">
                <a:solidFill>
                  <a:schemeClr val="tx1"/>
                </a:solidFill>
              </a:rPr>
              <a:t>ca. 25%)</a:t>
            </a:r>
          </a:p>
        </p:txBody>
      </p:sp>
      <p:sp>
        <p:nvSpPr>
          <p:cNvPr id="13320"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1969">
                <a:solidFill>
                  <a:srgbClr val="000000"/>
                </a:solidFill>
                <a:latin typeface="Gill Sans" charset="0"/>
                <a:ea typeface="ヒラギノ角ゴ ProN W3" charset="-128"/>
                <a:sym typeface="Gill Sans" charset="0"/>
              </a:defRPr>
            </a:lvl1pPr>
            <a:lvl2pPr marL="26669796" indent="-26348339" eaLnBrk="0" hangingPunct="0">
              <a:defRPr sz="1969">
                <a:solidFill>
                  <a:srgbClr val="000000"/>
                </a:solidFill>
                <a:latin typeface="Gill Sans" charset="0"/>
                <a:ea typeface="ヒラギノ角ゴ ProN W3" charset="-128"/>
                <a:sym typeface="Gill Sans" charset="0"/>
              </a:defRPr>
            </a:lvl2pPr>
            <a:lvl3pPr marL="803643" indent="-160729" eaLnBrk="0" hangingPunct="0">
              <a:defRPr sz="1969">
                <a:solidFill>
                  <a:srgbClr val="000000"/>
                </a:solidFill>
                <a:latin typeface="Gill Sans" charset="0"/>
                <a:ea typeface="ヒラギノ角ゴ ProN W3" charset="-128"/>
                <a:sym typeface="Gill Sans" charset="0"/>
              </a:defRPr>
            </a:lvl3pPr>
            <a:lvl4pPr marL="1125101" indent="-160729" eaLnBrk="0" hangingPunct="0">
              <a:defRPr sz="1969">
                <a:solidFill>
                  <a:srgbClr val="000000"/>
                </a:solidFill>
                <a:latin typeface="Gill Sans" charset="0"/>
                <a:ea typeface="ヒラギノ角ゴ ProN W3" charset="-128"/>
                <a:sym typeface="Gill Sans" charset="0"/>
              </a:defRPr>
            </a:lvl4pPr>
            <a:lvl5pPr marL="1446558" indent="-160729" eaLnBrk="0" hangingPunct="0">
              <a:defRPr sz="1969">
                <a:solidFill>
                  <a:srgbClr val="000000"/>
                </a:solidFill>
                <a:latin typeface="Gill Sans" charset="0"/>
                <a:ea typeface="ヒラギノ角ゴ ProN W3" charset="-128"/>
                <a:sym typeface="Gill Sans" charset="0"/>
              </a:defRPr>
            </a:lvl5pPr>
            <a:lvl6pPr marL="1768015" indent="-160729" eaLnBrk="0" fontAlgn="base" hangingPunct="0">
              <a:lnSpc>
                <a:spcPct val="110000"/>
              </a:lnSpc>
              <a:spcBef>
                <a:spcPct val="0"/>
              </a:spcBef>
              <a:spcAft>
                <a:spcPct val="0"/>
              </a:spcAft>
              <a:defRPr sz="1969">
                <a:solidFill>
                  <a:srgbClr val="000000"/>
                </a:solidFill>
                <a:latin typeface="Gill Sans" charset="0"/>
                <a:ea typeface="ヒラギノ角ゴ ProN W3" charset="-128"/>
                <a:sym typeface="Gill Sans" charset="0"/>
              </a:defRPr>
            </a:lvl6pPr>
            <a:lvl7pPr marL="2089473" indent="-160729" eaLnBrk="0" fontAlgn="base" hangingPunct="0">
              <a:lnSpc>
                <a:spcPct val="110000"/>
              </a:lnSpc>
              <a:spcBef>
                <a:spcPct val="0"/>
              </a:spcBef>
              <a:spcAft>
                <a:spcPct val="0"/>
              </a:spcAft>
              <a:defRPr sz="1969">
                <a:solidFill>
                  <a:srgbClr val="000000"/>
                </a:solidFill>
                <a:latin typeface="Gill Sans" charset="0"/>
                <a:ea typeface="ヒラギノ角ゴ ProN W3" charset="-128"/>
                <a:sym typeface="Gill Sans" charset="0"/>
              </a:defRPr>
            </a:lvl7pPr>
            <a:lvl8pPr marL="2410930" indent="-160729" eaLnBrk="0" fontAlgn="base" hangingPunct="0">
              <a:lnSpc>
                <a:spcPct val="110000"/>
              </a:lnSpc>
              <a:spcBef>
                <a:spcPct val="0"/>
              </a:spcBef>
              <a:spcAft>
                <a:spcPct val="0"/>
              </a:spcAft>
              <a:defRPr sz="1969">
                <a:solidFill>
                  <a:srgbClr val="000000"/>
                </a:solidFill>
                <a:latin typeface="Gill Sans" charset="0"/>
                <a:ea typeface="ヒラギノ角ゴ ProN W3" charset="-128"/>
                <a:sym typeface="Gill Sans" charset="0"/>
              </a:defRPr>
            </a:lvl8pPr>
            <a:lvl9pPr marL="2732387" indent="-160729" eaLnBrk="0" fontAlgn="base" hangingPunct="0">
              <a:lnSpc>
                <a:spcPct val="110000"/>
              </a:lnSpc>
              <a:spcBef>
                <a:spcPct val="0"/>
              </a:spcBef>
              <a:spcAft>
                <a:spcPct val="0"/>
              </a:spcAft>
              <a:defRPr sz="1969">
                <a:solidFill>
                  <a:srgbClr val="000000"/>
                </a:solidFill>
                <a:latin typeface="Gill Sans" charset="0"/>
                <a:ea typeface="ヒラギノ角ゴ ProN W3" charset="-128"/>
                <a:sym typeface="Gill Sans" charset="0"/>
              </a:defRPr>
            </a:lvl9pPr>
          </a:lstStyle>
          <a:p>
            <a:pPr eaLnBrk="1" hangingPunct="1"/>
            <a:fld id="{4ECEB589-D72E-4C35-B06D-A69CF4B185A8}" type="slidenum">
              <a:rPr lang="en-US" altLang="en-US" sz="1266">
                <a:solidFill>
                  <a:schemeClr val="tx1"/>
                </a:solidFill>
              </a:rPr>
              <a:pPr eaLnBrk="1" hangingPunct="1"/>
              <a:t>48</a:t>
            </a:fld>
            <a:endParaRPr lang="en-US" altLang="en-US" sz="1266">
              <a:solidFill>
                <a:schemeClr val="tx1"/>
              </a:solidFill>
            </a:endParaRPr>
          </a:p>
        </p:txBody>
      </p:sp>
      <p:sp>
        <p:nvSpPr>
          <p:cNvPr id="13321" name="Text Box 1031"/>
          <p:cNvSpPr txBox="1">
            <a:spLocks noChangeArrowheads="1"/>
          </p:cNvSpPr>
          <p:nvPr/>
        </p:nvSpPr>
        <p:spPr bwMode="auto">
          <a:xfrm>
            <a:off x="5505152" y="695400"/>
            <a:ext cx="3265636" cy="300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ct val="120000"/>
              </a:lnSpc>
            </a:pPr>
            <a:r>
              <a:rPr lang="de-DE" altLang="en-US" sz="1969" dirty="0">
                <a:solidFill>
                  <a:schemeClr val="tx1"/>
                </a:solidFill>
              </a:rPr>
              <a:t>(d) </a:t>
            </a:r>
            <a:r>
              <a:rPr lang="de-DE" altLang="en-US" sz="1969" dirty="0" err="1">
                <a:solidFill>
                  <a:schemeClr val="tx1"/>
                </a:solidFill>
              </a:rPr>
              <a:t>lists</a:t>
            </a:r>
            <a:r>
              <a:rPr lang="de-DE" altLang="en-US" sz="1969" dirty="0">
                <a:solidFill>
                  <a:schemeClr val="tx1"/>
                </a:solidFill>
              </a:rPr>
              <a:t> </a:t>
            </a:r>
            <a:r>
              <a:rPr lang="de-DE" altLang="en-US" sz="1969" dirty="0" err="1">
                <a:solidFill>
                  <a:schemeClr val="tx1"/>
                </a:solidFill>
              </a:rPr>
              <a:t>the</a:t>
            </a:r>
            <a:r>
              <a:rPr lang="de-DE" altLang="en-US" sz="1969" dirty="0">
                <a:solidFill>
                  <a:schemeClr val="tx1"/>
                </a:solidFill>
              </a:rPr>
              <a:t> </a:t>
            </a:r>
            <a:r>
              <a:rPr lang="de-DE" altLang="en-US" sz="1969" dirty="0" err="1">
                <a:solidFill>
                  <a:schemeClr val="tx1"/>
                </a:solidFill>
              </a:rPr>
              <a:t>number</a:t>
            </a:r>
            <a:r>
              <a:rPr lang="de-DE" altLang="en-US" sz="1969" dirty="0">
                <a:solidFill>
                  <a:schemeClr val="tx1"/>
                </a:solidFill>
              </a:rPr>
              <a:t> </a:t>
            </a:r>
            <a:r>
              <a:rPr lang="de-DE" altLang="en-US" sz="1969" dirty="0" err="1">
                <a:solidFill>
                  <a:schemeClr val="tx1"/>
                </a:solidFill>
              </a:rPr>
              <a:t>of</a:t>
            </a:r>
            <a:endParaRPr lang="de-DE" altLang="en-US" sz="1969" dirty="0">
              <a:solidFill>
                <a:schemeClr val="tx1"/>
              </a:solidFill>
            </a:endParaRPr>
          </a:p>
          <a:p>
            <a:pPr eaLnBrk="1" hangingPunct="1">
              <a:lnSpc>
                <a:spcPct val="120000"/>
              </a:lnSpc>
            </a:pPr>
            <a:r>
              <a:rPr lang="de-DE" altLang="en-US" sz="1969" dirty="0" err="1">
                <a:solidFill>
                  <a:schemeClr val="tx1"/>
                </a:solidFill>
              </a:rPr>
              <a:t>proteins</a:t>
            </a:r>
            <a:r>
              <a:rPr lang="de-DE" altLang="en-US" sz="1969" dirty="0">
                <a:solidFill>
                  <a:schemeClr val="tx1"/>
                </a:solidFill>
              </a:rPr>
              <a:t> per </a:t>
            </a:r>
            <a:r>
              <a:rPr lang="de-DE" altLang="en-US" sz="1969" dirty="0" err="1">
                <a:solidFill>
                  <a:schemeClr val="tx1"/>
                </a:solidFill>
              </a:rPr>
              <a:t>complex</a:t>
            </a:r>
            <a:endParaRPr lang="de-DE" altLang="en-US" sz="1969" dirty="0">
              <a:solidFill>
                <a:schemeClr val="tx1"/>
              </a:solidFill>
            </a:endParaRPr>
          </a:p>
          <a:p>
            <a:pPr eaLnBrk="1" hangingPunct="1">
              <a:lnSpc>
                <a:spcPct val="120000"/>
              </a:lnSpc>
            </a:pPr>
            <a:r>
              <a:rPr lang="de-DE" altLang="en-US" sz="1969" dirty="0">
                <a:solidFill>
                  <a:schemeClr val="tx1"/>
                </a:solidFill>
              </a:rPr>
              <a:t>-&gt; half </a:t>
            </a:r>
            <a:r>
              <a:rPr lang="de-DE" altLang="en-US" sz="1969" dirty="0" err="1">
                <a:solidFill>
                  <a:schemeClr val="tx1"/>
                </a:solidFill>
              </a:rPr>
              <a:t>of</a:t>
            </a:r>
            <a:r>
              <a:rPr lang="de-DE" altLang="en-US" sz="1969" dirty="0">
                <a:solidFill>
                  <a:schemeClr val="tx1"/>
                </a:solidFill>
              </a:rPr>
              <a:t> all PP </a:t>
            </a:r>
            <a:r>
              <a:rPr lang="de-DE" altLang="en-US" sz="1969" dirty="0" err="1">
                <a:solidFill>
                  <a:schemeClr val="tx1"/>
                </a:solidFill>
              </a:rPr>
              <a:t>complexes</a:t>
            </a:r>
            <a:endParaRPr lang="de-DE" altLang="en-US" sz="1969" dirty="0">
              <a:solidFill>
                <a:schemeClr val="tx1"/>
              </a:solidFill>
            </a:endParaRPr>
          </a:p>
          <a:p>
            <a:pPr eaLnBrk="1" hangingPunct="1">
              <a:lnSpc>
                <a:spcPct val="120000"/>
              </a:lnSpc>
            </a:pPr>
            <a:r>
              <a:rPr lang="de-DE" altLang="en-US" sz="1969" dirty="0" err="1">
                <a:solidFill>
                  <a:schemeClr val="tx1"/>
                </a:solidFill>
              </a:rPr>
              <a:t>have</a:t>
            </a:r>
            <a:r>
              <a:rPr lang="de-DE" altLang="en-US" sz="1969" dirty="0">
                <a:solidFill>
                  <a:schemeClr val="tx1"/>
                </a:solidFill>
              </a:rPr>
              <a:t> 1-5 </a:t>
            </a:r>
            <a:r>
              <a:rPr lang="de-DE" altLang="en-US" sz="1969" dirty="0" err="1">
                <a:solidFill>
                  <a:schemeClr val="tx1"/>
                </a:solidFill>
              </a:rPr>
              <a:t>members</a:t>
            </a:r>
            <a:r>
              <a:rPr lang="de-DE" altLang="en-US" sz="1969" dirty="0">
                <a:solidFill>
                  <a:schemeClr val="tx1"/>
                </a:solidFill>
              </a:rPr>
              <a:t>, </a:t>
            </a:r>
            <a:r>
              <a:rPr lang="de-DE" altLang="en-US" sz="1969" dirty="0" err="1">
                <a:solidFill>
                  <a:schemeClr val="tx1"/>
                </a:solidFill>
              </a:rPr>
              <a:t>the</a:t>
            </a:r>
            <a:endParaRPr lang="de-DE" altLang="en-US" sz="1969" dirty="0">
              <a:solidFill>
                <a:schemeClr val="tx1"/>
              </a:solidFill>
            </a:endParaRPr>
          </a:p>
          <a:p>
            <a:pPr eaLnBrk="1" hangingPunct="1">
              <a:lnSpc>
                <a:spcPct val="120000"/>
              </a:lnSpc>
            </a:pPr>
            <a:r>
              <a:rPr lang="de-DE" altLang="en-US" sz="1969" dirty="0" err="1">
                <a:solidFill>
                  <a:schemeClr val="tx1"/>
                </a:solidFill>
              </a:rPr>
              <a:t>other</a:t>
            </a:r>
            <a:r>
              <a:rPr lang="de-DE" altLang="en-US" sz="1969" dirty="0">
                <a:solidFill>
                  <a:schemeClr val="tx1"/>
                </a:solidFill>
              </a:rPr>
              <a:t> half </a:t>
            </a:r>
            <a:r>
              <a:rPr lang="de-DE" altLang="en-US" sz="1969" dirty="0" err="1">
                <a:solidFill>
                  <a:schemeClr val="tx1"/>
                </a:solidFill>
              </a:rPr>
              <a:t>is</a:t>
            </a:r>
            <a:r>
              <a:rPr lang="de-DE" altLang="en-US" sz="1969" dirty="0">
                <a:solidFill>
                  <a:schemeClr val="tx1"/>
                </a:solidFill>
              </a:rPr>
              <a:t> larger</a:t>
            </a:r>
          </a:p>
          <a:p>
            <a:pPr eaLnBrk="1" hangingPunct="1">
              <a:lnSpc>
                <a:spcPct val="120000"/>
              </a:lnSpc>
            </a:pPr>
            <a:r>
              <a:rPr lang="de-DE" altLang="en-US" sz="1969" dirty="0">
                <a:solidFill>
                  <a:schemeClr val="tx1"/>
                </a:solidFill>
              </a:rPr>
              <a:t>(e) </a:t>
            </a:r>
            <a:r>
              <a:rPr lang="de-DE" altLang="en-US" sz="1969" dirty="0" err="1">
                <a:solidFill>
                  <a:schemeClr val="tx1"/>
                </a:solidFill>
              </a:rPr>
              <a:t>Complexes</a:t>
            </a:r>
            <a:r>
              <a:rPr lang="de-DE" altLang="en-US" sz="1969" dirty="0">
                <a:solidFill>
                  <a:schemeClr val="tx1"/>
                </a:solidFill>
              </a:rPr>
              <a:t> </a:t>
            </a:r>
            <a:r>
              <a:rPr lang="de-DE" altLang="en-US" sz="1969" dirty="0" err="1">
                <a:solidFill>
                  <a:schemeClr val="tx1"/>
                </a:solidFill>
              </a:rPr>
              <a:t>are</a:t>
            </a:r>
            <a:r>
              <a:rPr lang="de-DE" altLang="en-US" sz="1969" dirty="0">
                <a:solidFill>
                  <a:schemeClr val="tx1"/>
                </a:solidFill>
              </a:rPr>
              <a:t> </a:t>
            </a:r>
            <a:r>
              <a:rPr lang="de-DE" altLang="en-US" sz="1969" dirty="0" err="1">
                <a:solidFill>
                  <a:schemeClr val="tx1"/>
                </a:solidFill>
              </a:rPr>
              <a:t>involved</a:t>
            </a:r>
            <a:endParaRPr lang="de-DE" altLang="en-US" sz="1969" dirty="0">
              <a:solidFill>
                <a:schemeClr val="tx1"/>
              </a:solidFill>
            </a:endParaRPr>
          </a:p>
          <a:p>
            <a:pPr eaLnBrk="1" hangingPunct="1">
              <a:lnSpc>
                <a:spcPct val="120000"/>
              </a:lnSpc>
            </a:pPr>
            <a:r>
              <a:rPr lang="de-DE" altLang="en-US" sz="1969" dirty="0">
                <a:solidFill>
                  <a:schemeClr val="tx1"/>
                </a:solidFill>
              </a:rPr>
              <a:t>in </a:t>
            </a:r>
            <a:r>
              <a:rPr lang="de-DE" altLang="en-US" sz="1969" dirty="0" err="1">
                <a:solidFill>
                  <a:schemeClr val="tx1"/>
                </a:solidFill>
              </a:rPr>
              <a:t>practically</a:t>
            </a:r>
            <a:r>
              <a:rPr lang="de-DE" altLang="en-US" sz="1969" dirty="0">
                <a:solidFill>
                  <a:schemeClr val="tx1"/>
                </a:solidFill>
              </a:rPr>
              <a:t> all </a:t>
            </a:r>
            <a:r>
              <a:rPr lang="de-DE" altLang="en-US" sz="1969" dirty="0" err="1">
                <a:solidFill>
                  <a:schemeClr val="tx1"/>
                </a:solidFill>
              </a:rPr>
              <a:t>cellular</a:t>
            </a:r>
            <a:r>
              <a:rPr lang="de-DE" altLang="en-US" sz="1969" dirty="0">
                <a:solidFill>
                  <a:schemeClr val="tx1"/>
                </a:solidFill>
              </a:rPr>
              <a:t> </a:t>
            </a:r>
          </a:p>
          <a:p>
            <a:pPr eaLnBrk="1" hangingPunct="1">
              <a:lnSpc>
                <a:spcPct val="120000"/>
              </a:lnSpc>
            </a:pPr>
            <a:r>
              <a:rPr lang="de-DE" altLang="en-US" sz="1969" dirty="0" err="1">
                <a:solidFill>
                  <a:schemeClr val="tx1"/>
                </a:solidFill>
              </a:rPr>
              <a:t>processes</a:t>
            </a:r>
            <a:endParaRPr lang="de-DE" altLang="en-US" sz="1969" dirty="0">
              <a:solidFill>
                <a:schemeClr val="tx1"/>
              </a:solidFill>
            </a:endParaRPr>
          </a:p>
        </p:txBody>
      </p:sp>
      <p:sp>
        <p:nvSpPr>
          <p:cNvPr id="2" name="Datumsplatzhalter 1"/>
          <p:cNvSpPr>
            <a:spLocks noGrp="1"/>
          </p:cNvSpPr>
          <p:nvPr>
            <p:ph type="dt" sz="half" idx="10"/>
          </p:nvPr>
        </p:nvSpPr>
        <p:spPr/>
        <p:txBody>
          <a:bodyPr/>
          <a:lstStyle/>
          <a:p>
            <a:pPr>
              <a:defRPr/>
            </a:pPr>
            <a:r>
              <a:rPr lang="en-US" smtClean="0"/>
              <a:t>V2</a:t>
            </a:r>
            <a:endParaRPr lang="de-DE" dirty="0"/>
          </a:p>
        </p:txBody>
      </p:sp>
      <p:sp>
        <p:nvSpPr>
          <p:cNvPr id="3" name="Fußzeilenplatzhalter 2"/>
          <p:cNvSpPr>
            <a:spLocks noGrp="1"/>
          </p:cNvSpPr>
          <p:nvPr>
            <p:ph type="ftr" sz="quarter" idx="11"/>
          </p:nvPr>
        </p:nvSpPr>
        <p:spPr/>
        <p:txBody>
          <a:bodyPr/>
          <a:lstStyle/>
          <a:p>
            <a:pPr>
              <a:defRPr/>
            </a:pPr>
            <a:r>
              <a:rPr lang="en-US" smtClean="0"/>
              <a:t>Processing of Biological Data WS 2021/22</a:t>
            </a:r>
            <a:endParaRPr lang="de-DE" dirty="0"/>
          </a:p>
        </p:txBody>
      </p:sp>
    </p:spTree>
    <p:extLst>
      <p:ext uri="{BB962C8B-B14F-4D97-AF65-F5344CB8AC3E}">
        <p14:creationId xmlns:p14="http://schemas.microsoft.com/office/powerpoint/2010/main" val="248423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Models for missing values</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49</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323528" y="5893449"/>
            <a:ext cx="3960441" cy="307777"/>
          </a:xfrm>
          <a:prstGeom prst="rect">
            <a:avLst/>
          </a:prstGeom>
          <a:noFill/>
        </p:spPr>
        <p:txBody>
          <a:bodyPr wrap="square" rtlCol="0">
            <a:spAutoFit/>
          </a:bodyPr>
          <a:lstStyle/>
          <a:p>
            <a:r>
              <a:rPr lang="de-DE" sz="1400" dirty="0"/>
              <a:t>Lazar et al., J </a:t>
            </a:r>
            <a:r>
              <a:rPr lang="de-DE" sz="1400" dirty="0" err="1"/>
              <a:t>Proteome</a:t>
            </a:r>
            <a:r>
              <a:rPr lang="de-DE" sz="1400" dirty="0"/>
              <a:t> Res 15, 1116 (2016)</a:t>
            </a:r>
          </a:p>
        </p:txBody>
      </p:sp>
      <p:sp>
        <p:nvSpPr>
          <p:cNvPr id="12" name="Rechteck 11"/>
          <p:cNvSpPr/>
          <p:nvPr/>
        </p:nvSpPr>
        <p:spPr>
          <a:xfrm>
            <a:off x="2195736" y="1997224"/>
            <a:ext cx="2980928" cy="99972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5" name="Rechteck 14"/>
          <p:cNvSpPr/>
          <p:nvPr/>
        </p:nvSpPr>
        <p:spPr>
          <a:xfrm>
            <a:off x="250825" y="624334"/>
            <a:ext cx="8640960" cy="5221942"/>
          </a:xfrm>
          <a:prstGeom prst="rect">
            <a:avLst/>
          </a:prstGeom>
        </p:spPr>
        <p:txBody>
          <a:bodyPr wrap="square">
            <a:spAutoFit/>
          </a:bodyPr>
          <a:lstStyle/>
          <a:p>
            <a:pPr>
              <a:lnSpc>
                <a:spcPts val="2500"/>
              </a:lnSpc>
            </a:pPr>
            <a:r>
              <a:rPr lang="en-US" b="1" dirty="0"/>
              <a:t>Missing Completely At Random </a:t>
            </a:r>
            <a:r>
              <a:rPr lang="en-US" dirty="0"/>
              <a:t>(MCAR</a:t>
            </a:r>
            <a:r>
              <a:rPr lang="en-US" dirty="0" smtClean="0"/>
              <a:t>): in a proteomics </a:t>
            </a:r>
            <a:r>
              <a:rPr lang="en-US" dirty="0"/>
              <a:t>data set, </a:t>
            </a:r>
            <a:r>
              <a:rPr lang="en-US" dirty="0" smtClean="0"/>
              <a:t>this corresponds </a:t>
            </a:r>
            <a:r>
              <a:rPr lang="en-US" dirty="0"/>
              <a:t>to the combination </a:t>
            </a:r>
            <a:r>
              <a:rPr lang="en-US" dirty="0" smtClean="0"/>
              <a:t>of a propagation </a:t>
            </a:r>
            <a:r>
              <a:rPr lang="en-US" dirty="0"/>
              <a:t>of multiple minor errors or stochastic </a:t>
            </a:r>
            <a:r>
              <a:rPr lang="en-US" dirty="0" smtClean="0"/>
              <a:t>fluctuations</a:t>
            </a:r>
            <a:r>
              <a:rPr lang="en-US" dirty="0"/>
              <a:t>.</a:t>
            </a:r>
            <a:r>
              <a:rPr lang="en-US" dirty="0" smtClean="0"/>
              <a:t> </a:t>
            </a:r>
            <a:r>
              <a:rPr lang="en-US" dirty="0"/>
              <a:t>e</a:t>
            </a:r>
            <a:r>
              <a:rPr lang="en-US" dirty="0" smtClean="0"/>
              <a:t>.g. by a </a:t>
            </a:r>
            <a:r>
              <a:rPr lang="en-US" dirty="0"/>
              <a:t>misidentified </a:t>
            </a:r>
            <a:r>
              <a:rPr lang="en-US" dirty="0" smtClean="0"/>
              <a:t>peptide</a:t>
            </a:r>
          </a:p>
          <a:p>
            <a:pPr>
              <a:lnSpc>
                <a:spcPts val="2500"/>
              </a:lnSpc>
            </a:pPr>
            <a:endParaRPr lang="en-US" dirty="0"/>
          </a:p>
          <a:p>
            <a:pPr>
              <a:lnSpc>
                <a:spcPts val="2500"/>
              </a:lnSpc>
            </a:pPr>
            <a:r>
              <a:rPr lang="en-US" b="1" dirty="0"/>
              <a:t>Missing At Random </a:t>
            </a:r>
            <a:r>
              <a:rPr lang="en-US" dirty="0"/>
              <a:t>(MAR</a:t>
            </a:r>
            <a:r>
              <a:rPr lang="en-US" dirty="0" smtClean="0"/>
              <a:t>): this </a:t>
            </a:r>
            <a:r>
              <a:rPr lang="en-US" dirty="0"/>
              <a:t>is a more general </a:t>
            </a:r>
            <a:r>
              <a:rPr lang="en-US" dirty="0" smtClean="0"/>
              <a:t>class than </a:t>
            </a:r>
            <a:r>
              <a:rPr lang="en-US" dirty="0"/>
              <a:t>MCAR, where conditional dependencies are </a:t>
            </a:r>
            <a:r>
              <a:rPr lang="en-US" dirty="0" smtClean="0"/>
              <a:t>accounted for</a:t>
            </a:r>
            <a:r>
              <a:rPr lang="en-US" dirty="0"/>
              <a:t>. In a proteomics data set, it is classically assumed that </a:t>
            </a:r>
            <a:r>
              <a:rPr lang="en-US" dirty="0" smtClean="0"/>
              <a:t>all MAR </a:t>
            </a:r>
            <a:r>
              <a:rPr lang="en-US" dirty="0"/>
              <a:t>values are also </a:t>
            </a:r>
            <a:r>
              <a:rPr lang="en-US" dirty="0" smtClean="0"/>
              <a:t>MCAR</a:t>
            </a:r>
            <a:r>
              <a:rPr lang="de-DE" dirty="0" smtClean="0"/>
              <a:t>.</a:t>
            </a:r>
          </a:p>
          <a:p>
            <a:pPr>
              <a:lnSpc>
                <a:spcPts val="2500"/>
              </a:lnSpc>
            </a:pPr>
            <a:endParaRPr lang="de-DE" dirty="0"/>
          </a:p>
          <a:p>
            <a:pPr>
              <a:lnSpc>
                <a:spcPts val="2500"/>
              </a:lnSpc>
            </a:pPr>
            <a:r>
              <a:rPr lang="en-US" b="1" dirty="0"/>
              <a:t>Missing Not At Random </a:t>
            </a:r>
            <a:r>
              <a:rPr lang="en-US" dirty="0"/>
              <a:t>(MNAR</a:t>
            </a:r>
            <a:r>
              <a:rPr lang="en-US" dirty="0" smtClean="0"/>
              <a:t>) assumes </a:t>
            </a:r>
            <a:r>
              <a:rPr lang="en-US" dirty="0"/>
              <a:t>a </a:t>
            </a:r>
            <a:r>
              <a:rPr lang="en-US" b="1" dirty="0"/>
              <a:t>targeted effect</a:t>
            </a:r>
            <a:r>
              <a:rPr lang="en-US" dirty="0"/>
              <a:t>. </a:t>
            </a:r>
            <a:r>
              <a:rPr lang="en-US" dirty="0" smtClean="0"/>
              <a:t>E.g. </a:t>
            </a:r>
            <a:r>
              <a:rPr lang="en-US" dirty="0"/>
              <a:t>i</a:t>
            </a:r>
            <a:r>
              <a:rPr lang="en-US" dirty="0" smtClean="0"/>
              <a:t>n MS-based analysis, chemical </a:t>
            </a:r>
            <a:r>
              <a:rPr lang="en-US" dirty="0"/>
              <a:t>species whose abundances are close enough to </a:t>
            </a:r>
            <a:r>
              <a:rPr lang="en-US" dirty="0" smtClean="0"/>
              <a:t>the limit </a:t>
            </a:r>
            <a:r>
              <a:rPr lang="en-US" dirty="0"/>
              <a:t>of detection of the instrument record a higher rate </a:t>
            </a:r>
            <a:r>
              <a:rPr lang="en-US" dirty="0" smtClean="0"/>
              <a:t>of missing </a:t>
            </a:r>
            <a:r>
              <a:rPr lang="en-US" dirty="0"/>
              <a:t>values. </a:t>
            </a:r>
            <a:endParaRPr lang="en-US" dirty="0" smtClean="0"/>
          </a:p>
          <a:p>
            <a:pPr>
              <a:lnSpc>
                <a:spcPts val="2500"/>
              </a:lnSpc>
            </a:pPr>
            <a:endParaRPr lang="en-US" dirty="0"/>
          </a:p>
          <a:p>
            <a:pPr>
              <a:lnSpc>
                <a:spcPts val="2500"/>
              </a:lnSpc>
            </a:pPr>
            <a:r>
              <a:rPr lang="en-US" dirty="0" smtClean="0"/>
              <a:t>Imputation methods for MCAR and MAR are general. </a:t>
            </a:r>
          </a:p>
          <a:p>
            <a:pPr>
              <a:lnSpc>
                <a:spcPts val="2500"/>
              </a:lnSpc>
            </a:pPr>
            <a:r>
              <a:rPr lang="en-US" dirty="0" smtClean="0"/>
              <a:t>For MNAR, they are methods-specific.</a:t>
            </a:r>
          </a:p>
          <a:p>
            <a:pPr>
              <a:lnSpc>
                <a:spcPts val="2500"/>
              </a:lnSpc>
            </a:pPr>
            <a:endParaRPr lang="de-DE" dirty="0" smtClean="0"/>
          </a:p>
          <a:p>
            <a:pPr>
              <a:lnSpc>
                <a:spcPts val="2500"/>
              </a:lnSpc>
            </a:pPr>
            <a:r>
              <a:rPr lang="en-US" dirty="0"/>
              <a:t>Let α and β be the rate of missing values and the MNAR ratio, respectively.</a:t>
            </a:r>
            <a:endParaRPr lang="en-US" dirty="0" smtClean="0"/>
          </a:p>
        </p:txBody>
      </p:sp>
    </p:spTree>
    <p:extLst>
      <p:ext uri="{BB962C8B-B14F-4D97-AF65-F5344CB8AC3E}">
        <p14:creationId xmlns:p14="http://schemas.microsoft.com/office/powerpoint/2010/main" val="1580359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Mass spectrometer</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5</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6019800" y="5920219"/>
            <a:ext cx="3456384" cy="523220"/>
          </a:xfrm>
          <a:prstGeom prst="rect">
            <a:avLst/>
          </a:prstGeom>
          <a:noFill/>
        </p:spPr>
        <p:txBody>
          <a:bodyPr wrap="square" rtlCol="0">
            <a:spAutoFit/>
          </a:bodyPr>
          <a:lstStyle/>
          <a:p>
            <a:r>
              <a:rPr lang="en-US" sz="1400" dirty="0" err="1" smtClean="0"/>
              <a:t>Aebersold</a:t>
            </a:r>
            <a:r>
              <a:rPr lang="en-US" sz="1400" dirty="0" smtClean="0"/>
              <a:t>, Mann</a:t>
            </a:r>
            <a:endParaRPr lang="en-US" sz="1400" dirty="0"/>
          </a:p>
          <a:p>
            <a:r>
              <a:rPr lang="en-US" sz="1400" dirty="0"/>
              <a:t>Nature 422, </a:t>
            </a:r>
            <a:r>
              <a:rPr lang="en-US" sz="1400" dirty="0" smtClean="0"/>
              <a:t>198-207(2003)</a:t>
            </a:r>
            <a:endParaRPr lang="en-US" sz="1400" dirty="0"/>
          </a:p>
        </p:txBody>
      </p:sp>
      <p:sp>
        <p:nvSpPr>
          <p:cNvPr id="13" name="Содержимое 2"/>
          <p:cNvSpPr txBox="1">
            <a:spLocks/>
          </p:cNvSpPr>
          <p:nvPr/>
        </p:nvSpPr>
        <p:spPr bwMode="auto">
          <a:xfrm>
            <a:off x="244451" y="548680"/>
            <a:ext cx="8648723"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900"/>
              </a:lnSpc>
              <a:buFontTx/>
              <a:buNone/>
            </a:pPr>
            <a:r>
              <a:rPr lang="en-US" sz="1800" dirty="0" smtClean="0"/>
              <a:t>A </a:t>
            </a:r>
            <a:r>
              <a:rPr lang="en-US" sz="1800" dirty="0"/>
              <a:t>mass spectrometer consists of an </a:t>
            </a:r>
            <a:r>
              <a:rPr lang="en-US" sz="1800" b="1" dirty="0"/>
              <a:t>ion source</a:t>
            </a:r>
            <a:r>
              <a:rPr lang="en-US" sz="1800" dirty="0"/>
              <a:t>, a </a:t>
            </a:r>
            <a:r>
              <a:rPr lang="en-US" sz="1800" b="1" dirty="0"/>
              <a:t>mass </a:t>
            </a:r>
            <a:r>
              <a:rPr lang="en-US" sz="1800" b="1" dirty="0" err="1"/>
              <a:t>analyser</a:t>
            </a:r>
            <a:r>
              <a:rPr lang="en-US" sz="1800" b="1" dirty="0"/>
              <a:t> </a:t>
            </a:r>
            <a:r>
              <a:rPr lang="en-US" sz="1800" dirty="0"/>
              <a:t>that measures the </a:t>
            </a:r>
            <a:r>
              <a:rPr lang="en-US" sz="1800" b="1" dirty="0"/>
              <a:t>mass-to-charge ratio </a:t>
            </a:r>
            <a:r>
              <a:rPr lang="en-US" sz="1800" dirty="0"/>
              <a:t>(</a:t>
            </a:r>
            <a:r>
              <a:rPr lang="en-US" sz="1800" i="1" dirty="0"/>
              <a:t>m</a:t>
            </a:r>
            <a:r>
              <a:rPr lang="en-US" sz="1800" dirty="0"/>
              <a:t>/</a:t>
            </a:r>
            <a:r>
              <a:rPr lang="en-US" sz="1800" i="1" dirty="0"/>
              <a:t>z</a:t>
            </a:r>
            <a:r>
              <a:rPr lang="en-US" sz="1800" dirty="0"/>
              <a:t>) of the ionized </a:t>
            </a:r>
            <a:r>
              <a:rPr lang="en-US" sz="1800" dirty="0" err="1"/>
              <a:t>analytes</a:t>
            </a:r>
            <a:r>
              <a:rPr lang="en-US" sz="1800" dirty="0"/>
              <a:t>, and a </a:t>
            </a:r>
            <a:r>
              <a:rPr lang="en-US" sz="1800" b="1" dirty="0"/>
              <a:t>detector</a:t>
            </a:r>
            <a:r>
              <a:rPr lang="en-US" sz="1800" dirty="0"/>
              <a:t> that registers the number of ions at each </a:t>
            </a:r>
            <a:r>
              <a:rPr lang="en-US" sz="1800" i="1" dirty="0"/>
              <a:t>m</a:t>
            </a:r>
            <a:r>
              <a:rPr lang="en-US" sz="1800" dirty="0"/>
              <a:t>/</a:t>
            </a:r>
            <a:r>
              <a:rPr lang="en-US" sz="1800" i="1" dirty="0"/>
              <a:t>z</a:t>
            </a:r>
            <a:r>
              <a:rPr lang="en-US" sz="1800" dirty="0"/>
              <a:t> value. </a:t>
            </a:r>
            <a:endParaRPr lang="en-US" sz="1800" dirty="0" smtClean="0"/>
          </a:p>
          <a:p>
            <a:pPr marL="0" indent="0">
              <a:buFontTx/>
              <a:buNone/>
            </a:pPr>
            <a:endParaRPr lang="en-US" sz="800" dirty="0" smtClean="0"/>
          </a:p>
          <a:p>
            <a:pPr marL="0" indent="0">
              <a:lnSpc>
                <a:spcPts val="2900"/>
              </a:lnSpc>
              <a:buFontTx/>
              <a:buNone/>
            </a:pPr>
            <a:r>
              <a:rPr lang="en-US" sz="1800" b="1" dirty="0" smtClean="0"/>
              <a:t>Electrospray </a:t>
            </a:r>
            <a:r>
              <a:rPr lang="en-US" sz="1800" b="1" dirty="0"/>
              <a:t>ionization </a:t>
            </a:r>
            <a:r>
              <a:rPr lang="en-US" sz="1800" dirty="0"/>
              <a:t>(ESI) and </a:t>
            </a:r>
            <a:r>
              <a:rPr lang="en-US" sz="1800" b="1" dirty="0"/>
              <a:t>matrix-assisted laser desorption/ionization </a:t>
            </a:r>
            <a:r>
              <a:rPr lang="en-US" sz="1800" dirty="0"/>
              <a:t>(MALDI) are the two techniques most commonly used to volatize and ionize the proteins or peptides for mass </a:t>
            </a:r>
            <a:r>
              <a:rPr lang="en-US" sz="1800" dirty="0" smtClean="0"/>
              <a:t>MS analysis. </a:t>
            </a:r>
          </a:p>
          <a:p>
            <a:pPr marL="0" indent="0">
              <a:buFontTx/>
              <a:buNone/>
            </a:pPr>
            <a:endParaRPr lang="en-US" sz="800" dirty="0" smtClean="0"/>
          </a:p>
          <a:p>
            <a:pPr marL="0" indent="0">
              <a:lnSpc>
                <a:spcPts val="2900"/>
              </a:lnSpc>
              <a:buFontTx/>
              <a:buNone/>
            </a:pPr>
            <a:r>
              <a:rPr lang="en-US" sz="1800" dirty="0" smtClean="0"/>
              <a:t>ESI </a:t>
            </a:r>
            <a:r>
              <a:rPr lang="en-US" sz="1800" dirty="0"/>
              <a:t>ionizes the </a:t>
            </a:r>
            <a:r>
              <a:rPr lang="en-US" sz="1800" dirty="0" err="1"/>
              <a:t>analytes</a:t>
            </a:r>
            <a:r>
              <a:rPr lang="en-US" sz="1800" dirty="0"/>
              <a:t> out of a </a:t>
            </a:r>
            <a:r>
              <a:rPr lang="en-US" sz="1800" b="1" dirty="0"/>
              <a:t>solution</a:t>
            </a:r>
            <a:r>
              <a:rPr lang="en-US" sz="1800" dirty="0"/>
              <a:t> and is therefore readily coupled to liquid-based </a:t>
            </a:r>
            <a:r>
              <a:rPr lang="en-US" sz="1800" dirty="0" smtClean="0"/>
              <a:t>(e.g. </a:t>
            </a:r>
            <a:r>
              <a:rPr lang="en-US" sz="1800" dirty="0"/>
              <a:t>chromatographic and electrophoretic) separation </a:t>
            </a:r>
            <a:r>
              <a:rPr lang="en-US" sz="1800" dirty="0" smtClean="0"/>
              <a:t>tools.</a:t>
            </a:r>
          </a:p>
          <a:p>
            <a:pPr marL="0" indent="0">
              <a:buFontTx/>
              <a:buNone/>
            </a:pPr>
            <a:endParaRPr lang="en-US" sz="800" dirty="0" smtClean="0"/>
          </a:p>
          <a:p>
            <a:pPr marL="0" indent="0">
              <a:lnSpc>
                <a:spcPts val="2900"/>
              </a:lnSpc>
              <a:buFontTx/>
              <a:buNone/>
            </a:pPr>
            <a:r>
              <a:rPr lang="en-US" sz="1800" dirty="0" smtClean="0"/>
              <a:t>MALDI </a:t>
            </a:r>
            <a:r>
              <a:rPr lang="en-US" sz="1800" dirty="0"/>
              <a:t>sublimates and ionizes the samples out of a </a:t>
            </a:r>
            <a:r>
              <a:rPr lang="en-US" sz="1800" b="1" dirty="0"/>
              <a:t>dry, crystalline matrix </a:t>
            </a:r>
            <a:r>
              <a:rPr lang="en-US" sz="1800" dirty="0"/>
              <a:t>via laser pulses. </a:t>
            </a:r>
            <a:endParaRPr lang="en-US" sz="1800" dirty="0" smtClean="0"/>
          </a:p>
          <a:p>
            <a:pPr marL="0" indent="0">
              <a:lnSpc>
                <a:spcPts val="2900"/>
              </a:lnSpc>
              <a:buFontTx/>
              <a:buNone/>
            </a:pPr>
            <a:r>
              <a:rPr lang="en-US" sz="1800" dirty="0" smtClean="0"/>
              <a:t>MALDI-MS </a:t>
            </a:r>
            <a:r>
              <a:rPr lang="en-US" sz="1800" dirty="0"/>
              <a:t>is normally used to </a:t>
            </a:r>
            <a:r>
              <a:rPr lang="en-US" sz="1800" dirty="0" err="1"/>
              <a:t>analyse</a:t>
            </a:r>
            <a:r>
              <a:rPr lang="en-US" sz="1800" dirty="0"/>
              <a:t> relatively simple peptide mixtures, whereas integrated liquid-chromatography ESI-MS systems (LC-MS) are preferred for the analysis of complex samples</a:t>
            </a:r>
            <a:endParaRPr lang="en-US" sz="1800" kern="0" dirty="0" smtClean="0"/>
          </a:p>
        </p:txBody>
      </p:sp>
    </p:spTree>
    <p:extLst>
      <p:ext uri="{BB962C8B-B14F-4D97-AF65-F5344CB8AC3E}">
        <p14:creationId xmlns:p14="http://schemas.microsoft.com/office/powerpoint/2010/main" val="3906920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Simulation benchmark</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50</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395534" y="5857527"/>
            <a:ext cx="3960441" cy="307777"/>
          </a:xfrm>
          <a:prstGeom prst="rect">
            <a:avLst/>
          </a:prstGeom>
          <a:noFill/>
        </p:spPr>
        <p:txBody>
          <a:bodyPr wrap="square" rtlCol="0">
            <a:spAutoFit/>
          </a:bodyPr>
          <a:lstStyle/>
          <a:p>
            <a:r>
              <a:rPr lang="de-DE" sz="1400" dirty="0"/>
              <a:t>Lazar et al., J </a:t>
            </a:r>
            <a:r>
              <a:rPr lang="de-DE" sz="1400" dirty="0" err="1"/>
              <a:t>Proteome</a:t>
            </a:r>
            <a:r>
              <a:rPr lang="de-DE" sz="1400" dirty="0"/>
              <a:t> Res 15, 1116 (2016)</a:t>
            </a:r>
          </a:p>
        </p:txBody>
      </p:sp>
      <p:sp>
        <p:nvSpPr>
          <p:cNvPr id="12" name="Rechteck 11"/>
          <p:cNvSpPr/>
          <p:nvPr/>
        </p:nvSpPr>
        <p:spPr>
          <a:xfrm>
            <a:off x="2195736" y="1997224"/>
            <a:ext cx="2980928" cy="99972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5" name="Rechteck 14"/>
          <p:cNvSpPr/>
          <p:nvPr/>
        </p:nvSpPr>
        <p:spPr>
          <a:xfrm>
            <a:off x="261864" y="546281"/>
            <a:ext cx="8640960" cy="5221942"/>
          </a:xfrm>
          <a:prstGeom prst="rect">
            <a:avLst/>
          </a:prstGeom>
        </p:spPr>
        <p:txBody>
          <a:bodyPr wrap="square">
            <a:spAutoFit/>
          </a:bodyPr>
          <a:lstStyle/>
          <a:p>
            <a:pPr>
              <a:lnSpc>
                <a:spcPts val="2500"/>
              </a:lnSpc>
            </a:pPr>
            <a:r>
              <a:rPr lang="en-US" dirty="0" smtClean="0"/>
              <a:t>Use real data (</a:t>
            </a:r>
            <a:r>
              <a:rPr lang="en-US" dirty="0"/>
              <a:t>Super-SILAC and label-free quantiﬁcation</a:t>
            </a:r>
            <a:r>
              <a:rPr lang="en-US" dirty="0" smtClean="0"/>
              <a:t>) on </a:t>
            </a:r>
            <a:r>
              <a:rPr lang="en-US" dirty="0"/>
              <a:t>human primary tumor-derived </a:t>
            </a:r>
            <a:r>
              <a:rPr lang="en-US" dirty="0" err="1"/>
              <a:t>xenograph</a:t>
            </a:r>
            <a:r>
              <a:rPr lang="en-US" dirty="0"/>
              <a:t> </a:t>
            </a:r>
            <a:r>
              <a:rPr lang="en-US" dirty="0" smtClean="0"/>
              <a:t>proteomes for </a:t>
            </a:r>
            <a:r>
              <a:rPr lang="en-US" dirty="0"/>
              <a:t>the two major </a:t>
            </a:r>
            <a:r>
              <a:rPr lang="en-US" dirty="0" smtClean="0"/>
              <a:t>histological subtypes of </a:t>
            </a:r>
            <a:r>
              <a:rPr lang="en-US" dirty="0" err="1" smtClean="0"/>
              <a:t>nonsmall</a:t>
            </a:r>
            <a:r>
              <a:rPr lang="en-US" dirty="0" smtClean="0"/>
              <a:t> </a:t>
            </a:r>
            <a:r>
              <a:rPr lang="en-US" dirty="0"/>
              <a:t>cell lung </a:t>
            </a:r>
            <a:r>
              <a:rPr lang="en-US" dirty="0" smtClean="0"/>
              <a:t>cancer : </a:t>
            </a:r>
            <a:r>
              <a:rPr lang="en-US" dirty="0"/>
              <a:t>adenocarcinoma </a:t>
            </a:r>
            <a:r>
              <a:rPr lang="en-US" dirty="0" smtClean="0"/>
              <a:t>and </a:t>
            </a:r>
            <a:r>
              <a:rPr lang="en-US" dirty="0"/>
              <a:t>squamous cell </a:t>
            </a:r>
            <a:r>
              <a:rPr lang="en-US" dirty="0" smtClean="0"/>
              <a:t>carcinoma.</a:t>
            </a:r>
          </a:p>
          <a:p>
            <a:pPr>
              <a:lnSpc>
                <a:spcPts val="2500"/>
              </a:lnSpc>
            </a:pPr>
            <a:endParaRPr lang="en-US" dirty="0"/>
          </a:p>
          <a:p>
            <a:pPr>
              <a:lnSpc>
                <a:spcPts val="2500"/>
              </a:lnSpc>
            </a:pPr>
            <a:r>
              <a:rPr lang="en-US" b="1" dirty="0"/>
              <a:t>MNAR </a:t>
            </a:r>
            <a:r>
              <a:rPr lang="en-US" b="1" dirty="0" smtClean="0"/>
              <a:t>values</a:t>
            </a:r>
            <a:r>
              <a:rPr lang="en-US" dirty="0" smtClean="0"/>
              <a:t>: </a:t>
            </a:r>
            <a:r>
              <a:rPr lang="en-US" dirty="0"/>
              <a:t>o</a:t>
            </a:r>
            <a:r>
              <a:rPr lang="en-US" dirty="0" smtClean="0"/>
              <a:t>ne </a:t>
            </a:r>
            <a:r>
              <a:rPr lang="en-US" dirty="0"/>
              <a:t>randomly generates a </a:t>
            </a:r>
            <a:r>
              <a:rPr lang="en-US" b="1" dirty="0"/>
              <a:t>threshold matrix </a:t>
            </a:r>
            <a:r>
              <a:rPr lang="en-US" dirty="0"/>
              <a:t>T from a Gaussian distribution with parameters (</a:t>
            </a:r>
            <a:r>
              <a:rPr lang="en-US" dirty="0" err="1"/>
              <a:t>μ</a:t>
            </a:r>
            <a:r>
              <a:rPr lang="en-US" baseline="-25000" dirty="0" err="1"/>
              <a:t>t</a:t>
            </a:r>
            <a:r>
              <a:rPr lang="en-US" dirty="0"/>
              <a:t> = q, </a:t>
            </a:r>
            <a:r>
              <a:rPr lang="en-US" dirty="0" err="1"/>
              <a:t>σ</a:t>
            </a:r>
            <a:r>
              <a:rPr lang="en-US" baseline="-25000" dirty="0" err="1"/>
              <a:t>t</a:t>
            </a:r>
            <a:r>
              <a:rPr lang="en-US" dirty="0"/>
              <a:t> = 0.01), where q is the </a:t>
            </a:r>
            <a:r>
              <a:rPr lang="en-US" dirty="0" smtClean="0"/>
              <a:t>α-</a:t>
            </a:r>
            <a:r>
              <a:rPr lang="en-US" dirty="0" err="1" smtClean="0"/>
              <a:t>th</a:t>
            </a:r>
            <a:r>
              <a:rPr lang="en-US" dirty="0" smtClean="0"/>
              <a:t> </a:t>
            </a:r>
            <a:r>
              <a:rPr lang="en-US" dirty="0"/>
              <a:t>quantile of the abundance distribution in the complete quantitative data set. </a:t>
            </a:r>
            <a:endParaRPr lang="en-US" dirty="0" smtClean="0"/>
          </a:p>
          <a:p>
            <a:pPr>
              <a:lnSpc>
                <a:spcPts val="2500"/>
              </a:lnSpc>
            </a:pPr>
            <a:r>
              <a:rPr lang="en-US" dirty="0" smtClean="0"/>
              <a:t>Then</a:t>
            </a:r>
            <a:r>
              <a:rPr lang="en-US" dirty="0"/>
              <a:t>, each cell (</a:t>
            </a:r>
            <a:r>
              <a:rPr lang="en-US" i="1" dirty="0" err="1"/>
              <a:t>i,j</a:t>
            </a:r>
            <a:r>
              <a:rPr lang="en-US" dirty="0"/>
              <a:t>) of the complete quantitative data set is compared with </a:t>
            </a:r>
            <a:r>
              <a:rPr lang="en-US" i="1" dirty="0" err="1"/>
              <a:t>T</a:t>
            </a:r>
            <a:r>
              <a:rPr lang="en-US" i="1" baseline="-25000" dirty="0" err="1"/>
              <a:t>i,j</a:t>
            </a:r>
            <a:r>
              <a:rPr lang="en-US" dirty="0"/>
              <a:t>. </a:t>
            </a:r>
            <a:endParaRPr lang="en-US" dirty="0" smtClean="0"/>
          </a:p>
          <a:p>
            <a:pPr>
              <a:lnSpc>
                <a:spcPts val="2500"/>
              </a:lnSpc>
            </a:pPr>
            <a:r>
              <a:rPr lang="en-US" dirty="0" smtClean="0"/>
              <a:t>If </a:t>
            </a:r>
            <a:r>
              <a:rPr lang="en-US" dirty="0"/>
              <a:t>(</a:t>
            </a:r>
            <a:r>
              <a:rPr lang="en-US" i="1" dirty="0" err="1"/>
              <a:t>i,j</a:t>
            </a:r>
            <a:r>
              <a:rPr lang="en-US" dirty="0" smtClean="0"/>
              <a:t>) ≥ </a:t>
            </a:r>
            <a:r>
              <a:rPr lang="en-US" i="1" dirty="0" err="1"/>
              <a:t>T</a:t>
            </a:r>
            <a:r>
              <a:rPr lang="en-US" i="1" baseline="-25000" dirty="0" err="1"/>
              <a:t>i,j</a:t>
            </a:r>
            <a:r>
              <a:rPr lang="en-US" i="1" dirty="0" smtClean="0"/>
              <a:t>,</a:t>
            </a:r>
            <a:r>
              <a:rPr lang="en-US" dirty="0" smtClean="0"/>
              <a:t> </a:t>
            </a:r>
            <a:r>
              <a:rPr lang="en-US" dirty="0"/>
              <a:t>the abundance is not censored. </a:t>
            </a:r>
          </a:p>
          <a:p>
            <a:pPr>
              <a:lnSpc>
                <a:spcPts val="2500"/>
              </a:lnSpc>
            </a:pPr>
            <a:r>
              <a:rPr lang="en-US" dirty="0" smtClean="0"/>
              <a:t>If (</a:t>
            </a:r>
            <a:r>
              <a:rPr lang="en-US" i="1" dirty="0" err="1"/>
              <a:t>i</a:t>
            </a:r>
            <a:r>
              <a:rPr lang="en-US" i="1" dirty="0" err="1" smtClean="0"/>
              <a:t>,j</a:t>
            </a:r>
            <a:r>
              <a:rPr lang="en-US" dirty="0" smtClean="0"/>
              <a:t>) &lt; </a:t>
            </a:r>
            <a:r>
              <a:rPr lang="en-US" i="1" dirty="0" err="1" smtClean="0"/>
              <a:t>T</a:t>
            </a:r>
            <a:r>
              <a:rPr lang="en-US" i="1" baseline="-25000" dirty="0" err="1" smtClean="0"/>
              <a:t>i,j</a:t>
            </a:r>
            <a:r>
              <a:rPr lang="en-US" dirty="0" smtClean="0"/>
              <a:t>, </a:t>
            </a:r>
            <a:r>
              <a:rPr lang="en-US" dirty="0"/>
              <a:t>a Bernoulli draw with probability of success βα · 100 determines if the abundance value is censored (success) or not (failure). </a:t>
            </a:r>
            <a:endParaRPr lang="en-US" dirty="0" smtClean="0"/>
          </a:p>
          <a:p>
            <a:pPr>
              <a:lnSpc>
                <a:spcPts val="2500"/>
              </a:lnSpc>
            </a:pPr>
            <a:r>
              <a:rPr lang="en-US" dirty="0"/>
              <a:t>α and β </a:t>
            </a:r>
            <a:r>
              <a:rPr lang="en-US" dirty="0" smtClean="0"/>
              <a:t>are </a:t>
            </a:r>
            <a:r>
              <a:rPr lang="en-US" dirty="0"/>
              <a:t>the rate of missing values and the MNAR ratio, respectively.</a:t>
            </a:r>
            <a:endParaRPr lang="en-US" dirty="0" smtClean="0"/>
          </a:p>
          <a:p>
            <a:pPr>
              <a:lnSpc>
                <a:spcPts val="2500"/>
              </a:lnSpc>
            </a:pPr>
            <a:endParaRPr lang="en-US" dirty="0" smtClean="0"/>
          </a:p>
          <a:p>
            <a:pPr>
              <a:lnSpc>
                <a:spcPts val="2500"/>
              </a:lnSpc>
            </a:pPr>
            <a:r>
              <a:rPr lang="en-US" b="1" dirty="0" smtClean="0"/>
              <a:t>MCAR </a:t>
            </a:r>
            <a:r>
              <a:rPr lang="en-US" b="1" dirty="0"/>
              <a:t>values </a:t>
            </a:r>
            <a:r>
              <a:rPr lang="en-US" dirty="0"/>
              <a:t>are incorporated by replacing with a missing value the abundance value of </a:t>
            </a:r>
            <a:r>
              <a:rPr lang="en-US" dirty="0" smtClean="0"/>
              <a:t>n m ((</a:t>
            </a:r>
            <a:r>
              <a:rPr lang="en-US" dirty="0"/>
              <a:t>100 </a:t>
            </a:r>
            <a:r>
              <a:rPr lang="en-US" dirty="0" smtClean="0"/>
              <a:t>- </a:t>
            </a:r>
            <a:r>
              <a:rPr lang="en-US" dirty="0"/>
              <a:t>β</a:t>
            </a:r>
            <a:r>
              <a:rPr lang="en-US" dirty="0" smtClean="0"/>
              <a:t>)</a:t>
            </a:r>
            <a:r>
              <a:rPr lang="en-US" dirty="0"/>
              <a:t> α</a:t>
            </a:r>
            <a:r>
              <a:rPr lang="en-US" dirty="0" smtClean="0"/>
              <a:t> /100) </a:t>
            </a:r>
            <a:r>
              <a:rPr lang="en-US" dirty="0"/>
              <a:t>randomly chosen cells in the table of the quantitative data set. </a:t>
            </a:r>
            <a:endParaRPr lang="en-US" dirty="0" smtClean="0"/>
          </a:p>
        </p:txBody>
      </p:sp>
    </p:spTree>
    <p:extLst>
      <p:ext uri="{BB962C8B-B14F-4D97-AF65-F5344CB8AC3E}">
        <p14:creationId xmlns:p14="http://schemas.microsoft.com/office/powerpoint/2010/main" val="8617867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Simulation benchmark</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51</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395534" y="5857527"/>
            <a:ext cx="3960441" cy="307777"/>
          </a:xfrm>
          <a:prstGeom prst="rect">
            <a:avLst/>
          </a:prstGeom>
          <a:noFill/>
        </p:spPr>
        <p:txBody>
          <a:bodyPr wrap="square" rtlCol="0">
            <a:spAutoFit/>
          </a:bodyPr>
          <a:lstStyle/>
          <a:p>
            <a:r>
              <a:rPr lang="de-DE" sz="1400" dirty="0"/>
              <a:t>Lazar et al., J </a:t>
            </a:r>
            <a:r>
              <a:rPr lang="de-DE" sz="1400" dirty="0" err="1"/>
              <a:t>Proteome</a:t>
            </a:r>
            <a:r>
              <a:rPr lang="de-DE" sz="1400" dirty="0"/>
              <a:t> Res 15, 1116 (2016)</a:t>
            </a:r>
          </a:p>
        </p:txBody>
      </p:sp>
      <p:sp>
        <p:nvSpPr>
          <p:cNvPr id="12" name="Rechteck 11"/>
          <p:cNvSpPr/>
          <p:nvPr/>
        </p:nvSpPr>
        <p:spPr>
          <a:xfrm>
            <a:off x="2195736" y="1997224"/>
            <a:ext cx="2980928" cy="99972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20688"/>
            <a:ext cx="8830055" cy="3600400"/>
          </a:xfrm>
          <a:prstGeom prst="rect">
            <a:avLst/>
          </a:prstGeom>
        </p:spPr>
      </p:pic>
      <p:pic>
        <p:nvPicPr>
          <p:cNvPr id="6" name="Grafik 5"/>
          <p:cNvPicPr>
            <a:picLocks noChangeAspect="1"/>
          </p:cNvPicPr>
          <p:nvPr/>
        </p:nvPicPr>
        <p:blipFill>
          <a:blip r:embed="rId4"/>
          <a:stretch>
            <a:fillRect/>
          </a:stretch>
        </p:blipFill>
        <p:spPr>
          <a:xfrm>
            <a:off x="1678214" y="4633391"/>
            <a:ext cx="5688634" cy="703779"/>
          </a:xfrm>
          <a:prstGeom prst="rect">
            <a:avLst/>
          </a:prstGeom>
        </p:spPr>
      </p:pic>
    </p:spTree>
    <p:extLst>
      <p:ext uri="{BB962C8B-B14F-4D97-AF65-F5344CB8AC3E}">
        <p14:creationId xmlns:p14="http://schemas.microsoft.com/office/powerpoint/2010/main" val="3112239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a:stretch>
            <a:fillRect/>
          </a:stretch>
        </p:blipFill>
        <p:spPr>
          <a:xfrm>
            <a:off x="2732019" y="563538"/>
            <a:ext cx="6520501" cy="4231501"/>
          </a:xfrm>
          <a:prstGeom prst="rect">
            <a:avLst/>
          </a:prstGeom>
        </p:spPr>
      </p:pic>
      <p:sp>
        <p:nvSpPr>
          <p:cNvPr id="2" name="Заголовок 1"/>
          <p:cNvSpPr>
            <a:spLocks noGrp="1"/>
          </p:cNvSpPr>
          <p:nvPr>
            <p:ph type="title"/>
          </p:nvPr>
        </p:nvSpPr>
        <p:spPr>
          <a:xfrm>
            <a:off x="467544" y="116632"/>
            <a:ext cx="8229600" cy="504056"/>
          </a:xfrm>
        </p:spPr>
        <p:txBody>
          <a:bodyPr/>
          <a:lstStyle/>
          <a:p>
            <a:r>
              <a:rPr lang="en-US" dirty="0" smtClean="0"/>
              <a:t>Imputation methods: benchmark</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52</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4932039" y="5902175"/>
            <a:ext cx="3960441" cy="307777"/>
          </a:xfrm>
          <a:prstGeom prst="rect">
            <a:avLst/>
          </a:prstGeom>
          <a:noFill/>
        </p:spPr>
        <p:txBody>
          <a:bodyPr wrap="square" rtlCol="0">
            <a:spAutoFit/>
          </a:bodyPr>
          <a:lstStyle/>
          <a:p>
            <a:r>
              <a:rPr lang="de-DE" sz="1400" dirty="0" smtClean="0"/>
              <a:t>Lazar </a:t>
            </a:r>
            <a:r>
              <a:rPr lang="de-DE" sz="1400" dirty="0"/>
              <a:t>et al., </a:t>
            </a:r>
            <a:r>
              <a:rPr lang="de-DE" sz="1400" dirty="0" smtClean="0"/>
              <a:t>J </a:t>
            </a:r>
            <a:r>
              <a:rPr lang="de-DE" sz="1400" dirty="0" err="1" smtClean="0"/>
              <a:t>Proteome</a:t>
            </a:r>
            <a:r>
              <a:rPr lang="de-DE" sz="1400" dirty="0" smtClean="0"/>
              <a:t> Res 15, 1116 </a:t>
            </a:r>
            <a:r>
              <a:rPr lang="de-DE" sz="1400" dirty="0"/>
              <a:t>(</a:t>
            </a:r>
            <a:r>
              <a:rPr lang="de-DE" sz="1400" dirty="0" smtClean="0"/>
              <a:t>2016)</a:t>
            </a:r>
            <a:endParaRPr lang="de-DE" sz="1400" dirty="0"/>
          </a:p>
        </p:txBody>
      </p:sp>
      <p:sp>
        <p:nvSpPr>
          <p:cNvPr id="15" name="Rechteck 14"/>
          <p:cNvSpPr/>
          <p:nvPr/>
        </p:nvSpPr>
        <p:spPr>
          <a:xfrm>
            <a:off x="56184" y="476672"/>
            <a:ext cx="3068016" cy="5542543"/>
          </a:xfrm>
          <a:prstGeom prst="rect">
            <a:avLst/>
          </a:prstGeom>
        </p:spPr>
        <p:txBody>
          <a:bodyPr wrap="square">
            <a:spAutoFit/>
          </a:bodyPr>
          <a:lstStyle/>
          <a:p>
            <a:pPr>
              <a:lnSpc>
                <a:spcPts val="2500"/>
              </a:lnSpc>
            </a:pPr>
            <a:r>
              <a:rPr lang="en-US" b="1" dirty="0" smtClean="0"/>
              <a:t>MLE</a:t>
            </a:r>
            <a:r>
              <a:rPr lang="en-US" dirty="0" smtClean="0"/>
              <a:t>: maximum likelihood estimator</a:t>
            </a:r>
            <a:endParaRPr lang="en-US" kern="0" dirty="0" smtClean="0"/>
          </a:p>
          <a:p>
            <a:pPr>
              <a:lnSpc>
                <a:spcPts val="2500"/>
              </a:lnSpc>
            </a:pPr>
            <a:endParaRPr lang="en-US" kern="0" dirty="0"/>
          </a:p>
          <a:p>
            <a:pPr>
              <a:lnSpc>
                <a:spcPts val="2500"/>
              </a:lnSpc>
            </a:pPr>
            <a:r>
              <a:rPr lang="en-US" b="1" kern="0" dirty="0" err="1" smtClean="0"/>
              <a:t>MinDet</a:t>
            </a:r>
            <a:r>
              <a:rPr lang="en-US" kern="0" dirty="0" smtClean="0"/>
              <a:t>: </a:t>
            </a:r>
            <a:r>
              <a:rPr lang="en-US" dirty="0"/>
              <a:t>simply </a:t>
            </a:r>
            <a:r>
              <a:rPr lang="en-US" dirty="0" smtClean="0"/>
              <a:t>replace missing </a:t>
            </a:r>
            <a:r>
              <a:rPr lang="en-US" dirty="0"/>
              <a:t>values by the minimum </a:t>
            </a:r>
            <a:r>
              <a:rPr lang="en-US" dirty="0" smtClean="0"/>
              <a:t>value that is</a:t>
            </a:r>
            <a:endParaRPr lang="en-US" dirty="0"/>
          </a:p>
          <a:p>
            <a:pPr>
              <a:lnSpc>
                <a:spcPts val="2500"/>
              </a:lnSpc>
            </a:pPr>
            <a:r>
              <a:rPr lang="en-US" dirty="0" smtClean="0"/>
              <a:t>observed </a:t>
            </a:r>
            <a:r>
              <a:rPr lang="en-US" dirty="0"/>
              <a:t>in the data </a:t>
            </a:r>
            <a:r>
              <a:rPr lang="en-US" dirty="0" smtClean="0"/>
              <a:t>set</a:t>
            </a:r>
            <a:r>
              <a:rPr lang="de-DE" dirty="0" smtClean="0"/>
              <a:t>.</a:t>
            </a:r>
          </a:p>
          <a:p>
            <a:pPr>
              <a:lnSpc>
                <a:spcPts val="2500"/>
              </a:lnSpc>
            </a:pPr>
            <a:endParaRPr lang="de-DE" kern="0" dirty="0" smtClean="0"/>
          </a:p>
          <a:p>
            <a:pPr>
              <a:lnSpc>
                <a:spcPts val="2500"/>
              </a:lnSpc>
            </a:pPr>
            <a:r>
              <a:rPr lang="en-US" b="1" dirty="0" err="1" smtClean="0"/>
              <a:t>MinProb</a:t>
            </a:r>
            <a:r>
              <a:rPr lang="en-US" dirty="0" smtClean="0"/>
              <a:t>: stochastic version </a:t>
            </a:r>
            <a:r>
              <a:rPr lang="en-US" dirty="0"/>
              <a:t>of </a:t>
            </a:r>
            <a:r>
              <a:rPr lang="en-US" dirty="0" err="1" smtClean="0"/>
              <a:t>MinDet</a:t>
            </a:r>
            <a:r>
              <a:rPr lang="en-US" dirty="0" smtClean="0"/>
              <a:t>. Replace </a:t>
            </a:r>
            <a:r>
              <a:rPr lang="en-US" dirty="0"/>
              <a:t>missing values with </a:t>
            </a:r>
            <a:r>
              <a:rPr lang="en-US" dirty="0" smtClean="0"/>
              <a:t>random draws </a:t>
            </a:r>
            <a:r>
              <a:rPr lang="en-US" dirty="0"/>
              <a:t>from a Gaussian distribution centered on the value </a:t>
            </a:r>
            <a:r>
              <a:rPr lang="en-US" dirty="0" smtClean="0"/>
              <a:t>used with </a:t>
            </a:r>
            <a:r>
              <a:rPr lang="en-US" dirty="0" err="1"/>
              <a:t>MinDet</a:t>
            </a:r>
            <a:r>
              <a:rPr lang="en-US" dirty="0"/>
              <a:t> and with a variance tuned to the median of </a:t>
            </a:r>
            <a:r>
              <a:rPr lang="en-US" dirty="0" smtClean="0"/>
              <a:t>the </a:t>
            </a:r>
            <a:r>
              <a:rPr lang="de-DE" dirty="0" err="1" smtClean="0"/>
              <a:t>peptide-wise</a:t>
            </a:r>
            <a:r>
              <a:rPr lang="de-DE" dirty="0" smtClean="0"/>
              <a:t> </a:t>
            </a:r>
            <a:r>
              <a:rPr lang="de-DE" dirty="0" err="1"/>
              <a:t>estimated</a:t>
            </a:r>
            <a:r>
              <a:rPr lang="de-DE" dirty="0"/>
              <a:t> </a:t>
            </a:r>
            <a:r>
              <a:rPr lang="de-DE" dirty="0" err="1"/>
              <a:t>variances</a:t>
            </a:r>
            <a:endParaRPr lang="de-DE" kern="0" dirty="0" smtClean="0"/>
          </a:p>
        </p:txBody>
      </p:sp>
      <p:sp>
        <p:nvSpPr>
          <p:cNvPr id="3" name="Rechteck 2"/>
          <p:cNvSpPr/>
          <p:nvPr/>
        </p:nvSpPr>
        <p:spPr>
          <a:xfrm>
            <a:off x="3275856" y="4809592"/>
            <a:ext cx="5112568" cy="1054135"/>
          </a:xfrm>
          <a:prstGeom prst="rect">
            <a:avLst/>
          </a:prstGeom>
        </p:spPr>
        <p:txBody>
          <a:bodyPr wrap="square">
            <a:spAutoFit/>
          </a:bodyPr>
          <a:lstStyle/>
          <a:p>
            <a:pPr>
              <a:lnSpc>
                <a:spcPts val="2500"/>
              </a:lnSpc>
            </a:pPr>
            <a:r>
              <a:rPr lang="en-US" dirty="0"/>
              <a:t>RSR = RMSE / </a:t>
            </a:r>
            <a:r>
              <a:rPr lang="en-US" dirty="0" err="1"/>
              <a:t>std.dev</a:t>
            </a:r>
            <a:r>
              <a:rPr lang="en-US" dirty="0" smtClean="0"/>
              <a:t>.	MV: missing value</a:t>
            </a:r>
            <a:endParaRPr lang="en-US" dirty="0"/>
          </a:p>
          <a:p>
            <a:pPr>
              <a:lnSpc>
                <a:spcPts val="2500"/>
              </a:lnSpc>
            </a:pPr>
            <a:r>
              <a:rPr lang="en-US" b="1" kern="0" dirty="0">
                <a:solidFill>
                  <a:srgbClr val="0070C0"/>
                </a:solidFill>
              </a:rPr>
              <a:t>Blue</a:t>
            </a:r>
            <a:r>
              <a:rPr lang="en-US" kern="0" dirty="0"/>
              <a:t>: low RSR</a:t>
            </a:r>
          </a:p>
          <a:p>
            <a:pPr>
              <a:lnSpc>
                <a:spcPts val="2500"/>
              </a:lnSpc>
            </a:pPr>
            <a:r>
              <a:rPr lang="en-US" b="1" kern="0" dirty="0">
                <a:solidFill>
                  <a:srgbClr val="CC0000"/>
                </a:solidFill>
              </a:rPr>
              <a:t>Red</a:t>
            </a:r>
            <a:r>
              <a:rPr lang="en-US" kern="0" dirty="0"/>
              <a:t>: high RSR</a:t>
            </a:r>
          </a:p>
        </p:txBody>
      </p:sp>
    </p:spTree>
    <p:extLst>
      <p:ext uri="{BB962C8B-B14F-4D97-AF65-F5344CB8AC3E}">
        <p14:creationId xmlns:p14="http://schemas.microsoft.com/office/powerpoint/2010/main" val="36758521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Conclusion on data imputation</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53</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12" name="Rechteck 11"/>
          <p:cNvSpPr/>
          <p:nvPr/>
        </p:nvSpPr>
        <p:spPr>
          <a:xfrm>
            <a:off x="2195736" y="1997224"/>
            <a:ext cx="2980928" cy="99972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5" name="Rechteck 14"/>
          <p:cNvSpPr/>
          <p:nvPr/>
        </p:nvSpPr>
        <p:spPr>
          <a:xfrm>
            <a:off x="250825" y="624334"/>
            <a:ext cx="8640960" cy="2336537"/>
          </a:xfrm>
          <a:prstGeom prst="rect">
            <a:avLst/>
          </a:prstGeom>
        </p:spPr>
        <p:txBody>
          <a:bodyPr wrap="square">
            <a:spAutoFit/>
          </a:bodyPr>
          <a:lstStyle/>
          <a:p>
            <a:pPr>
              <a:lnSpc>
                <a:spcPts val="2500"/>
              </a:lnSpc>
            </a:pPr>
            <a:r>
              <a:rPr lang="en-US" dirty="0" smtClean="0"/>
              <a:t>Algorithms </a:t>
            </a:r>
            <a:r>
              <a:rPr lang="en-US" dirty="0" err="1" smtClean="0"/>
              <a:t>SVDimpute</a:t>
            </a:r>
            <a:r>
              <a:rPr lang="en-US" dirty="0"/>
              <a:t>, </a:t>
            </a:r>
            <a:r>
              <a:rPr lang="en-US" dirty="0" err="1"/>
              <a:t>kNN</a:t>
            </a:r>
            <a:r>
              <a:rPr lang="en-US" dirty="0"/>
              <a:t>, and </a:t>
            </a:r>
            <a:r>
              <a:rPr lang="en-US" dirty="0" smtClean="0"/>
              <a:t>MLE perform </a:t>
            </a:r>
            <a:r>
              <a:rPr lang="en-US" dirty="0"/>
              <a:t>better under </a:t>
            </a:r>
            <a:r>
              <a:rPr lang="en-US" dirty="0" smtClean="0"/>
              <a:t>a </a:t>
            </a:r>
            <a:r>
              <a:rPr lang="de-DE" dirty="0" err="1" smtClean="0"/>
              <a:t>small</a:t>
            </a:r>
            <a:r>
              <a:rPr lang="de-DE" dirty="0" smtClean="0"/>
              <a:t> </a:t>
            </a:r>
            <a:r>
              <a:rPr lang="de-DE" dirty="0"/>
              <a:t>MNAR </a:t>
            </a:r>
            <a:r>
              <a:rPr lang="de-DE" dirty="0" err="1" smtClean="0"/>
              <a:t>ratio</a:t>
            </a:r>
            <a:r>
              <a:rPr lang="de-DE" dirty="0" smtClean="0"/>
              <a:t>.</a:t>
            </a:r>
          </a:p>
          <a:p>
            <a:pPr>
              <a:lnSpc>
                <a:spcPts val="2500"/>
              </a:lnSpc>
            </a:pPr>
            <a:endParaRPr lang="de-DE" dirty="0"/>
          </a:p>
          <a:p>
            <a:pPr>
              <a:lnSpc>
                <a:spcPts val="2500"/>
              </a:lnSpc>
            </a:pPr>
            <a:r>
              <a:rPr lang="de-DE" dirty="0" err="1" smtClean="0"/>
              <a:t>Algorithms</a:t>
            </a:r>
            <a:r>
              <a:rPr lang="de-DE" dirty="0" smtClean="0"/>
              <a:t> </a:t>
            </a:r>
            <a:r>
              <a:rPr lang="de-DE" dirty="0" err="1" smtClean="0"/>
              <a:t>MinDet</a:t>
            </a:r>
            <a:r>
              <a:rPr lang="de-DE" dirty="0" smtClean="0"/>
              <a:t> </a:t>
            </a:r>
            <a:r>
              <a:rPr lang="de-DE" dirty="0" err="1"/>
              <a:t>and</a:t>
            </a:r>
            <a:r>
              <a:rPr lang="de-DE" dirty="0"/>
              <a:t> </a:t>
            </a:r>
            <a:r>
              <a:rPr lang="de-DE" dirty="0" err="1" smtClean="0"/>
              <a:t>MinProb</a:t>
            </a:r>
            <a:r>
              <a:rPr lang="de-DE" dirty="0" smtClean="0"/>
              <a:t> </a:t>
            </a:r>
            <a:r>
              <a:rPr lang="de-DE" dirty="0" err="1"/>
              <a:t>better</a:t>
            </a:r>
            <a:r>
              <a:rPr lang="de-DE" dirty="0"/>
              <a:t> </a:t>
            </a:r>
            <a:r>
              <a:rPr lang="de-DE" dirty="0" err="1"/>
              <a:t>under</a:t>
            </a:r>
            <a:r>
              <a:rPr lang="de-DE" dirty="0"/>
              <a:t> a larger </a:t>
            </a:r>
            <a:r>
              <a:rPr lang="de-DE" dirty="0" smtClean="0"/>
              <a:t>MNAR </a:t>
            </a:r>
            <a:r>
              <a:rPr lang="de-DE" dirty="0" err="1" smtClean="0"/>
              <a:t>ratio</a:t>
            </a:r>
            <a:r>
              <a:rPr lang="de-DE" dirty="0" smtClean="0"/>
              <a:t>.</a:t>
            </a:r>
          </a:p>
          <a:p>
            <a:pPr>
              <a:lnSpc>
                <a:spcPts val="2500"/>
              </a:lnSpc>
            </a:pPr>
            <a:endParaRPr lang="de-DE" dirty="0" smtClean="0"/>
          </a:p>
          <a:p>
            <a:pPr>
              <a:lnSpc>
                <a:spcPts val="2500"/>
              </a:lnSpc>
            </a:pPr>
            <a:r>
              <a:rPr lang="de-DE" dirty="0" err="1" smtClean="0"/>
              <a:t>Algorithms</a:t>
            </a:r>
            <a:r>
              <a:rPr lang="de-DE" dirty="0" smtClean="0"/>
              <a:t> </a:t>
            </a:r>
            <a:r>
              <a:rPr lang="de-DE" dirty="0" err="1" smtClean="0"/>
              <a:t>of</a:t>
            </a:r>
            <a:r>
              <a:rPr lang="de-DE" dirty="0" smtClean="0"/>
              <a:t> </a:t>
            </a:r>
            <a:r>
              <a:rPr lang="de-DE" dirty="0" err="1" smtClean="0"/>
              <a:t>the</a:t>
            </a:r>
            <a:r>
              <a:rPr lang="de-DE" dirty="0" smtClean="0"/>
              <a:t> </a:t>
            </a:r>
            <a:r>
              <a:rPr lang="de-DE" dirty="0" err="1" smtClean="0"/>
              <a:t>first</a:t>
            </a:r>
            <a:r>
              <a:rPr lang="de-DE" dirty="0" smtClean="0"/>
              <a:t> </a:t>
            </a:r>
            <a:r>
              <a:rPr lang="de-DE" dirty="0" err="1" smtClean="0"/>
              <a:t>group</a:t>
            </a:r>
            <a:r>
              <a:rPr lang="de-DE" dirty="0" smtClean="0"/>
              <a:t> </a:t>
            </a:r>
            <a:r>
              <a:rPr lang="de-DE" dirty="0" err="1" smtClean="0"/>
              <a:t>generally</a:t>
            </a:r>
            <a:r>
              <a:rPr lang="de-DE" dirty="0" smtClean="0"/>
              <a:t> </a:t>
            </a:r>
            <a:r>
              <a:rPr lang="de-DE" dirty="0" err="1" smtClean="0"/>
              <a:t>seem</a:t>
            </a:r>
            <a:r>
              <a:rPr lang="de-DE" dirty="0" smtClean="0"/>
              <a:t> </a:t>
            </a:r>
            <a:r>
              <a:rPr lang="de-DE" dirty="0" err="1" smtClean="0"/>
              <a:t>to</a:t>
            </a:r>
            <a:r>
              <a:rPr lang="de-DE" dirty="0" smtClean="0"/>
              <a:t> </a:t>
            </a:r>
            <a:r>
              <a:rPr lang="de-DE" dirty="0" err="1" smtClean="0"/>
              <a:t>give</a:t>
            </a:r>
            <a:r>
              <a:rPr lang="de-DE" dirty="0" smtClean="0"/>
              <a:t> </a:t>
            </a:r>
            <a:r>
              <a:rPr lang="de-DE" dirty="0" err="1" smtClean="0"/>
              <a:t>better</a:t>
            </a:r>
            <a:r>
              <a:rPr lang="de-DE" dirty="0" smtClean="0"/>
              <a:t> </a:t>
            </a:r>
            <a:r>
              <a:rPr lang="de-DE" dirty="0" err="1" smtClean="0"/>
              <a:t>predictions</a:t>
            </a:r>
            <a:r>
              <a:rPr lang="de-DE" dirty="0" smtClean="0"/>
              <a:t>.</a:t>
            </a:r>
          </a:p>
          <a:p>
            <a:pPr>
              <a:lnSpc>
                <a:spcPts val="2500"/>
              </a:lnSpc>
            </a:pPr>
            <a:endParaRPr lang="de-DE" dirty="0"/>
          </a:p>
          <a:p>
            <a:pPr>
              <a:lnSpc>
                <a:spcPts val="2500"/>
              </a:lnSpc>
            </a:pPr>
            <a:endParaRPr lang="de-DE" dirty="0"/>
          </a:p>
        </p:txBody>
      </p:sp>
      <p:sp>
        <p:nvSpPr>
          <p:cNvPr id="9" name="Textfeld 8"/>
          <p:cNvSpPr txBox="1"/>
          <p:nvPr/>
        </p:nvSpPr>
        <p:spPr>
          <a:xfrm flipH="1">
            <a:off x="395534" y="5857527"/>
            <a:ext cx="3960441" cy="307777"/>
          </a:xfrm>
          <a:prstGeom prst="rect">
            <a:avLst/>
          </a:prstGeom>
          <a:noFill/>
        </p:spPr>
        <p:txBody>
          <a:bodyPr wrap="square" rtlCol="0">
            <a:spAutoFit/>
          </a:bodyPr>
          <a:lstStyle/>
          <a:p>
            <a:r>
              <a:rPr lang="de-DE" sz="1400" dirty="0"/>
              <a:t>Lazar et al., J </a:t>
            </a:r>
            <a:r>
              <a:rPr lang="de-DE" sz="1400" dirty="0" err="1"/>
              <a:t>Proteome</a:t>
            </a:r>
            <a:r>
              <a:rPr lang="de-DE" sz="1400" dirty="0"/>
              <a:t> Res 15, 1116 (2016)</a:t>
            </a:r>
          </a:p>
        </p:txBody>
      </p:sp>
    </p:spTree>
    <p:extLst>
      <p:ext uri="{BB962C8B-B14F-4D97-AF65-F5344CB8AC3E}">
        <p14:creationId xmlns:p14="http://schemas.microsoft.com/office/powerpoint/2010/main" val="3964952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rotWithShape="1">
          <a:blip r:embed="rId3">
            <a:extLst>
              <a:ext uri="{28A0092B-C50C-407E-A947-70E740481C1C}">
                <a14:useLocalDpi xmlns:a14="http://schemas.microsoft.com/office/drawing/2010/main" val="0"/>
              </a:ext>
            </a:extLst>
          </a:blip>
          <a:srcRect l="3002" t="57350" r="-1458" b="-421"/>
          <a:stretch/>
        </p:blipFill>
        <p:spPr>
          <a:xfrm>
            <a:off x="3635895" y="462917"/>
            <a:ext cx="5256585" cy="2894075"/>
          </a:xfrm>
          <a:prstGeom prst="rect">
            <a:avLst/>
          </a:prstGeom>
        </p:spPr>
      </p:pic>
      <p:sp>
        <p:nvSpPr>
          <p:cNvPr id="2" name="Заголовок 1"/>
          <p:cNvSpPr>
            <a:spLocks noGrp="1"/>
          </p:cNvSpPr>
          <p:nvPr>
            <p:ph type="title"/>
          </p:nvPr>
        </p:nvSpPr>
        <p:spPr>
          <a:xfrm>
            <a:off x="467544" y="116632"/>
            <a:ext cx="8229600" cy="504056"/>
          </a:xfrm>
        </p:spPr>
        <p:txBody>
          <a:bodyPr/>
          <a:lstStyle/>
          <a:p>
            <a:pPr algn="r"/>
            <a:r>
              <a:rPr lang="en-US" dirty="0" smtClean="0"/>
              <a:t>Proteomics workflow: (4) MS</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6</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395535" y="5857527"/>
            <a:ext cx="3456384" cy="523220"/>
          </a:xfrm>
          <a:prstGeom prst="rect">
            <a:avLst/>
          </a:prstGeom>
          <a:noFill/>
        </p:spPr>
        <p:txBody>
          <a:bodyPr wrap="square" rtlCol="0">
            <a:spAutoFit/>
          </a:bodyPr>
          <a:lstStyle/>
          <a:p>
            <a:r>
              <a:rPr lang="en-US" sz="1400" dirty="0" err="1" smtClean="0"/>
              <a:t>Aebersold</a:t>
            </a:r>
            <a:r>
              <a:rPr lang="en-US" sz="1400" dirty="0" smtClean="0"/>
              <a:t>, Mann</a:t>
            </a:r>
            <a:endParaRPr lang="en-US" sz="1400" dirty="0"/>
          </a:p>
          <a:p>
            <a:r>
              <a:rPr lang="en-US" sz="1400" dirty="0"/>
              <a:t>Nature 422, </a:t>
            </a:r>
            <a:r>
              <a:rPr lang="en-US" sz="1400" dirty="0" smtClean="0"/>
              <a:t>198-207(2003)</a:t>
            </a:r>
            <a:endParaRPr lang="en-US" sz="1400" dirty="0"/>
          </a:p>
        </p:txBody>
      </p:sp>
      <p:sp>
        <p:nvSpPr>
          <p:cNvPr id="13" name="Содержимое 2"/>
          <p:cNvSpPr txBox="1">
            <a:spLocks/>
          </p:cNvSpPr>
          <p:nvPr/>
        </p:nvSpPr>
        <p:spPr bwMode="auto">
          <a:xfrm>
            <a:off x="179511" y="3371635"/>
            <a:ext cx="8712969" cy="248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900"/>
              </a:lnSpc>
              <a:buFontTx/>
              <a:buNone/>
            </a:pPr>
            <a:r>
              <a:rPr lang="en-US" sz="1800" dirty="0" smtClean="0"/>
              <a:t>In stage 5, a </a:t>
            </a:r>
            <a:r>
              <a:rPr lang="en-US" sz="1800" dirty="0"/>
              <a:t>series of </a:t>
            </a:r>
            <a:r>
              <a:rPr lang="en-US" sz="1800" b="1" dirty="0"/>
              <a:t>tandem mass spectrometric</a:t>
            </a:r>
            <a:r>
              <a:rPr lang="en-US" sz="1800" dirty="0"/>
              <a:t> or 'MS/MS' </a:t>
            </a:r>
            <a:r>
              <a:rPr lang="en-US" sz="1800" dirty="0" smtClean="0"/>
              <a:t>experiments is performed to determine the sequence of a peptide (here, the peak </a:t>
            </a:r>
            <a:r>
              <a:rPr lang="en-US" sz="1800" i="1" dirty="0" smtClean="0"/>
              <a:t>m</a:t>
            </a:r>
            <a:r>
              <a:rPr lang="en-US" sz="1800" dirty="0" smtClean="0"/>
              <a:t> = 516.27 Da).</a:t>
            </a:r>
          </a:p>
          <a:p>
            <a:pPr marL="0" indent="0">
              <a:lnSpc>
                <a:spcPts val="2900"/>
              </a:lnSpc>
              <a:buFontTx/>
              <a:buNone/>
            </a:pPr>
            <a:r>
              <a:rPr lang="en-US" sz="1800" dirty="0" smtClean="0"/>
              <a:t>The </a:t>
            </a:r>
            <a:r>
              <a:rPr lang="en-US" sz="1800" dirty="0"/>
              <a:t>MS and MS/MS spectra </a:t>
            </a:r>
            <a:r>
              <a:rPr lang="en-US" sz="1800" dirty="0" smtClean="0"/>
              <a:t>are matched </a:t>
            </a:r>
            <a:r>
              <a:rPr lang="en-US" sz="1800" dirty="0"/>
              <a:t>against protein sequence </a:t>
            </a:r>
            <a:r>
              <a:rPr lang="en-US" sz="1800" dirty="0" smtClean="0"/>
              <a:t>databases (“</a:t>
            </a:r>
            <a:r>
              <a:rPr lang="en-US" sz="1800" b="1" dirty="0" smtClean="0"/>
              <a:t>peptide mass fingerprinting</a:t>
            </a:r>
            <a:r>
              <a:rPr lang="en-US" sz="1800" dirty="0" smtClean="0"/>
              <a:t>”). </a:t>
            </a:r>
          </a:p>
          <a:p>
            <a:pPr marL="0" indent="0">
              <a:lnSpc>
                <a:spcPts val="2900"/>
              </a:lnSpc>
              <a:buFontTx/>
              <a:buNone/>
            </a:pPr>
            <a:r>
              <a:rPr lang="en-US" sz="1800" dirty="0" smtClean="0"/>
              <a:t>The </a:t>
            </a:r>
            <a:r>
              <a:rPr lang="en-US" sz="1800" dirty="0"/>
              <a:t>outcome of the experiment is the identity of the peptides and therefore the proteins making up the purified protein population.</a:t>
            </a:r>
            <a:endParaRPr lang="en-US" sz="1800" kern="0" dirty="0" smtClean="0"/>
          </a:p>
        </p:txBody>
      </p:sp>
      <p:sp>
        <p:nvSpPr>
          <p:cNvPr id="15" name="Содержимое 2"/>
          <p:cNvSpPr txBox="1">
            <a:spLocks/>
          </p:cNvSpPr>
          <p:nvPr/>
        </p:nvSpPr>
        <p:spPr bwMode="auto">
          <a:xfrm>
            <a:off x="179511" y="59267"/>
            <a:ext cx="3396456"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900"/>
              </a:lnSpc>
              <a:buFontTx/>
              <a:buNone/>
            </a:pPr>
            <a:r>
              <a:rPr lang="en-US" sz="1800" dirty="0" smtClean="0"/>
              <a:t>In </a:t>
            </a:r>
            <a:r>
              <a:rPr lang="en-US" sz="1800" dirty="0"/>
              <a:t>stage 4, a mass spectrum of the peptides eluting at this time point is </a:t>
            </a:r>
            <a:r>
              <a:rPr lang="en-US" sz="1800" dirty="0" smtClean="0"/>
              <a:t>taken.</a:t>
            </a:r>
          </a:p>
          <a:p>
            <a:pPr marL="0" indent="0">
              <a:lnSpc>
                <a:spcPts val="2900"/>
              </a:lnSpc>
              <a:buFontTx/>
              <a:buNone/>
            </a:pPr>
            <a:r>
              <a:rPr lang="en-US" sz="1800" dirty="0"/>
              <a:t>M</a:t>
            </a:r>
            <a:r>
              <a:rPr lang="en-US" sz="1800" dirty="0" smtClean="0"/>
              <a:t>ass peak </a:t>
            </a:r>
            <a:r>
              <a:rPr lang="en-US" sz="1800" dirty="0" smtClean="0">
                <a:sym typeface="Symbol" panose="05050102010706020507" pitchFamily="18" charset="2"/>
              </a:rPr>
              <a:t></a:t>
            </a:r>
            <a:r>
              <a:rPr lang="en-US" sz="1800" dirty="0" smtClean="0"/>
              <a:t> </a:t>
            </a:r>
            <a:r>
              <a:rPr lang="en-US" sz="1800" b="1" dirty="0" smtClean="0"/>
              <a:t>sequence</a:t>
            </a:r>
            <a:r>
              <a:rPr lang="en-US" sz="1800" dirty="0" smtClean="0"/>
              <a:t> </a:t>
            </a:r>
            <a:r>
              <a:rPr lang="en-US" sz="1800" b="1" dirty="0" smtClean="0"/>
              <a:t>composition</a:t>
            </a:r>
            <a:r>
              <a:rPr lang="en-US" sz="1800" dirty="0" smtClean="0"/>
              <a:t> of a peptide.</a:t>
            </a:r>
            <a:r>
              <a:rPr lang="en-US" sz="1800" dirty="0"/>
              <a:t> </a:t>
            </a:r>
            <a:endParaRPr lang="en-US" sz="1800" dirty="0" smtClean="0"/>
          </a:p>
          <a:p>
            <a:pPr marL="0" indent="0">
              <a:lnSpc>
                <a:spcPts val="2900"/>
              </a:lnSpc>
              <a:buNone/>
            </a:pPr>
            <a:r>
              <a:rPr lang="en-US" sz="1800" dirty="0"/>
              <a:t>The computer </a:t>
            </a:r>
            <a:r>
              <a:rPr lang="en-US" sz="1800" dirty="0" smtClean="0"/>
              <a:t>then </a:t>
            </a:r>
            <a:r>
              <a:rPr lang="en-US" sz="1800" dirty="0"/>
              <a:t>generates a prioritized list of </a:t>
            </a:r>
            <a:r>
              <a:rPr lang="en-US" sz="1800" dirty="0" smtClean="0"/>
              <a:t>the </a:t>
            </a:r>
            <a:r>
              <a:rPr lang="en-US" sz="1800" dirty="0"/>
              <a:t>peptides for </a:t>
            </a:r>
            <a:r>
              <a:rPr lang="en-US" sz="1800" dirty="0" smtClean="0"/>
              <a:t>a second fragmentation. </a:t>
            </a:r>
            <a:endParaRPr lang="en-US" sz="1800" dirty="0"/>
          </a:p>
          <a:p>
            <a:pPr marL="0" indent="0">
              <a:lnSpc>
                <a:spcPts val="2900"/>
              </a:lnSpc>
              <a:buFontTx/>
              <a:buNone/>
            </a:pPr>
            <a:endParaRPr lang="en-US" sz="1800" dirty="0" smtClean="0"/>
          </a:p>
        </p:txBody>
      </p:sp>
    </p:spTree>
    <p:extLst>
      <p:ext uri="{BB962C8B-B14F-4D97-AF65-F5344CB8AC3E}">
        <p14:creationId xmlns:p14="http://schemas.microsoft.com/office/powerpoint/2010/main" val="3892075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Peptide mass fingerprinting</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7</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266105" y="5286096"/>
            <a:ext cx="3456384" cy="738664"/>
          </a:xfrm>
          <a:prstGeom prst="rect">
            <a:avLst/>
          </a:prstGeom>
          <a:noFill/>
        </p:spPr>
        <p:txBody>
          <a:bodyPr wrap="square" rtlCol="0">
            <a:spAutoFit/>
          </a:bodyPr>
          <a:lstStyle/>
          <a:p>
            <a:r>
              <a:rPr lang="en-US" sz="1400" dirty="0" err="1" smtClean="0"/>
              <a:t>Henzel</a:t>
            </a:r>
            <a:r>
              <a:rPr lang="en-US" sz="1400" dirty="0" smtClean="0"/>
              <a:t> et al. J Am </a:t>
            </a:r>
            <a:r>
              <a:rPr lang="en-US" sz="1400" dirty="0" err="1" smtClean="0"/>
              <a:t>Soc</a:t>
            </a:r>
            <a:r>
              <a:rPr lang="en-US" sz="1400" dirty="0" smtClean="0"/>
              <a:t> </a:t>
            </a:r>
            <a:r>
              <a:rPr lang="en-US" sz="1400" dirty="0"/>
              <a:t>Mass </a:t>
            </a:r>
            <a:r>
              <a:rPr lang="en-US" sz="1400" dirty="0" err="1" smtClean="0"/>
              <a:t>Spectrom</a:t>
            </a:r>
            <a:endParaRPr lang="en-US" sz="1400" dirty="0"/>
          </a:p>
          <a:p>
            <a:r>
              <a:rPr lang="en-US" sz="1400" dirty="0" smtClean="0"/>
              <a:t>14</a:t>
            </a:r>
            <a:r>
              <a:rPr lang="en-US" sz="1400" dirty="0"/>
              <a:t>, </a:t>
            </a:r>
            <a:r>
              <a:rPr lang="en-US" sz="1400" dirty="0" smtClean="0"/>
              <a:t>931–942 (2003);</a:t>
            </a:r>
          </a:p>
          <a:p>
            <a:r>
              <a:rPr lang="en-US" sz="1400" dirty="0" smtClean="0"/>
              <a:t>www.matrixscience.com</a:t>
            </a:r>
            <a:endParaRPr lang="en-US" sz="1400" dirty="0"/>
          </a:p>
        </p:txBody>
      </p:sp>
      <p:sp>
        <p:nvSpPr>
          <p:cNvPr id="15" name="Содержимое 2"/>
          <p:cNvSpPr txBox="1">
            <a:spLocks/>
          </p:cNvSpPr>
          <p:nvPr/>
        </p:nvSpPr>
        <p:spPr bwMode="auto">
          <a:xfrm>
            <a:off x="179512" y="3573016"/>
            <a:ext cx="3816424"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de-DE" sz="1800" dirty="0"/>
              <a:t>The </a:t>
            </a:r>
            <a:r>
              <a:rPr lang="de-DE" sz="1800" dirty="0" err="1"/>
              <a:t>masses</a:t>
            </a:r>
            <a:r>
              <a:rPr lang="de-DE" sz="1800" dirty="0"/>
              <a:t> </a:t>
            </a:r>
            <a:r>
              <a:rPr lang="de-DE" sz="1800" dirty="0" err="1"/>
              <a:t>of</a:t>
            </a:r>
            <a:r>
              <a:rPr lang="de-DE" sz="1800" dirty="0"/>
              <a:t> </a:t>
            </a:r>
            <a:r>
              <a:rPr lang="de-DE" sz="1800" dirty="0" err="1" smtClean="0"/>
              <a:t>peptides</a:t>
            </a:r>
            <a:r>
              <a:rPr lang="de-DE" sz="1800" dirty="0"/>
              <a:t> </a:t>
            </a:r>
            <a:r>
              <a:rPr lang="en-US" sz="1800" dirty="0" smtClean="0"/>
              <a:t>from </a:t>
            </a:r>
            <a:r>
              <a:rPr lang="en-US" sz="1800" dirty="0"/>
              <a:t>a database are compared with experimentally determined masses using </a:t>
            </a:r>
            <a:r>
              <a:rPr lang="en-US" sz="1800" dirty="0" smtClean="0"/>
              <a:t>a software.</a:t>
            </a:r>
            <a:endParaRPr lang="en-US" sz="1800" kern="0" dirty="0" smtClean="0"/>
          </a:p>
        </p:txBody>
      </p:sp>
      <p:pic>
        <p:nvPicPr>
          <p:cNvPr id="3" name="Grafik 2"/>
          <p:cNvPicPr>
            <a:picLocks noChangeAspect="1"/>
          </p:cNvPicPr>
          <p:nvPr/>
        </p:nvPicPr>
        <p:blipFill>
          <a:blip r:embed="rId3"/>
          <a:stretch>
            <a:fillRect/>
          </a:stretch>
        </p:blipFill>
        <p:spPr>
          <a:xfrm>
            <a:off x="107505" y="764704"/>
            <a:ext cx="4968552" cy="2535392"/>
          </a:xfrm>
          <a:prstGeom prst="rect">
            <a:avLst/>
          </a:prstGeom>
        </p:spPr>
      </p:pic>
      <mc:AlternateContent xmlns:mc="http://schemas.openxmlformats.org/markup-compatibility/2006" xmlns:a14="http://schemas.microsoft.com/office/drawing/2010/main">
        <mc:Choice Requires="a14">
          <p:sp>
            <p:nvSpPr>
              <p:cNvPr id="6" name="Textfeld 5"/>
              <p:cNvSpPr txBox="1"/>
              <p:nvPr/>
            </p:nvSpPr>
            <p:spPr>
              <a:xfrm>
                <a:off x="5030531" y="1484784"/>
                <a:ext cx="3704239" cy="6722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charset="0"/>
                            </a:rPr>
                          </m:ctrlPr>
                        </m:sSubPr>
                        <m:e>
                          <m:r>
                            <a:rPr lang="de-DE" b="0" i="1" smtClean="0">
                              <a:latin typeface="Cambria Math" panose="02040503050406030204" pitchFamily="18" charset="0"/>
                            </a:rPr>
                            <m:t>𝑚</m:t>
                          </m:r>
                        </m:e>
                        <m:sub>
                          <m:r>
                            <a:rPr lang="de-DE" b="0" i="1" smtClean="0">
                              <a:latin typeface="Cambria Math" panose="02040503050406030204" pitchFamily="18" charset="0"/>
                            </a:rPr>
                            <m:t>𝑝𝑒𝑝𝑡𝑖𝑑𝑒</m:t>
                          </m:r>
                        </m:sub>
                      </m:sSub>
                      <m:r>
                        <a:rPr lang="de-DE" b="0" i="1" smtClean="0">
                          <a:latin typeface="Cambria Math" panose="02040503050406030204" pitchFamily="18" charset="0"/>
                        </a:rPr>
                        <m:t>=</m:t>
                      </m:r>
                      <m:nary>
                        <m:naryPr>
                          <m:chr m:val="∑"/>
                          <m:supHide m:val="on"/>
                          <m:ctrlPr>
                            <a:rPr lang="de-DE" b="0" i="1" smtClean="0">
                              <a:latin typeface="Cambria Math" charset="0"/>
                            </a:rPr>
                          </m:ctrlPr>
                        </m:naryPr>
                        <m:sub>
                          <m:r>
                            <m:rPr>
                              <m:brk m:alnAt="7"/>
                            </m:rPr>
                            <a:rPr lang="de-DE" b="0" i="1" smtClean="0">
                              <a:latin typeface="Cambria Math" panose="02040503050406030204" pitchFamily="18" charset="0"/>
                            </a:rPr>
                            <m:t>𝑖</m:t>
                          </m:r>
                          <m:r>
                            <a:rPr lang="de-DE" b="0" i="1" smtClean="0">
                              <a:latin typeface="Cambria Math" panose="02040503050406030204" pitchFamily="18" charset="0"/>
                            </a:rPr>
                            <m:t> ∈</m:t>
                          </m:r>
                          <m:r>
                            <a:rPr lang="de-DE" b="0" i="1" smtClean="0">
                              <a:latin typeface="Cambria Math" panose="02040503050406030204" pitchFamily="18" charset="0"/>
                            </a:rPr>
                            <m:t>𝑎𝑚𝑖𝑛𝑜</m:t>
                          </m:r>
                          <m:r>
                            <a:rPr lang="de-DE" b="0" i="1" smtClean="0">
                              <a:latin typeface="Cambria Math" panose="02040503050406030204" pitchFamily="18" charset="0"/>
                            </a:rPr>
                            <m:t> </m:t>
                          </m:r>
                          <m:r>
                            <a:rPr lang="de-DE" b="0" i="1" smtClean="0">
                              <a:latin typeface="Cambria Math" panose="02040503050406030204" pitchFamily="18" charset="0"/>
                            </a:rPr>
                            <m:t>𝑎𝑐𝑖𝑑𝑠</m:t>
                          </m:r>
                          <m:r>
                            <a:rPr lang="de-DE" b="0" i="1" smtClean="0">
                              <a:latin typeface="Cambria Math" panose="02040503050406030204" pitchFamily="18" charset="0"/>
                            </a:rPr>
                            <m:t> 1…</m:t>
                          </m:r>
                          <m:r>
                            <a:rPr lang="de-DE" b="0" i="1" smtClean="0">
                              <a:latin typeface="Cambria Math" panose="02040503050406030204" pitchFamily="18" charset="0"/>
                            </a:rPr>
                            <m:t>𝑛</m:t>
                          </m:r>
                        </m:sub>
                        <m:sup/>
                        <m:e>
                          <m:sSub>
                            <m:sSubPr>
                              <m:ctrlPr>
                                <a:rPr lang="de-DE" b="0" i="1" smtClean="0">
                                  <a:latin typeface="Cambria Math" charset="0"/>
                                </a:rPr>
                              </m:ctrlPr>
                            </m:sSubPr>
                            <m:e>
                              <m:r>
                                <a:rPr lang="de-DE" b="0" i="1" smtClean="0">
                                  <a:latin typeface="Cambria Math" panose="02040503050406030204" pitchFamily="18" charset="0"/>
                                </a:rPr>
                                <m:t>𝑚</m:t>
                              </m:r>
                            </m:e>
                            <m:sub>
                              <m:r>
                                <a:rPr lang="de-DE" b="0" i="1" smtClean="0">
                                  <a:latin typeface="Cambria Math" panose="02040503050406030204" pitchFamily="18" charset="0"/>
                                </a:rPr>
                                <m:t>𝑖</m:t>
                              </m:r>
                            </m:sub>
                          </m:sSub>
                        </m:e>
                      </m:nary>
                    </m:oMath>
                  </m:oMathPara>
                </a14:m>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5030531" y="1484784"/>
                <a:ext cx="3704239" cy="672235"/>
              </a:xfrm>
              <a:prstGeom prst="rect">
                <a:avLst/>
              </a:prstGeom>
              <a:blipFill>
                <a:blip r:embed="rId6"/>
                <a:stretch>
                  <a:fillRect/>
                </a:stretch>
              </a:blipFill>
            </p:spPr>
            <p:txBody>
              <a:bodyPr/>
              <a:lstStyle/>
              <a:p>
                <a:r>
                  <a:rPr lang="de-DE">
                    <a:noFill/>
                  </a:rPr>
                  <a:t> </a:t>
                </a:r>
              </a:p>
            </p:txBody>
          </p:sp>
        </mc:Fallback>
      </mc:AlternateContent>
      <p:graphicFrame>
        <p:nvGraphicFramePr>
          <p:cNvPr id="9" name="Tabelle 8"/>
          <p:cNvGraphicFramePr>
            <a:graphicFrameLocks noGrp="1"/>
          </p:cNvGraphicFramePr>
          <p:nvPr>
            <p:extLst>
              <p:ext uri="{D42A27DB-BD31-4B8C-83A1-F6EECF244321}">
                <p14:modId xmlns:p14="http://schemas.microsoft.com/office/powerpoint/2010/main" val="3601825959"/>
              </p:ext>
            </p:extLst>
          </p:nvPr>
        </p:nvGraphicFramePr>
        <p:xfrm>
          <a:off x="3995937" y="2238772"/>
          <a:ext cx="4605486" cy="3870960"/>
        </p:xfrm>
        <a:graphic>
          <a:graphicData uri="http://schemas.openxmlformats.org/drawingml/2006/table">
            <a:tbl>
              <a:tblPr>
                <a:tableStyleId>{5C22544A-7EE6-4342-B048-85BDC9FD1C3A}</a:tableStyleId>
              </a:tblPr>
              <a:tblGrid>
                <a:gridCol w="1535162">
                  <a:extLst>
                    <a:ext uri="{9D8B030D-6E8A-4147-A177-3AD203B41FA5}">
                      <a16:colId xmlns:a16="http://schemas.microsoft.com/office/drawing/2014/main" xmlns="" val="2351315883"/>
                    </a:ext>
                  </a:extLst>
                </a:gridCol>
                <a:gridCol w="1535162">
                  <a:extLst>
                    <a:ext uri="{9D8B030D-6E8A-4147-A177-3AD203B41FA5}">
                      <a16:colId xmlns:a16="http://schemas.microsoft.com/office/drawing/2014/main" xmlns="" val="690600243"/>
                    </a:ext>
                  </a:extLst>
                </a:gridCol>
                <a:gridCol w="1535162">
                  <a:extLst>
                    <a:ext uri="{9D8B030D-6E8A-4147-A177-3AD203B41FA5}">
                      <a16:colId xmlns:a16="http://schemas.microsoft.com/office/drawing/2014/main" xmlns="" val="2131349499"/>
                    </a:ext>
                  </a:extLst>
                </a:gridCol>
              </a:tblGrid>
              <a:tr h="182880">
                <a:tc>
                  <a:txBody>
                    <a:bodyPr/>
                    <a:lstStyle/>
                    <a:p>
                      <a:pPr algn="ctr" fontAlgn="ctr"/>
                      <a:r>
                        <a:rPr lang="de-DE" sz="1100" b="0" i="0" u="none" strike="noStrike" dirty="0" err="1" smtClean="0">
                          <a:solidFill>
                            <a:schemeClr val="dk1"/>
                          </a:solidFill>
                          <a:effectLst/>
                          <a:latin typeface="+mn-lt"/>
                        </a:rPr>
                        <a:t>Amino</a:t>
                      </a:r>
                      <a:r>
                        <a:rPr lang="de-DE" sz="1100" b="0" i="0" u="none" strike="noStrike" baseline="0" dirty="0" smtClean="0">
                          <a:solidFill>
                            <a:schemeClr val="dk1"/>
                          </a:solidFill>
                          <a:effectLst/>
                          <a:latin typeface="+mn-lt"/>
                        </a:rPr>
                        <a:t> </a:t>
                      </a:r>
                      <a:r>
                        <a:rPr lang="de-DE" sz="1100" b="0" i="0" u="none" strike="noStrike" baseline="0" dirty="0" err="1" smtClean="0">
                          <a:solidFill>
                            <a:schemeClr val="dk1"/>
                          </a:solidFill>
                          <a:effectLst/>
                          <a:latin typeface="+mn-lt"/>
                        </a:rPr>
                        <a:t>acid</a:t>
                      </a:r>
                      <a:endParaRPr lang="de-DE"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de-DE" sz="1100" u="none" strike="noStrike" dirty="0">
                          <a:effectLst/>
                        </a:rPr>
                        <a:t>Mono-</a:t>
                      </a:r>
                      <a:endParaRPr lang="de-DE"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de-DE" sz="1100" u="none" strike="noStrike" dirty="0" smtClean="0">
                          <a:effectLst/>
                        </a:rPr>
                        <a:t>Average </a:t>
                      </a:r>
                      <a:r>
                        <a:rPr lang="de-DE" sz="1100" u="none" strike="noStrike" dirty="0" err="1" smtClean="0">
                          <a:effectLst/>
                        </a:rPr>
                        <a:t>mass</a:t>
                      </a:r>
                      <a:r>
                        <a:rPr lang="de-DE" sz="1100" u="none" strike="noStrike" dirty="0" smtClean="0">
                          <a:effectLst/>
                        </a:rPr>
                        <a:t> [Da]</a:t>
                      </a:r>
                      <a:endParaRPr lang="de-DE"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4044353420"/>
                  </a:ext>
                </a:extLst>
              </a:tr>
              <a:tr h="182880">
                <a:tc>
                  <a:txBody>
                    <a:bodyPr/>
                    <a:lstStyle/>
                    <a:p>
                      <a:pPr algn="ctr" fontAlgn="ctr"/>
                      <a:endParaRPr lang="de-DE"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de-DE" sz="1100" u="none" strike="noStrike" dirty="0" err="1" smtClean="0">
                          <a:effectLst/>
                        </a:rPr>
                        <a:t>Isotopic</a:t>
                      </a:r>
                      <a:r>
                        <a:rPr lang="de-DE" sz="1100" u="none" strike="noStrike" dirty="0" smtClean="0">
                          <a:effectLst/>
                        </a:rPr>
                        <a:t> </a:t>
                      </a:r>
                      <a:r>
                        <a:rPr lang="de-DE" sz="1100" u="none" strike="noStrike" dirty="0" err="1" smtClean="0">
                          <a:effectLst/>
                        </a:rPr>
                        <a:t>mass</a:t>
                      </a:r>
                      <a:r>
                        <a:rPr lang="de-DE" sz="1100" u="none" strike="noStrike" dirty="0" smtClean="0">
                          <a:effectLst/>
                        </a:rPr>
                        <a:t> [Da]</a:t>
                      </a:r>
                      <a:endParaRPr lang="de-DE"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endParaRPr lang="de-DE"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79656117"/>
                  </a:ext>
                </a:extLst>
              </a:tr>
              <a:tr h="0">
                <a:tc>
                  <a:txBody>
                    <a:bodyPr/>
                    <a:lstStyle/>
                    <a:p>
                      <a:pPr algn="ctr" fontAlgn="ctr"/>
                      <a:r>
                        <a:rPr lang="de-DE" sz="1100" u="none" strike="noStrike" dirty="0">
                          <a:effectLst/>
                        </a:rPr>
                        <a:t>Ala</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71.037114</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71.0779</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2022380457"/>
                  </a:ext>
                </a:extLst>
              </a:tr>
              <a:tr h="0">
                <a:tc>
                  <a:txBody>
                    <a:bodyPr/>
                    <a:lstStyle/>
                    <a:p>
                      <a:pPr algn="ctr" fontAlgn="ctr"/>
                      <a:r>
                        <a:rPr lang="de-DE" sz="1100" u="none" strike="noStrike" dirty="0">
                          <a:effectLst/>
                        </a:rPr>
                        <a:t>Arg</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156.101111</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156.1857</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3194606466"/>
                  </a:ext>
                </a:extLst>
              </a:tr>
              <a:tr h="0">
                <a:tc>
                  <a:txBody>
                    <a:bodyPr/>
                    <a:lstStyle/>
                    <a:p>
                      <a:pPr algn="ctr" fontAlgn="ctr"/>
                      <a:r>
                        <a:rPr lang="de-DE" sz="1100" u="none" strike="noStrike" dirty="0" err="1">
                          <a:effectLst/>
                        </a:rPr>
                        <a:t>Asn</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114.042927</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114.1026</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2224469448"/>
                  </a:ext>
                </a:extLst>
              </a:tr>
              <a:tr h="0">
                <a:tc>
                  <a:txBody>
                    <a:bodyPr/>
                    <a:lstStyle/>
                    <a:p>
                      <a:pPr algn="ctr" fontAlgn="ctr"/>
                      <a:r>
                        <a:rPr lang="de-DE" sz="1100" u="none" strike="noStrike" dirty="0" err="1">
                          <a:effectLst/>
                        </a:rPr>
                        <a:t>Asp</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115.026943</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115.0874</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2109865097"/>
                  </a:ext>
                </a:extLst>
              </a:tr>
              <a:tr h="0">
                <a:tc>
                  <a:txBody>
                    <a:bodyPr/>
                    <a:lstStyle/>
                    <a:p>
                      <a:pPr algn="ctr" fontAlgn="ctr"/>
                      <a:r>
                        <a:rPr lang="de-DE" sz="1100" u="none" strike="noStrike">
                          <a:effectLst/>
                        </a:rPr>
                        <a:t>Cys</a:t>
                      </a:r>
                      <a:endParaRPr lang="de-D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103.009185</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103.1429</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3441129"/>
                  </a:ext>
                </a:extLst>
              </a:tr>
              <a:tr h="0">
                <a:tc>
                  <a:txBody>
                    <a:bodyPr/>
                    <a:lstStyle/>
                    <a:p>
                      <a:pPr algn="ctr" fontAlgn="ctr"/>
                      <a:r>
                        <a:rPr lang="de-DE" sz="1100" u="none" strike="noStrike">
                          <a:effectLst/>
                        </a:rPr>
                        <a:t>Glu</a:t>
                      </a:r>
                      <a:endParaRPr lang="de-D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129.042593</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a:effectLst/>
                        </a:rPr>
                        <a:t>129.114</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3714851735"/>
                  </a:ext>
                </a:extLst>
              </a:tr>
              <a:tr h="0">
                <a:tc>
                  <a:txBody>
                    <a:bodyPr/>
                    <a:lstStyle/>
                    <a:p>
                      <a:pPr algn="ctr" fontAlgn="ctr"/>
                      <a:r>
                        <a:rPr lang="de-DE" sz="1100" u="none" strike="noStrike">
                          <a:effectLst/>
                        </a:rPr>
                        <a:t>Gln</a:t>
                      </a:r>
                      <a:endParaRPr lang="de-D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128.058578</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128.1292</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402555040"/>
                  </a:ext>
                </a:extLst>
              </a:tr>
              <a:tr h="0">
                <a:tc>
                  <a:txBody>
                    <a:bodyPr/>
                    <a:lstStyle/>
                    <a:p>
                      <a:pPr algn="ctr" fontAlgn="ctr"/>
                      <a:r>
                        <a:rPr lang="de-DE" sz="1100" u="none" strike="noStrike" dirty="0" err="1">
                          <a:effectLst/>
                        </a:rPr>
                        <a:t>Gly</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57.021464</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57.0513</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948355324"/>
                  </a:ext>
                </a:extLst>
              </a:tr>
              <a:tr h="0">
                <a:tc>
                  <a:txBody>
                    <a:bodyPr/>
                    <a:lstStyle/>
                    <a:p>
                      <a:pPr algn="ctr" fontAlgn="ctr"/>
                      <a:r>
                        <a:rPr lang="de-DE" sz="1100" u="none" strike="noStrike">
                          <a:effectLst/>
                        </a:rPr>
                        <a:t>His</a:t>
                      </a:r>
                      <a:endParaRPr lang="de-D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137.058912</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137.1393</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33807618"/>
                  </a:ext>
                </a:extLst>
              </a:tr>
              <a:tr h="0">
                <a:tc>
                  <a:txBody>
                    <a:bodyPr/>
                    <a:lstStyle/>
                    <a:p>
                      <a:pPr algn="ctr" fontAlgn="ctr"/>
                      <a:r>
                        <a:rPr lang="de-DE" sz="1100" u="none" strike="noStrike">
                          <a:effectLst/>
                        </a:rPr>
                        <a:t>Ile</a:t>
                      </a:r>
                      <a:endParaRPr lang="de-D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113.084064</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113.1576</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3236354694"/>
                  </a:ext>
                </a:extLst>
              </a:tr>
              <a:tr h="0">
                <a:tc>
                  <a:txBody>
                    <a:bodyPr/>
                    <a:lstStyle/>
                    <a:p>
                      <a:pPr algn="ctr" fontAlgn="ctr"/>
                      <a:r>
                        <a:rPr lang="de-DE" sz="1100" u="none" strike="noStrike">
                          <a:effectLst/>
                        </a:rPr>
                        <a:t>Leu</a:t>
                      </a:r>
                      <a:endParaRPr lang="de-D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113.084064</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113.1576</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836791496"/>
                  </a:ext>
                </a:extLst>
              </a:tr>
              <a:tr h="0">
                <a:tc>
                  <a:txBody>
                    <a:bodyPr/>
                    <a:lstStyle/>
                    <a:p>
                      <a:pPr algn="ctr" fontAlgn="ctr"/>
                      <a:r>
                        <a:rPr lang="de-DE" sz="1100" u="none" strike="noStrike">
                          <a:effectLst/>
                        </a:rPr>
                        <a:t>Lys</a:t>
                      </a:r>
                      <a:endParaRPr lang="de-D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128.094963</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128.1723</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60123719"/>
                  </a:ext>
                </a:extLst>
              </a:tr>
              <a:tr h="0">
                <a:tc>
                  <a:txBody>
                    <a:bodyPr/>
                    <a:lstStyle/>
                    <a:p>
                      <a:pPr algn="ctr" fontAlgn="ctr"/>
                      <a:r>
                        <a:rPr lang="de-DE" sz="1100" u="none" strike="noStrike">
                          <a:effectLst/>
                        </a:rPr>
                        <a:t>Met</a:t>
                      </a:r>
                      <a:endParaRPr lang="de-D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131.040485</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131.1961</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291257410"/>
                  </a:ext>
                </a:extLst>
              </a:tr>
              <a:tr h="0">
                <a:tc>
                  <a:txBody>
                    <a:bodyPr/>
                    <a:lstStyle/>
                    <a:p>
                      <a:pPr algn="ctr" fontAlgn="ctr"/>
                      <a:r>
                        <a:rPr lang="de-DE" sz="1100" u="none" strike="noStrike">
                          <a:effectLst/>
                        </a:rPr>
                        <a:t>Phe</a:t>
                      </a:r>
                      <a:endParaRPr lang="de-D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147.068414</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147.1739</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447004201"/>
                  </a:ext>
                </a:extLst>
              </a:tr>
              <a:tr h="0">
                <a:tc>
                  <a:txBody>
                    <a:bodyPr/>
                    <a:lstStyle/>
                    <a:p>
                      <a:pPr algn="ctr" fontAlgn="ctr"/>
                      <a:r>
                        <a:rPr lang="de-DE" sz="1100" u="none" strike="noStrike">
                          <a:effectLst/>
                        </a:rPr>
                        <a:t>Pro</a:t>
                      </a:r>
                      <a:endParaRPr lang="de-D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97.052764</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97.1152</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265899593"/>
                  </a:ext>
                </a:extLst>
              </a:tr>
              <a:tr h="0">
                <a:tc>
                  <a:txBody>
                    <a:bodyPr/>
                    <a:lstStyle/>
                    <a:p>
                      <a:pPr algn="ctr" fontAlgn="ctr"/>
                      <a:r>
                        <a:rPr lang="de-DE" sz="1100" u="none" strike="noStrike">
                          <a:effectLst/>
                        </a:rPr>
                        <a:t>Ser</a:t>
                      </a:r>
                      <a:endParaRPr lang="de-D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87.032028</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87.0773</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429206698"/>
                  </a:ext>
                </a:extLst>
              </a:tr>
              <a:tr h="0">
                <a:tc>
                  <a:txBody>
                    <a:bodyPr/>
                    <a:lstStyle/>
                    <a:p>
                      <a:pPr algn="ctr" fontAlgn="ctr"/>
                      <a:r>
                        <a:rPr lang="de-DE" sz="1100" u="none" strike="noStrike">
                          <a:effectLst/>
                        </a:rPr>
                        <a:t>Thr</a:t>
                      </a:r>
                      <a:endParaRPr lang="de-D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101.047679</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101.1039</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3620303159"/>
                  </a:ext>
                </a:extLst>
              </a:tr>
              <a:tr h="0">
                <a:tc>
                  <a:txBody>
                    <a:bodyPr/>
                    <a:lstStyle/>
                    <a:p>
                      <a:pPr algn="ctr" fontAlgn="ctr"/>
                      <a:r>
                        <a:rPr lang="de-DE" sz="1100" u="none" strike="noStrike" dirty="0" err="1">
                          <a:effectLst/>
                        </a:rPr>
                        <a:t>Trp</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186.079313</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186.2099</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2776452085"/>
                  </a:ext>
                </a:extLst>
              </a:tr>
              <a:tr h="0">
                <a:tc>
                  <a:txBody>
                    <a:bodyPr/>
                    <a:lstStyle/>
                    <a:p>
                      <a:pPr algn="ctr" fontAlgn="ctr"/>
                      <a:r>
                        <a:rPr lang="de-DE" sz="1100" u="none" strike="noStrike">
                          <a:effectLst/>
                        </a:rPr>
                        <a:t>Tyr</a:t>
                      </a:r>
                      <a:endParaRPr lang="de-DE"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163.06332</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163.1733</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648884640"/>
                  </a:ext>
                </a:extLst>
              </a:tr>
              <a:tr h="0">
                <a:tc>
                  <a:txBody>
                    <a:bodyPr/>
                    <a:lstStyle/>
                    <a:p>
                      <a:pPr algn="ctr" fontAlgn="ctr"/>
                      <a:r>
                        <a:rPr lang="de-DE" sz="1100" u="none" strike="noStrike" dirty="0">
                          <a:effectLst/>
                        </a:rPr>
                        <a:t>Val</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99.068414</a:t>
                      </a:r>
                      <a:endParaRPr lang="de-D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1100" u="none" strike="noStrike" dirty="0" smtClean="0">
                          <a:effectLst/>
                        </a:rPr>
                        <a:t>99.1311</a:t>
                      </a:r>
                      <a:endParaRPr lang="de-DE"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3252790295"/>
                  </a:ext>
                </a:extLst>
              </a:tr>
            </a:tbl>
          </a:graphicData>
        </a:graphic>
      </p:graphicFrame>
    </p:spTree>
    <p:extLst>
      <p:ext uri="{BB962C8B-B14F-4D97-AF65-F5344CB8AC3E}">
        <p14:creationId xmlns:p14="http://schemas.microsoft.com/office/powerpoint/2010/main" val="1023839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How many peptides are detected?</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8</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250825" y="5478447"/>
            <a:ext cx="3945855" cy="738664"/>
          </a:xfrm>
          <a:prstGeom prst="rect">
            <a:avLst/>
          </a:prstGeom>
          <a:noFill/>
        </p:spPr>
        <p:txBody>
          <a:bodyPr wrap="square" rtlCol="0">
            <a:spAutoFit/>
          </a:bodyPr>
          <a:lstStyle/>
          <a:p>
            <a:r>
              <a:rPr lang="en-US" sz="1400" dirty="0"/>
              <a:t>https://med.virginia.edu/biomolecular-analysis-facility/services/mass-spectrometry/protein-analysis-by-mass-spectrometry/</a:t>
            </a:r>
          </a:p>
        </p:txBody>
      </p:sp>
      <p:sp>
        <p:nvSpPr>
          <p:cNvPr id="15" name="Содержимое 2"/>
          <p:cNvSpPr txBox="1">
            <a:spLocks/>
          </p:cNvSpPr>
          <p:nvPr/>
        </p:nvSpPr>
        <p:spPr bwMode="auto">
          <a:xfrm>
            <a:off x="250825" y="620688"/>
            <a:ext cx="86423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buNone/>
            </a:pPr>
            <a:r>
              <a:rPr lang="en-US" sz="1800" dirty="0"/>
              <a:t>There are several reasons why an analysis does not find all amino acids.</a:t>
            </a:r>
          </a:p>
          <a:p>
            <a:r>
              <a:rPr lang="en-US" sz="1800" dirty="0"/>
              <a:t>protein does not digest well</a:t>
            </a:r>
          </a:p>
          <a:p>
            <a:r>
              <a:rPr lang="en-US" sz="1800" dirty="0"/>
              <a:t>peptides too hydrophilic or small-they pass through the reverse phase column with salt and are not analyzed</a:t>
            </a:r>
          </a:p>
          <a:p>
            <a:r>
              <a:rPr lang="en-US" sz="1800" dirty="0"/>
              <a:t>peptides too large/hydrophobic-they stick in gel, adsorb to tubes, do not elute from column, or are too large for the mass spectrometer to analyze because of poor fragmentation</a:t>
            </a:r>
          </a:p>
          <a:p>
            <a:r>
              <a:rPr lang="en-US" sz="1800" dirty="0"/>
              <a:t>peptides fragment in ways which cannot be analyzed. Many spectra in an analysis cannot be interpreted. Some spectra only give limited data; </a:t>
            </a:r>
            <a:r>
              <a:rPr lang="en-US" sz="1800" dirty="0" err="1"/>
              <a:t>proline</a:t>
            </a:r>
            <a:r>
              <a:rPr lang="en-US" sz="1800" dirty="0"/>
              <a:t>, histidine, internal lysine and arginine are some reasons peptides do not give complete fragmentation data</a:t>
            </a:r>
            <a:r>
              <a:rPr lang="en-US" sz="1800" dirty="0" smtClean="0"/>
              <a:t>.</a:t>
            </a:r>
          </a:p>
          <a:p>
            <a:endParaRPr lang="en-US" sz="1800" dirty="0" smtClean="0"/>
          </a:p>
          <a:p>
            <a:pPr marL="0" indent="0">
              <a:buNone/>
            </a:pPr>
            <a:r>
              <a:rPr lang="en-US" sz="1800" dirty="0"/>
              <a:t>Seeing enough peptides to show 70% of the sequence of a protein (70% coverage</a:t>
            </a:r>
            <a:r>
              <a:rPr lang="en-US" sz="1800" dirty="0" smtClean="0"/>
              <a:t>) is </a:t>
            </a:r>
            <a:r>
              <a:rPr lang="en-US" sz="1800" dirty="0"/>
              <a:t>a very successful protein analysis.</a:t>
            </a:r>
          </a:p>
        </p:txBody>
      </p:sp>
    </p:spTree>
    <p:extLst>
      <p:ext uri="{BB962C8B-B14F-4D97-AF65-F5344CB8AC3E}">
        <p14:creationId xmlns:p14="http://schemas.microsoft.com/office/powerpoint/2010/main" val="612798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Peptide mass fingerprinting</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9</a:t>
            </a:fld>
            <a:endParaRPr lang="en-US"/>
          </a:p>
        </p:txBody>
      </p:sp>
      <p:sp>
        <p:nvSpPr>
          <p:cNvPr id="7" name="Datumsplatzhalter 6"/>
          <p:cNvSpPr>
            <a:spLocks noGrp="1"/>
          </p:cNvSpPr>
          <p:nvPr>
            <p:ph type="dt" sz="half" idx="10"/>
          </p:nvPr>
        </p:nvSpPr>
        <p:spPr/>
        <p:txBody>
          <a:bodyPr/>
          <a:lstStyle/>
          <a:p>
            <a:pPr>
              <a:defRPr/>
            </a:pPr>
            <a:r>
              <a:rPr lang="en-US" smtClean="0"/>
              <a:t>V2</a:t>
            </a:r>
            <a:endParaRPr lang="de-DE" dirty="0"/>
          </a:p>
        </p:txBody>
      </p:sp>
      <p:sp>
        <p:nvSpPr>
          <p:cNvPr id="8" name="Fußzeilenplatzhalter 7"/>
          <p:cNvSpPr>
            <a:spLocks noGrp="1"/>
          </p:cNvSpPr>
          <p:nvPr>
            <p:ph type="ftr" sz="quarter" idx="11"/>
          </p:nvPr>
        </p:nvSpPr>
        <p:spPr/>
        <p:txBody>
          <a:bodyPr/>
          <a:lstStyle/>
          <a:p>
            <a:pPr>
              <a:defRPr/>
            </a:pPr>
            <a:r>
              <a:rPr lang="en-US" smtClean="0"/>
              <a:t>Processing of Biological Data WS 2021/22</a:t>
            </a:r>
            <a:endParaRPr lang="de-DE" dirty="0"/>
          </a:p>
        </p:txBody>
      </p:sp>
      <p:sp>
        <p:nvSpPr>
          <p:cNvPr id="5" name="Textfeld 4"/>
          <p:cNvSpPr txBox="1"/>
          <p:nvPr/>
        </p:nvSpPr>
        <p:spPr>
          <a:xfrm flipH="1">
            <a:off x="395535" y="5857527"/>
            <a:ext cx="3456384" cy="523220"/>
          </a:xfrm>
          <a:prstGeom prst="rect">
            <a:avLst/>
          </a:prstGeom>
          <a:noFill/>
        </p:spPr>
        <p:txBody>
          <a:bodyPr wrap="square" rtlCol="0">
            <a:spAutoFit/>
          </a:bodyPr>
          <a:lstStyle/>
          <a:p>
            <a:r>
              <a:rPr lang="en-US" sz="1400" dirty="0" err="1" smtClean="0"/>
              <a:t>Henzel</a:t>
            </a:r>
            <a:r>
              <a:rPr lang="en-US" sz="1400" dirty="0" smtClean="0"/>
              <a:t> et al. J Am </a:t>
            </a:r>
            <a:r>
              <a:rPr lang="en-US" sz="1400" dirty="0" err="1" smtClean="0"/>
              <a:t>Soc</a:t>
            </a:r>
            <a:r>
              <a:rPr lang="en-US" sz="1400" dirty="0" smtClean="0"/>
              <a:t> </a:t>
            </a:r>
            <a:r>
              <a:rPr lang="en-US" sz="1400" dirty="0"/>
              <a:t>Mass </a:t>
            </a:r>
            <a:r>
              <a:rPr lang="en-US" sz="1400" dirty="0" err="1" smtClean="0"/>
              <a:t>Spectrom</a:t>
            </a:r>
            <a:endParaRPr lang="en-US" sz="1400" dirty="0"/>
          </a:p>
          <a:p>
            <a:r>
              <a:rPr lang="en-US" sz="1400" dirty="0" smtClean="0"/>
              <a:t>14</a:t>
            </a:r>
            <a:r>
              <a:rPr lang="en-US" sz="1400" dirty="0"/>
              <a:t>, </a:t>
            </a:r>
            <a:r>
              <a:rPr lang="en-US" sz="1400" dirty="0" smtClean="0"/>
              <a:t>931–942 (2003)</a:t>
            </a:r>
            <a:endParaRPr lang="en-US" sz="1400" dirty="0"/>
          </a:p>
        </p:txBody>
      </p:sp>
      <p:sp>
        <p:nvSpPr>
          <p:cNvPr id="15" name="Содержимое 2"/>
          <p:cNvSpPr txBox="1">
            <a:spLocks/>
          </p:cNvSpPr>
          <p:nvPr/>
        </p:nvSpPr>
        <p:spPr bwMode="auto">
          <a:xfrm>
            <a:off x="5220072" y="620688"/>
            <a:ext cx="3779912"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a:lstStyle>
          <a:p>
            <a:pPr marL="0" indent="0">
              <a:lnSpc>
                <a:spcPts val="2500"/>
              </a:lnSpc>
              <a:buNone/>
            </a:pPr>
            <a:r>
              <a:rPr lang="en-US" sz="1800" dirty="0" smtClean="0"/>
              <a:t>(</a:t>
            </a:r>
            <a:r>
              <a:rPr lang="en-US" sz="1800" b="1" dirty="0" smtClean="0"/>
              <a:t>a</a:t>
            </a:r>
            <a:r>
              <a:rPr lang="en-US" sz="1800" dirty="0" smtClean="0"/>
              <a:t>) FAB (“fast atom bombardment”, an old technique) spectrum of </a:t>
            </a:r>
            <a:r>
              <a:rPr lang="en-US" sz="1800" dirty="0"/>
              <a:t>a 250 </a:t>
            </a:r>
            <a:r>
              <a:rPr lang="en-US" sz="1800" dirty="0" err="1"/>
              <a:t>pmol</a:t>
            </a:r>
            <a:r>
              <a:rPr lang="en-US" sz="1800" dirty="0"/>
              <a:t> tryptic digest </a:t>
            </a:r>
            <a:r>
              <a:rPr lang="en-US" sz="1800" dirty="0" smtClean="0"/>
              <a:t>of Asp-N </a:t>
            </a:r>
            <a:r>
              <a:rPr lang="en-US" sz="1800" dirty="0"/>
              <a:t>digest of </a:t>
            </a:r>
            <a:r>
              <a:rPr lang="en-US" sz="1800" b="1" dirty="0" smtClean="0"/>
              <a:t>lysozyme</a:t>
            </a:r>
            <a:r>
              <a:rPr lang="en-US" sz="1800" dirty="0" smtClean="0"/>
              <a:t>.</a:t>
            </a:r>
          </a:p>
          <a:p>
            <a:pPr marL="0" indent="0">
              <a:lnSpc>
                <a:spcPts val="2500"/>
              </a:lnSpc>
              <a:buNone/>
            </a:pPr>
            <a:endParaRPr lang="en-US" sz="1800" dirty="0" smtClean="0"/>
          </a:p>
          <a:p>
            <a:pPr marL="0" indent="0">
              <a:lnSpc>
                <a:spcPts val="2500"/>
              </a:lnSpc>
              <a:buNone/>
            </a:pPr>
            <a:r>
              <a:rPr lang="en-US" sz="1800" dirty="0" smtClean="0"/>
              <a:t>3 characteristic peaks are labeled.</a:t>
            </a:r>
          </a:p>
          <a:p>
            <a:pPr marL="0" indent="0">
              <a:lnSpc>
                <a:spcPts val="2500"/>
              </a:lnSpc>
              <a:buNone/>
            </a:pPr>
            <a:endParaRPr lang="en-US" sz="1800" dirty="0" smtClean="0"/>
          </a:p>
          <a:p>
            <a:pPr marL="0" indent="0">
              <a:lnSpc>
                <a:spcPts val="2500"/>
              </a:lnSpc>
              <a:buNone/>
            </a:pPr>
            <a:r>
              <a:rPr lang="en-US" sz="1800" dirty="0" smtClean="0"/>
              <a:t>(</a:t>
            </a:r>
            <a:r>
              <a:rPr lang="en-US" sz="1800" b="1" dirty="0" smtClean="0"/>
              <a:t>b</a:t>
            </a:r>
            <a:r>
              <a:rPr lang="en-US" sz="1800" dirty="0"/>
              <a:t>) </a:t>
            </a:r>
            <a:r>
              <a:rPr lang="en-US" sz="1800" dirty="0" smtClean="0"/>
              <a:t>FRAGFIT </a:t>
            </a:r>
            <a:r>
              <a:rPr lang="en-US" sz="1800" dirty="0"/>
              <a:t>output </a:t>
            </a:r>
            <a:r>
              <a:rPr lang="en-US" sz="1800" dirty="0" smtClean="0"/>
              <a:t>page showing </a:t>
            </a:r>
            <a:r>
              <a:rPr lang="en-US" sz="1800" dirty="0"/>
              <a:t>a match with chicken egg white lysozyme obtained </a:t>
            </a:r>
            <a:r>
              <a:rPr lang="en-US" sz="1800" dirty="0" smtClean="0"/>
              <a:t>using the </a:t>
            </a:r>
            <a:r>
              <a:rPr lang="en-US" sz="1800" dirty="0"/>
              <a:t>masses from the </a:t>
            </a:r>
            <a:r>
              <a:rPr lang="en-US" sz="1800" dirty="0" smtClean="0"/>
              <a:t>MS </a:t>
            </a:r>
            <a:r>
              <a:rPr lang="en-US" sz="1800" dirty="0"/>
              <a:t>spectrum.</a:t>
            </a:r>
            <a:endParaRPr lang="en-US" sz="1800" kern="0" dirty="0" smtClean="0"/>
          </a:p>
        </p:txBody>
      </p:sp>
      <p:pic>
        <p:nvPicPr>
          <p:cNvPr id="6" name="Grafik 5"/>
          <p:cNvPicPr>
            <a:picLocks noChangeAspect="1"/>
          </p:cNvPicPr>
          <p:nvPr/>
        </p:nvPicPr>
        <p:blipFill>
          <a:blip r:embed="rId3"/>
          <a:stretch>
            <a:fillRect/>
          </a:stretch>
        </p:blipFill>
        <p:spPr>
          <a:xfrm>
            <a:off x="323528" y="548680"/>
            <a:ext cx="4762194" cy="3639040"/>
          </a:xfrm>
          <a:prstGeom prst="rect">
            <a:avLst/>
          </a:prstGeom>
        </p:spPr>
      </p:pic>
      <p:sp>
        <p:nvSpPr>
          <p:cNvPr id="3" name="Textfeld 2"/>
          <p:cNvSpPr txBox="1"/>
          <p:nvPr/>
        </p:nvSpPr>
        <p:spPr>
          <a:xfrm>
            <a:off x="1261823" y="4184763"/>
            <a:ext cx="4114122" cy="1169551"/>
          </a:xfrm>
          <a:prstGeom prst="rect">
            <a:avLst/>
          </a:prstGeom>
          <a:noFill/>
        </p:spPr>
        <p:txBody>
          <a:bodyPr wrap="square" rtlCol="0">
            <a:spAutoFit/>
          </a:bodyPr>
          <a:lstStyle/>
          <a:p>
            <a:r>
              <a:rPr lang="de-DE" sz="1400" dirty="0" err="1" smtClean="0">
                <a:solidFill>
                  <a:srgbClr val="FF33CC"/>
                </a:solidFill>
              </a:rPr>
              <a:t>Mass</a:t>
            </a:r>
            <a:r>
              <a:rPr lang="de-DE" sz="1400" dirty="0" smtClean="0">
                <a:solidFill>
                  <a:srgbClr val="FF33CC"/>
                </a:solidFill>
              </a:rPr>
              <a:t> [Da]</a:t>
            </a:r>
          </a:p>
          <a:p>
            <a:r>
              <a:rPr lang="de-DE" sz="1400" dirty="0" smtClean="0">
                <a:solidFill>
                  <a:srgbClr val="FF33CC"/>
                </a:solidFill>
              </a:rPr>
              <a:t>	        </a:t>
            </a:r>
            <a:r>
              <a:rPr lang="de-DE" sz="1400" dirty="0" err="1" smtClean="0">
                <a:solidFill>
                  <a:srgbClr val="FF33CC"/>
                </a:solidFill>
              </a:rPr>
              <a:t>Starting</a:t>
            </a:r>
            <a:r>
              <a:rPr lang="de-DE" sz="1400" dirty="0" smtClean="0">
                <a:solidFill>
                  <a:srgbClr val="FF33CC"/>
                </a:solidFill>
              </a:rPr>
              <a:t> </a:t>
            </a:r>
          </a:p>
          <a:p>
            <a:r>
              <a:rPr lang="de-DE" sz="1400" dirty="0">
                <a:solidFill>
                  <a:srgbClr val="FF33CC"/>
                </a:solidFill>
              </a:rPr>
              <a:t>	 </a:t>
            </a:r>
            <a:r>
              <a:rPr lang="de-DE" sz="1400" dirty="0" smtClean="0">
                <a:solidFill>
                  <a:srgbClr val="FF33CC"/>
                </a:solidFill>
              </a:rPr>
              <a:t>       </a:t>
            </a:r>
            <a:r>
              <a:rPr lang="de-DE" sz="1400" dirty="0" err="1" smtClean="0">
                <a:solidFill>
                  <a:srgbClr val="FF33CC"/>
                </a:solidFill>
              </a:rPr>
              <a:t>position</a:t>
            </a:r>
            <a:endParaRPr lang="de-DE" sz="1400" dirty="0">
              <a:solidFill>
                <a:srgbClr val="FF33CC"/>
              </a:solidFill>
            </a:endParaRPr>
          </a:p>
          <a:p>
            <a:r>
              <a:rPr lang="de-DE" sz="1400" dirty="0" smtClean="0">
                <a:solidFill>
                  <a:srgbClr val="FF33CC"/>
                </a:solidFill>
              </a:rPr>
              <a:t>		   Peptide 				   </a:t>
            </a:r>
            <a:r>
              <a:rPr lang="de-DE" sz="1400" dirty="0" err="1" smtClean="0">
                <a:solidFill>
                  <a:srgbClr val="FF33CC"/>
                </a:solidFill>
              </a:rPr>
              <a:t>fragment</a:t>
            </a:r>
            <a:endParaRPr lang="de-DE" sz="1400" dirty="0">
              <a:solidFill>
                <a:srgbClr val="FF33CC"/>
              </a:solidFill>
            </a:endParaRPr>
          </a:p>
        </p:txBody>
      </p:sp>
    </p:spTree>
    <p:extLst>
      <p:ext uri="{BB962C8B-B14F-4D97-AF65-F5344CB8AC3E}">
        <p14:creationId xmlns:p14="http://schemas.microsoft.com/office/powerpoint/2010/main" val="2077725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0</TotalTime>
  <Words>9094</Words>
  <Application>Microsoft Macintosh PowerPoint</Application>
  <PresentationFormat>Bildschirmpräsentation (4:3)</PresentationFormat>
  <Paragraphs>989</Paragraphs>
  <Slides>53</Slides>
  <Notes>53</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1</vt:i4>
      </vt:variant>
      <vt:variant>
        <vt:lpstr>Folientitel</vt:lpstr>
      </vt:variant>
      <vt:variant>
        <vt:i4>53</vt:i4>
      </vt:variant>
    </vt:vector>
  </HeadingPairs>
  <TitlesOfParts>
    <vt:vector size="66" baseType="lpstr">
      <vt:lpstr>Arial</vt:lpstr>
      <vt:lpstr>Arial Unicode MS</vt:lpstr>
      <vt:lpstr>Calibri</vt:lpstr>
      <vt:lpstr>Cambria Math</vt:lpstr>
      <vt:lpstr>Gill Sans</vt:lpstr>
      <vt:lpstr>ＭＳ Ｐゴシック</vt:lpstr>
      <vt:lpstr>Palatino-Italic</vt:lpstr>
      <vt:lpstr>Palatino-Roman</vt:lpstr>
      <vt:lpstr>Symbol</vt:lpstr>
      <vt:lpstr>Times New Roman</vt:lpstr>
      <vt:lpstr>ヒラギノ角ゴ ProN W3</vt:lpstr>
      <vt:lpstr>Standarddesign</vt:lpstr>
      <vt:lpstr>Formel</vt:lpstr>
      <vt:lpstr>V2 – MS proteomics – data imputation</vt:lpstr>
      <vt:lpstr>Proteomics workflow: (1) protein isolation</vt:lpstr>
      <vt:lpstr>Proteomics workflow: (2) trypsin digestion</vt:lpstr>
      <vt:lpstr>Proteomics workflow: (3) peptide chromatography</vt:lpstr>
      <vt:lpstr>Mass spectrometer</vt:lpstr>
      <vt:lpstr>Proteomics workflow: (4) MS</vt:lpstr>
      <vt:lpstr>Peptide mass fingerprinting</vt:lpstr>
      <vt:lpstr>How many peptides are detected?</vt:lpstr>
      <vt:lpstr>Peptide mass fingerprinting</vt:lpstr>
      <vt:lpstr>Peptide mass fingerprinting</vt:lpstr>
      <vt:lpstr>Application of MS: Protein phosphorylation during cell cycle</vt:lpstr>
      <vt:lpstr>Cell Cycle and the Phosphoproteome</vt:lpstr>
      <vt:lpstr>Review: protein quantification by SILAC</vt:lpstr>
      <vt:lpstr>Rates of protein translation</vt:lpstr>
      <vt:lpstr>Quantitative proteomic analysis</vt:lpstr>
      <vt:lpstr>Monitoring of protein abundance by MS</vt:lpstr>
      <vt:lpstr>Example: Dynamic phosphorylation of CDK1</vt:lpstr>
      <vt:lpstr>Data imputation for MS</vt:lpstr>
      <vt:lpstr>Imputation methods: KNNimpute</vt:lpstr>
      <vt:lpstr>Imputation methods: SVDimpute</vt:lpstr>
      <vt:lpstr>Imputation methods: Local Least squares</vt:lpstr>
      <vt:lpstr>Imputation methods: Local Least squares</vt:lpstr>
      <vt:lpstr>Imputation methods: Local Least squares</vt:lpstr>
      <vt:lpstr>Case study: identify clients of TRAP complex</vt:lpstr>
      <vt:lpstr>Signal peptides</vt:lpstr>
      <vt:lpstr>Signal peptides</vt:lpstr>
      <vt:lpstr>Ribosome : Sec61 : TRAP : OST supracomplex</vt:lpstr>
      <vt:lpstr>Experimental strategy</vt:lpstr>
      <vt:lpstr>Validation of knock-down</vt:lpstr>
      <vt:lpstr>Experimental silencing strategy</vt:lpstr>
      <vt:lpstr>Number of proteins in MS experiments</vt:lpstr>
      <vt:lpstr>Imputation strategy – no valid data points</vt:lpstr>
      <vt:lpstr>Imputation strategy – at least one valid data point</vt:lpstr>
      <vt:lpstr>Protein-based quantile normalization</vt:lpstr>
      <vt:lpstr>Protein-based quantile normalization</vt:lpstr>
      <vt:lpstr>Detection of differential abundance</vt:lpstr>
      <vt:lpstr>Comment by reviewer</vt:lpstr>
      <vt:lpstr>Validation of imputation method</vt:lpstr>
      <vt:lpstr>Validation of imputation method</vt:lpstr>
      <vt:lpstr>Volcano plot: differential protein abundance </vt:lpstr>
      <vt:lpstr>Up- / down-regulation</vt:lpstr>
      <vt:lpstr>Annotation of differentially abundant proteins after Sec61 silencing</vt:lpstr>
      <vt:lpstr>Annotation of differentially abundant proteins after TRAP silencing</vt:lpstr>
      <vt:lpstr>Physicochemical properties of TRAP clients</vt:lpstr>
      <vt:lpstr>Summary</vt:lpstr>
      <vt:lpstr>Extra slides (not used in SS 2020)</vt:lpstr>
      <vt:lpstr>Application: Detect protein-protein interactions:  Tandem affinity purification (also „pull-down“)</vt:lpstr>
      <vt:lpstr>TAP analysis of yeast PP complexes </vt:lpstr>
      <vt:lpstr>Models for missing values</vt:lpstr>
      <vt:lpstr>Simulation benchmark</vt:lpstr>
      <vt:lpstr>Simulation benchmark</vt:lpstr>
      <vt:lpstr>Imputation methods: benchmark</vt:lpstr>
      <vt:lpstr>Conclusion on data imputation</vt:lpstr>
    </vt:vector>
  </TitlesOfParts>
  <Company>MPI</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Volkhard Helms</dc:creator>
  <cp:lastModifiedBy>Microsoft Office-Anwender</cp:lastModifiedBy>
  <cp:revision>729</cp:revision>
  <dcterms:created xsi:type="dcterms:W3CDTF">2015-06-11T12:33:57Z</dcterms:created>
  <dcterms:modified xsi:type="dcterms:W3CDTF">2021-10-25T12:03:05Z</dcterms:modified>
</cp:coreProperties>
</file>