
<file path=[Content_Types].xml><?xml version="1.0" encoding="utf-8"?>
<Types xmlns="http://schemas.openxmlformats.org/package/2006/content-types">
  <Default Extension="xml" ContentType="application/xml"/>
  <Default Extension="webp" ContentType="image/png"/>
  <Default Extension="bin" ContentType="application/vnd.openxmlformats-officedocument.oleObject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001" r:id="rId2"/>
    <p:sldId id="1002" r:id="rId3"/>
    <p:sldId id="1054" r:id="rId4"/>
    <p:sldId id="1100" r:id="rId5"/>
    <p:sldId id="1101" r:id="rId6"/>
    <p:sldId id="1102" r:id="rId7"/>
    <p:sldId id="1045" r:id="rId8"/>
    <p:sldId id="1047" r:id="rId9"/>
    <p:sldId id="1048" r:id="rId10"/>
    <p:sldId id="1050" r:id="rId11"/>
    <p:sldId id="1097" r:id="rId12"/>
    <p:sldId id="1078" r:id="rId13"/>
    <p:sldId id="1079" r:id="rId14"/>
    <p:sldId id="1081" r:id="rId15"/>
    <p:sldId id="1080" r:id="rId16"/>
    <p:sldId id="1053" r:id="rId17"/>
    <p:sldId id="1010" r:id="rId18"/>
    <p:sldId id="1029" r:id="rId19"/>
    <p:sldId id="1098" r:id="rId20"/>
    <p:sldId id="1030" r:id="rId21"/>
    <p:sldId id="1065" r:id="rId22"/>
    <p:sldId id="1066" r:id="rId23"/>
    <p:sldId id="1028" r:id="rId24"/>
    <p:sldId id="1013" r:id="rId25"/>
    <p:sldId id="1015" r:id="rId26"/>
    <p:sldId id="1016" r:id="rId27"/>
    <p:sldId id="1018" r:id="rId28"/>
    <p:sldId id="1021" r:id="rId29"/>
    <p:sldId id="1023" r:id="rId30"/>
    <p:sldId id="1024" r:id="rId31"/>
    <p:sldId id="1025" r:id="rId32"/>
    <p:sldId id="1026" r:id="rId33"/>
    <p:sldId id="1027" r:id="rId34"/>
    <p:sldId id="1055" r:id="rId35"/>
    <p:sldId id="1082" r:id="rId36"/>
    <p:sldId id="1083" r:id="rId37"/>
    <p:sldId id="1063" r:id="rId38"/>
    <p:sldId id="1032" r:id="rId39"/>
    <p:sldId id="1099" r:id="rId40"/>
    <p:sldId id="1103" r:id="rId41"/>
    <p:sldId id="1090" r:id="rId42"/>
    <p:sldId id="1093" r:id="rId43"/>
    <p:sldId id="1092" r:id="rId44"/>
    <p:sldId id="1096" r:id="rId45"/>
    <p:sldId id="1059" r:id="rId46"/>
    <p:sldId id="1068" r:id="rId47"/>
    <p:sldId id="1069" r:id="rId48"/>
    <p:sldId id="1095" r:id="rId49"/>
    <p:sldId id="1067" r:id="rId50"/>
    <p:sldId id="1094" r:id="rId51"/>
    <p:sldId id="1070" r:id="rId52"/>
    <p:sldId id="1071" r:id="rId53"/>
    <p:sldId id="1072" r:id="rId54"/>
    <p:sldId id="1046" r:id="rId5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49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00"/>
    <a:srgbClr val="FF00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426" autoAdjust="0"/>
  </p:normalViewPr>
  <p:slideViewPr>
    <p:cSldViewPr>
      <p:cViewPr varScale="1">
        <p:scale>
          <a:sx n="104" d="100"/>
          <a:sy n="104" d="100"/>
        </p:scale>
        <p:origin x="2424" y="200"/>
      </p:cViewPr>
      <p:guideLst>
        <p:guide orient="horz" pos="1296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5DF043D-F419-431E-A33B-623B81FEE771}" type="datetime1">
              <a:rPr lang="de-DE"/>
              <a:pPr>
                <a:defRPr/>
              </a:pPr>
              <a:t>16.11.21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7AF2E412-65A5-4A30-A6A4-7C24E8793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821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FAFB493-04E6-4247-BA9C-29EBA33ACC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301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today‘s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will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expressed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2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healthy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sequential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stages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differentiation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Traditionally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Since</a:t>
            </a:r>
            <a:r>
              <a:rPr lang="de-DE" baseline="0" dirty="0" smtClean="0"/>
              <a:t> 2015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so,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namely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RNAseq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repositories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So, </a:t>
            </a:r>
            <a:r>
              <a:rPr lang="de-DE" baseline="0" dirty="0" err="1" smtClean="0"/>
              <a:t>bioinformaticians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keep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55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not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possible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give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universal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threshold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above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which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changes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should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considered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„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significant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“.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aspect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statistical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significance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 This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cannot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answered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analyzing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changes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Another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aspect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biological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relevance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  For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some genes, a small fold change may already be very relevant to the cell. For other genes,  only larger fold changes may induce a phenotypic change.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12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measures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typical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single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data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points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from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But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how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about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itself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?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This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measured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obtained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dividing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deviation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square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root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data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points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01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student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t-test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compares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magnitude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effect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(e.g.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different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2 sample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groups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standard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05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measure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statistical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significance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obtained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t-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values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effect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over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),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so-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called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t-distribution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used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tabulated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31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1-sample t-test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compares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value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normally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distributed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population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particular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value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5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2-sample t-test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compares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averages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of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two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distributions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32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name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plot</a:t>
            </a:r>
            <a:r>
              <a:rPr lang="de-DE" dirty="0" smtClean="0"/>
              <a:t> </a:t>
            </a:r>
            <a:r>
              <a:rPr lang="de-DE" dirty="0" err="1" smtClean="0"/>
              <a:t>reflects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usually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</a:t>
            </a:r>
            <a:r>
              <a:rPr lang="de-DE" b="1" baseline="0" dirty="0" err="1" smtClean="0"/>
              <a:t>inverted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volcano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, e.g. </a:t>
            </a:r>
            <a:r>
              <a:rPr lang="de-DE" baseline="0" dirty="0" err="1" smtClean="0"/>
              <a:t>healthy</a:t>
            </a:r>
            <a:r>
              <a:rPr lang="de-DE" baseline="0" dirty="0" smtClean="0"/>
              <a:t> vs. </a:t>
            </a:r>
            <a:r>
              <a:rPr lang="de-DE" baseline="0" dirty="0" err="1" smtClean="0"/>
              <a:t>disease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characterized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fold</a:t>
            </a:r>
            <a:r>
              <a:rPr lang="de-DE" baseline="0" dirty="0" smtClean="0"/>
              <a:t>-change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(x-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statistical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significance</a:t>
            </a:r>
            <a:r>
              <a:rPr lang="de-DE" baseline="0" dirty="0" smtClean="0"/>
              <a:t> (y-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depend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3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 an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sample.</a:t>
            </a:r>
          </a:p>
          <a:p>
            <a:r>
              <a:rPr lang="de-DE" baseline="0" dirty="0" smtClean="0"/>
              <a:t>As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demonstrated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identify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genes/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Link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: https://www.longdom.org/open-access/robust-detection-of-outlier-samples-and-genes-in-expression-datasets-jpb-1000387.pdf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54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2500"/>
              </a:lnSpc>
              <a:buNone/>
            </a:pPr>
            <a:r>
              <a:rPr lang="en-US" sz="1200" dirty="0" smtClean="0"/>
              <a:t>Grubbs’ test can be used to test the presence of </a:t>
            </a:r>
            <a:r>
              <a:rPr lang="en-US" sz="1200" b="1" dirty="0" smtClean="0"/>
              <a:t>one outlier </a:t>
            </a:r>
            <a:r>
              <a:rPr lang="en-US" sz="1200" dirty="0" smtClean="0"/>
              <a:t>and can be used with data that is normally distributed (except for the outlier) and has at least 7 elements (preferably more).</a:t>
            </a:r>
            <a:endParaRPr lang="en-US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441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Generalized Extreme </a:t>
            </a:r>
            <a:r>
              <a:rPr lang="en-US" dirty="0" err="1" smtClean="0"/>
              <a:t>Studentized</a:t>
            </a:r>
            <a:r>
              <a:rPr lang="en-US" dirty="0" smtClean="0"/>
              <a:t> Deviate (ESD) Test (</a:t>
            </a:r>
            <a:r>
              <a:rPr lang="en-US" dirty="0" err="1" smtClean="0"/>
              <a:t>Rosner</a:t>
            </a:r>
            <a:r>
              <a:rPr lang="en-US" dirty="0" smtClean="0"/>
              <a:t> 1983) is a generalization of Grubbs’ Test and handles more than one outlier.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widely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 GESD,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you 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ssentially run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k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separate Grubbs’ tests to</a:t>
            </a:r>
            <a:r>
              <a:rPr lang="en-US" dirty="0" smtClean="0"/>
              <a:t> detect one or more outliers in a univariate data set that follows an approximately normal distribution.</a:t>
            </a:r>
          </a:p>
          <a:p>
            <a:r>
              <a:rPr lang="de-DE" dirty="0" smtClean="0"/>
              <a:t>See</a:t>
            </a:r>
            <a:r>
              <a:rPr lang="de-DE" baseline="0" dirty="0" smtClean="0"/>
              <a:t> e.g. https://www.itl.nist.gov/div898/handbook/eda/section3/eda35h3.htm </a:t>
            </a:r>
          </a:p>
          <a:p>
            <a:r>
              <a:rPr lang="de-DE" baseline="0" dirty="0" err="1" smtClean="0"/>
              <a:t>or</a:t>
            </a:r>
            <a:r>
              <a:rPr lang="de-DE" baseline="0" dirty="0" smtClean="0"/>
              <a:t> https://www.astm.org/standardization-news/images/nd15/nd15_datapoints.pdf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13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Essentially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hybridization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binding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single-</a:t>
            </a:r>
            <a:r>
              <a:rPr lang="de-DE" baseline="0" dirty="0" err="1" smtClean="0"/>
              <a:t>stranded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probe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single-</a:t>
            </a:r>
            <a:r>
              <a:rPr lang="de-DE" baseline="0" dirty="0" err="1" smtClean="0"/>
              <a:t>stranded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fixed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DNA </a:t>
            </a:r>
            <a:r>
              <a:rPr lang="de-DE" baseline="0" dirty="0" err="1" smtClean="0"/>
              <a:t>fragment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fragments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40-60 </a:t>
            </a:r>
            <a:r>
              <a:rPr lang="de-DE" baseline="0" dirty="0" err="1" smtClean="0"/>
              <a:t>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shorter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multiple DNA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bind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specificity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carry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danger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fragment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hybridize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r>
              <a:rPr lang="de-DE" baseline="0" dirty="0" smtClean="0"/>
              <a:t> -&gt; </a:t>
            </a:r>
            <a:r>
              <a:rPr lang="de-DE" baseline="0" dirty="0" err="1" smtClean="0"/>
              <a:t>loss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accessibility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apply</a:t>
            </a:r>
            <a:r>
              <a:rPr lang="de-DE" baseline="0" dirty="0" smtClean="0"/>
              <a:t> DNA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abundance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mRNAs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sample,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reverse-transcribe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mRNAs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into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cDNA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Also,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detectable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readout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fluorescent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dye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98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64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median absolute deviation (MAD) is a measure of statistical dispersion (or variability) of the data in a population. </a:t>
            </a:r>
          </a:p>
          <a:p>
            <a:r>
              <a:rPr lang="en-US" dirty="0" smtClean="0"/>
              <a:t>https://eurekastatistics.com/using-the-median-absolute-deviation-to-find-outliers/ states: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One of the most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common ways of finding outliers in one-dimensional data is to mark as a potential outlier any point that is more than two standard deviations, say, from the mean.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But the presence of outliers is likely to have a strong effect on the mean and the standard deviation, making this technique unreliable.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 the standard deviation is based on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squared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distances, extreme points are much more influential than those close to the mean.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Thus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preferential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use a measure of distance that's robust against outliers. A good candidate for this job is the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median absolute deviation from median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commonly shortened to the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median absolute deviation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(MAD).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73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336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on real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tumor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TCGA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portal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COAD (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adenocarcinoma</a:t>
            </a:r>
            <a:r>
              <a:rPr lang="de-DE" baseline="0" dirty="0" smtClean="0"/>
              <a:t>), GBM (</a:t>
            </a:r>
            <a:r>
              <a:rPr lang="de-DE" baseline="0" dirty="0" err="1" smtClean="0"/>
              <a:t>glioblastoma</a:t>
            </a:r>
            <a:r>
              <a:rPr lang="de-DE" baseline="0" dirty="0" smtClean="0"/>
              <a:t>), HCC (</a:t>
            </a:r>
            <a:r>
              <a:rPr lang="de-DE" baseline="0" dirty="0" err="1" smtClean="0"/>
              <a:t>hepatocellular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carcinoma</a:t>
            </a:r>
            <a:r>
              <a:rPr lang="de-DE" baseline="0" dirty="0" smtClean="0"/>
              <a:t>), OV (</a:t>
            </a:r>
            <a:r>
              <a:rPr lang="de-DE" baseline="0" dirty="0" err="1" smtClean="0"/>
              <a:t>ovarian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cancer</a:t>
            </a:r>
            <a:r>
              <a:rPr lang="de-DE" baseline="0" dirty="0" smtClean="0"/>
              <a:t>). </a:t>
            </a:r>
          </a:p>
          <a:p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auto-</a:t>
            </a:r>
            <a:r>
              <a:rPr lang="de-DE" baseline="0" dirty="0" err="1" smtClean="0"/>
              <a:t>correlation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single</a:t>
            </a:r>
            <a:r>
              <a:rPr lang="de-DE" baseline="0" dirty="0" smtClean="0"/>
              <a:t> genes.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1.</a:t>
            </a:r>
          </a:p>
          <a:p>
            <a:r>
              <a:rPr lang="de-DE" baseline="0" dirty="0" err="1" smtClean="0"/>
              <a:t>Shown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x-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magnitude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in multiples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deviation</a:t>
            </a:r>
            <a:r>
              <a:rPr lang="de-DE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17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a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synthetic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was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drawing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Gaussian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(SDS1-3)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Poisson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(SDS4).</a:t>
            </a:r>
            <a:endParaRPr lang="de-DE" dirty="0" smtClean="0"/>
          </a:p>
          <a:p>
            <a:r>
              <a:rPr lang="de-DE" dirty="0" err="1" smtClean="0"/>
              <a:t>Int</a:t>
            </a:r>
            <a:r>
              <a:rPr lang="de-DE" baseline="0" dirty="0" err="1" smtClean="0"/>
              <a:t>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sets</a:t>
            </a:r>
            <a:r>
              <a:rPr lang="de-DE" baseline="0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introduced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certain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magnitude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positions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714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positions</a:t>
            </a:r>
            <a:r>
              <a:rPr lang="de-DE" baseline="0" dirty="0" smtClean="0"/>
              <a:t> 50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100. This was </a:t>
            </a:r>
            <a:r>
              <a:rPr lang="de-DE" baseline="0" dirty="0" err="1" smtClean="0"/>
              <a:t>perfectly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clustering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201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.</a:t>
            </a:r>
          </a:p>
          <a:p>
            <a:r>
              <a:rPr lang="de-DE" dirty="0" err="1" smtClean="0"/>
              <a:t>Shown</a:t>
            </a:r>
            <a:r>
              <a:rPr lang="de-DE" dirty="0" smtClean="0"/>
              <a:t> 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x-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silhouette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coefficient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 high value indicates that the object is well matched to its own cluster and poorly matched to neighboring clusters.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188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compared</a:t>
            </a:r>
            <a:r>
              <a:rPr lang="en-US" baseline="0" dirty="0" smtClean="0"/>
              <a:t> </a:t>
            </a:r>
            <a:r>
              <a:rPr lang="en-US" dirty="0" smtClean="0"/>
              <a:t>the three algorithms GESD, MAD, and Boxplot in terms</a:t>
            </a:r>
            <a:r>
              <a:rPr lang="en-US" baseline="0" dirty="0" smtClean="0"/>
              <a:t> of their ability </a:t>
            </a:r>
            <a:r>
              <a:rPr lang="en-US" dirty="0" smtClean="0"/>
              <a:t>to identify simulated outliers in 100 generated datasets in the form of SDS3. </a:t>
            </a:r>
          </a:p>
          <a:p>
            <a:r>
              <a:rPr lang="en-US" dirty="0" smtClean="0"/>
              <a:t>Each outlier gene was modeled to have 5 known outlier values out of 50 points. </a:t>
            </a:r>
          </a:p>
          <a:p>
            <a:r>
              <a:rPr lang="en-US" dirty="0" smtClean="0"/>
              <a:t>The GESD algorithm was able to detect at least four out of five outlier values in 46 out of 50 outlier genes on average. </a:t>
            </a:r>
          </a:p>
          <a:p>
            <a:r>
              <a:rPr lang="en-US" dirty="0" smtClean="0"/>
              <a:t>In contrast, MAD and Boxplot on average detected four out of five outlier points in only 33 and 34 genes, respectively, and some outlier points of the other outlier genes. </a:t>
            </a:r>
          </a:p>
          <a:p>
            <a:r>
              <a:rPr lang="en-US" dirty="0" smtClean="0"/>
              <a:t>On average, 31 outlier genes were commonly detected by all algorithms.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689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Wolfgang</a:t>
            </a:r>
            <a:r>
              <a:rPr lang="de-DE" baseline="0" dirty="0" smtClean="0"/>
              <a:t> Huber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EBI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packages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detecting</a:t>
            </a:r>
            <a:r>
              <a:rPr lang="de-DE" baseline="0" dirty="0" smtClean="0"/>
              <a:t> differential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, e.g. </a:t>
            </a:r>
            <a:r>
              <a:rPr lang="de-DE" baseline="0" dirty="0" err="1" smtClean="0"/>
              <a:t>DESeq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DESeq2.</a:t>
            </a:r>
          </a:p>
          <a:p>
            <a:r>
              <a:rPr lang="de-DE" baseline="0" dirty="0" smtClean="0"/>
              <a:t>He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advisory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Bioconductor</a:t>
            </a:r>
            <a:r>
              <a:rPr lang="de-DE" baseline="0" dirty="0" smtClean="0"/>
              <a:t> initiative.</a:t>
            </a:r>
          </a:p>
          <a:p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expressed</a:t>
            </a:r>
            <a:r>
              <a:rPr lang="de-DE" baseline="0" dirty="0" smtClean="0"/>
              <a:t> genes.</a:t>
            </a:r>
          </a:p>
          <a:p>
            <a:r>
              <a:rPr lang="de-DE" baseline="0" dirty="0" smtClean="0"/>
              <a:t>Link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: https://www.sciencedirect.com/science/article/pii/S0888754310000042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developers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arrayWeights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argued</a:t>
            </a:r>
            <a:r>
              <a:rPr lang="de-DE" baseline="0" dirty="0" smtClean="0"/>
              <a:t> in https://bmcbioinformatics.biomedcentral.com/articles/10.1186/1471-2105-7-261</a:t>
            </a:r>
          </a:p>
          <a:p>
            <a:r>
              <a:rPr lang="de-DE" baseline="0" dirty="0" smtClean="0"/>
              <a:t>„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"bad" arrays are usually not entirely bad. Very often the lesser quality arrays do contain good information about gene expression but which is embedded in a greater degree of noise than for "good" arrays. “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 their method, an array with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exp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γ</a:t>
            </a:r>
            <a:r>
              <a:rPr lang="en-US" sz="1200" b="0" i="0" u="none" strike="noStrike" kern="1200" baseline="-250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1" u="none" strike="noStrike" kern="1200" baseline="-250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j</a:t>
            </a:r>
            <a:r>
              <a:rPr lang="en-US" sz="1200" b="0" i="0" u="none" strike="noStrike" kern="1200" baseline="-250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= 2 is twice as variable as a typical array and will be given half weight in an analysis.</a:t>
            </a:r>
            <a:endParaRPr lang="de-DE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45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analyzed</a:t>
            </a:r>
            <a:r>
              <a:rPr lang="de-DE" baseline="0" dirty="0" smtClean="0"/>
              <a:t> 7 experimental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white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bars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expressed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identified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boxplots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black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bars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largest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DE genes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E-MEXP-170 with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over 4000 DE genes likely suffers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from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a confounding effect of treatment or experiment date.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69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2 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fluorescent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dye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emit</a:t>
            </a:r>
            <a:r>
              <a:rPr lang="de-DE" baseline="0" dirty="0" smtClean="0"/>
              <a:t> at different light </a:t>
            </a:r>
            <a:r>
              <a:rPr lang="de-DE" baseline="0" dirty="0" err="1" smtClean="0"/>
              <a:t>colors</a:t>
            </a:r>
            <a:r>
              <a:rPr lang="de-DE" baseline="0" dirty="0" smtClean="0"/>
              <a:t> (e.g. 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red</a:t>
            </a:r>
            <a:r>
              <a:rPr lang="de-DE" baseline="0" dirty="0" smtClean="0"/>
              <a:t> light),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sample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majority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/</a:t>
            </a:r>
            <a:r>
              <a:rPr lang="de-DE" baseline="0" dirty="0" err="1" smtClean="0"/>
              <a:t>mRNA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Remember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measuring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original </a:t>
            </a:r>
            <a:r>
              <a:rPr lang="de-DE" baseline="0" dirty="0" err="1" smtClean="0"/>
              <a:t>mRNA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abundance</a:t>
            </a:r>
            <a:r>
              <a:rPr lang="de-DE" baseline="0" dirty="0" smtClean="0"/>
              <a:t>. A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1 – 10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mRNA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Detecting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practically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impossible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spectrometry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Also,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cDNA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obtained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chemical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efficiency</a:t>
            </a:r>
            <a:r>
              <a:rPr lang="de-DE" baseline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242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DE genes </a:t>
            </a:r>
            <a:r>
              <a:rPr lang="de-DE" baseline="0" dirty="0" err="1" smtClean="0"/>
              <a:t>increases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removed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also find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genes?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With the exception of experiment E-GEOD-3419 (top left), the outlier removal strategy identifies almost all genes detected using the weighting method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262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Compared with using all arrays, removal of random arrays leads to a loss of power and hence fewer genes are detected. In contrast, outlier removal and array weighting increased the numbers of differentially expressed genes.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483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Listed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pathways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enriched</a:t>
            </a:r>
            <a:r>
              <a:rPr lang="de-DE" baseline="0" dirty="0" smtClean="0"/>
              <a:t> in DE genes.</a:t>
            </a:r>
          </a:p>
          <a:p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design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removing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sample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32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GESD </a:t>
            </a:r>
            <a:r>
              <a:rPr lang="de-DE" dirty="0" err="1" smtClean="0"/>
              <a:t>and</a:t>
            </a:r>
            <a:r>
              <a:rPr lang="de-DE" dirty="0" smtClean="0"/>
              <a:t> MAD </a:t>
            </a:r>
            <a:r>
              <a:rPr lang="de-DE" dirty="0" err="1" smtClean="0"/>
              <a:t>identified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696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As </a:t>
            </a:r>
            <a:r>
              <a:rPr lang="de-DE" dirty="0" err="1" smtClean="0"/>
              <a:t>mentioned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RNAseq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technique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replaced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Importantly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RNAseq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detects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mutations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isoforms</a:t>
            </a:r>
            <a:r>
              <a:rPr lang="de-DE" baseline="0" dirty="0" smtClean="0"/>
              <a:t> etc.</a:t>
            </a:r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standardized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03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Unfortunately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the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methodology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for</a:t>
                </a:r>
                <a:r>
                  <a:rPr lang="de-DE" baseline="0" dirty="0" smtClean="0"/>
                  <a:t> </a:t>
                </a:r>
                <a:r>
                  <a:rPr lang="de-DE" dirty="0" err="1" smtClean="0"/>
                  <a:t>detecting</a:t>
                </a:r>
                <a:r>
                  <a:rPr lang="de-DE" baseline="0" dirty="0" smtClean="0"/>
                  <a:t> DE genes </a:t>
                </a:r>
                <a:r>
                  <a:rPr lang="de-DE" baseline="0" dirty="0" err="1" smtClean="0"/>
                  <a:t>from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RNAseq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data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not </a:t>
                </a:r>
                <a:r>
                  <a:rPr lang="de-DE" baseline="0" dirty="0" err="1" smtClean="0"/>
                  <a:t>as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mature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yet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for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microarray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data</a:t>
                </a:r>
                <a:r>
                  <a:rPr lang="de-DE" baseline="0" dirty="0" smtClean="0"/>
                  <a:t>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 err="1" smtClean="0"/>
                  <a:t>One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clear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point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that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assuming</a:t>
                </a:r>
                <a:r>
                  <a:rPr lang="de-DE" baseline="0" dirty="0" smtClean="0"/>
                  <a:t> a </a:t>
                </a:r>
                <a:r>
                  <a:rPr lang="de-DE" baseline="0" dirty="0" err="1" smtClean="0"/>
                  <a:t>Poisson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distribution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for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the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observed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read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counts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too</a:t>
                </a:r>
                <a:r>
                  <a:rPr lang="de-DE" baseline="0" dirty="0" smtClean="0"/>
                  <a:t> unflexible in </a:t>
                </a:r>
                <a:r>
                  <a:rPr lang="de-DE" baseline="0" dirty="0" err="1" smtClean="0"/>
                  <a:t>that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both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variance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and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mean</a:t>
                </a:r>
                <a:r>
                  <a:rPr lang="de-DE" baseline="0" dirty="0" smtClean="0"/>
                  <a:t> must </a:t>
                </a:r>
                <a:r>
                  <a:rPr lang="de-DE" baseline="0" dirty="0" err="1" smtClean="0"/>
                  <a:t>be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equal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to</a:t>
                </a:r>
                <a:r>
                  <a:rPr lang="de-DE" baseline="0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smtClean="0"/>
                  <a:t>This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</a:t>
                </a:r>
                <a:r>
                  <a:rPr lang="de-DE" dirty="0" err="1" smtClean="0"/>
                  <a:t>observed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reality</a:t>
                </a:r>
                <a:r>
                  <a:rPr lang="de-DE" dirty="0" smtClean="0"/>
                  <a:t>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Unfortunately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the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methodology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for</a:t>
                </a:r>
                <a:r>
                  <a:rPr lang="de-DE" baseline="0" dirty="0" smtClean="0"/>
                  <a:t> </a:t>
                </a:r>
                <a:r>
                  <a:rPr lang="de-DE" dirty="0" err="1" smtClean="0"/>
                  <a:t>detecting</a:t>
                </a:r>
                <a:r>
                  <a:rPr lang="de-DE" baseline="0" dirty="0" smtClean="0"/>
                  <a:t> DE genes </a:t>
                </a:r>
                <a:r>
                  <a:rPr lang="de-DE" baseline="0" dirty="0" err="1" smtClean="0"/>
                  <a:t>from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RNAseq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data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not </a:t>
                </a:r>
                <a:r>
                  <a:rPr lang="de-DE" baseline="0" dirty="0" err="1" smtClean="0"/>
                  <a:t>as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mature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yet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for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microarray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data</a:t>
                </a:r>
                <a:r>
                  <a:rPr lang="de-DE" baseline="0" dirty="0" smtClean="0"/>
                  <a:t>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baseline="0" dirty="0" err="1" smtClean="0"/>
                  <a:t>One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clear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point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that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assuming</a:t>
                </a:r>
                <a:r>
                  <a:rPr lang="de-DE" baseline="0" dirty="0" smtClean="0"/>
                  <a:t> a </a:t>
                </a:r>
                <a:r>
                  <a:rPr lang="de-DE" baseline="0" dirty="0" err="1" smtClean="0"/>
                  <a:t>Poisson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distribution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for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the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observed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read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counts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too</a:t>
                </a:r>
                <a:r>
                  <a:rPr lang="de-DE" baseline="0" dirty="0" smtClean="0"/>
                  <a:t> unflexible in </a:t>
                </a:r>
                <a:r>
                  <a:rPr lang="de-DE" baseline="0" dirty="0" err="1" smtClean="0"/>
                  <a:t>that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both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variance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and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mean</a:t>
                </a:r>
                <a:r>
                  <a:rPr lang="de-DE" baseline="0" dirty="0" smtClean="0"/>
                  <a:t> must </a:t>
                </a:r>
                <a:r>
                  <a:rPr lang="de-DE" baseline="0" dirty="0" err="1" smtClean="0"/>
                  <a:t>be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equal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to</a:t>
                </a:r>
                <a:r>
                  <a:rPr lang="de-DE" baseline="0" dirty="0" smtClean="0"/>
                  <a:t> </a:t>
                </a:r>
                <a:r>
                  <a:rPr lang="de-DE" b="0" i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dirty="0" smtClean="0"/>
                  <a:t>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dirty="0" smtClean="0"/>
                  <a:t>This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</a:t>
                </a:r>
                <a:r>
                  <a:rPr lang="de-DE" dirty="0" err="1" smtClean="0"/>
                  <a:t>observed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reality</a:t>
                </a:r>
                <a:r>
                  <a:rPr lang="de-DE" dirty="0" smtClean="0"/>
                  <a:t>.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765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variance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dispersion</a:t>
            </a:r>
            <a:r>
              <a:rPr lang="de-DE" baseline="0" dirty="0" smtClean="0"/>
              <a:t>“.</a:t>
            </a:r>
          </a:p>
          <a:p>
            <a:r>
              <a:rPr lang="de-DE" baseline="0" dirty="0" smtClean="0"/>
              <a:t>Thus,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greater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speaks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-dispersion“. </a:t>
            </a:r>
          </a:p>
          <a:p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polynomial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linear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quadratic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. The „</a:t>
            </a:r>
            <a:r>
              <a:rPr lang="de-DE" baseline="0" dirty="0" err="1" smtClean="0"/>
              <a:t>dispersion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alpha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describes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magnitude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quadratic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859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differential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?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a gold-standard </a:t>
            </a:r>
            <a:r>
              <a:rPr lang="de-DE" baseline="0" dirty="0" err="1" smtClean="0"/>
              <a:t>dataset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usually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genes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expressed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suitable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strategy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synthetic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data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points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concentrations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quantities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92 </a:t>
            </a:r>
            <a:r>
              <a:rPr lang="de-DE" baseline="0" dirty="0" err="1" smtClean="0"/>
              <a:t>synthetically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oligonucleotides</a:t>
            </a:r>
            <a:r>
              <a:rPr lang="de-DE" baseline="0" dirty="0" smtClean="0"/>
              <a:t> (250 – 2000 </a:t>
            </a:r>
            <a:r>
              <a:rPr lang="de-DE" baseline="0" dirty="0" err="1" smtClean="0"/>
              <a:t>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strategy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„</a:t>
            </a:r>
            <a:r>
              <a:rPr lang="de-DE" b="1" baseline="0" dirty="0" smtClean="0"/>
              <a:t>spike-in</a:t>
            </a:r>
            <a:r>
              <a:rPr lang="de-DE" baseline="0" dirty="0" smtClean="0"/>
              <a:t>“.</a:t>
            </a:r>
          </a:p>
          <a:p>
            <a:r>
              <a:rPr lang="de-DE" baseline="0" dirty="0" smtClean="0"/>
              <a:t>These 92 </a:t>
            </a:r>
            <a:r>
              <a:rPr lang="de-DE" baseline="0" dirty="0" err="1" smtClean="0"/>
              <a:t>oligonucleotides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gold-standard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Link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: https://genomebiology.biomedcentral.com/articles/10.1186/gb-2013-14-9-r95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5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on spike-in </a:t>
            </a:r>
            <a:r>
              <a:rPr lang="de-DE" baseline="0" dirty="0" err="1" smtClean="0"/>
              <a:t>probes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successful</a:t>
            </a:r>
            <a:r>
              <a:rPr lang="de-DE" baseline="0" dirty="0" smtClean="0"/>
              <a:t>, but an AUC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0.78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perfect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Maybe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medium </a:t>
            </a:r>
            <a:r>
              <a:rPr lang="de-DE" baseline="0" dirty="0" err="1" smtClean="0"/>
              <a:t>size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undifferentiated</a:t>
            </a:r>
            <a:r>
              <a:rPr lang="de-DE" baseline="0" dirty="0" smtClean="0"/>
              <a:t> 1:1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differentiated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ratios</a:t>
            </a:r>
            <a:r>
              <a:rPr lang="de-DE" baseline="0" dirty="0" smtClean="0"/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57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a larger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1000 genes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MACQ </a:t>
            </a:r>
            <a:r>
              <a:rPr lang="de-DE" baseline="0" dirty="0" err="1" smtClean="0"/>
              <a:t>benchmark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rtPCR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Differential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determined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log2-transformed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Now</a:t>
            </a:r>
            <a:r>
              <a:rPr lang="de-DE" baseline="0" dirty="0" smtClean="0"/>
              <a:t>, all AUC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0.86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0.89)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eachother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98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review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large-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dirty="0" err="1" smtClean="0"/>
              <a:t>reproducability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 </a:t>
            </a:r>
            <a:r>
              <a:rPr lang="de-DE" dirty="0" err="1" smtClean="0"/>
              <a:t>experiments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dirty="0" smtClean="0"/>
              <a:t>MACS </a:t>
            </a:r>
            <a:r>
              <a:rPr lang="de-DE" dirty="0" err="1" smtClean="0"/>
              <a:t>study</a:t>
            </a:r>
            <a:r>
              <a:rPr lang="de-DE" dirty="0" smtClean="0"/>
              <a:t>: https://www.nature.com/articles/nbt1239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5273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not </a:t>
            </a:r>
            <a:r>
              <a:rPr lang="de-DE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fixed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threshold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Probably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preferable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consistently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parameters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09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 für Li-Paper:</a:t>
            </a:r>
            <a:r>
              <a:rPr lang="de-DE" baseline="0" dirty="0" smtClean="0"/>
              <a:t> https://bmcgenomics.biomedcentral.com/articles/10.1186/s12864-020-6502-7</a:t>
            </a:r>
          </a:p>
          <a:p>
            <a:endParaRPr lang="de-DE" baseline="0" dirty="0" smtClean="0"/>
          </a:p>
          <a:p>
            <a:r>
              <a:rPr lang="de-DE" baseline="0" dirty="0" smtClean="0"/>
              <a:t>RPKM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most-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084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FPKM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analogous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RPKM.</a:t>
            </a:r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274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exists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benchmark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studies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apparent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yet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DESeq2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best-</a:t>
            </a:r>
            <a:r>
              <a:rPr lang="de-DE" baseline="0" dirty="0" err="1" smtClean="0"/>
              <a:t>performing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, but not </a:t>
            </a:r>
            <a:r>
              <a:rPr lang="de-DE" baseline="0" dirty="0" err="1" smtClean="0"/>
              <a:t>always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Li et al. </a:t>
            </a:r>
            <a:r>
              <a:rPr lang="de-DE" baseline="0" dirty="0" err="1" smtClean="0"/>
              <a:t>found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benchmark MAQC dataset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that their own method performed best.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I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guess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jury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still out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what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method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will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make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long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run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505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paper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Julien </a:t>
            </a:r>
            <a:r>
              <a:rPr lang="de-DE" baseline="0" dirty="0" err="1" smtClean="0"/>
              <a:t>Gagneur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Deep</a:t>
            </a:r>
            <a:r>
              <a:rPr lang="de-DE" baseline="0" dirty="0" smtClean="0"/>
              <a:t> Learning (</a:t>
            </a:r>
            <a:r>
              <a:rPr lang="de-DE" baseline="0" dirty="0" err="1" smtClean="0"/>
              <a:t>autoencoder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method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Outrider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identify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RNAseq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illustrates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schematically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autoencoder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transforms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so-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Now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yellow-colored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not </a:t>
            </a:r>
            <a:r>
              <a:rPr lang="de-DE" baseline="0" dirty="0" err="1" smtClean="0"/>
              <a:t>detectable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upper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TRIM33,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SLC39A4 (a </a:t>
            </a:r>
            <a:r>
              <a:rPr lang="de-DE" baseline="0" dirty="0" err="1" smtClean="0"/>
              <a:t>membrane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transporter</a:t>
            </a:r>
            <a:r>
              <a:rPr lang="de-DE" baseline="0" dirty="0" smtClean="0"/>
              <a:t>).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SLC39A4,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sample rank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Q-Q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p-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272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: https://www.nature.com/articles/s41467-020-14561-0</a:t>
            </a:r>
          </a:p>
          <a:p>
            <a:endParaRPr lang="de-DE" dirty="0" smtClean="0"/>
          </a:p>
          <a:p>
            <a:r>
              <a:rPr lang="de-DE" dirty="0" smtClean="0"/>
              <a:t>Large-</a:t>
            </a:r>
            <a:r>
              <a:rPr lang="de-DE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GTEx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datasets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sequencing</a:t>
            </a:r>
            <a:r>
              <a:rPr lang="de-DE" baseline="0" dirty="0" smtClean="0"/>
              <a:t>, not single-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sequencing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Can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decompose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deconvolute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0654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steer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convolution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dirty="0" err="1" smtClean="0"/>
              <a:t>providing</a:t>
            </a:r>
            <a:r>
              <a:rPr lang="de-DE" dirty="0" smtClean="0"/>
              <a:t> 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single-</a:t>
            </a:r>
            <a:r>
              <a:rPr lang="de-DE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human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mouse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5528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Deconvolution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CIBERSORT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uses</a:t>
            </a:r>
            <a:r>
              <a:rPr lang="de-DE" baseline="0" dirty="0" smtClean="0"/>
              <a:t> nu-support </a:t>
            </a:r>
            <a:r>
              <a:rPr lang="de-DE" baseline="0" dirty="0" err="1" smtClean="0"/>
              <a:t>vector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split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details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nu-support </a:t>
            </a:r>
            <a:r>
              <a:rPr lang="de-DE" baseline="0" dirty="0" err="1" smtClean="0"/>
              <a:t>vector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relevant at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CIBERSOFT </a:t>
            </a:r>
            <a:r>
              <a:rPr lang="de-DE" dirty="0" err="1" smtClean="0"/>
              <a:t>software</a:t>
            </a:r>
            <a:r>
              <a:rPr lang="de-DE" dirty="0" smtClean="0"/>
              <a:t>: https://www.nature.com/articles/nmeth.3337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9507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plot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convolution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human </a:t>
            </a:r>
            <a:r>
              <a:rPr lang="de-DE" baseline="0" dirty="0" err="1" smtClean="0"/>
              <a:t>bulk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15 different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in human </a:t>
            </a:r>
            <a:r>
              <a:rPr lang="de-DE" baseline="0" dirty="0" err="1" smtClean="0"/>
              <a:t>livers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deconvolution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bulk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5 </a:t>
            </a:r>
            <a:r>
              <a:rPr lang="de-DE" baseline="0" dirty="0" err="1" smtClean="0"/>
              <a:t>broad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deconvolution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top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collapsed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Interpretation: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scRNA-seq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generated from human and mouse liver captured similar cell types.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Technical differences, including the number of cells analyzed and tissue sampling methodology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, affect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the cell type resolution.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801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CIBERSOFT </a:t>
            </a:r>
            <a:r>
              <a:rPr lang="de-DE" dirty="0" err="1" smtClean="0"/>
              <a:t>software</a:t>
            </a:r>
            <a:r>
              <a:rPr lang="de-DE" dirty="0" smtClean="0"/>
              <a:t>: https://www.nature.com/articles/nmeth.3337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25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ABI – NCI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7 </a:t>
            </a:r>
            <a:r>
              <a:rPr lang="de-DE" b="1" dirty="0" smtClean="0"/>
              <a:t>different </a:t>
            </a:r>
            <a:r>
              <a:rPr lang="de-DE" b="1" dirty="0" err="1" smtClean="0"/>
              <a:t>microarray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platforms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tested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segments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labeled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4 </a:t>
            </a:r>
            <a:r>
              <a:rPr lang="de-DE" b="1" baseline="0" dirty="0" err="1" smtClean="0"/>
              <a:t>titration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pools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NCI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variability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boxplots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illustrate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coefficient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variation</a:t>
            </a:r>
            <a:r>
              <a:rPr lang="de-DE" baseline="0" dirty="0" smtClean="0"/>
              <a:t> (y-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zig-zag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top </a:t>
            </a:r>
            <a:r>
              <a:rPr lang="de-DE" baseline="0" dirty="0" err="1" smtClean="0"/>
              <a:t>indicate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detected</a:t>
            </a:r>
            <a:r>
              <a:rPr lang="de-DE" baseline="0" dirty="0" smtClean="0"/>
              <a:t> genes (y-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).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segment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representing</a:t>
            </a:r>
            <a:r>
              <a:rPr lang="de-DE" baseline="0" dirty="0" smtClean="0"/>
              <a:t> 3 different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sites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“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intraplatform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consistency across test sites”.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887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CIBERSOFT </a:t>
            </a:r>
            <a:r>
              <a:rPr lang="de-DE" dirty="0" err="1" smtClean="0"/>
              <a:t>software</a:t>
            </a:r>
            <a:r>
              <a:rPr lang="de-DE" dirty="0" smtClean="0"/>
              <a:t>: https://www.nature.com/articles/nmeth.3337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9150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CIBERSOFT </a:t>
            </a:r>
            <a:r>
              <a:rPr lang="de-DE" dirty="0" err="1" smtClean="0"/>
              <a:t>software</a:t>
            </a:r>
            <a:r>
              <a:rPr lang="de-DE" dirty="0" smtClean="0"/>
              <a:t>: https://www.nature.com/articles/nmeth.3337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758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.CEL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Affymetrix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.</a:t>
            </a:r>
            <a:r>
              <a:rPr lang="de-DE" baseline="0" dirty="0" err="1" smtClean="0"/>
              <a:t>idat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Illumina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common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6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authors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exists</a:t>
            </a:r>
            <a:r>
              <a:rPr lang="de-DE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</a:rPr>
              <a:t>“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 high level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interplatform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concordance in terms of genes identified as differentially expressed.”</a:t>
            </a:r>
          </a:p>
          <a:p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explain</a:t>
            </a:r>
            <a:r>
              <a:rPr lang="de-DE" dirty="0" smtClean="0"/>
              <a:t> in a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differentially</a:t>
            </a:r>
            <a:r>
              <a:rPr lang="de-DE" dirty="0" smtClean="0"/>
              <a:t> </a:t>
            </a:r>
            <a:r>
              <a:rPr lang="de-DE" dirty="0" err="1" smtClean="0"/>
              <a:t>expressed</a:t>
            </a:r>
            <a:r>
              <a:rPr lang="de-DE" dirty="0" smtClean="0"/>
              <a:t> genes </a:t>
            </a:r>
            <a:r>
              <a:rPr lang="de-DE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algorithms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follow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termed</a:t>
            </a:r>
            <a:r>
              <a:rPr lang="de-DE" dirty="0" smtClean="0"/>
              <a:t> MACS-II:</a:t>
            </a:r>
            <a:r>
              <a:rPr lang="de-DE" baseline="0" dirty="0" smtClean="0"/>
              <a:t> https://www.nature.com/articles/nbt.1665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compared</a:t>
            </a:r>
            <a:r>
              <a:rPr lang="de-DE" baseline="0" dirty="0" smtClean="0"/>
              <a:t> linear </a:t>
            </a:r>
            <a:r>
              <a:rPr lang="de-DE" baseline="0" dirty="0" err="1" smtClean="0"/>
              <a:t>models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tumor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MA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5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overview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explained</a:t>
            </a:r>
            <a:r>
              <a:rPr lang="de-DE" baseline="0" dirty="0" smtClean="0"/>
              <a:t> on subsequent </a:t>
            </a:r>
            <a:r>
              <a:rPr lang="de-DE" baseline="0" dirty="0" err="1" smtClean="0"/>
              <a:t>slides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Box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, PCA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ways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distribution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individual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#2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21.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apparent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outlier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visible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0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#2 (</a:t>
            </a:r>
            <a:r>
              <a:rPr lang="de-DE" baseline="0" dirty="0" err="1" smtClean="0"/>
              <a:t>quantile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proteomics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).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manufacturers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microarray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recommend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strategies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not?)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suited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devices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Usually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easiest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follow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instructions</a:t>
            </a:r>
            <a:r>
              <a:rPr lang="de-DE" baseline="0" dirty="0" smtClean="0"/>
              <a:t>. This also </a:t>
            </a:r>
            <a:r>
              <a:rPr lang="de-DE" baseline="0" dirty="0" err="1" smtClean="0"/>
              <a:t>avoids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trouble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reviewers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manuscripts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FB493-04E6-4247-BA9C-29EBA33ACCC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4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039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61FA-6AC7-4BEE-90B2-F7DBDF0133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248400"/>
            <a:ext cx="35283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Processing of Biological Data WS 2021/22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03865-07C2-4EB0-8E37-9A4C666790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8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031976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F707-3CB9-4644-805A-368CE60B1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1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759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3F5C-9775-4F20-8491-9CDE0B72D9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50825" y="115888"/>
            <a:ext cx="8569325" cy="5980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1759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86EE-9253-4FD6-BF87-484174474A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4248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5693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C1060B16-A0DB-49DD-9992-659C19B015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60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5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0.png"/><Relationship Id="rId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8" Type="http://schemas.openxmlformats.org/officeDocument/2006/relationships/image" Target="../media/image11.wmf"/><Relationship Id="rId6" Type="http://schemas.openxmlformats.org/officeDocument/2006/relationships/image" Target="../media/image110.png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5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5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5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web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web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webp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4.webp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web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web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V4 – differential gene expression analysis - outliers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400600"/>
          </a:xfrm>
        </p:spPr>
        <p:txBody>
          <a:bodyPr>
            <a:normAutofit/>
          </a:bodyPr>
          <a:lstStyle/>
          <a:p>
            <a:pPr marL="0" indent="0">
              <a:lnSpc>
                <a:spcPts val="2900"/>
              </a:lnSpc>
              <a:buNone/>
            </a:pPr>
            <a:r>
              <a:rPr lang="en-US" sz="2000" dirty="0" smtClean="0"/>
              <a:t>V2: </a:t>
            </a:r>
            <a:r>
              <a:rPr lang="en-US" sz="2000" dirty="0"/>
              <a:t>data imputation </a:t>
            </a:r>
            <a:endParaRPr lang="en-US" sz="2000" dirty="0" smtClean="0"/>
          </a:p>
          <a:p>
            <a:pPr marL="0" indent="0">
              <a:lnSpc>
                <a:spcPts val="2900"/>
              </a:lnSpc>
              <a:buNone/>
            </a:pPr>
            <a:r>
              <a:rPr lang="en-US" sz="2000" dirty="0" smtClean="0"/>
              <a:t>V3: batch effects</a:t>
            </a:r>
          </a:p>
          <a:p>
            <a:pPr>
              <a:lnSpc>
                <a:spcPts val="2900"/>
              </a:lnSpc>
              <a:buFontTx/>
              <a:buChar char="-"/>
            </a:pPr>
            <a:endParaRPr lang="en-US" sz="2000" dirty="0"/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What is measured by microarrays?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Microarray normalization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Differential gene expression (DE) analysis based on microarray data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Detection of outliers</a:t>
            </a:r>
          </a:p>
          <a:p>
            <a:pPr>
              <a:lnSpc>
                <a:spcPts val="2900"/>
              </a:lnSpc>
              <a:buFontTx/>
              <a:buChar char="-"/>
            </a:pPr>
            <a:endParaRPr lang="en-US" sz="2000" dirty="0"/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err="1" smtClean="0"/>
              <a:t>RNAseq</a:t>
            </a:r>
            <a:r>
              <a:rPr lang="en-US" sz="2000" dirty="0" smtClean="0"/>
              <a:t> data</a:t>
            </a:r>
          </a:p>
          <a:p>
            <a:pPr>
              <a:lnSpc>
                <a:spcPts val="2900"/>
              </a:lnSpc>
              <a:buFontTx/>
              <a:buChar char="-"/>
            </a:pPr>
            <a:r>
              <a:rPr lang="en-US" sz="2000" dirty="0" smtClean="0"/>
              <a:t>DE analysis based on </a:t>
            </a:r>
            <a:r>
              <a:rPr lang="en-US" sz="2000" dirty="0" err="1" smtClean="0"/>
              <a:t>RNAseq</a:t>
            </a:r>
            <a:r>
              <a:rPr lang="en-US" sz="2000" dirty="0" smtClean="0"/>
              <a:t> data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8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Differential expression analysis: Fold change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38200" y="5949280"/>
            <a:ext cx="5948300" cy="2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 smtClean="0"/>
              <a:t>Cui &amp; Churchill, </a:t>
            </a:r>
            <a:r>
              <a:rPr lang="de-DE" sz="1200" dirty="0"/>
              <a:t>Genome </a:t>
            </a:r>
            <a:r>
              <a:rPr lang="de-DE" sz="1200" dirty="0" err="1"/>
              <a:t>Biol</a:t>
            </a:r>
            <a:r>
              <a:rPr lang="de-DE" sz="1200" dirty="0"/>
              <a:t>. 2003; 4(4): 210. </a:t>
            </a:r>
            <a:endParaRPr lang="en-US" sz="1200" kern="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250825" y="641661"/>
            <a:ext cx="8642349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The simplest method </a:t>
            </a:r>
            <a:r>
              <a:rPr lang="en-US" dirty="0" smtClean="0"/>
              <a:t>to identify DE </a:t>
            </a:r>
            <a:r>
              <a:rPr lang="en-US" dirty="0"/>
              <a:t>genes is to evaluate the </a:t>
            </a:r>
            <a:r>
              <a:rPr lang="en-US" b="1" dirty="0"/>
              <a:t>log ratio </a:t>
            </a:r>
            <a:r>
              <a:rPr lang="en-US" dirty="0"/>
              <a:t>between two conditions (or the average of ratios when there are replicates)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and </a:t>
            </a:r>
            <a:r>
              <a:rPr lang="en-US" dirty="0"/>
              <a:t>consider all genes that differ by more than an arbitrary </a:t>
            </a:r>
            <a:r>
              <a:rPr lang="en-US" b="1" dirty="0"/>
              <a:t>cut-off value</a:t>
            </a:r>
            <a:r>
              <a:rPr lang="en-US" dirty="0"/>
              <a:t> to be differentially </a:t>
            </a:r>
            <a:r>
              <a:rPr lang="en-US" dirty="0" smtClean="0"/>
              <a:t>expressed. 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E.g. the </a:t>
            </a:r>
            <a:r>
              <a:rPr lang="en-US" dirty="0"/>
              <a:t>cut-off value chosen </a:t>
            </a:r>
            <a:r>
              <a:rPr lang="en-US" dirty="0" smtClean="0"/>
              <a:t>could be chosen as a </a:t>
            </a:r>
            <a:r>
              <a:rPr lang="en-US" b="1" dirty="0"/>
              <a:t>two-fold </a:t>
            </a:r>
            <a:r>
              <a:rPr lang="en-US" b="1" dirty="0" smtClean="0"/>
              <a:t>difference</a:t>
            </a:r>
            <a:r>
              <a:rPr lang="en-US" dirty="0" smtClean="0"/>
              <a:t>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Then, all </a:t>
            </a:r>
            <a:r>
              <a:rPr lang="en-US" dirty="0"/>
              <a:t>genes are taken to be differentially expressed if the expression under one condition is over two-fold greater or less than that under the other condition.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This </a:t>
            </a:r>
            <a:r>
              <a:rPr lang="en-US" dirty="0"/>
              <a:t>test, sometimes called </a:t>
            </a:r>
            <a:r>
              <a:rPr lang="en-US" b="1" dirty="0"/>
              <a:t>'fold' change</a:t>
            </a:r>
            <a:r>
              <a:rPr lang="en-US" dirty="0"/>
              <a:t>, is not a statistical </a:t>
            </a:r>
            <a:r>
              <a:rPr lang="en-US" dirty="0" smtClean="0"/>
              <a:t>test.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there is no associated value that can indicate the </a:t>
            </a:r>
            <a:r>
              <a:rPr lang="en-US" b="1" dirty="0"/>
              <a:t>level of confidence </a:t>
            </a:r>
            <a:r>
              <a:rPr lang="en-US" dirty="0"/>
              <a:t>in the designation of genes as differentially expressed or not differentially expressed.</a:t>
            </a:r>
          </a:p>
        </p:txBody>
      </p:sp>
    </p:spTree>
    <p:extLst>
      <p:ext uri="{BB962C8B-B14F-4D97-AF65-F5344CB8AC3E}">
        <p14:creationId xmlns:p14="http://schemas.microsoft.com/office/powerpoint/2010/main" val="1843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Standard error of the mean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6775" y="570993"/>
            <a:ext cx="8688827" cy="49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28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73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617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062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506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9638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4210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8782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3354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The standard </a:t>
            </a:r>
            <a:r>
              <a:rPr lang="en-US" sz="1800" dirty="0"/>
              <a:t>deviation </a:t>
            </a:r>
            <a:r>
              <a:rPr lang="de-DE" sz="1800" dirty="0" smtClean="0"/>
              <a:t>σ </a:t>
            </a:r>
            <a:r>
              <a:rPr lang="de-DE" sz="1800" dirty="0" err="1" smtClean="0"/>
              <a:t>gives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„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“ </a:t>
            </a:r>
            <a:r>
              <a:rPr lang="de-DE" sz="1800" dirty="0" err="1" smtClean="0"/>
              <a:t>deviation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all </a:t>
            </a:r>
            <a:r>
              <a:rPr lang="de-DE" sz="1800" dirty="0" err="1" smtClean="0"/>
              <a:t>measurements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endParaRPr lang="de-DE" sz="1800" dirty="0" smtClean="0"/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err="1" smtClean="0"/>
              <a:t>Often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interested</a:t>
            </a:r>
            <a:r>
              <a:rPr lang="de-DE" sz="1800" dirty="0" smtClean="0"/>
              <a:t> in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standard</a:t>
            </a:r>
            <a:r>
              <a:rPr lang="de-DE" sz="1800" dirty="0" smtClean="0"/>
              <a:t> </a:t>
            </a:r>
            <a:r>
              <a:rPr lang="de-DE" sz="1800" dirty="0" err="1" smtClean="0"/>
              <a:t>deviation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average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smtClean="0"/>
              <a:t>This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denoted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standard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error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mean</a:t>
            </a:r>
            <a:r>
              <a:rPr lang="de-DE" sz="1800" b="1" dirty="0" smtClean="0"/>
              <a:t> (SEM)</a:t>
            </a:r>
            <a:r>
              <a:rPr lang="de-DE" sz="1800" dirty="0" smtClean="0"/>
              <a:t>:</a:t>
            </a:r>
          </a:p>
          <a:p>
            <a:pPr marL="0" indent="0">
              <a:lnSpc>
                <a:spcPts val="2500"/>
              </a:lnSpc>
              <a:buNone/>
            </a:pPr>
            <a:endParaRPr lang="de-DE" sz="1800" dirty="0"/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err="1" smtClean="0"/>
              <a:t>Whenever</a:t>
            </a:r>
            <a:r>
              <a:rPr lang="de-DE" sz="1800" dirty="0" smtClean="0"/>
              <a:t>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use</a:t>
            </a:r>
            <a:r>
              <a:rPr lang="de-DE" sz="1800" dirty="0" smtClean="0"/>
              <a:t> a </a:t>
            </a:r>
            <a:r>
              <a:rPr lang="de-DE" sz="1800" dirty="0" err="1" smtClean="0"/>
              <a:t>random</a:t>
            </a:r>
            <a:r>
              <a:rPr lang="de-DE" sz="1800" dirty="0" smtClean="0"/>
              <a:t> sample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a </a:t>
            </a:r>
            <a:r>
              <a:rPr lang="de-DE" sz="1800" dirty="0" err="1" smtClean="0"/>
              <a:t>population</a:t>
            </a:r>
            <a:r>
              <a:rPr lang="de-DE" sz="1800" dirty="0" smtClean="0"/>
              <a:t>, </a:t>
            </a:r>
            <a:r>
              <a:rPr lang="de-DE" sz="1800" dirty="0" err="1" smtClean="0"/>
              <a:t>there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 </a:t>
            </a:r>
            <a:r>
              <a:rPr lang="de-DE" sz="1800" dirty="0" err="1" smtClean="0"/>
              <a:t>good</a:t>
            </a:r>
            <a:r>
              <a:rPr lang="de-DE" sz="1800" dirty="0" smtClean="0"/>
              <a:t> </a:t>
            </a:r>
            <a:r>
              <a:rPr lang="de-DE" sz="1800" dirty="0" err="1" smtClean="0"/>
              <a:t>chance</a:t>
            </a:r>
            <a:r>
              <a:rPr lang="de-DE" sz="1800" dirty="0" smtClean="0"/>
              <a:t> </a:t>
            </a:r>
            <a:r>
              <a:rPr lang="de-DE" sz="1800" dirty="0" err="1" smtClean="0"/>
              <a:t>that</a:t>
            </a:r>
            <a:r>
              <a:rPr lang="de-DE" sz="1800" dirty="0" smtClean="0"/>
              <a:t>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will </a:t>
            </a:r>
            <a:r>
              <a:rPr lang="de-DE" sz="1800" dirty="0" err="1" smtClean="0"/>
              <a:t>contain</a:t>
            </a:r>
            <a:r>
              <a:rPr lang="de-DE" sz="1800" dirty="0" smtClean="0"/>
              <a:t> an </a:t>
            </a:r>
            <a:r>
              <a:rPr lang="de-DE" sz="1800" dirty="0" err="1" smtClean="0"/>
              <a:t>error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smtClean="0"/>
              <a:t>SEM </a:t>
            </a:r>
            <a:r>
              <a:rPr lang="de-DE" sz="1800" dirty="0" err="1" smtClean="0"/>
              <a:t>provides</a:t>
            </a:r>
            <a:r>
              <a:rPr lang="de-DE" sz="1800" dirty="0" smtClean="0"/>
              <a:t> an </a:t>
            </a:r>
            <a:r>
              <a:rPr lang="de-DE" sz="1800" dirty="0" err="1" smtClean="0"/>
              <a:t>estimate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 </a:t>
            </a:r>
            <a:r>
              <a:rPr lang="de-DE" sz="1800" dirty="0" err="1" smtClean="0"/>
              <a:t>error</a:t>
            </a:r>
            <a:r>
              <a:rPr lang="de-DE" sz="1800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1800" dirty="0" err="1" smtClean="0"/>
              <a:t>Typically</a:t>
            </a:r>
            <a:r>
              <a:rPr lang="de-DE" sz="1800" dirty="0" smtClean="0"/>
              <a:t>, </a:t>
            </a:r>
            <a:r>
              <a:rPr lang="de-DE" sz="1800" dirty="0" err="1" smtClean="0"/>
              <a:t>we</a:t>
            </a:r>
            <a:r>
              <a:rPr lang="de-DE" sz="1800" dirty="0" smtClean="0"/>
              <a:t> </a:t>
            </a:r>
            <a:r>
              <a:rPr lang="de-DE" sz="1800" dirty="0" err="1" smtClean="0"/>
              <a:t>actually</a:t>
            </a:r>
            <a:r>
              <a:rPr lang="de-DE" sz="1800" dirty="0" smtClean="0"/>
              <a:t> </a:t>
            </a:r>
            <a:r>
              <a:rPr lang="de-DE" sz="1800" dirty="0" err="1" smtClean="0"/>
              <a:t>need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compute</a:t>
            </a:r>
            <a:r>
              <a:rPr lang="de-DE" sz="1800" dirty="0" smtClean="0"/>
              <a:t> SEM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difference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means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two</a:t>
            </a:r>
            <a:r>
              <a:rPr lang="de-DE" sz="1800" dirty="0" smtClean="0"/>
              <a:t> </a:t>
            </a:r>
            <a:r>
              <a:rPr lang="de-DE" sz="1800" dirty="0" err="1" smtClean="0"/>
              <a:t>random</a:t>
            </a:r>
            <a:r>
              <a:rPr lang="de-DE" sz="1800" dirty="0" smtClean="0"/>
              <a:t> </a:t>
            </a:r>
            <a:r>
              <a:rPr lang="de-DE" sz="1800" dirty="0" err="1" smtClean="0"/>
              <a:t>samples</a:t>
            </a:r>
            <a:r>
              <a:rPr lang="de-DE" sz="1800" dirty="0"/>
              <a:t> </a:t>
            </a:r>
            <a:r>
              <a:rPr lang="de-DE" sz="1800" dirty="0" smtClean="0">
                <a:sym typeface="Symbol" panose="05050102010706020507" pitchFamily="18" charset="2"/>
              </a:rPr>
              <a:t> 2-sample t-test.</a:t>
            </a:r>
            <a:endParaRPr lang="de-DE" sz="1800" dirty="0" smtClean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074878"/>
              </p:ext>
            </p:extLst>
          </p:nvPr>
        </p:nvGraphicFramePr>
        <p:xfrm>
          <a:off x="2339752" y="902094"/>
          <a:ext cx="2606197" cy="92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Formel" r:id="rId4" imgW="1397000" imgH="482600" progId="Equation.3">
                  <p:embed/>
                </p:oleObj>
              </mc:Choice>
              <mc:Fallback>
                <p:oleObj name="Formel" r:id="rId4" imgW="1397000" imgH="48260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902094"/>
                        <a:ext cx="2606197" cy="920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57367"/>
              </p:ext>
            </p:extLst>
          </p:nvPr>
        </p:nvGraphicFramePr>
        <p:xfrm>
          <a:off x="2483768" y="2780929"/>
          <a:ext cx="2880320" cy="96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Formel" r:id="rId6" imgW="1511280" imgH="495000" progId="Equation.3">
                  <p:embed/>
                </p:oleObj>
              </mc:Choice>
              <mc:Fallback>
                <p:oleObj name="Formel" r:id="rId6" imgW="1511280" imgH="49500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780929"/>
                        <a:ext cx="2880320" cy="964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26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-tests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53698" y="567312"/>
                <a:ext cx="8809729" cy="5595741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>
                <a:lvl1pPr marL="728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173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1617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2062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2506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29638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34210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38782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43354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223234" indent="0">
                  <a:buNone/>
                </a:pPr>
                <a:r>
                  <a:rPr lang="de-DE" sz="1800" i="1" dirty="0"/>
                  <a:t>t</a:t>
                </a:r>
                <a:r>
                  <a:rPr lang="de-DE" sz="1800" dirty="0"/>
                  <a:t>-</a:t>
                </a:r>
                <a:r>
                  <a:rPr lang="de-DE" sz="1800" dirty="0" err="1"/>
                  <a:t>value</a:t>
                </a:r>
                <a:r>
                  <a:rPr lang="de-DE" sz="1800" dirty="0"/>
                  <a:t>: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how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many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standard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errors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does</a:t>
                </a:r>
                <a:r>
                  <a:rPr lang="de-DE" sz="1800" dirty="0"/>
                  <a:t> a </a:t>
                </a:r>
                <a:r>
                  <a:rPr lang="de-DE" sz="1800" dirty="0" err="1"/>
                  <a:t>difference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differ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from</a:t>
                </a:r>
                <a:r>
                  <a:rPr lang="de-DE" sz="1800" dirty="0"/>
                  <a:t> 0?</a:t>
                </a:r>
              </a:p>
              <a:p>
                <a:pPr marL="223234" indent="0">
                  <a:buNone/>
                </a:pPr>
                <a:r>
                  <a:rPr lang="de-DE" sz="1800" dirty="0" err="1"/>
                  <a:t>There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are</a:t>
                </a:r>
                <a:r>
                  <a:rPr lang="de-DE" sz="1800" dirty="0"/>
                  <a:t> 3 different </a:t>
                </a:r>
                <a:r>
                  <a:rPr lang="de-DE" sz="1800" dirty="0" err="1"/>
                  <a:t>types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t-tests:</a:t>
                </a:r>
              </a:p>
              <a:p>
                <a:pPr marL="223234" indent="0">
                  <a:buNone/>
                </a:pPr>
                <a:r>
                  <a:rPr lang="de-DE" sz="1969" b="1" dirty="0" err="1"/>
                  <a:t>Unpaired</a:t>
                </a:r>
                <a:r>
                  <a:rPr lang="de-DE" sz="1969" b="1" dirty="0"/>
                  <a:t> t-test</a:t>
                </a:r>
              </a:p>
              <a:p>
                <a:pPr marL="22323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69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96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969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1 −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𝑑𝑖𝑓𝑓𝑒𝑟𝑒𝑛𝑐𝑒𝑠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DE" sz="1969" dirty="0"/>
              </a:p>
              <a:p>
                <a:pPr marL="223234" indent="0">
                  <a:buNone/>
                </a:pPr>
                <a:r>
                  <a:rPr lang="de-DE" sz="1969" dirty="0"/>
                  <a:t> </a:t>
                </a:r>
                <a:r>
                  <a:rPr lang="de-DE" sz="1969" b="1" dirty="0" err="1"/>
                  <a:t>Paired</a:t>
                </a:r>
                <a:r>
                  <a:rPr lang="de-DE" sz="1969" b="1" dirty="0"/>
                  <a:t> t-test</a:t>
                </a:r>
              </a:p>
              <a:p>
                <a:pPr marL="22323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69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96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969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𝑝𝑎𝑖𝑟𝑒𝑑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𝑑𝑖𝑓𝑓𝑒𝑟𝑒𝑛𝑐𝑒𝑠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𝑟𝑒𝑓𝑒𝑟𝑒𝑛𝑐𝑒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𝑑𝑖𝑓𝑓𝑒𝑟𝑒𝑛𝑐𝑒𝑠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𝑝𝑎𝑖𝑟𝑒𝑑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e-DE" sz="1969" dirty="0"/>
              </a:p>
              <a:p>
                <a:pPr marL="223234" indent="0">
                  <a:buNone/>
                </a:pPr>
                <a:r>
                  <a:rPr lang="de-DE" sz="1969" b="1" dirty="0"/>
                  <a:t>1-sample t-test</a:t>
                </a:r>
              </a:p>
              <a:p>
                <a:pPr marL="22323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969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969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969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 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𝑟𝑒𝑓𝑒𝑟𝑒𝑛𝑐𝑒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969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</m:den>
                      </m:f>
                    </m:oMath>
                  </m:oMathPara>
                </a14:m>
                <a:endParaRPr lang="de-DE" sz="1969" dirty="0"/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98" y="567312"/>
                <a:ext cx="8809729" cy="5595741"/>
              </a:xfrm>
              <a:prstGeom prst="rect">
                <a:avLst/>
              </a:prstGeom>
              <a:blipFill>
                <a:blip r:embed="rId5"/>
                <a:stretch>
                  <a:fillRect t="-871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 distribution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1190" y="566813"/>
            <a:ext cx="8961621" cy="53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728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73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617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062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506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9638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4210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8782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3354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23234" indent="0">
              <a:lnSpc>
                <a:spcPts val="2601"/>
              </a:lnSpc>
              <a:buNone/>
            </a:pPr>
            <a:r>
              <a:rPr lang="de-DE" sz="1800" dirty="0"/>
              <a:t>The form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t</a:t>
            </a:r>
            <a:r>
              <a:rPr lang="de-DE" sz="1800" dirty="0"/>
              <a:t>-distribution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</a:t>
            </a:r>
            <a:r>
              <a:rPr lang="de-DE" sz="1800" dirty="0" err="1"/>
              <a:t>similar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a </a:t>
            </a:r>
            <a:r>
              <a:rPr lang="de-DE" sz="1800" dirty="0" err="1"/>
              <a:t>standard</a:t>
            </a:r>
            <a:r>
              <a:rPr lang="de-DE" sz="1800" dirty="0"/>
              <a:t> normal </a:t>
            </a:r>
            <a:r>
              <a:rPr lang="de-DE" sz="1800" dirty="0" err="1"/>
              <a:t>distribution</a:t>
            </a:r>
            <a:r>
              <a:rPr lang="de-DE" sz="1800" dirty="0"/>
              <a:t> – at least </a:t>
            </a:r>
            <a:r>
              <a:rPr lang="de-DE" sz="1800" dirty="0" err="1"/>
              <a:t>for</a:t>
            </a:r>
            <a:r>
              <a:rPr lang="de-DE" sz="1800" dirty="0"/>
              <a:t> large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samples</a:t>
            </a:r>
            <a:r>
              <a:rPr lang="de-DE" sz="1800" dirty="0"/>
              <a:t>.</a:t>
            </a:r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small</a:t>
            </a:r>
            <a:r>
              <a:rPr lang="de-DE" sz="1800" dirty="0"/>
              <a:t>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samples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t</a:t>
            </a:r>
            <a:r>
              <a:rPr lang="de-DE" sz="1800" dirty="0"/>
              <a:t>-distribution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flatter</a:t>
            </a:r>
            <a:r>
              <a:rPr lang="de-DE" sz="1800" dirty="0"/>
              <a:t> </a:t>
            </a:r>
            <a:r>
              <a:rPr lang="de-DE" sz="1800" dirty="0" err="1"/>
              <a:t>than</a:t>
            </a:r>
            <a:r>
              <a:rPr lang="de-DE" sz="1800" dirty="0"/>
              <a:t> a normal </a:t>
            </a:r>
            <a:r>
              <a:rPr lang="de-DE" sz="1800" dirty="0" err="1"/>
              <a:t>distribution</a:t>
            </a:r>
            <a:r>
              <a:rPr lang="de-DE" sz="1800" dirty="0"/>
              <a:t>.</a:t>
            </a:r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endParaRPr lang="de-DE" sz="1800" dirty="0" smtClean="0"/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 err="1"/>
              <a:t>Therefore</a:t>
            </a:r>
            <a:r>
              <a:rPr lang="de-DE" sz="1800" dirty="0"/>
              <a:t>,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/>
              <a:t>t</a:t>
            </a:r>
            <a:r>
              <a:rPr lang="de-DE" sz="1800" dirty="0"/>
              <a:t>-distribution </a:t>
            </a:r>
            <a:r>
              <a:rPr lang="de-DE" sz="1800" dirty="0" err="1"/>
              <a:t>needs</a:t>
            </a:r>
            <a:r>
              <a:rPr lang="de-DE" sz="1800" dirty="0"/>
              <a:t> </a:t>
            </a:r>
            <a:r>
              <a:rPr lang="de-DE" sz="1800" dirty="0" err="1"/>
              <a:t>another</a:t>
            </a:r>
            <a:r>
              <a:rPr lang="de-DE" sz="1800" dirty="0"/>
              <a:t> </a:t>
            </a:r>
            <a:r>
              <a:rPr lang="de-DE" sz="1800" dirty="0" err="1"/>
              <a:t>parameter</a:t>
            </a:r>
            <a:r>
              <a:rPr lang="de-DE" sz="1800" dirty="0"/>
              <a:t> </a:t>
            </a:r>
            <a:r>
              <a:rPr lang="de-DE" sz="1800" dirty="0" err="1"/>
              <a:t>that</a:t>
            </a:r>
            <a:r>
              <a:rPr lang="de-DE" sz="1800" dirty="0"/>
              <a:t> </a:t>
            </a:r>
            <a:r>
              <a:rPr lang="de-DE" sz="1800" dirty="0" err="1"/>
              <a:t>adjusts</a:t>
            </a:r>
            <a:r>
              <a:rPr lang="de-DE" sz="1800" dirty="0"/>
              <a:t> </a:t>
            </a:r>
            <a:r>
              <a:rPr lang="de-DE" sz="1800" dirty="0" err="1"/>
              <a:t>its</a:t>
            </a:r>
            <a:r>
              <a:rPr lang="de-DE" sz="1800" dirty="0"/>
              <a:t> </a:t>
            </a:r>
            <a:r>
              <a:rPr lang="de-DE" sz="1800" dirty="0" err="1"/>
              <a:t>variance</a:t>
            </a:r>
            <a:r>
              <a:rPr lang="de-DE" sz="1800" dirty="0"/>
              <a:t> (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thus</a:t>
            </a:r>
            <a:r>
              <a:rPr lang="de-DE" sz="1800" dirty="0"/>
              <a:t> </a:t>
            </a:r>
            <a:r>
              <a:rPr lang="de-DE" sz="1800" dirty="0" err="1"/>
              <a:t>its</a:t>
            </a:r>
            <a:r>
              <a:rPr lang="de-DE" sz="1800" dirty="0"/>
              <a:t> </a:t>
            </a:r>
            <a:r>
              <a:rPr lang="de-DE" sz="1800" dirty="0" err="1"/>
              <a:t>shape</a:t>
            </a:r>
            <a:r>
              <a:rPr lang="de-DE" sz="1800" dirty="0"/>
              <a:t>). </a:t>
            </a:r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/>
              <a:t>This </a:t>
            </a:r>
            <a:r>
              <a:rPr lang="de-DE" sz="1800" dirty="0" err="1"/>
              <a:t>parameter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called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i="1" dirty="0" err="1"/>
              <a:t>degrees-of-freedom</a:t>
            </a:r>
            <a:r>
              <a:rPr lang="de-DE" sz="1800" dirty="0"/>
              <a:t>; </a:t>
            </a:r>
            <a:r>
              <a:rPr lang="de-DE" sz="1800" dirty="0" err="1"/>
              <a:t>abbreviated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b="1" i="1" dirty="0" err="1"/>
              <a:t>df</a:t>
            </a:r>
            <a:r>
              <a:rPr lang="de-DE" sz="1800" dirty="0"/>
              <a:t>.</a:t>
            </a:r>
            <a:endParaRPr lang="en-US" sz="1800" dirty="0"/>
          </a:p>
        </p:txBody>
      </p:sp>
      <p:sp>
        <p:nvSpPr>
          <p:cNvPr id="11" name="Rechteck 10"/>
          <p:cNvSpPr/>
          <p:nvPr/>
        </p:nvSpPr>
        <p:spPr>
          <a:xfrm>
            <a:off x="5736504" y="6053746"/>
            <a:ext cx="4572000" cy="2437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84" dirty="0"/>
              <a:t>https://matheguru.com/stochastik/t-test.html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28" y="2163235"/>
            <a:ext cx="3915011" cy="21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1-sample t-test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 bwMode="auto">
              <a:xfrm>
                <a:off x="91190" y="496015"/>
                <a:ext cx="8961621" cy="509322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4294" tIns="32147" rIns="64294" bIns="32147" numCol="1" anchor="t" anchorCtr="0" compatLnSpc="1">
                <a:prstTxWarp prst="textNoShape">
                  <a:avLst/>
                </a:prstTxWarp>
              </a:bodyPr>
              <a:lstStyle>
                <a:lvl1pPr marL="728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1pPr>
                <a:lvl2pPr marL="1173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2pPr>
                <a:lvl3pPr marL="1617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3pPr>
                <a:lvl4pPr marL="20621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4pPr>
                <a:lvl5pPr marL="2506663" indent="-411163" algn="l" rtl="0" eaLnBrk="0" fontAlgn="base" hangingPunct="0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5pPr>
                <a:lvl6pPr marL="29638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6pPr>
                <a:lvl7pPr marL="34210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7pPr>
                <a:lvl8pPr marL="38782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8pPr>
                <a:lvl9pPr marL="4335463" indent="-411163" algn="l" rtl="0" fontAlgn="base">
                  <a:spcBef>
                    <a:spcPts val="2400"/>
                  </a:spcBef>
                  <a:spcAft>
                    <a:spcPct val="0"/>
                  </a:spcAft>
                  <a:buSzPct val="129000"/>
                  <a:buFont typeface="Gill Sans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Gill Sans" charset="0"/>
                  </a:defRPr>
                </a:lvl9pPr>
              </a:lstStyle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A </a:t>
                </a:r>
                <a:r>
                  <a:rPr lang="en-US" sz="1800" b="1" i="1" dirty="0"/>
                  <a:t>t</a:t>
                </a:r>
                <a:r>
                  <a:rPr lang="en-US" sz="1800" b="1" dirty="0"/>
                  <a:t>-test</a:t>
                </a:r>
                <a:r>
                  <a:rPr lang="en-US" sz="1800" dirty="0"/>
                  <a:t> is a </a:t>
                </a:r>
                <a:r>
                  <a:rPr lang="en-US" sz="1800" b="1" dirty="0"/>
                  <a:t>parametric</a:t>
                </a:r>
                <a:r>
                  <a:rPr lang="en-US" sz="1800" dirty="0"/>
                  <a:t> statistical hypothesis test that can be used when the population conforms to a </a:t>
                </a:r>
                <a:r>
                  <a:rPr lang="en-US" sz="1800" b="1" dirty="0"/>
                  <a:t>normal distribution</a:t>
                </a:r>
                <a:r>
                  <a:rPr lang="en-US" sz="1800" dirty="0"/>
                  <a:t>.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A frequently used </a:t>
                </a:r>
                <a:r>
                  <a:rPr lang="en-US" sz="1800" i="1" dirty="0"/>
                  <a:t>t</a:t>
                </a:r>
                <a:r>
                  <a:rPr lang="en-US" sz="1800" dirty="0"/>
                  <a:t>-test is the one-sample location </a:t>
                </a:r>
                <a:r>
                  <a:rPr lang="en-US" sz="1800" i="1" dirty="0"/>
                  <a:t>t-</a:t>
                </a:r>
                <a:r>
                  <a:rPr lang="en-US" sz="1800" dirty="0"/>
                  <a:t>test that tests whether the mean of a normally distributed population has a particular value </a:t>
                </a:r>
                <a:r>
                  <a:rPr lang="en-US" sz="1800" b="1" dirty="0">
                    <a:sym typeface="Symbol" panose="05050102010706020507" pitchFamily="18" charset="2"/>
                  </a:rPr>
                  <a:t></a:t>
                </a:r>
                <a:r>
                  <a:rPr lang="en-US" sz="1800" b="1" baseline="-25000" dirty="0"/>
                  <a:t>0</a:t>
                </a:r>
                <a:r>
                  <a:rPr lang="en-US" sz="1800" dirty="0"/>
                  <a:t>,</a:t>
                </a:r>
              </a:p>
              <a:p>
                <a:pPr marL="223234" indent="0">
                  <a:lnSpc>
                    <a:spcPts val="2601"/>
                  </a:lnSpc>
                  <a:spcBef>
                    <a:spcPts val="600"/>
                  </a:spcBef>
                  <a:buNone/>
                </a:pPr>
                <a:endParaRPr lang="de-DE" sz="1969" dirty="0" smtClean="0"/>
              </a:p>
              <a:p>
                <a:pPr marL="223234" indent="0">
                  <a:lnSpc>
                    <a:spcPts val="2601"/>
                  </a:lnSpc>
                  <a:spcBef>
                    <a:spcPts val="600"/>
                  </a:spcBef>
                  <a:buNone/>
                </a:pPr>
                <a:endParaRPr lang="en-US" sz="1969" dirty="0"/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where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8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800" dirty="0"/>
                  <a:t> : sample mean, </a:t>
                </a:r>
                <a:endParaRPr lang="en-US" sz="1800" dirty="0" smtClean="0"/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>
                    <a:sym typeface="Symbol" panose="05050102010706020507" pitchFamily="18" charset="2"/>
                  </a:rPr>
                  <a:t>	</a:t>
                </a:r>
                <a:r>
                  <a:rPr lang="en-US" sz="1800" dirty="0" smtClean="0">
                    <a:sym typeface="Symbol" panose="05050102010706020507" pitchFamily="18" charset="2"/>
                  </a:rPr>
                  <a:t>	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: standard deviation of the sample,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i="1" dirty="0"/>
                  <a:t>		n</a:t>
                </a:r>
                <a:r>
                  <a:rPr lang="en-US" sz="1800" dirty="0"/>
                  <a:t> : sample size.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endParaRPr lang="en-US" sz="1800" dirty="0" smtClean="0"/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 smtClean="0"/>
                  <a:t>The </a:t>
                </a:r>
                <a:r>
                  <a:rPr lang="en-US" sz="1800" b="1" dirty="0"/>
                  <a:t>critical value </a:t>
                </a:r>
                <a:r>
                  <a:rPr lang="en-US" sz="1800" dirty="0"/>
                  <a:t>of the </a:t>
                </a:r>
                <a:r>
                  <a:rPr lang="en-US" sz="1800" i="1" dirty="0"/>
                  <a:t>t</a:t>
                </a:r>
                <a:r>
                  <a:rPr lang="en-US" sz="1800" dirty="0"/>
                  <a:t>-statistic </a:t>
                </a:r>
                <a:r>
                  <a:rPr lang="en-US" sz="1800" i="1" dirty="0"/>
                  <a:t>t</a:t>
                </a:r>
                <a:r>
                  <a:rPr lang="en-US" sz="1800" i="1" baseline="-25000" dirty="0"/>
                  <a:t>0</a:t>
                </a:r>
                <a:r>
                  <a:rPr lang="en-US" sz="1800" dirty="0"/>
                  <a:t> is tabulated in </a:t>
                </a:r>
                <a:r>
                  <a:rPr lang="en-US" sz="1800" i="1" dirty="0"/>
                  <a:t>t</a:t>
                </a:r>
                <a:r>
                  <a:rPr lang="en-US" sz="1800" dirty="0"/>
                  <a:t>-distribution tables. 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The hypothesis (H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is that the population mean equals </a:t>
                </a:r>
                <a:r>
                  <a:rPr lang="en-US" sz="1800" dirty="0">
                    <a:sym typeface="Symbol" panose="05050102010706020507" pitchFamily="18" charset="2"/>
                  </a:rPr>
                  <a:t>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.</a:t>
                </a:r>
              </a:p>
              <a:p>
                <a:pPr marL="223234" indent="0">
                  <a:lnSpc>
                    <a:spcPts val="2500"/>
                  </a:lnSpc>
                  <a:spcBef>
                    <a:spcPts val="600"/>
                  </a:spcBef>
                  <a:buNone/>
                </a:pPr>
                <a:r>
                  <a:rPr lang="en-US" sz="1800" dirty="0"/>
                  <a:t>If the p-value is below a threshold, e.g. 0.05, the null hypothesis is rejected.</a:t>
                </a:r>
                <a:endParaRPr lang="de-DE" sz="1800" dirty="0"/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90" y="496015"/>
                <a:ext cx="8961621" cy="5093226"/>
              </a:xfrm>
              <a:prstGeom prst="rect">
                <a:avLst/>
              </a:prstGeom>
              <a:blipFill>
                <a:blip r:embed="rId5"/>
                <a:stretch>
                  <a:fillRect t="-478" r="-476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/>
              <p:cNvSpPr/>
              <p:nvPr/>
            </p:nvSpPr>
            <p:spPr>
              <a:xfrm>
                <a:off x="2850559" y="2061973"/>
                <a:ext cx="2987207" cy="756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12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812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812" i="1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sz="2812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sz="281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de-DE" sz="2812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de-DE" sz="2812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de-DE" sz="2812" dirty="0"/>
                  <a:t> </a:t>
                </a:r>
                <a14:m>
                  <m:oMath xmlns:m="http://schemas.openxmlformats.org/officeDocument/2006/math">
                    <m:r>
                      <a:rPr lang="de-DE" sz="2812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12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2812" i="1">
                            <a:latin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de-DE" sz="2812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12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2812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de-DE" sz="2812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sz="2812" i="1">
                            <a:latin typeface="Cambria Math" panose="02040503050406030204" pitchFamily="18" charset="0"/>
                          </a:rPr>
                          <m:t>𝑆𝐸𝑀</m:t>
                        </m:r>
                      </m:den>
                    </m:f>
                  </m:oMath>
                </a14:m>
                <a:endParaRPr lang="de-DE" sz="2812" dirty="0"/>
              </a:p>
            </p:txBody>
          </p:sp>
        </mc:Choice>
        <mc:Fallback xmlns=""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59" y="2061973"/>
                <a:ext cx="2987207" cy="756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-sample t-test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93431" y="534665"/>
            <a:ext cx="8961621" cy="561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lvl1pPr marL="728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73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617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0621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506663" indent="-411163" algn="l" rtl="0" eaLnBrk="0" fontAlgn="base" hangingPunct="0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9638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4210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8782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335463" indent="-411163" algn="l" rtl="0" fontAlgn="base">
              <a:spcBef>
                <a:spcPts val="2400"/>
              </a:spcBef>
              <a:spcAft>
                <a:spcPct val="0"/>
              </a:spcAft>
              <a:buSzPct val="129000"/>
              <a:buFont typeface="Gill Sans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223234" indent="0">
              <a:lnSpc>
                <a:spcPts val="2601"/>
              </a:lnSpc>
              <a:buNone/>
            </a:pPr>
            <a:r>
              <a:rPr lang="en-US" sz="1800" dirty="0"/>
              <a:t>The 2-sample t-tests measures </a:t>
            </a:r>
          </a:p>
          <a:p>
            <a:pPr marL="223234" indent="0">
              <a:lnSpc>
                <a:spcPts val="2601"/>
              </a:lnSpc>
              <a:buNone/>
            </a:pPr>
            <a:endParaRPr lang="de-DE" sz="1800" dirty="0"/>
          </a:p>
          <a:p>
            <a:pPr marL="223234" indent="0">
              <a:lnSpc>
                <a:spcPts val="2601"/>
              </a:lnSpc>
              <a:buNone/>
            </a:pPr>
            <a:r>
              <a:rPr lang="de-DE" sz="1800" dirty="0" err="1" smtClean="0"/>
              <a:t>Assumptions</a:t>
            </a:r>
            <a:r>
              <a:rPr lang="de-DE" sz="1800" dirty="0"/>
              <a:t>: </a:t>
            </a:r>
            <a:r>
              <a:rPr lang="de-DE" sz="1800" dirty="0" err="1"/>
              <a:t>both</a:t>
            </a:r>
            <a:r>
              <a:rPr lang="de-DE" sz="1800" dirty="0"/>
              <a:t> </a:t>
            </a:r>
            <a:r>
              <a:rPr lang="de-DE" sz="1800" dirty="0" err="1"/>
              <a:t>random</a:t>
            </a:r>
            <a:r>
              <a:rPr lang="de-DE" sz="1800" dirty="0"/>
              <a:t> </a:t>
            </a:r>
            <a:r>
              <a:rPr lang="de-DE" sz="1800" dirty="0" err="1"/>
              <a:t>samples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close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normal </a:t>
            </a:r>
            <a:r>
              <a:rPr lang="de-DE" sz="1800" dirty="0" err="1"/>
              <a:t>distribution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they</a:t>
            </a:r>
            <a:r>
              <a:rPr lang="de-DE" sz="1800" dirty="0"/>
              <a:t> </a:t>
            </a:r>
            <a:r>
              <a:rPr lang="de-DE" sz="1800" dirty="0" err="1"/>
              <a:t>have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same </a:t>
            </a:r>
            <a:r>
              <a:rPr lang="de-DE" sz="1800" dirty="0" err="1"/>
              <a:t>standard</a:t>
            </a:r>
            <a:r>
              <a:rPr lang="de-DE" sz="1800" dirty="0"/>
              <a:t> </a:t>
            </a:r>
            <a:r>
              <a:rPr lang="de-DE" sz="1800" dirty="0" err="1"/>
              <a:t>deviation</a:t>
            </a:r>
            <a:r>
              <a:rPr lang="de-DE" sz="1800" dirty="0"/>
              <a:t>.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/>
              <p:cNvSpPr/>
              <p:nvPr/>
            </p:nvSpPr>
            <p:spPr>
              <a:xfrm>
                <a:off x="546564" y="1025832"/>
                <a:ext cx="8050269" cy="66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1 −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𝑠𝑎𝑚𝑝𝑙𝑒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𝑆𝐸𝑀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𝑑𝑖𝑓𝑓𝑒𝑟𝑒𝑛𝑐𝑒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𝑏𝑜𝑡h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𝑎𝑣𝑒𝑟𝑎𝑔𝑒𝑠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64" y="1025832"/>
                <a:ext cx="8050269" cy="6674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938744"/>
              </p:ext>
            </p:extLst>
          </p:nvPr>
        </p:nvGraphicFramePr>
        <p:xfrm>
          <a:off x="1508090" y="2884218"/>
          <a:ext cx="6540727" cy="151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Formel" r:id="rId7" imgW="3073320" imgH="698400" progId="Equation.3">
                  <p:embed/>
                </p:oleObj>
              </mc:Choice>
              <mc:Fallback>
                <p:oleObj name="Formel" r:id="rId7" imgW="3073320" imgH="698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090" y="2884218"/>
                        <a:ext cx="6540727" cy="1519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3165894" y="4963169"/>
            <a:ext cx="1305165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6" dirty="0" err="1">
                <a:solidFill>
                  <a:srgbClr val="FF33CC"/>
                </a:solidFill>
              </a:rPr>
              <a:t>estimated</a:t>
            </a:r>
            <a:endParaRPr lang="de-DE" sz="1406" dirty="0">
              <a:solidFill>
                <a:srgbClr val="FF33CC"/>
              </a:solidFill>
            </a:endParaRPr>
          </a:p>
          <a:p>
            <a:r>
              <a:rPr lang="de-DE" sz="1406" dirty="0" err="1">
                <a:solidFill>
                  <a:srgbClr val="FF33CC"/>
                </a:solidFill>
              </a:rPr>
              <a:t>variance</a:t>
            </a:r>
            <a:r>
              <a:rPr lang="de-DE" sz="1406" dirty="0">
                <a:solidFill>
                  <a:srgbClr val="FF33CC"/>
                </a:solidFill>
              </a:rPr>
              <a:t> </a:t>
            </a:r>
            <a:r>
              <a:rPr lang="de-DE" sz="1406" dirty="0" err="1">
                <a:solidFill>
                  <a:srgbClr val="FF33CC"/>
                </a:solidFill>
              </a:rPr>
              <a:t>of</a:t>
            </a:r>
            <a:r>
              <a:rPr lang="de-DE" sz="1406" dirty="0">
                <a:solidFill>
                  <a:srgbClr val="FF33CC"/>
                </a:solidFill>
              </a:rPr>
              <a:t> X</a:t>
            </a:r>
            <a:r>
              <a:rPr lang="de-DE" sz="1406" baseline="-25000" dirty="0">
                <a:solidFill>
                  <a:srgbClr val="FF33CC"/>
                </a:solidFill>
              </a:rPr>
              <a:t>1</a:t>
            </a:r>
            <a:endParaRPr lang="en-US" sz="1406" dirty="0">
              <a:solidFill>
                <a:srgbClr val="FF33CC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685874" y="4944731"/>
            <a:ext cx="1305165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6" dirty="0" err="1">
                <a:solidFill>
                  <a:srgbClr val="FF33CC"/>
                </a:solidFill>
              </a:rPr>
              <a:t>estimated</a:t>
            </a:r>
            <a:endParaRPr lang="de-DE" sz="1406" dirty="0">
              <a:solidFill>
                <a:srgbClr val="FF33CC"/>
              </a:solidFill>
            </a:endParaRPr>
          </a:p>
          <a:p>
            <a:r>
              <a:rPr lang="de-DE" sz="1406" dirty="0" err="1">
                <a:solidFill>
                  <a:srgbClr val="FF33CC"/>
                </a:solidFill>
              </a:rPr>
              <a:t>variance</a:t>
            </a:r>
            <a:r>
              <a:rPr lang="de-DE" sz="1406" dirty="0">
                <a:solidFill>
                  <a:srgbClr val="FF33CC"/>
                </a:solidFill>
              </a:rPr>
              <a:t> </a:t>
            </a:r>
            <a:r>
              <a:rPr lang="de-DE" sz="1406" dirty="0" err="1">
                <a:solidFill>
                  <a:srgbClr val="FF33CC"/>
                </a:solidFill>
              </a:rPr>
              <a:t>of</a:t>
            </a:r>
            <a:r>
              <a:rPr lang="de-DE" sz="1406" dirty="0">
                <a:solidFill>
                  <a:srgbClr val="FF33CC"/>
                </a:solidFill>
              </a:rPr>
              <a:t> X</a:t>
            </a:r>
            <a:r>
              <a:rPr lang="de-DE" sz="1406" baseline="-25000" dirty="0">
                <a:solidFill>
                  <a:srgbClr val="FF33CC"/>
                </a:solidFill>
              </a:rPr>
              <a:t>2</a:t>
            </a:r>
            <a:endParaRPr lang="en-US" sz="1406" dirty="0">
              <a:solidFill>
                <a:srgbClr val="FF33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71699" y="4634698"/>
            <a:ext cx="1067921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6" dirty="0" err="1">
                <a:solidFill>
                  <a:srgbClr val="00B050"/>
                </a:solidFill>
              </a:rPr>
              <a:t>Degrees</a:t>
            </a:r>
            <a:r>
              <a:rPr lang="de-DE" sz="1406" dirty="0">
                <a:solidFill>
                  <a:srgbClr val="00B050"/>
                </a:solidFill>
              </a:rPr>
              <a:t> </a:t>
            </a:r>
            <a:r>
              <a:rPr lang="de-DE" sz="1406" dirty="0" err="1">
                <a:solidFill>
                  <a:srgbClr val="00B050"/>
                </a:solidFill>
              </a:rPr>
              <a:t>of</a:t>
            </a:r>
            <a:endParaRPr lang="de-DE" sz="1406" dirty="0">
              <a:solidFill>
                <a:srgbClr val="00B050"/>
              </a:solidFill>
            </a:endParaRPr>
          </a:p>
          <a:p>
            <a:r>
              <a:rPr lang="de-DE" sz="1406" dirty="0" err="1">
                <a:solidFill>
                  <a:srgbClr val="00B050"/>
                </a:solidFill>
              </a:rPr>
              <a:t>freedom</a:t>
            </a:r>
            <a:endParaRPr lang="en-US" sz="1406" dirty="0">
              <a:solidFill>
                <a:srgbClr val="00B05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536246" y="4052416"/>
            <a:ext cx="1066318" cy="5250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6" dirty="0" err="1">
                <a:solidFill>
                  <a:srgbClr val="00B0F0"/>
                </a:solidFill>
              </a:rPr>
              <a:t>Correction</a:t>
            </a:r>
            <a:r>
              <a:rPr lang="de-DE" sz="1406" dirty="0">
                <a:solidFill>
                  <a:srgbClr val="00B0F0"/>
                </a:solidFill>
              </a:rPr>
              <a:t> </a:t>
            </a:r>
          </a:p>
          <a:p>
            <a:r>
              <a:rPr lang="de-DE" sz="1406" dirty="0" err="1">
                <a:solidFill>
                  <a:srgbClr val="00B0F0"/>
                </a:solidFill>
              </a:rPr>
              <a:t>of</a:t>
            </a:r>
            <a:r>
              <a:rPr lang="de-DE" sz="1406" dirty="0">
                <a:solidFill>
                  <a:srgbClr val="00B0F0"/>
                </a:solidFill>
              </a:rPr>
              <a:t> SEM</a:t>
            </a:r>
            <a:endParaRPr lang="en-US" sz="1406" dirty="0">
              <a:solidFill>
                <a:srgbClr val="00B0F0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279620" y="3112930"/>
            <a:ext cx="1730464" cy="1020694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>
              <a:lnSpc>
                <a:spcPct val="110000"/>
              </a:lnSpc>
            </a:pPr>
            <a:endParaRPr lang="en-US" sz="1969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V="1">
            <a:off x="3822613" y="4190805"/>
            <a:ext cx="14942" cy="7312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Ellipse 22"/>
          <p:cNvSpPr/>
          <p:nvPr/>
        </p:nvSpPr>
        <p:spPr bwMode="auto">
          <a:xfrm>
            <a:off x="5364087" y="3113148"/>
            <a:ext cx="1840705" cy="1032749"/>
          </a:xfrm>
          <a:prstGeom prst="ellipse">
            <a:avLst/>
          </a:prstGeom>
          <a:noFill/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>
              <a:lnSpc>
                <a:spcPct val="110000"/>
              </a:lnSpc>
            </a:pPr>
            <a:endParaRPr lang="en-US" sz="1969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V="1">
            <a:off x="6124435" y="4190804"/>
            <a:ext cx="18621" cy="7218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Ellipse 24"/>
          <p:cNvSpPr/>
          <p:nvPr/>
        </p:nvSpPr>
        <p:spPr bwMode="auto">
          <a:xfrm>
            <a:off x="1839866" y="3253029"/>
            <a:ext cx="364100" cy="595837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>
              <a:lnSpc>
                <a:spcPct val="110000"/>
              </a:lnSpc>
            </a:pPr>
            <a:endParaRPr lang="en-US" sz="1969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4604795" y="4004634"/>
            <a:ext cx="1217106" cy="43381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defTabSz="642915">
              <a:lnSpc>
                <a:spcPct val="110000"/>
              </a:lnSpc>
            </a:pPr>
            <a:endParaRPr lang="en-US" sz="1969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736505" y="6053746"/>
            <a:ext cx="278468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84" dirty="0"/>
              <a:t>https://matheguru.com/stochastik/t-test.html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0569" y="4971195"/>
            <a:ext cx="3038553" cy="84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42915"/>
            <a:r>
              <a:rPr lang="de-DE" altLang="en-US" sz="1266" dirty="0" err="1">
                <a:latin typeface="&amp;quot"/>
              </a:rPr>
              <a:t>If</a:t>
            </a:r>
            <a:r>
              <a:rPr lang="de-DE" altLang="en-US" sz="1266" dirty="0">
                <a:latin typeface="&amp;quot"/>
              </a:rPr>
              <a:t> 2 </a:t>
            </a:r>
            <a:r>
              <a:rPr lang="de-DE" altLang="en-US" sz="1266" dirty="0" err="1">
                <a:latin typeface="&amp;quot"/>
              </a:rPr>
              <a:t>random</a:t>
            </a:r>
            <a:r>
              <a:rPr lang="de-DE" altLang="en-US" sz="1266" dirty="0">
                <a:latin typeface="&amp;quot"/>
              </a:rPr>
              <a:t> variables X </a:t>
            </a:r>
            <a:r>
              <a:rPr lang="de-DE" altLang="en-US" sz="1266" dirty="0" err="1">
                <a:latin typeface="&amp;quot"/>
              </a:rPr>
              <a:t>and</a:t>
            </a:r>
            <a:r>
              <a:rPr lang="de-DE" altLang="en-US" sz="1266" dirty="0">
                <a:latin typeface="&amp;quot"/>
              </a:rPr>
              <a:t> Y </a:t>
            </a:r>
            <a:r>
              <a:rPr lang="de-DE" altLang="en-US" sz="1266" dirty="0" err="1">
                <a:latin typeface="&amp;quot"/>
              </a:rPr>
              <a:t>are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independent</a:t>
            </a:r>
            <a:r>
              <a:rPr lang="de-DE" altLang="en-US" sz="1266" dirty="0">
                <a:latin typeface="&amp;quot"/>
              </a:rPr>
              <a:t>, </a:t>
            </a:r>
            <a:r>
              <a:rPr lang="de-DE" altLang="en-US" sz="1266" dirty="0" err="1">
                <a:latin typeface="&amp;quot"/>
              </a:rPr>
              <a:t>the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variance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of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their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sum</a:t>
            </a:r>
            <a:r>
              <a:rPr lang="de-DE" altLang="en-US" sz="1266" dirty="0">
                <a:latin typeface="&amp;quot"/>
              </a:rPr>
              <a:t> </a:t>
            </a:r>
          </a:p>
          <a:p>
            <a:pPr algn="ctr" defTabSz="642915"/>
            <a:r>
              <a:rPr lang="de-DE" altLang="en-US" sz="1266" dirty="0" err="1">
                <a:latin typeface="&amp;quot"/>
              </a:rPr>
              <a:t>is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the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sum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of</a:t>
            </a:r>
            <a:r>
              <a:rPr lang="de-DE" altLang="en-US" sz="1266" dirty="0">
                <a:latin typeface="&amp;quot"/>
              </a:rPr>
              <a:t> </a:t>
            </a:r>
            <a:r>
              <a:rPr lang="de-DE" altLang="en-US" sz="1266" dirty="0" err="1">
                <a:latin typeface="&amp;quot"/>
              </a:rPr>
              <a:t>the</a:t>
            </a:r>
            <a:r>
              <a:rPr lang="de-DE" altLang="en-US" sz="1266" dirty="0">
                <a:latin typeface="&amp;quot"/>
              </a:rPr>
              <a:t> individual </a:t>
            </a:r>
            <a:r>
              <a:rPr lang="de-DE" altLang="en-US" sz="1266" dirty="0" err="1">
                <a:latin typeface="&amp;quot"/>
              </a:rPr>
              <a:t>variances</a:t>
            </a:r>
            <a:endParaRPr lang="en-US" altLang="en-US" sz="1266" dirty="0">
              <a:latin typeface="&amp;quot"/>
            </a:endParaRPr>
          </a:p>
          <a:p>
            <a:pPr algn="ctr" defTabSz="642915"/>
            <a:r>
              <a:rPr lang="en-US" altLang="en-US" sz="1266" dirty="0">
                <a:latin typeface="MathJax_AMS"/>
              </a:rPr>
              <a:t>V</a:t>
            </a:r>
            <a:r>
              <a:rPr lang="en-US" altLang="en-US" sz="1266" dirty="0">
                <a:latin typeface="MathJax_Main"/>
              </a:rPr>
              <a:t>(</a:t>
            </a:r>
            <a:r>
              <a:rPr lang="en-US" altLang="en-US" sz="1266" i="1" dirty="0">
                <a:latin typeface="MathJax_Math"/>
              </a:rPr>
              <a:t>X</a:t>
            </a:r>
            <a:r>
              <a:rPr lang="en-US" altLang="en-US" sz="1266" dirty="0">
                <a:latin typeface="MathJax_Main"/>
              </a:rPr>
              <a:t>+</a:t>
            </a:r>
            <a:r>
              <a:rPr lang="en-US" altLang="en-US" sz="1266" i="1" dirty="0">
                <a:latin typeface="MathJax_Math"/>
              </a:rPr>
              <a:t>Y</a:t>
            </a:r>
            <a:r>
              <a:rPr lang="en-US" altLang="en-US" sz="1266" dirty="0">
                <a:latin typeface="MathJax_Main"/>
              </a:rPr>
              <a:t>)=</a:t>
            </a:r>
            <a:r>
              <a:rPr lang="en-US" altLang="en-US" sz="1266" dirty="0">
                <a:latin typeface="MathJax_AMS"/>
              </a:rPr>
              <a:t>V</a:t>
            </a:r>
            <a:r>
              <a:rPr lang="en-US" altLang="en-US" sz="1266" dirty="0">
                <a:latin typeface="MathJax_Main"/>
              </a:rPr>
              <a:t>(</a:t>
            </a:r>
            <a:r>
              <a:rPr lang="en-US" altLang="en-US" sz="1266" i="1" dirty="0">
                <a:latin typeface="MathJax_Math"/>
              </a:rPr>
              <a:t>X</a:t>
            </a:r>
            <a:r>
              <a:rPr lang="en-US" altLang="en-US" sz="1266" dirty="0">
                <a:latin typeface="MathJax_Main"/>
              </a:rPr>
              <a:t>)+</a:t>
            </a:r>
            <a:r>
              <a:rPr lang="en-US" altLang="en-US" sz="1266" dirty="0">
                <a:latin typeface="MathJax_AMS"/>
              </a:rPr>
              <a:t>V</a:t>
            </a:r>
            <a:r>
              <a:rPr lang="en-US" altLang="en-US" sz="1266" dirty="0">
                <a:latin typeface="MathJax_Main"/>
              </a:rPr>
              <a:t>(</a:t>
            </a:r>
            <a:r>
              <a:rPr lang="en-US" altLang="en-US" sz="1266" i="1" dirty="0">
                <a:latin typeface="MathJax_Math"/>
              </a:rPr>
              <a:t>Y</a:t>
            </a:r>
            <a:r>
              <a:rPr lang="en-US" altLang="en-US" sz="1266" dirty="0">
                <a:latin typeface="MathJax_Main"/>
              </a:rPr>
              <a:t>)</a:t>
            </a:r>
            <a:endParaRPr lang="en-US" altLang="en-US" sz="1266" dirty="0"/>
          </a:p>
        </p:txBody>
      </p:sp>
    </p:spTree>
    <p:extLst>
      <p:ext uri="{BB962C8B-B14F-4D97-AF65-F5344CB8AC3E}">
        <p14:creationId xmlns:p14="http://schemas.microsoft.com/office/powerpoint/2010/main" val="2824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Limma</a:t>
            </a:r>
            <a:r>
              <a:rPr lang="en-US" dirty="0" smtClean="0"/>
              <a:t> Package: Volcano plot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7056784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600" kern="0" dirty="0" smtClean="0"/>
              <a:t>Rapaport et al. (2013) Genome Biol. 14: R95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600" kern="0" dirty="0"/>
              <a:t>Cui &amp; Churchill, </a:t>
            </a:r>
            <a:r>
              <a:rPr lang="de-DE" sz="1600" dirty="0"/>
              <a:t>Genome </a:t>
            </a:r>
            <a:r>
              <a:rPr lang="de-DE" sz="1600" dirty="0" err="1"/>
              <a:t>Biol</a:t>
            </a:r>
            <a:r>
              <a:rPr lang="de-DE" sz="1600" dirty="0"/>
              <a:t>. 2003; 4(4): 210</a:t>
            </a:r>
            <a:endParaRPr lang="en-US" sz="16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4178424" y="696903"/>
            <a:ext cx="4858072" cy="248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/>
              <a:t>The 'volcano plot' is an </a:t>
            </a:r>
            <a:r>
              <a:rPr lang="en-US" dirty="0" smtClean="0"/>
              <a:t>easy-to-interpret </a:t>
            </a:r>
            <a:r>
              <a:rPr lang="en-US" dirty="0"/>
              <a:t>graph that summarizes both fold-change and </a:t>
            </a:r>
            <a:r>
              <a:rPr lang="en-US" i="1" dirty="0"/>
              <a:t>t</a:t>
            </a:r>
            <a:r>
              <a:rPr lang="en-US" dirty="0"/>
              <a:t>-test </a:t>
            </a:r>
            <a:r>
              <a:rPr lang="en-US" dirty="0" smtClean="0"/>
              <a:t>criteria. </a:t>
            </a:r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It </a:t>
            </a:r>
            <a:r>
              <a:rPr lang="en-US" dirty="0"/>
              <a:t>is a scatter-plot of the negative log</a:t>
            </a:r>
            <a:r>
              <a:rPr lang="en-US" baseline="-25000" dirty="0"/>
              <a:t>10</a:t>
            </a:r>
            <a:r>
              <a:rPr lang="en-US" dirty="0"/>
              <a:t>-transformed </a:t>
            </a:r>
            <a:r>
              <a:rPr lang="en-US" i="1" dirty="0"/>
              <a:t>p</a:t>
            </a:r>
            <a:r>
              <a:rPr lang="en-US" dirty="0"/>
              <a:t>-values from the gene-specific </a:t>
            </a:r>
            <a:r>
              <a:rPr lang="en-US" i="1" dirty="0"/>
              <a:t>t </a:t>
            </a:r>
            <a:r>
              <a:rPr lang="en-US" dirty="0" smtClean="0"/>
              <a:t>test </a:t>
            </a:r>
            <a:r>
              <a:rPr lang="en-US" dirty="0"/>
              <a:t>against the log</a:t>
            </a:r>
            <a:r>
              <a:rPr lang="en-US" baseline="-25000" dirty="0"/>
              <a:t>2 </a:t>
            </a:r>
            <a:r>
              <a:rPr lang="en-US" dirty="0"/>
              <a:t>fold </a:t>
            </a:r>
            <a:r>
              <a:rPr lang="en-US" dirty="0" smtClean="0"/>
              <a:t>change.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" y="548681"/>
            <a:ext cx="3755543" cy="338437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94841" y="3861048"/>
            <a:ext cx="8425631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 smtClean="0"/>
              <a:t>Genes </a:t>
            </a:r>
            <a:r>
              <a:rPr lang="en-US" dirty="0"/>
              <a:t>with statistically significant differential expression according to the gene-specific </a:t>
            </a:r>
            <a:r>
              <a:rPr lang="en-US" i="1" dirty="0"/>
              <a:t>t </a:t>
            </a:r>
            <a:r>
              <a:rPr lang="en-US" dirty="0"/>
              <a:t>test will lie above a horizontal threshold line. </a:t>
            </a: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dirty="0" smtClean="0"/>
              <a:t>Genes </a:t>
            </a:r>
            <a:r>
              <a:rPr lang="en-US" dirty="0"/>
              <a:t>with large fold-change values will lie outside a pair of vertical threshold lines. The significant genes identified by the </a:t>
            </a:r>
            <a:r>
              <a:rPr lang="en-US" i="1" dirty="0"/>
              <a:t>S, B</a:t>
            </a:r>
            <a:r>
              <a:rPr lang="en-US" dirty="0"/>
              <a:t>, and regularized </a:t>
            </a:r>
            <a:r>
              <a:rPr lang="en-US" i="1" dirty="0"/>
              <a:t>t </a:t>
            </a:r>
            <a:r>
              <a:rPr lang="en-US" dirty="0"/>
              <a:t>tests will tend to be located in the upper left or upper right parts of the plot.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8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49" y="279949"/>
            <a:ext cx="7802943" cy="21409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Detection of Outlier Samples/Genes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97449" y="2492896"/>
            <a:ext cx="8549101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00"/>
                </a:solidFill>
                <a:latin typeface="Minion Pro"/>
              </a:rPr>
              <a:t>Outlier</a:t>
            </a:r>
            <a:r>
              <a:rPr lang="en-US" dirty="0" smtClean="0">
                <a:solidFill>
                  <a:srgbClr val="000000"/>
                </a:solidFill>
                <a:latin typeface="Minion Pro"/>
              </a:rPr>
              <a:t> : 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an observation that deviates “too much” from other observations. </a:t>
            </a:r>
            <a:endParaRPr lang="en-US" dirty="0" smtClean="0">
              <a:solidFill>
                <a:srgbClr val="000000"/>
              </a:solidFill>
              <a:latin typeface="Minion Pro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Minion Pro"/>
            </a:endParaRPr>
          </a:p>
          <a:p>
            <a:pPr algn="just">
              <a:lnSpc>
                <a:spcPts val="2500"/>
              </a:lnSpc>
            </a:pPr>
            <a:r>
              <a:rPr lang="en-US" dirty="0" smtClean="0">
                <a:solidFill>
                  <a:srgbClr val="000000"/>
                </a:solidFill>
                <a:latin typeface="Minion Pro"/>
              </a:rPr>
              <a:t>Detecting 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outliers might be important either because the outlier observations are of interest themselves or because they might contaminate the downstream statistical analysis. </a:t>
            </a:r>
            <a:endParaRPr lang="en-US" dirty="0" smtClean="0">
              <a:solidFill>
                <a:srgbClr val="000000"/>
              </a:solidFill>
              <a:latin typeface="Minion Pro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Minion Pro"/>
            </a:endParaRPr>
          </a:p>
          <a:p>
            <a:pPr algn="just">
              <a:lnSpc>
                <a:spcPts val="2500"/>
              </a:lnSpc>
            </a:pPr>
            <a:r>
              <a:rPr lang="en-US" dirty="0" smtClean="0">
                <a:solidFill>
                  <a:srgbClr val="000000"/>
                </a:solidFill>
                <a:latin typeface="Minion Pro"/>
              </a:rPr>
              <a:t>One 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common reason for </a:t>
            </a:r>
            <a:r>
              <a:rPr lang="en-US" dirty="0" smtClean="0">
                <a:solidFill>
                  <a:srgbClr val="000000"/>
                </a:solidFill>
                <a:latin typeface="Minion Pro"/>
              </a:rPr>
              <a:t>outliers 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is </a:t>
            </a:r>
            <a:r>
              <a:rPr lang="en-US" b="1" dirty="0">
                <a:solidFill>
                  <a:srgbClr val="000000"/>
                </a:solidFill>
                <a:latin typeface="Minion Pro"/>
              </a:rPr>
              <a:t>mislabeling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, where accidently a sample of one class might be falsely assigned to another one. </a:t>
            </a:r>
          </a:p>
          <a:p>
            <a:pPr algn="just">
              <a:lnSpc>
                <a:spcPts val="2500"/>
              </a:lnSpc>
            </a:pPr>
            <a:endParaRPr lang="en-US" dirty="0" smtClean="0">
              <a:solidFill>
                <a:srgbClr val="000000"/>
              </a:solidFill>
              <a:latin typeface="Minion Pro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rgbClr val="000000"/>
                </a:solidFill>
                <a:latin typeface="Minion Pro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Minion Pro"/>
              </a:rPr>
              <a:t>n 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outlier might also be a gene with abnormal expression values in one or more samples from the same class. In the case of cancer, this may reflect that this patient or his/her disease is a </a:t>
            </a:r>
            <a:r>
              <a:rPr lang="en-US" b="1" dirty="0">
                <a:solidFill>
                  <a:srgbClr val="000000"/>
                </a:solidFill>
                <a:latin typeface="Minion Pro"/>
              </a:rPr>
              <a:t>special case</a:t>
            </a:r>
            <a:r>
              <a:rPr lang="en-US" dirty="0">
                <a:solidFill>
                  <a:srgbClr val="000000"/>
                </a:solidFill>
                <a:latin typeface="Minion Pro"/>
              </a:rPr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8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Grubbs test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216173" y="548680"/>
            <a:ext cx="840283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800" dirty="0"/>
              <a:t>Grubbs’ test can be used to test the presence of </a:t>
            </a:r>
            <a:r>
              <a:rPr lang="en-US" sz="1800" b="1" dirty="0"/>
              <a:t>one outlier </a:t>
            </a:r>
            <a:r>
              <a:rPr lang="en-US" sz="1800" dirty="0"/>
              <a:t>and can be used with data that is normally distributed (except for the outlier) and has at least 7 elements (preferably more).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One tests </a:t>
            </a:r>
            <a:r>
              <a:rPr lang="en-US" sz="1800" dirty="0"/>
              <a:t>the null hypothesis that the data has no outliers vs. the alternative hypothesis that there is one </a:t>
            </a:r>
            <a:r>
              <a:rPr lang="en-US" sz="1800" dirty="0" smtClean="0"/>
              <a:t>outlier.</a:t>
            </a:r>
            <a:endParaRPr lang="en-US" sz="1800" dirty="0"/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/>
              <a:t>If you suspect that the maximum </a:t>
            </a:r>
            <a:r>
              <a:rPr lang="en-US" sz="1800" dirty="0" smtClean="0"/>
              <a:t>(minimum) value </a:t>
            </a:r>
            <a:r>
              <a:rPr lang="en-US" sz="1800" dirty="0"/>
              <a:t>in the data set may be an outlier you can use the test statistic</a:t>
            </a:r>
          </a:p>
          <a:p>
            <a:pPr marL="0" indent="0">
              <a:lnSpc>
                <a:spcPts val="2700"/>
              </a:lnSpc>
              <a:buNone/>
            </a:pPr>
            <a:endParaRPr lang="de-DE" sz="18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de-DE" sz="1800" dirty="0" smtClean="0"/>
              <a:t>The </a:t>
            </a:r>
            <a:r>
              <a:rPr lang="de-DE" sz="1800" dirty="0" err="1" smtClean="0"/>
              <a:t>critical</a:t>
            </a:r>
            <a:r>
              <a:rPr lang="de-DE" sz="1800" dirty="0" smtClean="0"/>
              <a:t> </a:t>
            </a:r>
            <a:r>
              <a:rPr lang="de-DE" sz="1800" dirty="0" err="1" smtClean="0"/>
              <a:t>value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endParaRPr lang="de-DE" sz="1800" dirty="0" smtClean="0"/>
          </a:p>
          <a:p>
            <a:pPr marL="0" indent="0">
              <a:lnSpc>
                <a:spcPts val="2700"/>
              </a:lnSpc>
              <a:buNone/>
            </a:pPr>
            <a:endParaRPr lang="de-DE" sz="1800" dirty="0"/>
          </a:p>
          <a:p>
            <a:pPr marL="0" indent="0">
              <a:lnSpc>
                <a:spcPts val="2700"/>
              </a:lnSpc>
              <a:buNone/>
            </a:pP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where</a:t>
            </a:r>
            <a:r>
              <a:rPr lang="en-US" sz="1800" i="1" dirty="0" smtClean="0"/>
              <a:t> </a:t>
            </a:r>
            <a:r>
              <a:rPr lang="en-US" sz="1800" i="1" dirty="0" err="1"/>
              <a:t>t</a:t>
            </a:r>
            <a:r>
              <a:rPr lang="en-US" sz="1800" i="1" baseline="-25000" dirty="0" err="1"/>
              <a:t>crit</a:t>
            </a:r>
            <a:r>
              <a:rPr lang="en-US" sz="1800" dirty="0"/>
              <a:t> is the critical value of the </a:t>
            </a:r>
            <a:r>
              <a:rPr lang="en-US" sz="1800" i="1" dirty="0"/>
              <a:t>t</a:t>
            </a:r>
            <a:r>
              <a:rPr lang="en-US" sz="1800" dirty="0"/>
              <a:t> distribution </a:t>
            </a:r>
            <a:r>
              <a:rPr lang="en-US" sz="1800" i="1" dirty="0"/>
              <a:t>T</a:t>
            </a:r>
            <a:r>
              <a:rPr lang="en-US" sz="1800" dirty="0"/>
              <a:t>(</a:t>
            </a:r>
            <a:r>
              <a:rPr lang="en-US" sz="1800" i="1" dirty="0"/>
              <a:t>n</a:t>
            </a:r>
            <a:r>
              <a:rPr lang="en-US" sz="1800" dirty="0"/>
              <a:t>−2) and the significance level is </a:t>
            </a:r>
            <a:r>
              <a:rPr lang="en-US" sz="1800" i="1" dirty="0"/>
              <a:t>α</a:t>
            </a:r>
            <a:r>
              <a:rPr lang="en-US" sz="1800" dirty="0"/>
              <a:t>/</a:t>
            </a:r>
            <a:r>
              <a:rPr lang="en-US" sz="1800" i="1" dirty="0"/>
              <a:t>n</a:t>
            </a:r>
            <a:r>
              <a:rPr lang="en-US" sz="1800" dirty="0"/>
              <a:t>. Thus the null hypothesis is rejected if </a:t>
            </a:r>
            <a:r>
              <a:rPr lang="en-US" sz="1800" i="1" dirty="0"/>
              <a:t>G &gt; </a:t>
            </a:r>
            <a:r>
              <a:rPr lang="en-US" sz="1800" i="1" dirty="0" err="1"/>
              <a:t>G</a:t>
            </a:r>
            <a:r>
              <a:rPr lang="en-US" sz="1800" i="1" baseline="-25000" dirty="0" err="1"/>
              <a:t>crit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de-DE" sz="8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n-US" sz="1400" dirty="0"/>
              <a:t>http://www.real-statistics.com/students-t-distribution/identifying-outliers-using-t-distribution/grubbs-test/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07114"/>
              </p:ext>
            </p:extLst>
          </p:nvPr>
        </p:nvGraphicFramePr>
        <p:xfrm>
          <a:off x="4067944" y="2794197"/>
          <a:ext cx="3293438" cy="70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Formel" r:id="rId4" imgW="2781000" imgH="596880" progId="Equation.3">
                  <p:embed/>
                </p:oleObj>
              </mc:Choice>
              <mc:Fallback>
                <p:oleObj name="Formel" r:id="rId4" imgW="2781000" imgH="596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2794197"/>
                        <a:ext cx="3293438" cy="706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258571"/>
              </p:ext>
            </p:extLst>
          </p:nvPr>
        </p:nvGraphicFramePr>
        <p:xfrm>
          <a:off x="3851920" y="3782256"/>
          <a:ext cx="200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Formel" r:id="rId6" imgW="2006280" imgH="660240" progId="Equation.3">
                  <p:embed/>
                </p:oleObj>
              </mc:Choice>
              <mc:Fallback>
                <p:oleObj name="Formel" r:id="rId6" imgW="200628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920" y="3782256"/>
                        <a:ext cx="2006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GESD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216173" y="620688"/>
            <a:ext cx="8402834" cy="176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/>
              <a:t>GESD was developed to detect </a:t>
            </a:r>
            <a:r>
              <a:rPr lang="en-US" sz="1800" dirty="0" smtClean="0"/>
              <a:t>≥1 </a:t>
            </a:r>
            <a:r>
              <a:rPr lang="en-US" sz="1800" dirty="0"/>
              <a:t>outliers in a dataset assuming that the body of its data points comes from a </a:t>
            </a:r>
            <a:r>
              <a:rPr lang="en-US" sz="1800" b="1" dirty="0"/>
              <a:t>normal </a:t>
            </a:r>
            <a:r>
              <a:rPr lang="en-US" sz="1800" b="1" dirty="0" smtClean="0"/>
              <a:t>distribution</a:t>
            </a:r>
            <a:r>
              <a:rPr lang="en-US" sz="1800" dirty="0" smtClean="0"/>
              <a:t>. </a:t>
            </a: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First, GESD </a:t>
            </a:r>
            <a:r>
              <a:rPr lang="en-US" sz="1800" dirty="0"/>
              <a:t>calculates the deviation </a:t>
            </a:r>
            <a:r>
              <a:rPr lang="en-US" sz="1800" dirty="0" smtClean="0"/>
              <a:t>between every point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and</a:t>
            </a:r>
            <a:r>
              <a:rPr lang="en-US" sz="1800" dirty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mean </a:t>
            </a:r>
            <a:r>
              <a:rPr lang="en-US" sz="1800" dirty="0" smtClean="0">
                <a:sym typeface="Symbol" panose="05050102010706020507" pitchFamily="18" charset="2"/>
              </a:rPr>
              <a:t></a:t>
            </a:r>
            <a:r>
              <a:rPr lang="en-US" sz="1800" dirty="0" smtClean="0"/>
              <a:t>, </a:t>
            </a:r>
          </a:p>
          <a:p>
            <a:pPr marL="0" indent="0">
              <a:lnSpc>
                <a:spcPts val="2700"/>
              </a:lnSpc>
              <a:buNone/>
            </a:pP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/>
              <a:t>n</a:t>
            </a:r>
            <a:r>
              <a:rPr lang="en-US" sz="1800" dirty="0" smtClean="0"/>
              <a:t>ormalized by the standard deviation.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At </a:t>
            </a:r>
            <a:r>
              <a:rPr lang="en-US" sz="1800" dirty="0"/>
              <a:t>each </a:t>
            </a:r>
            <a:r>
              <a:rPr lang="en-US" sz="1800" dirty="0" smtClean="0"/>
              <a:t>iteration, it then removes </a:t>
            </a:r>
            <a:r>
              <a:rPr lang="en-US" sz="1800" dirty="0"/>
              <a:t>the point with the </a:t>
            </a:r>
            <a:r>
              <a:rPr lang="en-US" sz="1800" b="1" dirty="0"/>
              <a:t>maximum </a:t>
            </a:r>
            <a:r>
              <a:rPr lang="en-US" sz="1800" b="1" dirty="0" smtClean="0"/>
              <a:t>deviation</a:t>
            </a:r>
            <a:r>
              <a:rPr lang="en-US" sz="1800" dirty="0" smtClean="0"/>
              <a:t>. </a:t>
            </a:r>
          </a:p>
          <a:p>
            <a:pPr marL="0" indent="0">
              <a:lnSpc>
                <a:spcPts val="2700"/>
              </a:lnSpc>
              <a:buNone/>
            </a:pP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This </a:t>
            </a:r>
            <a:r>
              <a:rPr lang="en-US" sz="1800" dirty="0"/>
              <a:t>process is repeated until all outliers that fulfill the condition </a:t>
            </a:r>
            <a:r>
              <a:rPr lang="en-US" sz="1800" i="1" dirty="0"/>
              <a:t> </a:t>
            </a:r>
            <a:r>
              <a:rPr lang="en-US" sz="1800" i="1" dirty="0" smtClean="0"/>
              <a:t>            </a:t>
            </a:r>
            <a:r>
              <a:rPr lang="en-US" sz="1800" dirty="0" smtClean="0"/>
              <a:t>are </a:t>
            </a:r>
            <a:r>
              <a:rPr lang="en-US" sz="1800" dirty="0"/>
              <a:t>identified where </a:t>
            </a:r>
            <a:r>
              <a:rPr lang="en-US" sz="1800" i="1" dirty="0"/>
              <a:t>λ </a:t>
            </a:r>
            <a:r>
              <a:rPr lang="en-US" sz="1800" dirty="0"/>
              <a:t>is the critical value calculated for all points using the percentage points of the </a:t>
            </a:r>
            <a:r>
              <a:rPr lang="en-US" sz="1800" i="1" dirty="0"/>
              <a:t>t </a:t>
            </a:r>
            <a:r>
              <a:rPr lang="en-US" sz="1800" dirty="0"/>
              <a:t>distribution. </a:t>
            </a: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endParaRPr lang="en-US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701850"/>
            <a:ext cx="2138975" cy="8456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838181"/>
            <a:ext cx="4068635" cy="11110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642" y="3702543"/>
            <a:ext cx="757686" cy="5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l"/>
            <a:r>
              <a:rPr lang="en-US" dirty="0" smtClean="0"/>
              <a:t>What is measured by microarrays?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6264696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Microarrays are a collection of DNA probes that are </a:t>
            </a:r>
            <a:r>
              <a:rPr lang="en-US" sz="1800" dirty="0" smtClean="0"/>
              <a:t>bound </a:t>
            </a:r>
            <a:r>
              <a:rPr lang="en-US" sz="1800" dirty="0"/>
              <a:t>in defined positions to a solid surface, such as a glass </a:t>
            </a:r>
            <a:r>
              <a:rPr lang="en-US" sz="1800" dirty="0" smtClean="0"/>
              <a:t>slide.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probes are generally </a:t>
            </a:r>
            <a:r>
              <a:rPr lang="en-US" sz="1800" dirty="0" smtClean="0"/>
              <a:t>oligonucleotides </a:t>
            </a:r>
            <a:r>
              <a:rPr lang="en-US" sz="1800" dirty="0"/>
              <a:t>that are ‘ink-jet printed’ onto slides (Agilent) or </a:t>
            </a:r>
            <a:r>
              <a:rPr lang="en-US" sz="1800" dirty="0" err="1"/>
              <a:t>synthesised</a:t>
            </a:r>
            <a:r>
              <a:rPr lang="en-US" sz="1800" dirty="0"/>
              <a:t> </a:t>
            </a:r>
            <a:r>
              <a:rPr lang="en-US" sz="1800" i="1" dirty="0"/>
              <a:t>in situ</a:t>
            </a:r>
            <a:r>
              <a:rPr lang="en-US" sz="1800" dirty="0"/>
              <a:t> (</a:t>
            </a:r>
            <a:r>
              <a:rPr lang="en-US" sz="1800" i="1" dirty="0"/>
              <a:t>Affymetrix</a:t>
            </a:r>
            <a:r>
              <a:rPr lang="en-US" sz="1800" dirty="0"/>
              <a:t>). </a:t>
            </a: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Labelled </a:t>
            </a:r>
            <a:r>
              <a:rPr lang="en-US" sz="1800" dirty="0"/>
              <a:t>single-stranded DNA or antisense</a:t>
            </a:r>
            <a:r>
              <a:rPr lang="en-US" sz="1800" i="1" dirty="0"/>
              <a:t> RNA</a:t>
            </a:r>
            <a:r>
              <a:rPr lang="en-US" sz="1800" dirty="0"/>
              <a:t> fragments from a sample </a:t>
            </a:r>
            <a:r>
              <a:rPr lang="en-US" sz="1800" dirty="0" smtClean="0"/>
              <a:t>are </a:t>
            </a:r>
            <a:r>
              <a:rPr lang="en-US" sz="1800" b="1" dirty="0" err="1"/>
              <a:t>hybridised</a:t>
            </a:r>
            <a:r>
              <a:rPr lang="en-US" sz="1800" dirty="0"/>
              <a:t> to the DNA </a:t>
            </a:r>
            <a:r>
              <a:rPr lang="en-US" sz="1800" dirty="0" smtClean="0"/>
              <a:t>microarray.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amount of hybridisation detected for a specific probe is </a:t>
            </a:r>
            <a:r>
              <a:rPr lang="en-US" sz="1800" b="1" dirty="0"/>
              <a:t>proportional</a:t>
            </a:r>
            <a:r>
              <a:rPr lang="en-US" sz="1800" dirty="0"/>
              <a:t> to the number of nucleic acid fragments in the sample</a:t>
            </a:r>
            <a:r>
              <a:rPr lang="en-US" sz="1800" dirty="0" smtClean="0"/>
              <a:t>.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62214" r="84572" b="17223"/>
          <a:stretch/>
        </p:blipFill>
        <p:spPr>
          <a:xfrm>
            <a:off x="6749522" y="620688"/>
            <a:ext cx="2142958" cy="223224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</p:spTree>
    <p:extLst>
      <p:ext uri="{BB962C8B-B14F-4D97-AF65-F5344CB8AC3E}">
        <p14:creationId xmlns:p14="http://schemas.microsoft.com/office/powerpoint/2010/main" val="28329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GESD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216173" y="620688"/>
            <a:ext cx="8402834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GESD </a:t>
            </a:r>
            <a:r>
              <a:rPr lang="en-US" sz="1800" dirty="0"/>
              <a:t>and its predecessor ESD will </a:t>
            </a:r>
            <a:r>
              <a:rPr lang="en-US" sz="1800" b="1" dirty="0"/>
              <a:t>always</a:t>
            </a:r>
            <a:r>
              <a:rPr lang="en-US" sz="1800" dirty="0"/>
              <a:t> </a:t>
            </a:r>
            <a:r>
              <a:rPr lang="en-US" sz="1800" b="1" dirty="0"/>
              <a:t>mark</a:t>
            </a:r>
            <a:r>
              <a:rPr lang="en-US" sz="1800" dirty="0"/>
              <a:t> at least </a:t>
            </a:r>
            <a:r>
              <a:rPr lang="en-US" sz="1800" b="1" dirty="0"/>
              <a:t>one data point </a:t>
            </a:r>
            <a:r>
              <a:rPr lang="en-US" sz="1800" dirty="0"/>
              <a:t>as </a:t>
            </a:r>
            <a:r>
              <a:rPr lang="en-US" sz="1800" b="1" dirty="0"/>
              <a:t>outlier</a:t>
            </a:r>
            <a:r>
              <a:rPr lang="en-US" sz="1800" dirty="0"/>
              <a:t> </a:t>
            </a:r>
            <a:r>
              <a:rPr lang="en-US" sz="1800" dirty="0" smtClean="0"/>
              <a:t>even </a:t>
            </a:r>
            <a:r>
              <a:rPr lang="en-US" sz="1800" dirty="0"/>
              <a:t>when there are in fact no outliers present. </a:t>
            </a: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Therefore</a:t>
            </a:r>
            <a:r>
              <a:rPr lang="en-US" sz="1800" dirty="0"/>
              <a:t>, using GESD to detect outliers in microarray data must be accompanied with a </a:t>
            </a:r>
            <a:r>
              <a:rPr lang="en-US" sz="1800" b="1" dirty="0"/>
              <a:t>threshold </a:t>
            </a:r>
            <a:r>
              <a:rPr lang="en-US" sz="1800" dirty="0"/>
              <a:t>of outlier allowance where a certain amount of outliers are detected before marking a gene as an outlier. </a:t>
            </a: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GESD method is said to perform best for datasets with more than 25 </a:t>
            </a:r>
            <a:r>
              <a:rPr lang="en-US" sz="1800" dirty="0" smtClean="0"/>
              <a:t>points.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 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Additionally</a:t>
            </a:r>
            <a:r>
              <a:rPr lang="en-US" sz="1800" dirty="0"/>
              <a:t>, the algorithm requires the suspected amount of outliers as an input.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40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057" y="138009"/>
            <a:ext cx="8659813" cy="392112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8.4 Detect outliers with MAD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7136" y="538093"/>
                <a:ext cx="8777734" cy="5979375"/>
              </a:xfrm>
            </p:spPr>
            <p:txBody>
              <a:bodyPr/>
              <a:lstStyle/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/>
                  <a:t>In </a:t>
                </a:r>
                <a:r>
                  <a:rPr lang="de-DE" sz="1800" dirty="0" err="1"/>
                  <a:t>contrast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GESD,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MAD </a:t>
                </a:r>
                <a:r>
                  <a:rPr lang="de-DE" sz="1800" dirty="0" err="1"/>
                  <a:t>algorithm</a:t>
                </a:r>
                <a:r>
                  <a:rPr lang="de-DE" sz="1800" dirty="0"/>
                  <a:t> (</a:t>
                </a:r>
                <a:r>
                  <a:rPr lang="de-DE" sz="1800" dirty="0" err="1"/>
                  <a:t>Rousseeuw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and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Croux</a:t>
                </a:r>
                <a:r>
                  <a:rPr lang="de-DE" sz="1800" dirty="0"/>
                  <a:t> 1993) </a:t>
                </a:r>
                <a:r>
                  <a:rPr lang="de-DE" sz="1800" dirty="0" err="1"/>
                  <a:t>is</a:t>
                </a:r>
                <a:r>
                  <a:rPr lang="de-DE" sz="1800" dirty="0"/>
                  <a:t> not </a:t>
                </a:r>
                <a:r>
                  <a:rPr lang="de-DE" sz="1800" dirty="0" err="1"/>
                  <a:t>based</a:t>
                </a:r>
                <a:r>
                  <a:rPr lang="de-DE" sz="1800" dirty="0"/>
                  <a:t> on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variance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standard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deviation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and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thus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makes</a:t>
                </a:r>
                <a:r>
                  <a:rPr lang="de-DE" sz="1800" dirty="0"/>
                  <a:t> </a:t>
                </a:r>
                <a:r>
                  <a:rPr lang="de-DE" sz="1800" b="1" dirty="0" err="1"/>
                  <a:t>no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particular</a:t>
                </a:r>
                <a:r>
                  <a:rPr lang="de-DE" sz="1800" dirty="0"/>
                  <a:t> </a:t>
                </a:r>
                <a:r>
                  <a:rPr lang="de-DE" sz="1800" b="1" dirty="0" err="1"/>
                  <a:t>assumption</a:t>
                </a:r>
                <a:r>
                  <a:rPr lang="de-DE" sz="1800" dirty="0"/>
                  <a:t> on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statistical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distribution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smtClean="0"/>
                  <a:t>At </a:t>
                </a:r>
                <a:r>
                  <a:rPr lang="de-DE" sz="1800" dirty="0" err="1"/>
                  <a:t>first</a:t>
                </a:r>
                <a:r>
                  <a:rPr lang="de-DE" sz="1800" dirty="0"/>
                  <a:t>,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b="1" dirty="0" err="1"/>
                  <a:t>raw</a:t>
                </a:r>
                <a:r>
                  <a:rPr lang="de-DE" sz="1800" b="1" dirty="0"/>
                  <a:t> median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𝑚𝑒𝑑𝑖𝑎𝑛</m:t>
                    </m:r>
                    <m:d>
                      <m:dPr>
                        <m:ctrlPr>
                          <a:rPr lang="de-DE" sz="1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de-DE" sz="1800" dirty="0" smtClean="0"/>
                  <a:t> is </a:t>
                </a:r>
                <a:r>
                  <a:rPr lang="de-DE" sz="1800" dirty="0" err="1"/>
                  <a:t>computed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over</a:t>
                </a:r>
                <a:r>
                  <a:rPr lang="de-DE" sz="1800" dirty="0"/>
                  <a:t> all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points</a:t>
                </a:r>
                <a:r>
                  <a:rPr lang="de-DE" sz="1800" dirty="0" smtClean="0"/>
                  <a:t>. </a:t>
                </a:r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From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this</a:t>
                </a:r>
                <a:r>
                  <a:rPr lang="de-DE" sz="1800" dirty="0"/>
                  <a:t>, MAD </a:t>
                </a:r>
                <a:r>
                  <a:rPr lang="de-DE" sz="1800" dirty="0" err="1"/>
                  <a:t>obtains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median absolute </a:t>
                </a:r>
                <a:r>
                  <a:rPr lang="de-DE" sz="1800" dirty="0" err="1"/>
                  <a:t>deviation</a:t>
                </a:r>
                <a:r>
                  <a:rPr lang="de-DE" sz="1800" dirty="0"/>
                  <a:t> (MAD)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single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points</a:t>
                </a:r>
                <a:r>
                  <a:rPr lang="de-DE" sz="1800" dirty="0"/>
                  <a:t> </a:t>
                </a:r>
                <a:r>
                  <a:rPr lang="de-DE" sz="1800" i="1" dirty="0" err="1"/>
                  <a:t>X</a:t>
                </a:r>
                <a:r>
                  <a:rPr lang="de-DE" sz="1800" i="1" baseline="-25000" dirty="0" err="1"/>
                  <a:t>i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from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raw</a:t>
                </a:r>
                <a:r>
                  <a:rPr lang="de-DE" sz="1800" dirty="0"/>
                  <a:t> median </a:t>
                </a:r>
                <a:r>
                  <a:rPr lang="de-DE" sz="1800" dirty="0" err="1"/>
                  <a:t>as</a:t>
                </a:r>
                <a:r>
                  <a:rPr lang="de-DE" sz="1800" dirty="0"/>
                  <a:t>:</a:t>
                </a:r>
              </a:p>
              <a:p>
                <a:pPr marL="223234" indent="0">
                  <a:lnSpc>
                    <a:spcPts val="2601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>
                          <a:latin typeface="Cambria Math" panose="02040503050406030204" pitchFamily="18" charset="0"/>
                        </a:rPr>
                        <m:t>𝑀𝐴𝐷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𝑚𝑒𝑑𝑖𝑎𝑛</m:t>
                      </m:r>
                      <m:d>
                        <m:dPr>
                          <m:ctrlPr>
                            <a:rPr lang="de-DE" sz="18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  <m:d>
                                <m:dPr>
                                  <m:ctrlPr>
                                    <a:rPr lang="de-DE" sz="1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i="1" dirty="0" smtClean="0"/>
                  <a:t>b </a:t>
                </a:r>
                <a:r>
                  <a:rPr lang="de-DE" sz="1800" dirty="0" err="1"/>
                  <a:t>is</a:t>
                </a:r>
                <a:r>
                  <a:rPr lang="de-DE" sz="1800" dirty="0"/>
                  <a:t> a </a:t>
                </a:r>
                <a:r>
                  <a:rPr lang="de-DE" sz="1800" dirty="0" err="1"/>
                  <a:t>scaling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constant</a:t>
                </a:r>
                <a:r>
                  <a:rPr lang="de-DE" sz="1800" dirty="0"/>
                  <a:t>. </a:t>
                </a: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normally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distributed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, </a:t>
                </a:r>
                <a:r>
                  <a:rPr lang="de-DE" sz="1800" dirty="0" err="1" smtClean="0"/>
                  <a:t>one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uses</a:t>
                </a:r>
                <a:r>
                  <a:rPr lang="de-DE" sz="1800" dirty="0" smtClean="0"/>
                  <a:t> </a:t>
                </a:r>
                <a:r>
                  <a:rPr lang="de-DE" sz="1800" i="1" dirty="0" smtClean="0"/>
                  <a:t>b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= 1.4826.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smtClean="0"/>
                  <a:t>As </a:t>
                </a:r>
                <a:r>
                  <a:rPr lang="de-DE" sz="1800" b="1" dirty="0" err="1"/>
                  <a:t>rejection</a:t>
                </a:r>
                <a:r>
                  <a:rPr lang="de-DE" sz="1800" b="1" dirty="0"/>
                  <a:t> </a:t>
                </a:r>
                <a:r>
                  <a:rPr lang="de-DE" sz="1800" b="1" dirty="0" err="1" smtClean="0"/>
                  <a:t>criterion</a:t>
                </a:r>
                <a:r>
                  <a:rPr lang="de-DE" sz="1800" b="1" dirty="0" smtClean="0"/>
                  <a:t> </a:t>
                </a:r>
                <a:r>
                  <a:rPr lang="de-DE" sz="1800" dirty="0" err="1" smtClean="0"/>
                  <a:t>of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outliers</a:t>
                </a:r>
                <a:r>
                  <a:rPr lang="de-DE" sz="1800" dirty="0" smtClean="0"/>
                  <a:t>, </a:t>
                </a:r>
                <a:r>
                  <a:rPr lang="de-DE" sz="1800" dirty="0" err="1"/>
                  <a:t>one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uses</a:t>
                </a:r>
                <a:r>
                  <a:rPr lang="de-DE" sz="1800" dirty="0"/>
                  <a:t> </a:t>
                </a:r>
              </a:p>
              <a:p>
                <a:pPr marL="22323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𝑀𝐴𝐷</m:t>
                          </m:r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𝑡h𝑟𝑒𝑠h𝑜𝑙𝑑</m:t>
                      </m:r>
                    </m:oMath>
                  </m:oMathPara>
                </a14:m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/>
                  <a:t>Suitable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thresholds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could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</a:t>
                </a:r>
                <a:r>
                  <a:rPr lang="de-DE" sz="1800" dirty="0"/>
                  <a:t> 3 (</a:t>
                </a:r>
                <a:r>
                  <a:rPr lang="de-DE" sz="1800" dirty="0" err="1"/>
                  <a:t>very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conservative</a:t>
                </a:r>
                <a:r>
                  <a:rPr lang="de-DE" sz="1800" dirty="0"/>
                  <a:t>), 2.5 (</a:t>
                </a:r>
                <a:r>
                  <a:rPr lang="de-DE" sz="1800" dirty="0" err="1"/>
                  <a:t>moderately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conservative</a:t>
                </a:r>
                <a:r>
                  <a:rPr lang="de-DE" sz="1800" dirty="0"/>
                  <a:t>) </a:t>
                </a:r>
                <a:r>
                  <a:rPr lang="de-DE" sz="1800" dirty="0" err="1"/>
                  <a:t>or</a:t>
                </a:r>
                <a:r>
                  <a:rPr lang="de-DE" sz="1800" dirty="0"/>
                  <a:t> 2 (</a:t>
                </a:r>
                <a:r>
                  <a:rPr lang="de-DE" sz="1800" dirty="0" err="1"/>
                  <a:t>poorly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conservative</a:t>
                </a:r>
                <a:r>
                  <a:rPr lang="de-DE" sz="1800" dirty="0"/>
                  <a:t>). 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7136" y="538093"/>
                <a:ext cx="8777734" cy="5979375"/>
              </a:xfrm>
              <a:blipFill>
                <a:blip r:embed="rId5"/>
                <a:stretch>
                  <a:fillRect r="-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3865-07C2-4EB0-8E37-9A4C6667902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4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057" y="138009"/>
            <a:ext cx="8659813" cy="392112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8.4 Detect outliers with MAD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6504" y="548680"/>
                <a:ext cx="8828365" cy="5518738"/>
              </a:xfrm>
            </p:spPr>
            <p:txBody>
              <a:bodyPr/>
              <a:lstStyle/>
              <a:p>
                <a:pPr marL="223234" indent="0">
                  <a:lnSpc>
                    <a:spcPts val="2601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𝑀𝐴𝐷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𝑚𝑒𝑑𝑖𝑎𝑛</m:t>
                      </m:r>
                      <m:d>
                        <m:dPr>
                          <m:ctrlPr>
                            <a:rPr lang="de-DE" sz="2400" i="1">
                              <a:latin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  <m:d>
                                <m:dPr>
                                  <m:ctrlPr>
                                    <a:rPr lang="de-DE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de-DE" sz="24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Consider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 (1, 3, 4, 5, 6, </a:t>
                </a:r>
                <a:r>
                  <a:rPr lang="de-DE" sz="1800" b="1" dirty="0"/>
                  <a:t>6</a:t>
                </a:r>
                <a:r>
                  <a:rPr lang="de-DE" sz="1800" dirty="0"/>
                  <a:t>, 7, 7, 8, 9, 100).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It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has</a:t>
                </a:r>
                <a:r>
                  <a:rPr lang="de-DE" sz="1800" dirty="0"/>
                  <a:t> a </a:t>
                </a:r>
                <a:r>
                  <a:rPr lang="de-DE" sz="1800" dirty="0" smtClean="0"/>
                  <a:t>(</a:t>
                </a:r>
                <a:r>
                  <a:rPr lang="de-DE" sz="1800" dirty="0" err="1" smtClean="0"/>
                  <a:t>raw</a:t>
                </a:r>
                <a:r>
                  <a:rPr lang="de-DE" sz="1800" dirty="0" smtClean="0"/>
                  <a:t>) median </a:t>
                </a:r>
                <a:r>
                  <a:rPr lang="de-DE" sz="1800" dirty="0" err="1"/>
                  <a:t>value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6.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smtClean="0"/>
                  <a:t>The </a:t>
                </a:r>
                <a:r>
                  <a:rPr lang="de-DE" sz="1800" dirty="0"/>
                  <a:t>absolute </a:t>
                </a:r>
                <a:r>
                  <a:rPr lang="de-DE" sz="1800" dirty="0" err="1" smtClean="0"/>
                  <a:t>deviations</a:t>
                </a:r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𝑚𝑒𝑑𝑖𝑎𝑛</m:t>
                        </m:r>
                        <m:d>
                          <m:dPr>
                            <m:ctrlPr>
                              <a:rPr lang="de-DE" sz="1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de-DE" sz="1800" dirty="0" smtClean="0"/>
                  <a:t> from </a:t>
                </a:r>
                <a:r>
                  <a:rPr lang="de-DE" sz="1800" dirty="0"/>
                  <a:t>6 </a:t>
                </a:r>
                <a:r>
                  <a:rPr lang="de-DE" sz="1800" dirty="0" err="1"/>
                  <a:t>are</a:t>
                </a:r>
                <a:r>
                  <a:rPr lang="de-DE" sz="1800" dirty="0"/>
                  <a:t> (5, 3, 2, 1, 0, 0, 1, 1, 2, 3, 94).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Sorting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this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list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into</a:t>
                </a:r>
                <a:r>
                  <a:rPr lang="de-DE" sz="1800" dirty="0"/>
                  <a:t> (0, 0, 1, 1, 1, </a:t>
                </a:r>
                <a:r>
                  <a:rPr lang="de-DE" sz="1800" b="1" dirty="0"/>
                  <a:t>2</a:t>
                </a:r>
                <a:r>
                  <a:rPr lang="de-DE" sz="1800" dirty="0"/>
                  <a:t>, 2, 3, 3, 5, 94) </a:t>
                </a:r>
                <a:r>
                  <a:rPr lang="de-DE" sz="1800" dirty="0" err="1"/>
                  <a:t>shows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that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deviations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have</a:t>
                </a:r>
                <a:r>
                  <a:rPr lang="de-DE" sz="1800" dirty="0"/>
                  <a:t> a median </a:t>
                </a:r>
                <a:r>
                  <a:rPr lang="de-DE" sz="1800" dirty="0" err="1"/>
                  <a:t>value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of</a:t>
                </a:r>
                <a:r>
                  <a:rPr lang="de-DE" sz="1800" dirty="0"/>
                  <a:t> 2.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When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scaled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with</a:t>
                </a:r>
                <a:r>
                  <a:rPr lang="de-DE" sz="1800" dirty="0"/>
                  <a:t> </a:t>
                </a:r>
                <a:r>
                  <a:rPr lang="de-DE" sz="1800" i="1" dirty="0"/>
                  <a:t>b</a:t>
                </a:r>
                <a:r>
                  <a:rPr lang="de-DE" sz="1800" dirty="0"/>
                  <a:t> = </a:t>
                </a:r>
                <a:r>
                  <a:rPr lang="de-DE" sz="1800" dirty="0" smtClean="0"/>
                  <a:t>1.4826,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median absolute </a:t>
                </a:r>
                <a:r>
                  <a:rPr lang="de-DE" sz="1800" dirty="0" err="1"/>
                  <a:t>deviation</a:t>
                </a:r>
                <a:r>
                  <a:rPr lang="de-DE" sz="1800" dirty="0"/>
                  <a:t> (MAD)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this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roughly</a:t>
                </a:r>
                <a:r>
                  <a:rPr lang="de-DE" sz="1800" dirty="0"/>
                  <a:t> </a:t>
                </a:r>
                <a:r>
                  <a:rPr lang="de-DE" sz="1800" dirty="0" smtClean="0"/>
                  <a:t>3. </a:t>
                </a:r>
              </a:p>
              <a:p>
                <a:pPr marL="223234" indent="0">
                  <a:lnSpc>
                    <a:spcPts val="2601"/>
                  </a:lnSpc>
                  <a:buNone/>
                </a:pP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Possible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outliers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above</a:t>
                </a:r>
                <a:r>
                  <a:rPr lang="de-DE" sz="1800" dirty="0"/>
                  <a:t> a </a:t>
                </a:r>
                <a:r>
                  <a:rPr lang="de-DE" sz="1800" dirty="0" err="1"/>
                  <a:t>rejection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threshold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would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need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differ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from</a:t>
                </a:r>
                <a:r>
                  <a:rPr lang="de-DE" sz="1800" dirty="0"/>
                  <a:t>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median </a:t>
                </a:r>
                <a:r>
                  <a:rPr lang="de-DE" sz="1800" dirty="0" err="1"/>
                  <a:t>by</a:t>
                </a:r>
                <a:r>
                  <a:rPr lang="de-DE" sz="1800" dirty="0"/>
                  <a:t> 6 </a:t>
                </a:r>
                <a:r>
                  <a:rPr lang="de-DE" sz="1800" dirty="0" err="1"/>
                  <a:t>to</a:t>
                </a:r>
                <a:r>
                  <a:rPr lang="de-DE" sz="1800" dirty="0"/>
                  <a:t> 9 </a:t>
                </a:r>
                <a:r>
                  <a:rPr lang="de-DE" sz="1800" dirty="0" err="1"/>
                  <a:t>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more</a:t>
                </a:r>
                <a:r>
                  <a:rPr lang="de-DE" sz="1800" dirty="0"/>
                  <a:t>. </a:t>
                </a:r>
                <a:endParaRPr lang="de-DE" sz="1800" dirty="0" smtClean="0"/>
              </a:p>
              <a:p>
                <a:pPr marL="223234" indent="0">
                  <a:lnSpc>
                    <a:spcPts val="2601"/>
                  </a:lnSpc>
                  <a:buNone/>
                </a:pPr>
                <a:r>
                  <a:rPr lang="de-DE" sz="1800" dirty="0" err="1" smtClean="0"/>
                  <a:t>For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this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example</a:t>
                </a:r>
                <a:r>
                  <a:rPr lang="de-DE" sz="1800" dirty="0" smtClean="0"/>
                  <a:t>, </a:t>
                </a:r>
                <a:r>
                  <a:rPr lang="de-DE" sz="1800" dirty="0" err="1" smtClean="0"/>
                  <a:t>only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the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extreme </a:t>
                </a:r>
                <a:r>
                  <a:rPr lang="de-DE" sz="1800" dirty="0" err="1"/>
                  <a:t>data</a:t>
                </a:r>
                <a:r>
                  <a:rPr lang="de-DE" sz="1800" dirty="0"/>
                  <a:t> </a:t>
                </a:r>
                <a:r>
                  <a:rPr lang="de-DE" sz="1800" dirty="0" err="1"/>
                  <a:t>point</a:t>
                </a:r>
                <a:r>
                  <a:rPr lang="de-DE" sz="1800" dirty="0"/>
                  <a:t> (</a:t>
                </a:r>
                <a:r>
                  <a:rPr lang="de-DE" sz="1800" dirty="0" smtClean="0"/>
                  <a:t>100) </a:t>
                </a:r>
                <a:r>
                  <a:rPr lang="de-DE" sz="1800" dirty="0" err="1" smtClean="0"/>
                  <a:t>deviates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that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much</a:t>
                </a:r>
                <a:r>
                  <a:rPr lang="de-DE" sz="1800" dirty="0" smtClean="0"/>
                  <a:t>.</a:t>
                </a:r>
                <a:endParaRPr lang="de-DE" sz="1800" dirty="0"/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6504" y="548680"/>
                <a:ext cx="8828365" cy="5518738"/>
              </a:xfrm>
              <a:blipFill>
                <a:blip r:embed="rId5"/>
                <a:stretch>
                  <a:fillRect r="-1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3865-07C2-4EB0-8E37-9A4C6667902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6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6672"/>
            <a:ext cx="6912768" cy="3556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928992" cy="504056"/>
          </a:xfrm>
        </p:spPr>
        <p:txBody>
          <a:bodyPr/>
          <a:lstStyle/>
          <a:p>
            <a:r>
              <a:rPr lang="en-US" dirty="0" smtClean="0"/>
              <a:t>Effect of 2 outliers on auto-correlation of a gene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0" y="4005064"/>
            <a:ext cx="9144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Effect </a:t>
            </a:r>
            <a:r>
              <a:rPr lang="en-US" sz="1800" dirty="0"/>
              <a:t>of </a:t>
            </a:r>
            <a:r>
              <a:rPr lang="en-US" sz="1800" dirty="0" smtClean="0"/>
              <a:t>2 </a:t>
            </a:r>
            <a:r>
              <a:rPr lang="en-US" sz="1800" dirty="0"/>
              <a:t>introduced outlier points on co-expression analysis of a gene with </a:t>
            </a:r>
            <a:r>
              <a:rPr lang="en-US" sz="1800" dirty="0" smtClean="0"/>
              <a:t>itself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(4 datasets from TCGA for COAD; GBM; HCC, OV tumor).</a:t>
            </a:r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/>
              <a:t>X</a:t>
            </a:r>
            <a:r>
              <a:rPr lang="en-US" sz="1800" dirty="0" smtClean="0"/>
              <a:t>-axis </a:t>
            </a:r>
            <a:r>
              <a:rPr lang="en-US" sz="1800" dirty="0"/>
              <a:t>:</a:t>
            </a:r>
            <a:r>
              <a:rPr lang="en-US" sz="1800" dirty="0" smtClean="0"/>
              <a:t> </a:t>
            </a:r>
            <a:r>
              <a:rPr lang="en-US" sz="1800" dirty="0"/>
              <a:t>magnitude of perturbations applied as multiples of standard deviations (SD</a:t>
            </a:r>
            <a:r>
              <a:rPr lang="en-US" sz="1800" dirty="0" smtClean="0"/>
              <a:t>).</a:t>
            </a:r>
          </a:p>
          <a:p>
            <a:pPr marL="0" indent="0">
              <a:lnSpc>
                <a:spcPts val="2700"/>
              </a:lnSpc>
              <a:buNone/>
            </a:pPr>
            <a:endParaRPr lang="en-US" sz="1800" kern="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b="1" kern="0" dirty="0" smtClean="0">
                <a:solidFill>
                  <a:srgbClr val="FF33CC"/>
                </a:solidFill>
              </a:rPr>
              <a:t>For the smallest sample (COAD), two 2SD outliers, reduce the auto- correlation to 0.75.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8634" y="5914255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Barghash</a:t>
            </a:r>
            <a:r>
              <a:rPr lang="en-US" sz="1400" dirty="0"/>
              <a:t> et al., J Proteomics </a:t>
            </a:r>
            <a:r>
              <a:rPr lang="en-US" sz="1400" dirty="0" err="1"/>
              <a:t>Bioinform</a:t>
            </a:r>
            <a:r>
              <a:rPr lang="en-US" sz="1400" dirty="0"/>
              <a:t> 2016, 9:2 </a:t>
            </a:r>
          </a:p>
        </p:txBody>
      </p:sp>
    </p:spTree>
    <p:extLst>
      <p:ext uri="{BB962C8B-B14F-4D97-AF65-F5344CB8AC3E}">
        <p14:creationId xmlns:p14="http://schemas.microsoft.com/office/powerpoint/2010/main" val="31194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Simulated expression data sets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570462" y="627584"/>
            <a:ext cx="4466034" cy="5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800" dirty="0" smtClean="0"/>
              <a:t>Different </a:t>
            </a:r>
            <a:r>
              <a:rPr lang="en-US" sz="1800" dirty="0"/>
              <a:t>gray levels represent different classes. </a:t>
            </a:r>
            <a:endParaRPr lang="en-US" sz="1800" dirty="0" smtClean="0"/>
          </a:p>
          <a:p>
            <a:pPr marL="0" indent="0">
              <a:lnSpc>
                <a:spcPts val="2900"/>
              </a:lnSpc>
              <a:buFontTx/>
              <a:buNone/>
            </a:pPr>
            <a:r>
              <a:rPr lang="en-US" sz="1800" dirty="0" smtClean="0"/>
              <a:t>Outlier </a:t>
            </a:r>
            <a:r>
              <a:rPr lang="en-US" sz="1800" dirty="0"/>
              <a:t>cases are in black. </a:t>
            </a:r>
            <a:endParaRPr lang="en-US" sz="1800" dirty="0" smtClean="0"/>
          </a:p>
          <a:p>
            <a:pPr marL="0" indent="0">
              <a:lnSpc>
                <a:spcPts val="2900"/>
              </a:lnSpc>
              <a:buFontTx/>
              <a:buNone/>
            </a:pPr>
            <a:endParaRPr lang="en-US" sz="1800" dirty="0"/>
          </a:p>
          <a:p>
            <a:pPr marL="0" indent="0">
              <a:lnSpc>
                <a:spcPts val="2900"/>
              </a:lnSpc>
              <a:buFontTx/>
              <a:buNone/>
            </a:pPr>
            <a:r>
              <a:rPr lang="en-US" sz="1800" dirty="0" smtClean="0"/>
              <a:t>SDS1/2 </a:t>
            </a:r>
            <a:r>
              <a:rPr lang="en-US" sz="1800" dirty="0"/>
              <a:t>(left) has </a:t>
            </a:r>
            <a:r>
              <a:rPr lang="en-US" sz="1800" b="1" dirty="0"/>
              <a:t>two known </a:t>
            </a:r>
            <a:r>
              <a:rPr lang="en-US" sz="1800" b="1" dirty="0" smtClean="0"/>
              <a:t>outliers </a:t>
            </a:r>
            <a:r>
              <a:rPr lang="en-US" sz="1800" dirty="0" smtClean="0"/>
              <a:t>(</a:t>
            </a:r>
            <a:r>
              <a:rPr lang="en-US" sz="1800" b="1" dirty="0" smtClean="0"/>
              <a:t>black</a:t>
            </a:r>
            <a:r>
              <a:rPr lang="en-US" sz="1800" dirty="0" smtClean="0"/>
              <a:t>) </a:t>
            </a:r>
            <a:r>
              <a:rPr lang="en-US" sz="1800" dirty="0"/>
              <a:t>and 3 known </a:t>
            </a:r>
            <a:r>
              <a:rPr lang="en-US" sz="1800" b="1" dirty="0"/>
              <a:t>switched samples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0" indent="0">
              <a:lnSpc>
                <a:spcPts val="2900"/>
              </a:lnSpc>
              <a:buFontTx/>
              <a:buNone/>
            </a:pPr>
            <a:endParaRPr lang="en-US" sz="1800" dirty="0"/>
          </a:p>
          <a:p>
            <a:pPr marL="0" indent="0">
              <a:lnSpc>
                <a:spcPts val="2900"/>
              </a:lnSpc>
              <a:buFontTx/>
              <a:buNone/>
            </a:pPr>
            <a:r>
              <a:rPr lang="en-US" sz="1800" dirty="0" smtClean="0"/>
              <a:t>SDS3/4 </a:t>
            </a:r>
            <a:r>
              <a:rPr lang="en-US" sz="1800" dirty="0"/>
              <a:t>(right) contain </a:t>
            </a:r>
            <a:r>
              <a:rPr lang="en-US" sz="1800" b="1" dirty="0"/>
              <a:t>50 outliers </a:t>
            </a:r>
            <a:r>
              <a:rPr lang="en-US" sz="1800" dirty="0"/>
              <a:t>each. </a:t>
            </a:r>
            <a:endParaRPr lang="en-US" sz="1800" dirty="0" smtClean="0"/>
          </a:p>
          <a:p>
            <a:pPr marL="0" indent="0">
              <a:lnSpc>
                <a:spcPts val="2900"/>
              </a:lnSpc>
              <a:buFontTx/>
              <a:buNone/>
            </a:pPr>
            <a:endParaRPr lang="en-US" sz="1800" dirty="0"/>
          </a:p>
          <a:p>
            <a:pPr marL="0" indent="0">
              <a:lnSpc>
                <a:spcPts val="2900"/>
              </a:lnSpc>
              <a:buFontTx/>
              <a:buNone/>
            </a:pPr>
            <a:r>
              <a:rPr lang="en-US" sz="1800" dirty="0" smtClean="0"/>
              <a:t>SDS1-3 </a:t>
            </a:r>
            <a:r>
              <a:rPr lang="en-US" sz="1800" dirty="0"/>
              <a:t>follow Gaussian distributions while SDS4 follows a Poisson distribution.</a:t>
            </a:r>
            <a:endParaRPr lang="en-US" sz="1800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13" y="574873"/>
            <a:ext cx="3980609" cy="57228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18634" y="5914255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Barghash</a:t>
            </a:r>
            <a:r>
              <a:rPr lang="en-US" sz="1400" dirty="0"/>
              <a:t> et al., J Proteomics </a:t>
            </a:r>
            <a:r>
              <a:rPr lang="en-US" sz="1400" dirty="0" err="1"/>
              <a:t>Bioinform</a:t>
            </a:r>
            <a:r>
              <a:rPr lang="en-US" sz="1400" dirty="0"/>
              <a:t> 2016, 9:2 </a:t>
            </a:r>
          </a:p>
        </p:txBody>
      </p:sp>
    </p:spTree>
    <p:extLst>
      <p:ext uri="{BB962C8B-B14F-4D97-AF65-F5344CB8AC3E}">
        <p14:creationId xmlns:p14="http://schemas.microsoft.com/office/powerpoint/2010/main" val="328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Clustering </a:t>
            </a:r>
            <a:r>
              <a:rPr lang="en-US" dirty="0" err="1" smtClean="0"/>
              <a:t>dendogram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79512" y="2895215"/>
            <a:ext cx="6912768" cy="31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b="1" dirty="0"/>
              <a:t>Clustering </a:t>
            </a:r>
            <a:r>
              <a:rPr lang="en-US" sz="1800" b="1" dirty="0" err="1"/>
              <a:t>dendrogram</a:t>
            </a:r>
            <a:r>
              <a:rPr lang="en-US" sz="1800" b="1" dirty="0"/>
              <a:t> of dataset of simulated expression.</a:t>
            </a: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/>
              <a:t>Average Hierarchical Clustering </a:t>
            </a:r>
            <a:r>
              <a:rPr lang="en-US" sz="1800" dirty="0" smtClean="0"/>
              <a:t>based </a:t>
            </a:r>
            <a:r>
              <a:rPr lang="en-US" sz="1800" dirty="0"/>
              <a:t>on Euclidean distances (AHC-ED) clustered SDS1 into 3 main classes grouping the </a:t>
            </a:r>
            <a:r>
              <a:rPr lang="en-US" sz="1800" b="1" dirty="0"/>
              <a:t>outlier samples </a:t>
            </a:r>
            <a:r>
              <a:rPr lang="en-US" sz="1800" dirty="0"/>
              <a:t>(50 and 100) in a separate class. </a:t>
            </a: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endParaRPr lang="en-US" sz="180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All </a:t>
            </a:r>
            <a:r>
              <a:rPr lang="en-US" sz="1800" dirty="0"/>
              <a:t>switched samples </a:t>
            </a:r>
            <a:r>
              <a:rPr lang="en-US" sz="1800" dirty="0" smtClean="0"/>
              <a:t>– marked </a:t>
            </a:r>
            <a:r>
              <a:rPr lang="en-US" sz="1800" dirty="0"/>
              <a:t>by </a:t>
            </a:r>
            <a:r>
              <a:rPr lang="en-US" sz="1800" dirty="0" smtClean="0"/>
              <a:t>asterisks - </a:t>
            </a:r>
            <a:r>
              <a:rPr lang="en-US" sz="1800" dirty="0"/>
              <a:t>were </a:t>
            </a:r>
            <a:r>
              <a:rPr lang="en-US" sz="1800" b="1" dirty="0"/>
              <a:t>correctly clustered </a:t>
            </a:r>
            <a:r>
              <a:rPr lang="en-US" sz="1800" dirty="0"/>
              <a:t>into their original classes.</a:t>
            </a:r>
            <a:endParaRPr lang="en-US" sz="1800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7" y="620688"/>
            <a:ext cx="9038877" cy="208823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r="50796"/>
          <a:stretch/>
        </p:blipFill>
        <p:spPr>
          <a:xfrm>
            <a:off x="6876256" y="2929123"/>
            <a:ext cx="1228258" cy="358879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1520" y="5914255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Barghash</a:t>
            </a:r>
            <a:r>
              <a:rPr lang="en-US" sz="1400" dirty="0"/>
              <a:t> et al., J Proteomics </a:t>
            </a:r>
            <a:r>
              <a:rPr lang="en-US" sz="1400" dirty="0" err="1"/>
              <a:t>Bioinform</a:t>
            </a:r>
            <a:r>
              <a:rPr lang="en-US" sz="1400" dirty="0"/>
              <a:t> 2016, 9:2 </a:t>
            </a:r>
          </a:p>
        </p:txBody>
      </p:sp>
    </p:spTree>
    <p:extLst>
      <p:ext uri="{BB962C8B-B14F-4D97-AF65-F5344CB8AC3E}">
        <p14:creationId xmlns:p14="http://schemas.microsoft.com/office/powerpoint/2010/main" val="36196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293096"/>
            <a:ext cx="2828368" cy="79819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54" y="260648"/>
            <a:ext cx="8681526" cy="33219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22" y="116632"/>
            <a:ext cx="8229600" cy="504056"/>
          </a:xfrm>
        </p:spPr>
        <p:txBody>
          <a:bodyPr/>
          <a:lstStyle/>
          <a:p>
            <a:r>
              <a:rPr lang="en-US" dirty="0" smtClean="0"/>
              <a:t>Silhouette: validates clustering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1826" y="3429000"/>
            <a:ext cx="8929802" cy="26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Silhouette </a:t>
            </a:r>
            <a:r>
              <a:rPr lang="en-US" sz="1800" dirty="0"/>
              <a:t>validation of the AHC-ED clustering of SDS1. </a:t>
            </a:r>
            <a:endParaRPr lang="en-US" sz="1800" dirty="0" smtClean="0"/>
          </a:p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The </a:t>
            </a:r>
            <a:r>
              <a:rPr lang="en-US" sz="1800" dirty="0"/>
              <a:t>average distance of 0.36 indicates that AHC-ED succeeded in clustering SDS1</a:t>
            </a:r>
            <a:r>
              <a:rPr lang="en-US" sz="1800" dirty="0" smtClean="0"/>
              <a:t>.</a:t>
            </a:r>
          </a:p>
          <a:p>
            <a:pPr marL="0" indent="0">
              <a:lnSpc>
                <a:spcPts val="2700"/>
              </a:lnSpc>
              <a:buNone/>
            </a:pPr>
            <a:endParaRPr lang="en-US" sz="1800" kern="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b="1" kern="0" dirty="0" smtClean="0"/>
              <a:t>Silhouette coefficient</a:t>
            </a:r>
            <a:r>
              <a:rPr lang="en-US" sz="1800" kern="0" dirty="0" smtClean="0"/>
              <a:t>: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1800" kern="0" dirty="0" smtClean="0"/>
          </a:p>
          <a:p>
            <a:pPr marL="0" lvl="0" indent="0">
              <a:spcBef>
                <a:spcPct val="0"/>
              </a:spcBef>
              <a:buNone/>
            </a:pPr>
            <a:r>
              <a:rPr lang="en-US" sz="1800" i="1" kern="0" dirty="0" smtClean="0"/>
              <a:t>a(</a:t>
            </a:r>
            <a:r>
              <a:rPr lang="en-US" sz="1800" i="1" kern="0" dirty="0" err="1" smtClean="0"/>
              <a:t>i</a:t>
            </a:r>
            <a:r>
              <a:rPr lang="en-US" sz="1800" i="1" kern="0" dirty="0" smtClean="0"/>
              <a:t>) : 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average</a:t>
            </a:r>
            <a:r>
              <a:rPr lang="de-DE" altLang="de-DE" sz="18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dissimilarity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i="1" dirty="0" smtClean="0">
                <a:latin typeface="Arial" panose="020B0604020202020204" pitchFamily="34" charset="0"/>
              </a:rPr>
              <a:t>i 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with</a:t>
            </a:r>
            <a:r>
              <a:rPr lang="de-DE" altLang="de-DE" sz="18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latin typeface="Arial" panose="020B0604020202020204" pitchFamily="34" charset="0"/>
              </a:rPr>
              <a:t>all </a:t>
            </a:r>
            <a:r>
              <a:rPr lang="de-DE" altLang="de-DE" sz="1800" dirty="0" err="1">
                <a:latin typeface="Arial" panose="020B0604020202020204" pitchFamily="34" charset="0"/>
              </a:rPr>
              <a:t>other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data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within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the</a:t>
            </a:r>
            <a:r>
              <a:rPr lang="de-DE" altLang="de-DE" sz="1800" dirty="0">
                <a:latin typeface="Arial" panose="020B0604020202020204" pitchFamily="34" charset="0"/>
              </a:rPr>
              <a:t> same 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cluster</a:t>
            </a:r>
            <a:endParaRPr lang="de-DE" altLang="de-DE" sz="1800" dirty="0" smtClean="0">
              <a:latin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de-DE" altLang="de-DE" sz="1800" i="1" dirty="0">
                <a:latin typeface="Arial" panose="020B0604020202020204" pitchFamily="34" charset="0"/>
              </a:rPr>
              <a:t>b</a:t>
            </a:r>
            <a:r>
              <a:rPr lang="de-DE" altLang="de-DE" sz="1800" i="1" dirty="0" smtClean="0">
                <a:latin typeface="Arial" panose="020B0604020202020204" pitchFamily="34" charset="0"/>
              </a:rPr>
              <a:t>(i) : 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lowest</a:t>
            </a:r>
            <a:r>
              <a:rPr lang="de-DE" altLang="de-DE" sz="18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average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dissimilarity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i="1" dirty="0" smtClean="0">
                <a:latin typeface="Arial" panose="020B0604020202020204" pitchFamily="34" charset="0"/>
              </a:rPr>
              <a:t>i</a:t>
            </a:r>
            <a:r>
              <a:rPr lang="de-DE" altLang="de-DE" sz="19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to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any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other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cluster</a:t>
            </a:r>
            <a:r>
              <a:rPr lang="de-DE" altLang="de-DE" sz="1800" dirty="0">
                <a:latin typeface="Arial" panose="020B0604020202020204" pitchFamily="34" charset="0"/>
              </a:rPr>
              <a:t>, </a:t>
            </a:r>
            <a:r>
              <a:rPr lang="de-DE" altLang="de-DE" sz="1800" dirty="0" err="1">
                <a:latin typeface="Arial" panose="020B0604020202020204" pitchFamily="34" charset="0"/>
              </a:rPr>
              <a:t>of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latin typeface="Arial" panose="020B0604020202020204" pitchFamily="34" charset="0"/>
              </a:rPr>
              <a:t>which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i="1" dirty="0" smtClean="0">
                <a:latin typeface="Arial" panose="020B0604020202020204" pitchFamily="34" charset="0"/>
              </a:rPr>
              <a:t>i</a:t>
            </a:r>
            <a:r>
              <a:rPr lang="de-DE" altLang="de-DE" sz="18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 err="1" smtClean="0">
                <a:latin typeface="Arial" panose="020B0604020202020204" pitchFamily="34" charset="0"/>
              </a:rPr>
              <a:t>is</a:t>
            </a:r>
            <a:r>
              <a:rPr lang="de-DE" altLang="de-DE" sz="1800" dirty="0" smtClean="0"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latin typeface="Arial" panose="020B0604020202020204" pitchFamily="34" charset="0"/>
              </a:rPr>
              <a:t>not a </a:t>
            </a:r>
            <a:r>
              <a:rPr lang="de-DE" altLang="de-DE" sz="1800" dirty="0" err="1">
                <a:latin typeface="Arial" panose="020B0604020202020204" pitchFamily="34" charset="0"/>
              </a:rPr>
              <a:t>member</a:t>
            </a:r>
            <a:endParaRPr lang="de-DE" altLang="de-DE" sz="1800" dirty="0">
              <a:latin typeface="Arial" panose="020B0604020202020204" pitchFamily="34" charset="0"/>
            </a:endParaRPr>
          </a:p>
        </p:txBody>
      </p:sp>
      <p:sp>
        <p:nvSpPr>
          <p:cNvPr id="13" name="AutoShape 6" descr="i"/>
          <p:cNvSpPr>
            <a:spLocks noChangeAspect="1" noChangeArrowheads="1"/>
          </p:cNvSpPr>
          <p:nvPr/>
        </p:nvSpPr>
        <p:spPr bwMode="auto">
          <a:xfrm>
            <a:off x="2543174" y="-144463"/>
            <a:ext cx="447709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AutoShape 8" descr="i"/>
          <p:cNvSpPr>
            <a:spLocks noChangeAspect="1" noChangeArrowheads="1"/>
          </p:cNvSpPr>
          <p:nvPr/>
        </p:nvSpPr>
        <p:spPr bwMode="auto">
          <a:xfrm>
            <a:off x="32543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AutoShape 9" descr="i"/>
          <p:cNvSpPr>
            <a:spLocks noChangeAspect="1" noChangeArrowheads="1"/>
          </p:cNvSpPr>
          <p:nvPr/>
        </p:nvSpPr>
        <p:spPr bwMode="auto">
          <a:xfrm>
            <a:off x="6419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flipH="1">
            <a:off x="4329687" y="1439065"/>
            <a:ext cx="1610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33CC"/>
                </a:solidFill>
              </a:rPr>
              <a:t>Large </a:t>
            </a:r>
            <a:r>
              <a:rPr lang="de-DE" b="1" i="1" dirty="0" smtClean="0">
                <a:solidFill>
                  <a:srgbClr val="FF33CC"/>
                </a:solidFill>
              </a:rPr>
              <a:t>s(i)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means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good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clustering</a:t>
            </a:r>
            <a:endParaRPr lang="de-DE" b="1" dirty="0">
              <a:solidFill>
                <a:srgbClr val="FF33CC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18634" y="5914255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Barghash</a:t>
            </a:r>
            <a:r>
              <a:rPr lang="en-US" sz="1400" dirty="0"/>
              <a:t> et al., J Proteomics </a:t>
            </a:r>
            <a:r>
              <a:rPr lang="en-US" sz="1400" dirty="0" err="1"/>
              <a:t>Bioinform</a:t>
            </a:r>
            <a:r>
              <a:rPr lang="en-US" sz="1400" dirty="0"/>
              <a:t> 2016, 9:2 </a:t>
            </a:r>
          </a:p>
        </p:txBody>
      </p:sp>
    </p:spTree>
    <p:extLst>
      <p:ext uri="{BB962C8B-B14F-4D97-AF65-F5344CB8AC3E}">
        <p14:creationId xmlns:p14="http://schemas.microsoft.com/office/powerpoint/2010/main" val="40109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40793" y="5222674"/>
            <a:ext cx="835292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kern="0" dirty="0" smtClean="0"/>
              <a:t>Bottom: If the two distributions have larger overlap (1 SD </a:t>
            </a:r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kern="0" dirty="0" smtClean="0">
                <a:cs typeface="Times New Roman" panose="02020603050405020304" pitchFamily="18" charset="0"/>
              </a:rPr>
              <a:t>2 SD</a:t>
            </a:r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1800" kern="0" dirty="0" smtClean="0">
                <a:cs typeface="Times New Roman" panose="02020603050405020304" pitchFamily="18" charset="0"/>
              </a:rPr>
              <a:t>3 SD), detecting outliers becomes considerably harder.</a:t>
            </a:r>
            <a:endParaRPr lang="en-US" sz="1800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60157"/>
          <a:stretch/>
        </p:blipFill>
        <p:spPr>
          <a:xfrm>
            <a:off x="26352" y="648661"/>
            <a:ext cx="9091296" cy="14307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# of detected synthetic outlier data points (out of 50)</a:t>
            </a:r>
            <a:endParaRPr lang="uk-UA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t="41979"/>
          <a:stretch/>
        </p:blipFill>
        <p:spPr>
          <a:xfrm>
            <a:off x="64452" y="3139274"/>
            <a:ext cx="9091296" cy="2083535"/>
          </a:xfrm>
          <a:prstGeom prst="rect">
            <a:avLst/>
          </a:prstGeom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40793" y="2177303"/>
            <a:ext cx="835292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Top: In normally distributed data, GESD identified largest number (46/50) of synthetic outliers.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18634" y="5914255"/>
            <a:ext cx="4174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Barghash</a:t>
            </a:r>
            <a:r>
              <a:rPr lang="en-US" sz="1400" dirty="0"/>
              <a:t> et al., J Proteomics </a:t>
            </a:r>
            <a:r>
              <a:rPr lang="en-US" sz="1400" dirty="0" err="1"/>
              <a:t>Bioinform</a:t>
            </a:r>
            <a:r>
              <a:rPr lang="en-US" sz="1400" dirty="0"/>
              <a:t> 2016, 9:2 </a:t>
            </a:r>
          </a:p>
        </p:txBody>
      </p:sp>
    </p:spTree>
    <p:extLst>
      <p:ext uri="{BB962C8B-B14F-4D97-AF65-F5344CB8AC3E}">
        <p14:creationId xmlns:p14="http://schemas.microsoft.com/office/powerpoint/2010/main" val="20794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1" y="543317"/>
            <a:ext cx="5782930" cy="2597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MA quality control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95536" y="5805264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Kauffman, Huber (2010) Genomics 95, 138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153504" y="3212976"/>
            <a:ext cx="8857679" cy="30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These authors </a:t>
            </a:r>
            <a:r>
              <a:rPr lang="en-US" sz="1800" dirty="0"/>
              <a:t>compared four strategies of data analysis </a:t>
            </a:r>
            <a:r>
              <a:rPr lang="en-US" sz="1800" dirty="0" smtClean="0"/>
              <a:t>:</a:t>
            </a:r>
            <a:endParaRPr lang="en-US" sz="1800" dirty="0"/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- Strategy </a:t>
            </a:r>
            <a:r>
              <a:rPr lang="en-US" sz="1800" dirty="0"/>
              <a:t>1 No outlier removal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- Strategy </a:t>
            </a:r>
            <a:r>
              <a:rPr lang="en-US" sz="1800" dirty="0"/>
              <a:t>2 Outlier removal guided by </a:t>
            </a:r>
            <a:r>
              <a:rPr lang="en-US" sz="1800" dirty="0" err="1" smtClean="0"/>
              <a:t>arrayQualityMetrics</a:t>
            </a:r>
            <a:r>
              <a:rPr lang="en-US" sz="1800" dirty="0" smtClean="0"/>
              <a:t> (outliers of </a:t>
            </a:r>
            <a:r>
              <a:rPr lang="en-US" sz="1800" b="1" dirty="0" smtClean="0"/>
              <a:t>boxplot</a:t>
            </a:r>
            <a:r>
              <a:rPr lang="en-US" sz="1800" dirty="0" smtClean="0"/>
              <a:t>)</a:t>
            </a:r>
            <a:endParaRPr lang="en-US" sz="1800" dirty="0"/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- Strategy </a:t>
            </a:r>
            <a:r>
              <a:rPr lang="en-US" sz="1800" dirty="0"/>
              <a:t>3 Removing random arrays (same number of arrays as </a:t>
            </a:r>
            <a:r>
              <a:rPr lang="en-US" sz="1800" dirty="0" smtClean="0"/>
              <a:t>in s</a:t>
            </a:r>
            <a:r>
              <a:rPr lang="de-DE" sz="1800" dirty="0" err="1" smtClean="0"/>
              <a:t>trategy</a:t>
            </a:r>
            <a:r>
              <a:rPr lang="de-DE" sz="1800" dirty="0" smtClean="0"/>
              <a:t> </a:t>
            </a:r>
            <a:r>
              <a:rPr lang="de-DE" sz="1800" dirty="0"/>
              <a:t>2)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1800" dirty="0" smtClean="0"/>
              <a:t>- Strategy </a:t>
            </a:r>
            <a:r>
              <a:rPr lang="en-US" sz="1800" dirty="0"/>
              <a:t>4 Array weights using the function </a:t>
            </a:r>
            <a:r>
              <a:rPr lang="en-US" sz="1800" dirty="0" err="1"/>
              <a:t>arrayWeights</a:t>
            </a:r>
            <a:r>
              <a:rPr lang="en-US" sz="1800" dirty="0"/>
              <a:t> </a:t>
            </a:r>
            <a:r>
              <a:rPr lang="en-US" sz="1800" dirty="0" smtClean="0"/>
              <a:t>from </a:t>
            </a:r>
            <a:r>
              <a:rPr lang="en-US" sz="1800" dirty="0"/>
              <a:t>the </a:t>
            </a:r>
            <a:r>
              <a:rPr lang="en-US" sz="1800" dirty="0" err="1"/>
              <a:t>limma</a:t>
            </a:r>
            <a:r>
              <a:rPr lang="en-US" sz="1800" dirty="0"/>
              <a:t> Bioconductor package</a:t>
            </a:r>
            <a:endParaRPr lang="en-U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13547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Number of DE genes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95536" y="55892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Kauffman, Huber (2010) Genomics 95, 138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4440113" cy="4185378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4860032" y="620688"/>
            <a:ext cx="4247132" cy="39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/>
              <a:t>Number of differentially expressed genes </a:t>
            </a:r>
            <a:r>
              <a:rPr lang="en-US" sz="1800" dirty="0" smtClean="0"/>
              <a:t>identified:</a:t>
            </a:r>
          </a:p>
          <a:p>
            <a:pPr marL="180975" indent="-180975">
              <a:lnSpc>
                <a:spcPts val="2700"/>
              </a:lnSpc>
              <a:buFontTx/>
              <a:buChar char="-"/>
            </a:pPr>
            <a:r>
              <a:rPr lang="en-US" sz="1800" dirty="0" smtClean="0"/>
              <a:t>on </a:t>
            </a:r>
            <a:r>
              <a:rPr lang="en-US" sz="1800" dirty="0"/>
              <a:t>the whole dataset (</a:t>
            </a:r>
            <a:r>
              <a:rPr lang="en-US" sz="1800" dirty="0" smtClean="0"/>
              <a:t>white bars</a:t>
            </a:r>
            <a:r>
              <a:rPr lang="en-US" sz="1800" dirty="0"/>
              <a:t>), </a:t>
            </a:r>
            <a:endParaRPr lang="en-US" sz="1800" dirty="0" smtClean="0"/>
          </a:p>
          <a:p>
            <a:pPr marL="180975" indent="-180975">
              <a:lnSpc>
                <a:spcPts val="2700"/>
              </a:lnSpc>
              <a:buFontTx/>
              <a:buChar char="-"/>
            </a:pPr>
            <a:r>
              <a:rPr lang="en-US" sz="1800" dirty="0" smtClean="0"/>
              <a:t>after </a:t>
            </a:r>
            <a:r>
              <a:rPr lang="en-US" sz="1800" dirty="0"/>
              <a:t>removing outliers identified by </a:t>
            </a:r>
            <a:r>
              <a:rPr lang="en-US" sz="1800" dirty="0" err="1"/>
              <a:t>arrayQualityMetrics</a:t>
            </a:r>
            <a:r>
              <a:rPr lang="en-US" sz="1800" dirty="0"/>
              <a:t> (</a:t>
            </a:r>
            <a:r>
              <a:rPr lang="en-US" sz="1800" b="1" dirty="0"/>
              <a:t>black bars</a:t>
            </a:r>
            <a:r>
              <a:rPr lang="en-US" sz="1800" dirty="0"/>
              <a:t>) and </a:t>
            </a:r>
            <a:endParaRPr lang="en-US" sz="1800" dirty="0" smtClean="0"/>
          </a:p>
          <a:p>
            <a:pPr marL="180975" indent="-180975">
              <a:lnSpc>
                <a:spcPts val="2700"/>
              </a:lnSpc>
              <a:buFontTx/>
              <a:buChar char="-"/>
            </a:pPr>
            <a:r>
              <a:rPr lang="en-US" sz="1800" dirty="0" smtClean="0"/>
              <a:t>using weights </a:t>
            </a:r>
            <a:r>
              <a:rPr lang="en-US" sz="1800" dirty="0"/>
              <a:t>obtained by </a:t>
            </a:r>
            <a:r>
              <a:rPr lang="en-US" sz="1800" dirty="0" err="1"/>
              <a:t>arrayWeights</a:t>
            </a:r>
            <a:r>
              <a:rPr lang="en-US" sz="1800" dirty="0"/>
              <a:t> from </a:t>
            </a:r>
            <a:r>
              <a:rPr lang="en-US" sz="1800" dirty="0" err="1"/>
              <a:t>limma</a:t>
            </a:r>
            <a:r>
              <a:rPr lang="en-US" sz="1800" dirty="0"/>
              <a:t> (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grey bars</a:t>
            </a:r>
            <a:r>
              <a:rPr lang="en-US" sz="1800" dirty="0" smtClean="0"/>
              <a:t>).</a:t>
            </a:r>
          </a:p>
          <a:p>
            <a:pPr marL="180975" indent="-180975">
              <a:lnSpc>
                <a:spcPts val="2700"/>
              </a:lnSpc>
              <a:buFontTx/>
              <a:buChar char="-"/>
            </a:pPr>
            <a:endParaRPr lang="en-US" sz="1800" kern="0" dirty="0"/>
          </a:p>
          <a:p>
            <a:pPr marL="0" indent="0">
              <a:lnSpc>
                <a:spcPts val="2700"/>
              </a:lnSpc>
              <a:buNone/>
            </a:pPr>
            <a:r>
              <a:rPr lang="en-US" sz="1800" b="1" kern="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b="1" kern="0" dirty="0" smtClean="0">
                <a:solidFill>
                  <a:srgbClr val="FF33CC"/>
                </a:solidFill>
                <a:cs typeface="Times New Roman" panose="02020603050405020304" pitchFamily="18" charset="0"/>
              </a:rPr>
              <a:t>Many more DE genes identified after removing outlier genes.</a:t>
            </a:r>
            <a:endParaRPr lang="en-US" sz="1800" b="1" kern="0" dirty="0" smtClean="0">
              <a:solidFill>
                <a:srgbClr val="FF33CC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004048" y="4653136"/>
            <a:ext cx="3150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  <a:buNone/>
            </a:pPr>
            <a:r>
              <a:rPr lang="en-US" kern="0" dirty="0"/>
              <a:t>E-MEXP-170  has additional </a:t>
            </a:r>
            <a:r>
              <a:rPr lang="en-US" kern="0" dirty="0" smtClean="0"/>
              <a:t>confounding </a:t>
            </a:r>
            <a:r>
              <a:rPr lang="en-US" kern="0" dirty="0"/>
              <a:t>effect of experiment date! This explains high # of DE genes.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107504" y="619503"/>
            <a:ext cx="446519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700"/>
              </a:lnSpc>
              <a:buNone/>
            </a:pPr>
            <a:r>
              <a:rPr lang="en-US" sz="1800" dirty="0" smtClean="0"/>
              <a:t>Data -&gt; </a:t>
            </a:r>
            <a:r>
              <a:rPr lang="en-US" sz="1800" dirty="0" err="1" smtClean="0"/>
              <a:t>rma</a:t>
            </a:r>
            <a:r>
              <a:rPr lang="en-US" sz="1800" dirty="0" smtClean="0"/>
              <a:t> -&gt; DE genes with moderated t-test in </a:t>
            </a:r>
            <a:r>
              <a:rPr lang="en-US" sz="1800" dirty="0" err="1" smtClean="0"/>
              <a:t>limma</a:t>
            </a:r>
            <a:r>
              <a:rPr lang="en-US" sz="1800" dirty="0" smtClean="0"/>
              <a:t>, FDR correction</a:t>
            </a:r>
          </a:p>
        </p:txBody>
      </p:sp>
    </p:spTree>
    <p:extLst>
      <p:ext uri="{BB962C8B-B14F-4D97-AF65-F5344CB8AC3E}">
        <p14:creationId xmlns:p14="http://schemas.microsoft.com/office/powerpoint/2010/main" val="34680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6"/>
          <a:stretch/>
        </p:blipFill>
        <p:spPr>
          <a:xfrm>
            <a:off x="4499992" y="4365104"/>
            <a:ext cx="2176758" cy="17855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98"/>
          <a:stretch/>
        </p:blipFill>
        <p:spPr>
          <a:xfrm>
            <a:off x="6787730" y="4581128"/>
            <a:ext cx="2176758" cy="1728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l"/>
            <a:r>
              <a:rPr lang="en-US" dirty="0" smtClean="0"/>
              <a:t>2-color microarrays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83"/>
          <a:stretch/>
        </p:blipFill>
        <p:spPr>
          <a:xfrm>
            <a:off x="5580112" y="44624"/>
            <a:ext cx="3355869" cy="439248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07504" y="5661248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www.sciencedirect.com</a:t>
            </a:r>
          </a:p>
        </p:txBody>
      </p:sp>
      <p:sp>
        <p:nvSpPr>
          <p:cNvPr id="6" name="Rechteck 5"/>
          <p:cNvSpPr/>
          <p:nvPr/>
        </p:nvSpPr>
        <p:spPr>
          <a:xfrm>
            <a:off x="266055" y="688249"/>
            <a:ext cx="495401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latin typeface="+mn-lt"/>
              </a:rPr>
              <a:t>In </a:t>
            </a:r>
            <a:r>
              <a:rPr lang="en-US" dirty="0" smtClean="0">
                <a:latin typeface="+mn-lt"/>
              </a:rPr>
              <a:t>2-colour </a:t>
            </a:r>
            <a:r>
              <a:rPr lang="en-US" dirty="0">
                <a:latin typeface="+mn-lt"/>
              </a:rPr>
              <a:t>microarrays, </a:t>
            </a:r>
            <a:r>
              <a:rPr lang="en-US" dirty="0" smtClean="0">
                <a:latin typeface="+mn-lt"/>
              </a:rPr>
              <a:t>2 </a:t>
            </a:r>
            <a:r>
              <a:rPr lang="en-US" dirty="0">
                <a:latin typeface="+mn-lt"/>
              </a:rPr>
              <a:t>biological samples </a:t>
            </a:r>
            <a:r>
              <a:rPr lang="en-US" dirty="0" smtClean="0">
                <a:latin typeface="+mn-lt"/>
              </a:rPr>
              <a:t>are </a:t>
            </a:r>
            <a:r>
              <a:rPr lang="en-US" b="1" dirty="0">
                <a:latin typeface="+mn-lt"/>
              </a:rPr>
              <a:t>labelled</a:t>
            </a:r>
            <a:r>
              <a:rPr lang="en-US" dirty="0">
                <a:latin typeface="+mn-lt"/>
              </a:rPr>
              <a:t> with different fluorescent dyes, usually Cyanine 3 (Cy3) and Cyanine 5 (Cy5). </a:t>
            </a:r>
            <a:endParaRPr lang="en-US" dirty="0" smtClean="0">
              <a:latin typeface="+mn-lt"/>
            </a:endParaRPr>
          </a:p>
          <a:p>
            <a:pPr>
              <a:lnSpc>
                <a:spcPts val="2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+mn-lt"/>
              </a:rPr>
              <a:t>Equal </a:t>
            </a:r>
            <a:r>
              <a:rPr lang="en-US" dirty="0">
                <a:latin typeface="+mn-lt"/>
              </a:rPr>
              <a:t>amounts of labelled cDNA are then simultaneously </a:t>
            </a:r>
            <a:r>
              <a:rPr lang="en-US" b="1" dirty="0" err="1">
                <a:latin typeface="+mn-lt"/>
              </a:rPr>
              <a:t>hybridised</a:t>
            </a:r>
            <a:r>
              <a:rPr lang="en-US" dirty="0">
                <a:latin typeface="+mn-lt"/>
              </a:rPr>
              <a:t> to the same microarray chip. </a:t>
            </a:r>
            <a:endParaRPr lang="en-US" dirty="0" smtClean="0">
              <a:latin typeface="+mn-lt"/>
            </a:endParaRPr>
          </a:p>
          <a:p>
            <a:pPr>
              <a:lnSpc>
                <a:spcPts val="2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+mn-lt"/>
              </a:rPr>
              <a:t>Then, </a:t>
            </a: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fluorescence </a:t>
            </a:r>
            <a:r>
              <a:rPr lang="en-US" dirty="0">
                <a:latin typeface="+mn-lt"/>
              </a:rPr>
              <a:t>measurements are made separately for each dye and represent the </a:t>
            </a:r>
            <a:r>
              <a:rPr lang="en-US" dirty="0" smtClean="0">
                <a:latin typeface="+mn-lt"/>
              </a:rPr>
              <a:t>abundance </a:t>
            </a:r>
            <a:r>
              <a:rPr lang="en-US" dirty="0">
                <a:latin typeface="+mn-lt"/>
              </a:rPr>
              <a:t>of each gene in </a:t>
            </a:r>
            <a:r>
              <a:rPr lang="en-US" dirty="0" smtClean="0">
                <a:latin typeface="+mn-lt"/>
              </a:rPr>
              <a:t>the test </a:t>
            </a:r>
            <a:r>
              <a:rPr lang="en-US" dirty="0">
                <a:latin typeface="+mn-lt"/>
              </a:rPr>
              <a:t>sample </a:t>
            </a:r>
            <a:r>
              <a:rPr lang="en-US" dirty="0" smtClean="0">
                <a:latin typeface="+mn-lt"/>
              </a:rPr>
              <a:t>(Cy5</a:t>
            </a:r>
            <a:r>
              <a:rPr lang="en-US" dirty="0">
                <a:latin typeface="+mn-lt"/>
              </a:rPr>
              <a:t>) relative to the </a:t>
            </a:r>
            <a:r>
              <a:rPr lang="en-US" dirty="0" smtClean="0">
                <a:latin typeface="+mn-lt"/>
              </a:rPr>
              <a:t>control sample (Cy3</a:t>
            </a:r>
            <a:r>
              <a:rPr lang="en-US" dirty="0">
                <a:latin typeface="+mn-lt"/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5615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76672"/>
            <a:ext cx="6810301" cy="4960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Effect of Outlier removal on DE genes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95536" y="55892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Kauffman, Huber (2010) Genomics 95, 138</a:t>
            </a:r>
          </a:p>
        </p:txBody>
      </p:sp>
      <p:sp>
        <p:nvSpPr>
          <p:cNvPr id="6" name="Rechteck 5"/>
          <p:cNvSpPr/>
          <p:nvPr/>
        </p:nvSpPr>
        <p:spPr>
          <a:xfrm>
            <a:off x="4527451" y="2971839"/>
            <a:ext cx="460851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/>
              <a:t>Venn diagrams representing the number of </a:t>
            </a:r>
            <a:r>
              <a:rPr lang="en-US" dirty="0" smtClean="0"/>
              <a:t>DE genes </a:t>
            </a:r>
            <a:r>
              <a:rPr lang="en-US" dirty="0"/>
              <a:t>identified by each method: </a:t>
            </a: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dirty="0" smtClean="0"/>
              <a:t>all </a:t>
            </a:r>
            <a:r>
              <a:rPr lang="en-US" dirty="0"/>
              <a:t>arrays, after removing outlier arrays, using array weights. </a:t>
            </a: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dirty="0" smtClean="0"/>
              <a:t>(a) E-GEOD-</a:t>
            </a:r>
            <a:r>
              <a:rPr lang="pt-BR" dirty="0" smtClean="0"/>
              <a:t>3419</a:t>
            </a:r>
            <a:r>
              <a:rPr lang="pt-BR" dirty="0"/>
              <a:t>, </a:t>
            </a:r>
            <a:endParaRPr lang="pt-BR" dirty="0" smtClean="0"/>
          </a:p>
          <a:p>
            <a:pPr>
              <a:lnSpc>
                <a:spcPts val="2700"/>
              </a:lnSpc>
            </a:pPr>
            <a:r>
              <a:rPr lang="pt-BR" dirty="0" smtClean="0"/>
              <a:t>(</a:t>
            </a:r>
            <a:r>
              <a:rPr lang="pt-BR" dirty="0"/>
              <a:t>b) E-GEOD-7258, </a:t>
            </a:r>
            <a:endParaRPr lang="pt-BR" dirty="0" smtClean="0"/>
          </a:p>
          <a:p>
            <a:pPr>
              <a:lnSpc>
                <a:spcPts val="2700"/>
              </a:lnSpc>
            </a:pPr>
            <a:r>
              <a:rPr lang="pt-BR" dirty="0" smtClean="0"/>
              <a:t>(</a:t>
            </a:r>
            <a:r>
              <a:rPr lang="pt-BR" dirty="0"/>
              <a:t>c) E-GEOD-10211, </a:t>
            </a:r>
            <a:endParaRPr lang="pt-BR" dirty="0" smtClean="0"/>
          </a:p>
          <a:p>
            <a:pPr>
              <a:lnSpc>
                <a:spcPts val="2700"/>
              </a:lnSpc>
            </a:pPr>
            <a:r>
              <a:rPr lang="pt-BR" dirty="0" smtClean="0"/>
              <a:t>(</a:t>
            </a:r>
            <a:r>
              <a:rPr lang="pt-BR" dirty="0"/>
              <a:t>d) E-MEXP-774, </a:t>
            </a:r>
            <a:endParaRPr lang="pt-BR" dirty="0" smtClean="0"/>
          </a:p>
          <a:p>
            <a:pPr>
              <a:lnSpc>
                <a:spcPts val="2700"/>
              </a:lnSpc>
            </a:pPr>
            <a:r>
              <a:rPr lang="pt-BR" dirty="0" smtClean="0"/>
              <a:t>(</a:t>
            </a:r>
            <a:r>
              <a:rPr lang="pt-BR" dirty="0"/>
              <a:t>e) E-MEXP-170.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532959" y="980728"/>
            <a:ext cx="2360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de-DE" b="1" dirty="0" smtClean="0">
                <a:solidFill>
                  <a:srgbClr val="FF33CC"/>
                </a:solidFill>
              </a:rPr>
              <a:t>In (c), (d), (e) </a:t>
            </a:r>
            <a:r>
              <a:rPr lang="de-DE" b="1" dirty="0" err="1" smtClean="0">
                <a:solidFill>
                  <a:srgbClr val="FF33CC"/>
                </a:solidFill>
              </a:rPr>
              <a:t>good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overlap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of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outlier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removal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and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weight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method</a:t>
            </a:r>
            <a:r>
              <a:rPr lang="de-DE" b="1" dirty="0" smtClean="0">
                <a:solidFill>
                  <a:srgbClr val="FF33CC"/>
                </a:solidFill>
              </a:rPr>
              <a:t>.</a:t>
            </a:r>
            <a:endParaRPr lang="de-DE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Effect of removing random genes on DE genes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95536" y="55892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Kauffman, Huber (2010) Genomics 95, 138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20688"/>
            <a:ext cx="5517765" cy="44295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436096" y="660861"/>
            <a:ext cx="35290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Boxplots representing the number of </a:t>
            </a:r>
            <a:r>
              <a:rPr lang="en-US" dirty="0" smtClean="0"/>
              <a:t>DE genes </a:t>
            </a:r>
            <a:r>
              <a:rPr lang="en-US" dirty="0"/>
              <a:t>in each experiment when removing arbitrary subsets of size K, the number of outlier </a:t>
            </a:r>
            <a:r>
              <a:rPr lang="en-US" dirty="0" smtClean="0"/>
              <a:t>arrays identified from </a:t>
            </a:r>
            <a:r>
              <a:rPr lang="en-US" dirty="0"/>
              <a:t>the N samples. </a:t>
            </a:r>
            <a:endParaRPr lang="en-US" dirty="0" smtClean="0"/>
          </a:p>
          <a:p>
            <a:pPr>
              <a:lnSpc>
                <a:spcPts val="2700"/>
              </a:lnSpc>
            </a:pPr>
            <a:endParaRPr lang="en-US" sz="2000" dirty="0"/>
          </a:p>
          <a:p>
            <a:pPr>
              <a:lnSpc>
                <a:spcPts val="2700"/>
              </a:lnSpc>
            </a:pPr>
            <a:r>
              <a:rPr lang="en-US" sz="1400" dirty="0" smtClean="0"/>
              <a:t>When </a:t>
            </a:r>
            <a:r>
              <a:rPr lang="en-US" sz="1400" dirty="0"/>
              <a:t>N over </a:t>
            </a:r>
            <a:r>
              <a:rPr lang="en-US" sz="1400" dirty="0" smtClean="0"/>
              <a:t>K &lt; </a:t>
            </a:r>
            <a:r>
              <a:rPr lang="en-US" sz="1400" dirty="0"/>
              <a:t>1000, all possible subsets were considered, otherwise 1000 subsets </a:t>
            </a:r>
            <a:r>
              <a:rPr lang="en-US" sz="1400" dirty="0" smtClean="0"/>
              <a:t>were </a:t>
            </a:r>
            <a:r>
              <a:rPr lang="de-DE" sz="1400" dirty="0" err="1" smtClean="0"/>
              <a:t>sampled</a:t>
            </a:r>
            <a:r>
              <a:rPr lang="de-DE" sz="1400" dirty="0" smtClean="0"/>
              <a:t> </a:t>
            </a:r>
            <a:r>
              <a:rPr lang="de-DE" sz="1400" dirty="0" err="1"/>
              <a:t>randomly</a:t>
            </a:r>
            <a:r>
              <a:rPr lang="de-DE" sz="1400" dirty="0" smtClean="0"/>
              <a:t>.</a:t>
            </a:r>
          </a:p>
          <a:p>
            <a:pPr>
              <a:lnSpc>
                <a:spcPts val="2700"/>
              </a:lnSpc>
            </a:pPr>
            <a:endParaRPr lang="de-DE" sz="2000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err="1" smtClean="0">
                <a:solidFill>
                  <a:srgbClr val="00B050"/>
                </a:solidFill>
              </a:rPr>
              <a:t>random</a:t>
            </a:r>
            <a:r>
              <a:rPr lang="de-DE" b="1" dirty="0" smtClean="0">
                <a:solidFill>
                  <a:srgbClr val="00B050"/>
                </a:solidFill>
              </a:rPr>
              <a:t> genes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removed</a:t>
            </a:r>
            <a:r>
              <a:rPr lang="de-DE" dirty="0" smtClean="0"/>
              <a:t>, </a:t>
            </a:r>
            <a:r>
              <a:rPr lang="de-DE" dirty="0" err="1" smtClean="0"/>
              <a:t>fewer</a:t>
            </a:r>
            <a:r>
              <a:rPr lang="de-DE" dirty="0" smtClean="0"/>
              <a:t> DE genes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detected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KEGG pathway enrichment analysis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95536" y="55892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Kauffman, Huber (2010) Genomics 95, 138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700808"/>
            <a:ext cx="5360579" cy="31683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96075" y="692696"/>
            <a:ext cx="356841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/>
              <a:t>gene set enrichment analysis </a:t>
            </a:r>
            <a:r>
              <a:rPr lang="en-US" dirty="0" smtClean="0"/>
              <a:t>:</a:t>
            </a:r>
          </a:p>
          <a:p>
            <a:pPr>
              <a:lnSpc>
                <a:spcPts val="2700"/>
              </a:lnSpc>
            </a:pP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dirty="0" smtClean="0"/>
              <a:t>5 most enriched KEGG pathways among DE genes for </a:t>
            </a:r>
            <a:r>
              <a:rPr lang="en-US" dirty="0"/>
              <a:t>experiments E-GEOD-3419 and </a:t>
            </a:r>
            <a:r>
              <a:rPr lang="en-US" dirty="0" smtClean="0"/>
              <a:t>E-GEOD-7258</a:t>
            </a:r>
            <a:r>
              <a:rPr lang="en-US" dirty="0"/>
              <a:t>, with and without outlier removal. </a:t>
            </a:r>
            <a:endParaRPr lang="en-US" dirty="0" smtClean="0"/>
          </a:p>
          <a:p>
            <a:pPr>
              <a:lnSpc>
                <a:spcPts val="2700"/>
              </a:lnSpc>
            </a:pP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/>
              <a:t>The </a:t>
            </a:r>
            <a:r>
              <a:rPr lang="en-US" dirty="0"/>
              <a:t>pathways are related to the </a:t>
            </a:r>
            <a:r>
              <a:rPr lang="en-US" dirty="0" smtClean="0"/>
              <a:t>biology studied </a:t>
            </a:r>
            <a:r>
              <a:rPr lang="en-US" dirty="0"/>
              <a:t>in the </a:t>
            </a:r>
            <a:r>
              <a:rPr lang="en-US" dirty="0" smtClean="0"/>
              <a:t>experiments.</a:t>
            </a:r>
          </a:p>
          <a:p>
            <a:pPr>
              <a:lnSpc>
                <a:spcPts val="2700"/>
              </a:lnSpc>
            </a:pP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smtClean="0"/>
              <a:t>Their </a:t>
            </a:r>
            <a:r>
              <a:rPr lang="en-US" dirty="0"/>
              <a:t>enrichment is </a:t>
            </a:r>
            <a:r>
              <a:rPr lang="en-US" b="1" dirty="0"/>
              <a:t>more significant </a:t>
            </a:r>
            <a:r>
              <a:rPr lang="en-US" dirty="0"/>
              <a:t>after </a:t>
            </a:r>
            <a:r>
              <a:rPr lang="en-US" dirty="0" smtClean="0"/>
              <a:t>outlier </a:t>
            </a:r>
            <a:r>
              <a:rPr lang="de-DE" dirty="0" err="1" smtClean="0"/>
              <a:t>removal</a:t>
            </a:r>
            <a:r>
              <a:rPr lang="de-DE" dirty="0"/>
              <a:t>.</a:t>
            </a:r>
          </a:p>
        </p:txBody>
      </p:sp>
      <p:sp>
        <p:nvSpPr>
          <p:cNvPr id="9" name="Rechteck 8"/>
          <p:cNvSpPr/>
          <p:nvPr/>
        </p:nvSpPr>
        <p:spPr>
          <a:xfrm>
            <a:off x="8011" y="703711"/>
            <a:ext cx="3555877" cy="711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de-DE" b="1" dirty="0" err="1" smtClean="0">
                <a:solidFill>
                  <a:srgbClr val="FF33CC"/>
                </a:solidFill>
              </a:rPr>
              <a:t>Does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removal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de-DE" b="1" dirty="0" err="1" smtClean="0">
                <a:solidFill>
                  <a:srgbClr val="FF33CC"/>
                </a:solidFill>
              </a:rPr>
              <a:t>of</a:t>
            </a:r>
            <a:r>
              <a:rPr lang="de-DE" b="1" dirty="0" smtClean="0">
                <a:solidFill>
                  <a:srgbClr val="FF33CC"/>
                </a:solidFill>
              </a:rPr>
              <a:t> </a:t>
            </a:r>
            <a:r>
              <a:rPr lang="en-US" b="1" dirty="0" smtClean="0">
                <a:solidFill>
                  <a:srgbClr val="FF33CC"/>
                </a:solidFill>
              </a:rPr>
              <a:t>outliers result </a:t>
            </a:r>
          </a:p>
          <a:p>
            <a:pPr>
              <a:lnSpc>
                <a:spcPts val="2500"/>
              </a:lnSpc>
            </a:pPr>
            <a:r>
              <a:rPr lang="en-US" b="1" dirty="0" smtClean="0">
                <a:solidFill>
                  <a:srgbClr val="FF33CC"/>
                </a:solidFill>
              </a:rPr>
              <a:t>in </a:t>
            </a:r>
            <a:r>
              <a:rPr lang="en-US" b="1" dirty="0">
                <a:solidFill>
                  <a:srgbClr val="FF33CC"/>
                </a:solidFill>
              </a:rPr>
              <a:t>better biological </a:t>
            </a:r>
            <a:r>
              <a:rPr lang="en-US" b="1" dirty="0" smtClean="0">
                <a:solidFill>
                  <a:srgbClr val="FF33CC"/>
                </a:solidFill>
              </a:rPr>
              <a:t>sensitivity?</a:t>
            </a:r>
            <a:endParaRPr lang="de-DE" sz="2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Results from other outlier detection methods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Kauffman, Huber (2010) Genomics 95, 138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18533"/>
          <a:stretch/>
        </p:blipFill>
        <p:spPr>
          <a:xfrm>
            <a:off x="899592" y="725884"/>
            <a:ext cx="7200800" cy="25833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04800" y="3419415"/>
            <a:ext cx="85883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/>
              <a:t>Comparison of </a:t>
            </a:r>
            <a:r>
              <a:rPr lang="en-US" dirty="0" smtClean="0"/>
              <a:t>different </a:t>
            </a:r>
            <a:r>
              <a:rPr lang="en-US" dirty="0"/>
              <a:t>outlier detection </a:t>
            </a:r>
            <a:r>
              <a:rPr lang="en-US" dirty="0" smtClean="0"/>
              <a:t>methods: 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en-US" dirty="0" smtClean="0"/>
              <a:t>method implemented in </a:t>
            </a:r>
            <a:r>
              <a:rPr lang="en-US" dirty="0" err="1" smtClean="0"/>
              <a:t>arrayQualityMetrics</a:t>
            </a:r>
            <a:r>
              <a:rPr lang="en-US" dirty="0"/>
              <a:t> </a:t>
            </a:r>
            <a:r>
              <a:rPr lang="en-US" dirty="0" smtClean="0"/>
              <a:t>(based </a:t>
            </a:r>
            <a:r>
              <a:rPr lang="en-US" dirty="0"/>
              <a:t>on </a:t>
            </a:r>
            <a:r>
              <a:rPr lang="en-US" b="1" dirty="0" smtClean="0"/>
              <a:t>boxplots</a:t>
            </a:r>
            <a:r>
              <a:rPr lang="en-US" dirty="0" smtClean="0"/>
              <a:t>),</a:t>
            </a:r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en-US" dirty="0" smtClean="0"/>
              <a:t>generalized </a:t>
            </a:r>
            <a:r>
              <a:rPr lang="en-US" dirty="0"/>
              <a:t>extreme </a:t>
            </a:r>
            <a:r>
              <a:rPr lang="en-US" dirty="0" err="1" smtClean="0"/>
              <a:t>studentized</a:t>
            </a:r>
            <a:r>
              <a:rPr lang="en-US" dirty="0"/>
              <a:t> </a:t>
            </a:r>
            <a:r>
              <a:rPr lang="en-US" dirty="0" smtClean="0"/>
              <a:t>deviate </a:t>
            </a:r>
            <a:r>
              <a:rPr lang="en-US" dirty="0"/>
              <a:t>(</a:t>
            </a:r>
            <a:r>
              <a:rPr lang="en-US" b="1" dirty="0"/>
              <a:t>GESD</a:t>
            </a:r>
            <a:r>
              <a:rPr lang="en-US" dirty="0"/>
              <a:t>), </a:t>
            </a:r>
            <a:endParaRPr lang="en-US" dirty="0" smtClean="0"/>
          </a:p>
          <a:p>
            <a:pPr marL="285750" indent="-285750">
              <a:lnSpc>
                <a:spcPts val="2700"/>
              </a:lnSpc>
              <a:buFontTx/>
              <a:buChar char="-"/>
            </a:pPr>
            <a:r>
              <a:rPr lang="en-US" dirty="0" smtClean="0"/>
              <a:t>method </a:t>
            </a:r>
            <a:r>
              <a:rPr lang="en-US" dirty="0"/>
              <a:t>of </a:t>
            </a:r>
            <a:r>
              <a:rPr lang="en-US" dirty="0" err="1" smtClean="0"/>
              <a:t>Hampel</a:t>
            </a:r>
            <a:r>
              <a:rPr lang="en-US" dirty="0"/>
              <a:t> </a:t>
            </a:r>
            <a:r>
              <a:rPr lang="en-US" dirty="0" smtClean="0"/>
              <a:t>(it is based on </a:t>
            </a:r>
            <a:r>
              <a:rPr lang="en-US" dirty="0"/>
              <a:t>the median absolute deviation </a:t>
            </a:r>
            <a:r>
              <a:rPr lang="en-US" dirty="0" smtClean="0"/>
              <a:t>(</a:t>
            </a:r>
            <a:r>
              <a:rPr lang="en-US" b="1" dirty="0" smtClean="0"/>
              <a:t>MAD</a:t>
            </a:r>
            <a:r>
              <a:rPr lang="en-US" dirty="0" smtClean="0"/>
              <a:t>)).</a:t>
            </a:r>
          </a:p>
          <a:p>
            <a:pPr>
              <a:lnSpc>
                <a:spcPts val="2700"/>
              </a:lnSpc>
            </a:pPr>
            <a:r>
              <a:rPr lang="en-US" dirty="0" smtClean="0"/>
              <a:t> </a:t>
            </a:r>
          </a:p>
          <a:p>
            <a:pPr>
              <a:lnSpc>
                <a:spcPts val="2700"/>
              </a:lnSpc>
            </a:pPr>
            <a:r>
              <a:rPr lang="en-US" b="1" dirty="0" smtClean="0">
                <a:solidFill>
                  <a:srgbClr val="FF33CC"/>
                </a:solidFill>
              </a:rPr>
              <a:t>The </a:t>
            </a:r>
            <a:r>
              <a:rPr lang="en-US" b="1" dirty="0">
                <a:solidFill>
                  <a:srgbClr val="FF33CC"/>
                </a:solidFill>
              </a:rPr>
              <a:t>results </a:t>
            </a:r>
            <a:r>
              <a:rPr lang="en-US" b="1" dirty="0" smtClean="0">
                <a:solidFill>
                  <a:srgbClr val="FF33CC"/>
                </a:solidFill>
              </a:rPr>
              <a:t>of different methods overlap mostly -&gt; robustness</a:t>
            </a:r>
            <a:endParaRPr lang="de-DE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DE analysis from </a:t>
            </a:r>
            <a:r>
              <a:rPr lang="en-US" dirty="0" err="1" smtClean="0"/>
              <a:t>RNAseq</a:t>
            </a:r>
            <a:r>
              <a:rPr lang="en-US" dirty="0" smtClean="0"/>
              <a:t>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7056784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600" kern="0" dirty="0" smtClean="0"/>
              <a:t>Rapaport et al. (2013) Genome Biol. 14: R95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sz="1600" kern="0" dirty="0"/>
              <a:t>Cui &amp; Churchill, </a:t>
            </a:r>
            <a:r>
              <a:rPr lang="de-DE" sz="1600" dirty="0"/>
              <a:t>Genome </a:t>
            </a:r>
            <a:r>
              <a:rPr lang="de-DE" sz="1600" dirty="0" err="1"/>
              <a:t>Biol</a:t>
            </a:r>
            <a:r>
              <a:rPr lang="de-DE" sz="1600" dirty="0"/>
              <a:t>. 2003; 4(4): 210</a:t>
            </a:r>
            <a:endParaRPr lang="en-US" sz="16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71313" y="648459"/>
            <a:ext cx="8893175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Compared to microarrays, RNA-</a:t>
            </a:r>
            <a:r>
              <a:rPr lang="en-US" dirty="0" err="1" smtClean="0"/>
              <a:t>seq</a:t>
            </a:r>
            <a:r>
              <a:rPr lang="en-US" dirty="0" smtClean="0"/>
              <a:t> has the following advantages for DE analysis: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a </a:t>
            </a:r>
            <a:r>
              <a:rPr lang="en-US" b="1" dirty="0" smtClean="0"/>
              <a:t>higher </a:t>
            </a:r>
            <a:r>
              <a:rPr lang="en-US" b="1" dirty="0"/>
              <a:t>sensitivity </a:t>
            </a:r>
            <a:r>
              <a:rPr lang="en-US" dirty="0"/>
              <a:t>for genes expressed either at low or very high level and </a:t>
            </a:r>
            <a:r>
              <a:rPr lang="en-US" b="1" dirty="0"/>
              <a:t>higher dynamic range</a:t>
            </a:r>
            <a:r>
              <a:rPr lang="en-US" dirty="0"/>
              <a:t> of expression levels over which transcripts can be detected (&gt; 8000-fold range).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It </a:t>
            </a:r>
            <a:r>
              <a:rPr lang="en-US" dirty="0"/>
              <a:t>also has </a:t>
            </a:r>
            <a:r>
              <a:rPr lang="en-US" b="1" dirty="0"/>
              <a:t>lower technical variation </a:t>
            </a:r>
            <a:r>
              <a:rPr lang="en-US" dirty="0"/>
              <a:t>and </a:t>
            </a:r>
            <a:r>
              <a:rPr lang="en-US" b="1" dirty="0"/>
              <a:t>higher levels of reproducibility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RNA-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  <a:r>
              <a:rPr lang="en-US" dirty="0"/>
              <a:t>is not limited by prior knowledge of the genome of the organism. </a:t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RNA-</a:t>
            </a:r>
            <a:r>
              <a:rPr lang="en-US" dirty="0" err="1" smtClean="0"/>
              <a:t>seq</a:t>
            </a:r>
            <a:r>
              <a:rPr lang="en-US" dirty="0" smtClean="0"/>
              <a:t> detects </a:t>
            </a:r>
            <a:r>
              <a:rPr lang="en-US" dirty="0"/>
              <a:t>transcriptional features, such as novel transcribed regions, alternative splicing and allele-specific </a:t>
            </a:r>
            <a:r>
              <a:rPr lang="en-US" dirty="0" smtClean="0"/>
              <a:t>expression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b="1" dirty="0"/>
              <a:t>single base </a:t>
            </a:r>
            <a:r>
              <a:rPr lang="en-US" b="1" dirty="0" smtClean="0"/>
              <a:t>resolution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While Microarrays </a:t>
            </a:r>
            <a:r>
              <a:rPr lang="en-US" dirty="0"/>
              <a:t>are subject to </a:t>
            </a:r>
            <a:r>
              <a:rPr lang="en-US" b="1" dirty="0"/>
              <a:t>cross-</a:t>
            </a:r>
            <a:r>
              <a:rPr lang="en-US" b="1" dirty="0" err="1"/>
              <a:t>hybridisation</a:t>
            </a:r>
            <a:r>
              <a:rPr lang="en-US" dirty="0"/>
              <a:t> </a:t>
            </a:r>
            <a:r>
              <a:rPr lang="en-US" dirty="0" smtClean="0"/>
              <a:t>bias</a:t>
            </a:r>
            <a:r>
              <a:rPr lang="en-US" dirty="0"/>
              <a:t>,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may have </a:t>
            </a:r>
            <a:r>
              <a:rPr lang="en-US" dirty="0"/>
              <a:t>a </a:t>
            </a:r>
            <a:r>
              <a:rPr lang="en-US" b="1" dirty="0"/>
              <a:t>guanine-cytosine content </a:t>
            </a:r>
            <a:r>
              <a:rPr lang="en-US" b="1" dirty="0" smtClean="0"/>
              <a:t>bias</a:t>
            </a:r>
            <a:r>
              <a:rPr lang="en-US" dirty="0" smtClean="0"/>
              <a:t> and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can </a:t>
            </a:r>
            <a:r>
              <a:rPr lang="en-US" dirty="0"/>
              <a:t>suffer </a:t>
            </a:r>
            <a:r>
              <a:rPr lang="en-US" dirty="0" smtClean="0"/>
              <a:t>from </a:t>
            </a:r>
            <a:r>
              <a:rPr lang="en-US" b="1" dirty="0"/>
              <a:t>mapping ambiguity </a:t>
            </a:r>
            <a:r>
              <a:rPr lang="en-US" dirty="0"/>
              <a:t>for paralogous sequences.</a:t>
            </a:r>
          </a:p>
        </p:txBody>
      </p:sp>
    </p:spTree>
    <p:extLst>
      <p:ext uri="{BB962C8B-B14F-4D97-AF65-F5344CB8AC3E}">
        <p14:creationId xmlns:p14="http://schemas.microsoft.com/office/powerpoint/2010/main" val="706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DE detection based on </a:t>
            </a:r>
            <a:r>
              <a:rPr lang="en-US" dirty="0" err="1" smtClean="0"/>
              <a:t>RNAseq</a:t>
            </a:r>
            <a:r>
              <a:rPr lang="en-US" dirty="0" smtClean="0"/>
              <a:t> data</a:t>
            </a:r>
            <a:endParaRPr lang="uk-UA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None/>
            </a:pPr>
            <a:r>
              <a:rPr lang="en-US" sz="1600" kern="0" dirty="0"/>
              <a:t>Rapaport et al. (2013) Genome Biol. 14: R95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28351" y="573831"/>
                <a:ext cx="8664823" cy="4426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1"/>
                  </a:lnSpc>
                </a:pPr>
                <a:r>
                  <a:rPr lang="en-US" dirty="0" smtClean="0"/>
                  <a:t>If sequencing experiments are considered as random samplings of reads from a fixed pool of genes,</a:t>
                </a:r>
              </a:p>
              <a:p>
                <a:pPr>
                  <a:lnSpc>
                    <a:spcPts val="2601"/>
                  </a:lnSpc>
                </a:pPr>
                <a:r>
                  <a:rPr lang="en-US" dirty="0"/>
                  <a:t>then a natural representation of gene read counts is the </a:t>
                </a:r>
                <a:r>
                  <a:rPr lang="en-US" b="1" dirty="0"/>
                  <a:t>Poisson distribution </a:t>
                </a:r>
                <a:r>
                  <a:rPr lang="en-US" dirty="0"/>
                  <a:t>of the form </a:t>
                </a:r>
                <a:endParaRPr lang="en-US" i="1" dirty="0"/>
              </a:p>
              <a:p>
                <a:pPr>
                  <a:lnSpc>
                    <a:spcPts val="2601"/>
                  </a:lnSpc>
                </a:pPr>
                <a:endParaRPr lang="en-US" i="1" dirty="0"/>
              </a:p>
              <a:p>
                <a:pPr>
                  <a:lnSpc>
                    <a:spcPts val="2601"/>
                  </a:lnSpc>
                </a:pPr>
                <a:r>
                  <a:rPr lang="en-US" dirty="0"/>
                  <a:t>where </a:t>
                </a:r>
                <a:r>
                  <a:rPr lang="en-US" i="1" dirty="0"/>
                  <a:t>n</a:t>
                </a:r>
                <a:r>
                  <a:rPr lang="en-US" dirty="0"/>
                  <a:t> : number of read counts </a:t>
                </a:r>
              </a:p>
              <a:p>
                <a:pPr>
                  <a:lnSpc>
                    <a:spcPts val="2601"/>
                  </a:lnSpc>
                </a:pPr>
                <a:r>
                  <a:rPr lang="en-US" dirty="0">
                    <a:sym typeface="Symbol" panose="05050102010706020507" pitchFamily="18" charset="2"/>
                  </a:rPr>
                  <a:t>            : </a:t>
                </a:r>
                <a:r>
                  <a:rPr lang="en-US" dirty="0"/>
                  <a:t>expected number of reads from transcript fragments.</a:t>
                </a:r>
              </a:p>
              <a:p>
                <a:pPr>
                  <a:lnSpc>
                    <a:spcPts val="2601"/>
                  </a:lnSpc>
                </a:pPr>
                <a:endParaRPr lang="en-US" dirty="0"/>
              </a:p>
              <a:p>
                <a:pPr>
                  <a:lnSpc>
                    <a:spcPts val="2601"/>
                  </a:lnSpc>
                </a:pPr>
                <a:r>
                  <a:rPr lang="en-US" dirty="0"/>
                  <a:t>An important property of the Poisson distribution </a:t>
                </a:r>
              </a:p>
              <a:p>
                <a:pPr>
                  <a:lnSpc>
                    <a:spcPts val="2601"/>
                  </a:lnSpc>
                </a:pPr>
                <a:r>
                  <a:rPr lang="en-US" dirty="0"/>
                  <a:t>is that </a:t>
                </a:r>
                <a:r>
                  <a:rPr lang="en-US" b="1" dirty="0"/>
                  <a:t>variance</a:t>
                </a:r>
                <a:r>
                  <a:rPr lang="en-US" dirty="0"/>
                  <a:t> AND </a:t>
                </a:r>
                <a:r>
                  <a:rPr lang="en-US" b="1" dirty="0"/>
                  <a:t>mean</a:t>
                </a:r>
                <a:r>
                  <a:rPr lang="en-US" dirty="0"/>
                  <a:t> are both equal to </a:t>
                </a:r>
                <a:r>
                  <a:rPr lang="en-US" dirty="0" smtClean="0">
                    <a:sym typeface="Symbol" panose="05050102010706020507" pitchFamily="18" charset="2"/>
                  </a:rPr>
                  <a:t></a:t>
                </a:r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=</m:t>
                    </m:r>
                  </m:oMath>
                </a14:m>
                <a:endParaRPr lang="en-US" dirty="0" smtClean="0"/>
              </a:p>
              <a:p>
                <a:pPr>
                  <a:lnSpc>
                    <a:spcPts val="2601"/>
                  </a:lnSpc>
                </a:pPr>
                <a:endParaRPr lang="en-US" dirty="0"/>
              </a:p>
              <a:p>
                <a:pPr>
                  <a:lnSpc>
                    <a:spcPts val="2601"/>
                  </a:lnSpc>
                </a:pPr>
                <a:r>
                  <a:rPr lang="en-US" dirty="0"/>
                  <a:t>However, in reality the </a:t>
                </a:r>
                <a:r>
                  <a:rPr lang="en-US" b="1" dirty="0"/>
                  <a:t>variance</a:t>
                </a:r>
                <a:r>
                  <a:rPr lang="en-US" dirty="0"/>
                  <a:t> of gene expression across multiple biological replicates is </a:t>
                </a:r>
                <a:r>
                  <a:rPr lang="en-US" dirty="0" smtClean="0"/>
                  <a:t>found to be </a:t>
                </a:r>
                <a:r>
                  <a:rPr lang="en-US" b="1" dirty="0" smtClean="0"/>
                  <a:t>larger</a:t>
                </a:r>
                <a:r>
                  <a:rPr lang="en-US" dirty="0" smtClean="0"/>
                  <a:t> </a:t>
                </a:r>
                <a:r>
                  <a:rPr lang="en-US" dirty="0"/>
                  <a:t>than its </a:t>
                </a:r>
                <a:r>
                  <a:rPr lang="en-US" b="1" dirty="0"/>
                  <a:t>mean</a:t>
                </a:r>
                <a:r>
                  <a:rPr lang="en-US" dirty="0"/>
                  <a:t> expression values. </a:t>
                </a: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1" y="573831"/>
                <a:ext cx="8664823" cy="4426853"/>
              </a:xfrm>
              <a:prstGeom prst="rect">
                <a:avLst/>
              </a:prstGeom>
              <a:blipFill>
                <a:blip r:embed="rId3"/>
                <a:stretch>
                  <a:fillRect l="-563" b="-6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035" y="1820163"/>
            <a:ext cx="2546100" cy="44433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3865-07C2-4EB0-8E37-9A4C6667902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4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DE detection in </a:t>
            </a:r>
            <a:r>
              <a:rPr lang="en-US" dirty="0" err="1" smtClean="0"/>
              <a:t>RNAseq</a:t>
            </a:r>
            <a:r>
              <a:rPr lang="en-US" dirty="0" smtClean="0"/>
              <a:t> data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28351" y="573831"/>
                <a:ext cx="8664823" cy="5093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1"/>
                  </a:lnSpc>
                </a:pPr>
                <a:r>
                  <a:rPr lang="en-US" dirty="0" smtClean="0"/>
                  <a:t>To </a:t>
                </a:r>
                <a:r>
                  <a:rPr lang="en-US" dirty="0"/>
                  <a:t>address this </a:t>
                </a:r>
                <a:r>
                  <a:rPr lang="en-US" dirty="0" smtClean="0"/>
                  <a:t>“</a:t>
                </a:r>
                <a:r>
                  <a:rPr lang="en-US" b="1" dirty="0" smtClean="0"/>
                  <a:t>over-dispersion problem”</a:t>
                </a:r>
                <a:r>
                  <a:rPr lang="en-US" dirty="0" smtClean="0"/>
                  <a:t>, </a:t>
                </a:r>
                <a:r>
                  <a:rPr lang="en-US" dirty="0"/>
                  <a:t>methods such as </a:t>
                </a:r>
                <a:r>
                  <a:rPr lang="en-US" dirty="0" err="1"/>
                  <a:t>edgeR</a:t>
                </a:r>
                <a:r>
                  <a:rPr lang="en-US" dirty="0"/>
                  <a:t> and </a:t>
                </a:r>
                <a:r>
                  <a:rPr lang="en-US" dirty="0" err="1"/>
                  <a:t>DESeq</a:t>
                </a:r>
                <a:r>
                  <a:rPr lang="en-US" dirty="0"/>
                  <a:t> use the related </a:t>
                </a:r>
                <a:r>
                  <a:rPr lang="en-US" b="1" dirty="0"/>
                  <a:t>negative binomial distribution </a:t>
                </a:r>
                <a:r>
                  <a:rPr lang="en-US" dirty="0"/>
                  <a:t>(NB) </a:t>
                </a:r>
              </a:p>
              <a:p>
                <a:pPr>
                  <a:lnSpc>
                    <a:spcPts val="2601"/>
                  </a:lnSpc>
                </a:pPr>
                <a:r>
                  <a:rPr lang="en-US" dirty="0"/>
                  <a:t>where </a:t>
                </a:r>
                <a:r>
                  <a:rPr lang="en-US" dirty="0" smtClean="0"/>
                  <a:t>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mean μ is </a:t>
                </a:r>
                <a:r>
                  <a:rPr lang="en-US" dirty="0" smtClean="0"/>
                  <a:t>are related to each other by</a:t>
                </a:r>
              </a:p>
              <a:p>
                <a:pPr>
                  <a:lnSpc>
                    <a:spcPts val="2601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de-DE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ts val="2601"/>
                  </a:lnSpc>
                </a:pPr>
                <a:r>
                  <a:rPr lang="en-US" dirty="0" smtClean="0"/>
                  <a:t>where </a:t>
                </a:r>
                <a:r>
                  <a:rPr lang="en-US" i="1" dirty="0">
                    <a:sym typeface="Symbol" panose="05050102010706020507" pitchFamily="18" charset="2"/>
                  </a:rPr>
                  <a:t></a:t>
                </a:r>
                <a:r>
                  <a:rPr lang="en-US" dirty="0"/>
                  <a:t> is the </a:t>
                </a:r>
                <a:r>
                  <a:rPr lang="en-US" dirty="0" smtClean="0"/>
                  <a:t>“</a:t>
                </a:r>
                <a:r>
                  <a:rPr lang="en-US" b="1" dirty="0" smtClean="0"/>
                  <a:t>dispersion factor”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lnSpc>
                    <a:spcPts val="2601"/>
                  </a:lnSpc>
                </a:pPr>
                <a:endParaRPr lang="en-US" dirty="0" smtClean="0"/>
              </a:p>
              <a:p>
                <a:pPr>
                  <a:lnSpc>
                    <a:spcPts val="2601"/>
                  </a:lnSpc>
                </a:pPr>
                <a:r>
                  <a:rPr lang="en-US" dirty="0" smtClean="0"/>
                  <a:t>Different software packages (e.g. </a:t>
                </a:r>
                <a:r>
                  <a:rPr lang="en-US" dirty="0" err="1" smtClean="0"/>
                  <a:t>edgeR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DESeq</a:t>
                </a:r>
                <a:r>
                  <a:rPr lang="en-US" dirty="0" smtClean="0"/>
                  <a:t>, both by the Huber group) use different ways to </a:t>
                </a:r>
                <a:r>
                  <a:rPr lang="en-US" b="1" dirty="0" smtClean="0"/>
                  <a:t>estimate</a:t>
                </a:r>
                <a:r>
                  <a:rPr lang="en-US" dirty="0" smtClean="0"/>
                  <a:t> </a:t>
                </a:r>
                <a:r>
                  <a:rPr lang="en-US" dirty="0"/>
                  <a:t>this </a:t>
                </a:r>
                <a:r>
                  <a:rPr lang="en-US" dirty="0" smtClean="0"/>
                  <a:t>dispersion factor.</a:t>
                </a:r>
              </a:p>
              <a:p>
                <a:pPr>
                  <a:lnSpc>
                    <a:spcPts val="2601"/>
                  </a:lnSpc>
                </a:pPr>
                <a:endParaRPr lang="de-DE" dirty="0"/>
              </a:p>
              <a:p>
                <a:pPr>
                  <a:lnSpc>
                    <a:spcPts val="2601"/>
                  </a:lnSpc>
                </a:pP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details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DESeq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see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Bioinformatics</a:t>
                </a:r>
                <a:r>
                  <a:rPr lang="de-DE" dirty="0" smtClean="0"/>
                  <a:t> III </a:t>
                </a:r>
                <a:r>
                  <a:rPr lang="de-DE" dirty="0" err="1" smtClean="0"/>
                  <a:t>lecture</a:t>
                </a:r>
                <a:r>
                  <a:rPr lang="de-DE" dirty="0" smtClean="0"/>
                  <a:t> #10.</a:t>
                </a:r>
              </a:p>
              <a:p>
                <a:pPr>
                  <a:lnSpc>
                    <a:spcPts val="2601"/>
                  </a:lnSpc>
                </a:pPr>
                <a:endParaRPr lang="de-DE" dirty="0"/>
              </a:p>
              <a:p>
                <a:pPr>
                  <a:lnSpc>
                    <a:spcPts val="2601"/>
                  </a:lnSpc>
                </a:pP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identification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differentially</a:t>
                </a:r>
                <a:r>
                  <a:rPr lang="de-DE" dirty="0"/>
                  <a:t> </a:t>
                </a:r>
                <a:r>
                  <a:rPr lang="de-DE" dirty="0" err="1"/>
                  <a:t>expressed</a:t>
                </a:r>
                <a:r>
                  <a:rPr lang="de-DE" dirty="0"/>
                  <a:t> genes, </a:t>
                </a:r>
                <a:r>
                  <a:rPr lang="de-DE" dirty="0" err="1"/>
                  <a:t>DESeq</a:t>
                </a:r>
                <a:r>
                  <a:rPr lang="de-DE" dirty="0"/>
                  <a:t> </a:t>
                </a:r>
                <a:r>
                  <a:rPr lang="de-DE" dirty="0" err="1"/>
                  <a:t>uses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statistics</a:t>
                </a:r>
                <a:r>
                  <a:rPr lang="de-DE" dirty="0"/>
                  <a:t> </a:t>
                </a:r>
                <a:r>
                  <a:rPr lang="de-DE" dirty="0" err="1"/>
                  <a:t>similar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Fisher‘s</a:t>
                </a:r>
                <a:r>
                  <a:rPr lang="de-DE" dirty="0"/>
                  <a:t> </a:t>
                </a:r>
                <a:r>
                  <a:rPr lang="de-DE" dirty="0" err="1"/>
                  <a:t>exact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. </a:t>
                </a:r>
              </a:p>
              <a:p>
                <a:pPr>
                  <a:lnSpc>
                    <a:spcPts val="2601"/>
                  </a:lnSpc>
                </a:pPr>
                <a:r>
                  <a:rPr lang="de-DE" dirty="0" err="1" smtClean="0"/>
                  <a:t>However</a:t>
                </a:r>
                <a:r>
                  <a:rPr lang="de-DE" dirty="0"/>
                  <a:t>, </a:t>
                </a:r>
                <a:r>
                  <a:rPr lang="de-DE" dirty="0" err="1"/>
                  <a:t>DESeq</a:t>
                </a:r>
                <a:r>
                  <a:rPr lang="de-DE" dirty="0"/>
                  <a:t> was </a:t>
                </a:r>
                <a:r>
                  <a:rPr lang="de-DE" dirty="0" err="1"/>
                  <a:t>found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„</a:t>
                </a:r>
                <a:r>
                  <a:rPr lang="de-DE" dirty="0" err="1"/>
                  <a:t>overly</a:t>
                </a:r>
                <a:r>
                  <a:rPr lang="de-DE" dirty="0"/>
                  <a:t> </a:t>
                </a:r>
                <a:r>
                  <a:rPr lang="de-DE" dirty="0" err="1"/>
                  <a:t>conservative</a:t>
                </a:r>
                <a:r>
                  <a:rPr lang="de-DE" dirty="0" smtClean="0"/>
                  <a:t>“.</a:t>
                </a:r>
              </a:p>
              <a:p>
                <a:pPr>
                  <a:lnSpc>
                    <a:spcPts val="2601"/>
                  </a:lnSpc>
                </a:pPr>
                <a:r>
                  <a:rPr lang="de-DE" dirty="0" smtClean="0"/>
                  <a:t>This </a:t>
                </a:r>
                <a:r>
                  <a:rPr lang="de-DE" dirty="0" err="1" smtClean="0"/>
                  <a:t>led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development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DESeq2.</a:t>
                </a:r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51" y="573831"/>
                <a:ext cx="8664823" cy="5093702"/>
              </a:xfrm>
              <a:prstGeom prst="rect">
                <a:avLst/>
              </a:prstGeom>
              <a:blipFill>
                <a:blip r:embed="rId5"/>
                <a:stretch>
                  <a:fillRect l="-563" r="-563" b="-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03865-07C2-4EB0-8E37-9A4C6667902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4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Reference data: gold standard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Rapaport et al. (2013) Genome Biol. 14: R95</a:t>
            </a:r>
          </a:p>
        </p:txBody>
      </p:sp>
      <p:sp>
        <p:nvSpPr>
          <p:cNvPr id="6" name="Rechteck 5"/>
          <p:cNvSpPr/>
          <p:nvPr/>
        </p:nvSpPr>
        <p:spPr>
          <a:xfrm>
            <a:off x="228351" y="573831"/>
            <a:ext cx="873613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S</a:t>
            </a:r>
            <a:r>
              <a:rPr lang="en-US" dirty="0" smtClean="0"/>
              <a:t>amples </a:t>
            </a:r>
            <a:r>
              <a:rPr lang="en-US" dirty="0"/>
              <a:t>from </a:t>
            </a:r>
            <a:r>
              <a:rPr lang="en-US" b="1" dirty="0"/>
              <a:t>group A</a:t>
            </a:r>
            <a:r>
              <a:rPr lang="en-US" dirty="0"/>
              <a:t> :</a:t>
            </a:r>
            <a:r>
              <a:rPr lang="en-US" dirty="0" smtClean="0"/>
              <a:t> </a:t>
            </a:r>
            <a:r>
              <a:rPr lang="en-US" dirty="0" err="1" smtClean="0"/>
              <a:t>Strategene</a:t>
            </a:r>
            <a:r>
              <a:rPr lang="en-US" dirty="0"/>
              <a:t> </a:t>
            </a:r>
            <a:r>
              <a:rPr lang="en-US" dirty="0" smtClean="0"/>
              <a:t>Universal </a:t>
            </a:r>
            <a:r>
              <a:rPr lang="en-US" dirty="0"/>
              <a:t>Human Reference RNA (</a:t>
            </a:r>
            <a:r>
              <a:rPr lang="en-US" dirty="0" smtClean="0"/>
              <a:t>UHRR): 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total </a:t>
            </a:r>
            <a:r>
              <a:rPr lang="en-US" dirty="0"/>
              <a:t>RNA from ten human cell </a:t>
            </a:r>
            <a:r>
              <a:rPr lang="en-US" dirty="0" smtClean="0"/>
              <a:t>lines.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Samples from </a:t>
            </a:r>
            <a:r>
              <a:rPr lang="en-US" b="1" dirty="0" smtClean="0"/>
              <a:t>group B</a:t>
            </a:r>
            <a:r>
              <a:rPr lang="en-US" dirty="0" smtClean="0"/>
              <a:t>: </a:t>
            </a:r>
            <a:r>
              <a:rPr lang="de-DE" dirty="0" err="1" smtClean="0"/>
              <a:t>Ambion’s</a:t>
            </a:r>
            <a:r>
              <a:rPr lang="de-DE" dirty="0" smtClean="0"/>
              <a:t> </a:t>
            </a:r>
            <a:r>
              <a:rPr lang="de-DE" dirty="0"/>
              <a:t>Human Brain </a:t>
            </a:r>
            <a:r>
              <a:rPr lang="de-DE" dirty="0" smtClean="0"/>
              <a:t>Reference </a:t>
            </a:r>
            <a:r>
              <a:rPr lang="en-US" dirty="0" smtClean="0"/>
              <a:t>RNA </a:t>
            </a:r>
            <a:r>
              <a:rPr lang="en-US" dirty="0"/>
              <a:t>(HBRR</a:t>
            </a:r>
            <a:r>
              <a:rPr lang="en-US" dirty="0" smtClean="0"/>
              <a:t>). 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ERCC </a:t>
            </a:r>
            <a:r>
              <a:rPr lang="en-US" b="1" dirty="0"/>
              <a:t>spike-in control </a:t>
            </a:r>
            <a:r>
              <a:rPr lang="en-US" dirty="0" smtClean="0"/>
              <a:t>: mixture </a:t>
            </a:r>
            <a:r>
              <a:rPr lang="en-US" dirty="0"/>
              <a:t>of 92 </a:t>
            </a:r>
            <a:r>
              <a:rPr lang="en-US" b="1" dirty="0"/>
              <a:t>synthetic</a:t>
            </a:r>
            <a:r>
              <a:rPr lang="en-US" dirty="0"/>
              <a:t> </a:t>
            </a:r>
            <a:r>
              <a:rPr lang="en-US" dirty="0" err="1" smtClean="0"/>
              <a:t>polyadenylated</a:t>
            </a:r>
            <a:r>
              <a:rPr lang="en-US" dirty="0"/>
              <a:t> </a:t>
            </a:r>
            <a:r>
              <a:rPr lang="en-US" b="1" dirty="0" smtClean="0"/>
              <a:t>oligonucleotides</a:t>
            </a:r>
            <a:r>
              <a:rPr lang="en-US" dirty="0"/>
              <a:t>, 250 to 2,000 nucleotides </a:t>
            </a:r>
            <a:r>
              <a:rPr lang="en-US" dirty="0" smtClean="0"/>
              <a:t>long, which resemble </a:t>
            </a:r>
            <a:r>
              <a:rPr lang="en-US" dirty="0"/>
              <a:t>human transcripts.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The two </a:t>
            </a:r>
            <a:r>
              <a:rPr lang="de-DE" dirty="0" smtClean="0"/>
              <a:t>ERCC </a:t>
            </a:r>
            <a:r>
              <a:rPr lang="de-DE" dirty="0" err="1"/>
              <a:t>mixtures</a:t>
            </a:r>
            <a:r>
              <a:rPr lang="de-DE" dirty="0"/>
              <a:t> in </a:t>
            </a:r>
            <a:r>
              <a:rPr lang="de-DE" dirty="0" err="1"/>
              <a:t>groups</a:t>
            </a:r>
            <a:r>
              <a:rPr lang="de-DE" dirty="0"/>
              <a:t> A </a:t>
            </a:r>
            <a:r>
              <a:rPr lang="de-DE" dirty="0" err="1"/>
              <a:t>and</a:t>
            </a:r>
            <a:r>
              <a:rPr lang="de-DE" dirty="0"/>
              <a:t> B </a:t>
            </a:r>
            <a:r>
              <a:rPr lang="de-DE" dirty="0" err="1"/>
              <a:t>contain</a:t>
            </a:r>
            <a:r>
              <a:rPr lang="de-DE" dirty="0"/>
              <a:t> different </a:t>
            </a:r>
            <a:r>
              <a:rPr lang="de-DE" dirty="0" smtClean="0"/>
              <a:t>(</a:t>
            </a:r>
            <a:r>
              <a:rPr lang="de-DE" dirty="0" err="1" smtClean="0"/>
              <a:t>known</a:t>
            </a:r>
            <a:r>
              <a:rPr lang="de-DE" dirty="0" smtClean="0"/>
              <a:t>!) </a:t>
            </a:r>
            <a:r>
              <a:rPr lang="de-DE" dirty="0" err="1" smtClean="0"/>
              <a:t>concentrations</a:t>
            </a:r>
            <a:r>
              <a:rPr lang="de-DE" dirty="0" smtClean="0"/>
              <a:t> </a:t>
            </a:r>
            <a:r>
              <a:rPr lang="en-US" dirty="0" smtClean="0"/>
              <a:t>of 4 </a:t>
            </a:r>
            <a:r>
              <a:rPr lang="en-US" dirty="0"/>
              <a:t>subgroups of the synthetic </a:t>
            </a:r>
            <a:r>
              <a:rPr lang="en-US" dirty="0" smtClean="0"/>
              <a:t>spike-ins.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Then </a:t>
            </a:r>
            <a:r>
              <a:rPr lang="en-US" dirty="0"/>
              <a:t>the log expression change is predefined and </a:t>
            </a:r>
            <a:r>
              <a:rPr lang="en-US" dirty="0" smtClean="0"/>
              <a:t>can be </a:t>
            </a:r>
            <a:r>
              <a:rPr lang="en-US" dirty="0"/>
              <a:t>used to </a:t>
            </a:r>
            <a:r>
              <a:rPr lang="en-US" b="1" dirty="0"/>
              <a:t>benchmark</a:t>
            </a:r>
            <a:r>
              <a:rPr lang="en-US" dirty="0"/>
              <a:t> DE </a:t>
            </a:r>
            <a:r>
              <a:rPr lang="en-US" dirty="0" smtClean="0"/>
              <a:t>performance</a:t>
            </a:r>
            <a:r>
              <a:rPr lang="de-DE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2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Performance for DE detection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465170" y="5712059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Rapaport et al. (2013) Genome Biol. 14: R95</a:t>
            </a:r>
          </a:p>
        </p:txBody>
      </p:sp>
      <p:sp>
        <p:nvSpPr>
          <p:cNvPr id="6" name="Rechteck 5"/>
          <p:cNvSpPr/>
          <p:nvPr/>
        </p:nvSpPr>
        <p:spPr>
          <a:xfrm>
            <a:off x="179512" y="692696"/>
            <a:ext cx="3900814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ERCC control oligonucleotides were </a:t>
            </a:r>
            <a:r>
              <a:rPr lang="en-US" dirty="0" smtClean="0"/>
              <a:t>divided into </a:t>
            </a:r>
            <a:r>
              <a:rPr lang="en-US" dirty="0"/>
              <a:t>four groups with </a:t>
            </a:r>
            <a:r>
              <a:rPr lang="en-US" dirty="0" smtClean="0"/>
              <a:t>different </a:t>
            </a:r>
            <a:r>
              <a:rPr lang="en-US" dirty="0"/>
              <a:t>mixing ratios between samples A and B (1:1, 4:1, 1:2 and 2:3).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ROC analysis </a:t>
            </a:r>
            <a:r>
              <a:rPr lang="en-US" dirty="0"/>
              <a:t>the 1:1 mix are the set of </a:t>
            </a:r>
            <a:r>
              <a:rPr lang="en-US" dirty="0" smtClean="0"/>
              <a:t>undifferentiated </a:t>
            </a:r>
            <a:r>
              <a:rPr lang="en-US" dirty="0"/>
              <a:t>controls (true negatives) and all others are </a:t>
            </a:r>
            <a:r>
              <a:rPr lang="en-US" dirty="0" smtClean="0"/>
              <a:t>differentiated (true </a:t>
            </a:r>
            <a:r>
              <a:rPr lang="en-US" dirty="0"/>
              <a:t>positives).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AUC </a:t>
            </a:r>
            <a:r>
              <a:rPr lang="en-US" dirty="0"/>
              <a:t>= area under the curve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methods performed reasonably well in detecting the truly differentiated spike-in sequences with an average area under the curve (AUC) of 0.78</a:t>
            </a:r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76" y="868339"/>
            <a:ext cx="4704799" cy="46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Performance for DE detection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Rapaport et al. (2013) Genome Biol. 14: R95</a:t>
            </a:r>
          </a:p>
        </p:txBody>
      </p:sp>
      <p:sp>
        <p:nvSpPr>
          <p:cNvPr id="6" name="Rechteck 5"/>
          <p:cNvSpPr/>
          <p:nvPr/>
        </p:nvSpPr>
        <p:spPr>
          <a:xfrm>
            <a:off x="179512" y="692696"/>
            <a:ext cx="401129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/>
              <a:t>Differential expression analysis using </a:t>
            </a:r>
            <a:r>
              <a:rPr lang="en-US" dirty="0" err="1"/>
              <a:t>qRT</a:t>
            </a:r>
            <a:r>
              <a:rPr lang="en-US" dirty="0"/>
              <a:t>-PCR validated gene </a:t>
            </a:r>
            <a:r>
              <a:rPr lang="en-US" dirty="0" smtClean="0"/>
              <a:t>set</a:t>
            </a:r>
          </a:p>
          <a:p>
            <a:pPr>
              <a:lnSpc>
                <a:spcPts val="2700"/>
              </a:lnSpc>
            </a:pPr>
            <a:r>
              <a:rPr lang="en-US" dirty="0"/>
              <a:t>o</a:t>
            </a:r>
            <a:r>
              <a:rPr lang="en-US" dirty="0" smtClean="0"/>
              <a:t>f about 1000 genes from the MACQ project (slides 4-6). </a:t>
            </a:r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ROC </a:t>
            </a:r>
            <a:r>
              <a:rPr lang="en-US" dirty="0"/>
              <a:t>analysis was performed using a </a:t>
            </a:r>
            <a:r>
              <a:rPr lang="en-US" dirty="0" err="1"/>
              <a:t>qRT</a:t>
            </a:r>
            <a:r>
              <a:rPr lang="en-US" dirty="0"/>
              <a:t>-PCR </a:t>
            </a:r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 expression </a:t>
            </a:r>
            <a:r>
              <a:rPr lang="en-US" dirty="0"/>
              <a:t>change threshold of 0.5</a:t>
            </a:r>
            <a:r>
              <a:rPr lang="en-US" dirty="0" smtClean="0"/>
              <a:t>.</a:t>
            </a:r>
          </a:p>
          <a:p>
            <a:pPr>
              <a:lnSpc>
                <a:spcPts val="2700"/>
              </a:lnSpc>
            </a:pPr>
            <a:r>
              <a:rPr lang="en-US" dirty="0" smtClean="0"/>
              <a:t>If the change is &gt;0.5, the gene is DE, otherwise not. </a:t>
            </a:r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The </a:t>
            </a:r>
            <a:r>
              <a:rPr lang="en-US" dirty="0"/>
              <a:t>results </a:t>
            </a:r>
            <a:r>
              <a:rPr lang="en-US" dirty="0" smtClean="0"/>
              <a:t>are quite comparable.</a:t>
            </a:r>
          </a:p>
          <a:p>
            <a:pPr>
              <a:lnSpc>
                <a:spcPts val="2700"/>
              </a:lnSpc>
            </a:pPr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DESeq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0070C0"/>
                </a:solidFill>
              </a:rPr>
              <a:t>edgeR</a:t>
            </a:r>
            <a:r>
              <a:rPr lang="en-US" dirty="0"/>
              <a:t> </a:t>
            </a:r>
            <a:r>
              <a:rPr lang="en-US" dirty="0" smtClean="0"/>
              <a:t>have slightly higher </a:t>
            </a:r>
            <a:r>
              <a:rPr lang="en-US" dirty="0"/>
              <a:t>detection accuracy.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06" y="573830"/>
            <a:ext cx="4683890" cy="48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en-US" dirty="0" err="1" smtClean="0"/>
              <a:t>MicroArray</a:t>
            </a:r>
            <a:r>
              <a:rPr lang="en-US" dirty="0" smtClean="0"/>
              <a:t> </a:t>
            </a:r>
            <a:r>
              <a:rPr lang="en-US" dirty="0"/>
              <a:t>Quality Control (MAQC) </a:t>
            </a:r>
            <a:r>
              <a:rPr lang="en-US" dirty="0" smtClean="0"/>
              <a:t>project (2006)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fr-FR" sz="1400" i="1" dirty="0"/>
              <a:t>Nature Biotechnology</a:t>
            </a:r>
            <a:r>
              <a:rPr lang="fr-FR" sz="1400" dirty="0"/>
              <a:t> </a:t>
            </a:r>
            <a:r>
              <a:rPr lang="fr-FR" sz="1400" b="1" dirty="0" smtClean="0"/>
              <a:t>24</a:t>
            </a:r>
            <a:r>
              <a:rPr lang="fr-FR" sz="1400" dirty="0"/>
              <a:t>, </a:t>
            </a:r>
            <a:r>
              <a:rPr lang="fr-FR" sz="1400" dirty="0" smtClean="0"/>
              <a:t>1151–1161(2006</a:t>
            </a:r>
            <a:r>
              <a:rPr lang="fr-FR" sz="1400" dirty="0"/>
              <a:t>)</a:t>
            </a:r>
            <a:endParaRPr lang="en-US" sz="14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107504" y="692696"/>
            <a:ext cx="873613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/>
              <a:t>MAQC </a:t>
            </a:r>
            <a:r>
              <a:rPr lang="en-US" sz="1600" dirty="0" smtClean="0"/>
              <a:t>project: community-wide </a:t>
            </a:r>
            <a:r>
              <a:rPr lang="en-US" sz="1600" dirty="0"/>
              <a:t>effort </a:t>
            </a:r>
            <a:r>
              <a:rPr lang="en-US" sz="1600" dirty="0" smtClean="0"/>
              <a:t>that was initiated </a:t>
            </a:r>
            <a:r>
              <a:rPr lang="en-US" sz="1600" dirty="0"/>
              <a:t>and led by FDA scientists involving 137 participants from 51 organizations. </a:t>
            </a:r>
            <a:endParaRPr lang="en-US" sz="1600" dirty="0" smtClean="0"/>
          </a:p>
          <a:p>
            <a:pPr>
              <a:lnSpc>
                <a:spcPts val="2100"/>
              </a:lnSpc>
            </a:pPr>
            <a:endParaRPr lang="en-US" sz="1600" dirty="0"/>
          </a:p>
          <a:p>
            <a:pPr>
              <a:lnSpc>
                <a:spcPts val="21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this project, gene expression levels were measured </a:t>
            </a:r>
            <a:endParaRPr lang="en-US" sz="1600" dirty="0" smtClean="0"/>
          </a:p>
          <a:p>
            <a:pPr>
              <a:lnSpc>
                <a:spcPts val="2100"/>
              </a:lnSpc>
            </a:pPr>
            <a:r>
              <a:rPr lang="en-US" sz="1600" dirty="0" smtClean="0"/>
              <a:t>- from 2 </a:t>
            </a:r>
            <a:r>
              <a:rPr lang="en-US" sz="1600" dirty="0"/>
              <a:t>high-quality, distinct RNA samples </a:t>
            </a:r>
            <a:r>
              <a:rPr lang="en-US" sz="1600" dirty="0" smtClean="0"/>
              <a:t>(</a:t>
            </a:r>
            <a:r>
              <a:rPr lang="en-US" sz="1600" dirty="0"/>
              <a:t>Universal Human Reference RNA (UHRR) from </a:t>
            </a:r>
            <a:r>
              <a:rPr lang="en-US" sz="1600" dirty="0" err="1"/>
              <a:t>Stratagene</a:t>
            </a:r>
            <a:r>
              <a:rPr lang="en-US" sz="1600" dirty="0"/>
              <a:t> and a Human Brain Reference RNA (HBRR) from </a:t>
            </a:r>
            <a:r>
              <a:rPr lang="en-US" sz="1600" dirty="0" err="1" smtClean="0"/>
              <a:t>Ambion</a:t>
            </a:r>
            <a:r>
              <a:rPr lang="en-US" sz="1600" dirty="0" smtClean="0"/>
              <a:t>) 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- in 4 </a:t>
            </a:r>
            <a:r>
              <a:rPr lang="en-US" sz="1600" dirty="0"/>
              <a:t>titration pools </a:t>
            </a:r>
            <a:r>
              <a:rPr lang="en-US" sz="1600" dirty="0" smtClean="0"/>
              <a:t>(</a:t>
            </a:r>
            <a:r>
              <a:rPr lang="en-US" sz="1600" dirty="0"/>
              <a:t>Sample A, 100% UHRR; Sample B, 100% HBRR; Sample C, 75% UHRR:25% HBRR; and Sample D, 25% UHRR:75% HBRR.</a:t>
            </a:r>
            <a:r>
              <a:rPr lang="en-US" sz="1600" dirty="0" smtClean="0"/>
              <a:t>)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- on 7 </a:t>
            </a:r>
            <a:r>
              <a:rPr lang="en-US" sz="1600" dirty="0"/>
              <a:t>microarray platforms </a:t>
            </a:r>
            <a:r>
              <a:rPr lang="en-US" sz="1600" dirty="0" smtClean="0"/>
              <a:t>(</a:t>
            </a:r>
            <a:r>
              <a:rPr lang="en-US" sz="1600" dirty="0"/>
              <a:t>Applied </a:t>
            </a:r>
            <a:r>
              <a:rPr lang="en-US" sz="1600" dirty="0" err="1"/>
              <a:t>Biosystems</a:t>
            </a:r>
            <a:r>
              <a:rPr lang="en-US" sz="1600" dirty="0"/>
              <a:t> (ABI); </a:t>
            </a:r>
            <a:r>
              <a:rPr lang="en-US" sz="1600" dirty="0" err="1"/>
              <a:t>Affymetrix</a:t>
            </a:r>
            <a:r>
              <a:rPr lang="en-US" sz="1600" dirty="0"/>
              <a:t> (AFX); Agilent Technologies (AGL for two-color and AG1 for one-color); GE Healthcare (GEH); Illumina (ILM) and Eppendorf (EPP)</a:t>
            </a:r>
            <a:r>
              <a:rPr lang="en-US" sz="1600" dirty="0" smtClean="0"/>
              <a:t>)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- and 3 </a:t>
            </a:r>
            <a:r>
              <a:rPr lang="en-US" sz="1600" dirty="0"/>
              <a:t>alternative expression </a:t>
            </a:r>
            <a:r>
              <a:rPr lang="en-US" sz="1600" dirty="0" smtClean="0"/>
              <a:t>methodologies (</a:t>
            </a:r>
            <a:r>
              <a:rPr lang="en-US" sz="1600" dirty="0" err="1"/>
              <a:t>TaqMan</a:t>
            </a:r>
            <a:r>
              <a:rPr lang="en-US" sz="1600" dirty="0"/>
              <a:t> Gene Expression </a:t>
            </a:r>
            <a:r>
              <a:rPr lang="en-US" sz="1600" dirty="0" smtClean="0"/>
              <a:t>Assays; </a:t>
            </a:r>
            <a:r>
              <a:rPr lang="en-US" sz="1600" dirty="0" err="1"/>
              <a:t>StaRT</a:t>
            </a:r>
            <a:r>
              <a:rPr lang="en-US" sz="1600" dirty="0"/>
              <a:t>-PCR from Gene Express (GEX) and </a:t>
            </a:r>
            <a:r>
              <a:rPr lang="en-US" sz="1600" dirty="0" err="1"/>
              <a:t>QuantiGene</a:t>
            </a:r>
            <a:r>
              <a:rPr lang="en-US" sz="1600" dirty="0"/>
              <a:t> assays from </a:t>
            </a:r>
            <a:r>
              <a:rPr lang="en-US" sz="1600" dirty="0" err="1"/>
              <a:t>Panomics</a:t>
            </a:r>
            <a:r>
              <a:rPr lang="en-US" sz="1600" dirty="0"/>
              <a:t> (QGN)</a:t>
            </a:r>
            <a:r>
              <a:rPr lang="en-US" sz="1600" dirty="0" smtClean="0"/>
              <a:t>). </a:t>
            </a:r>
          </a:p>
          <a:p>
            <a:pPr>
              <a:lnSpc>
                <a:spcPts val="2100"/>
              </a:lnSpc>
            </a:pPr>
            <a:endParaRPr lang="en-US" sz="1600" dirty="0"/>
          </a:p>
          <a:p>
            <a:pPr>
              <a:lnSpc>
                <a:spcPts val="2100"/>
              </a:lnSpc>
            </a:pPr>
            <a:r>
              <a:rPr lang="en-US" sz="1600" dirty="0" smtClean="0"/>
              <a:t>Each </a:t>
            </a:r>
            <a:r>
              <a:rPr lang="en-US" sz="1600" dirty="0"/>
              <a:t>microarray platform was deployed at </a:t>
            </a:r>
            <a:r>
              <a:rPr lang="en-US" sz="1600" dirty="0" smtClean="0"/>
              <a:t>3 </a:t>
            </a:r>
            <a:r>
              <a:rPr lang="en-US" sz="1600" dirty="0"/>
              <a:t>independent test sites and </a:t>
            </a:r>
            <a:r>
              <a:rPr lang="en-US" sz="1600" dirty="0" smtClean="0"/>
              <a:t>5 </a:t>
            </a:r>
            <a:r>
              <a:rPr lang="en-US" sz="1600" dirty="0"/>
              <a:t>replicates were assayed at each site. </a:t>
            </a:r>
            <a:endParaRPr lang="en-US" sz="1600" dirty="0" smtClean="0"/>
          </a:p>
          <a:p>
            <a:pPr>
              <a:lnSpc>
                <a:spcPts val="2100"/>
              </a:lnSpc>
            </a:pPr>
            <a:endParaRPr lang="de-DE" sz="1600" dirty="0"/>
          </a:p>
          <a:p>
            <a:pPr>
              <a:lnSpc>
                <a:spcPts val="2100"/>
              </a:lnSpc>
            </a:pPr>
            <a:r>
              <a:rPr lang="de-DE" sz="1600" dirty="0" err="1" smtClean="0"/>
              <a:t>Aim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this</a:t>
            </a:r>
            <a:r>
              <a:rPr lang="de-DE" sz="1600" dirty="0" smtClean="0"/>
              <a:t> </a:t>
            </a:r>
            <a:r>
              <a:rPr lang="de-DE" sz="1600" dirty="0" err="1" smtClean="0"/>
              <a:t>study</a:t>
            </a:r>
            <a:r>
              <a:rPr lang="de-DE" sz="1600" dirty="0" smtClean="0"/>
              <a:t>: find out </a:t>
            </a:r>
            <a:r>
              <a:rPr lang="de-DE" sz="1600" dirty="0" err="1" smtClean="0"/>
              <a:t>how</a:t>
            </a:r>
            <a:r>
              <a:rPr lang="de-DE" sz="1600" dirty="0" smtClean="0"/>
              <a:t> </a:t>
            </a:r>
            <a:r>
              <a:rPr lang="de-DE" sz="1600" dirty="0" err="1" smtClean="0"/>
              <a:t>reproducable</a:t>
            </a:r>
            <a:r>
              <a:rPr lang="de-DE" sz="1600" dirty="0" smtClean="0"/>
              <a:t> MA </a:t>
            </a:r>
            <a:r>
              <a:rPr lang="de-DE" sz="1600" dirty="0" err="1" smtClean="0"/>
              <a:t>experiments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Performance for DE detection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Rapaport et al. (2013) Genome Biol. 14: R95</a:t>
            </a:r>
          </a:p>
        </p:txBody>
      </p:sp>
      <p:sp>
        <p:nvSpPr>
          <p:cNvPr id="6" name="Rechteck 5"/>
          <p:cNvSpPr/>
          <p:nvPr/>
        </p:nvSpPr>
        <p:spPr>
          <a:xfrm>
            <a:off x="132297" y="620688"/>
            <a:ext cx="451651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 smtClean="0"/>
              <a:t>If one measures </a:t>
            </a:r>
            <a:r>
              <a:rPr lang="en-US" dirty="0"/>
              <a:t>AUC at increasing cutoff values of </a:t>
            </a:r>
            <a:r>
              <a:rPr lang="en-US" dirty="0" err="1"/>
              <a:t>qRT</a:t>
            </a:r>
            <a:r>
              <a:rPr lang="en-US" dirty="0"/>
              <a:t>-PCR expression changes, </a:t>
            </a:r>
            <a:r>
              <a:rPr lang="en-US" dirty="0" smtClean="0"/>
              <a:t>this should </a:t>
            </a:r>
            <a:r>
              <a:rPr lang="en-US" dirty="0"/>
              <a:t>define sets of </a:t>
            </a:r>
            <a:r>
              <a:rPr lang="en-US" dirty="0" smtClean="0"/>
              <a:t>DE </a:t>
            </a:r>
            <a:r>
              <a:rPr lang="en-US" dirty="0"/>
              <a:t>genes at increasing </a:t>
            </a:r>
            <a:r>
              <a:rPr lang="en-US" dirty="0" smtClean="0"/>
              <a:t>stringency. </a:t>
            </a:r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Now, there is </a:t>
            </a:r>
            <a:r>
              <a:rPr lang="en-US" dirty="0"/>
              <a:t>a significant performance advantage for negative binomial and Poisson-based approaches with consistent AUC values close to </a:t>
            </a:r>
            <a:r>
              <a:rPr lang="en-US" dirty="0" smtClean="0"/>
              <a:t>0.9 </a:t>
            </a:r>
            <a:r>
              <a:rPr lang="en-US" dirty="0"/>
              <a:t>or </a:t>
            </a:r>
            <a:r>
              <a:rPr lang="en-US" dirty="0" smtClean="0"/>
              <a:t>higher. </a:t>
            </a:r>
          </a:p>
          <a:p>
            <a:pPr>
              <a:lnSpc>
                <a:spcPts val="2700"/>
              </a:lnSpc>
            </a:pPr>
            <a:endParaRPr lang="de-DE" dirty="0" smtClean="0"/>
          </a:p>
          <a:p>
            <a:pPr>
              <a:lnSpc>
                <a:spcPts val="2700"/>
              </a:lnSpc>
            </a:pPr>
            <a:r>
              <a:rPr lang="de-DE" dirty="0" smtClean="0"/>
              <a:t>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hand</a:t>
            </a:r>
            <a:r>
              <a:rPr lang="de-DE" dirty="0" smtClean="0"/>
              <a:t>, </a:t>
            </a:r>
            <a:r>
              <a:rPr lang="en-US" dirty="0" err="1" smtClean="0"/>
              <a:t>Cuffdiff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limma</a:t>
            </a:r>
            <a:r>
              <a:rPr lang="en-US" dirty="0"/>
              <a:t> </a:t>
            </a:r>
            <a:r>
              <a:rPr lang="en-US" dirty="0" smtClean="0"/>
              <a:t>methods </a:t>
            </a:r>
            <a:r>
              <a:rPr lang="en-US" dirty="0"/>
              <a:t>display decreasing AUC values indicating reduced discrimination power at higher expression change log values.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58" y="550235"/>
            <a:ext cx="4132317" cy="39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75" y="5178245"/>
            <a:ext cx="5440587" cy="6502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817816" cy="504056"/>
          </a:xfrm>
        </p:spPr>
        <p:txBody>
          <a:bodyPr/>
          <a:lstStyle/>
          <a:p>
            <a:r>
              <a:rPr lang="en-US" dirty="0" smtClean="0"/>
              <a:t>Current situation: detecting DE genes from </a:t>
            </a:r>
            <a:r>
              <a:rPr lang="en-US" dirty="0" err="1" smtClean="0"/>
              <a:t>RNAseq</a:t>
            </a:r>
            <a:r>
              <a:rPr lang="en-US" dirty="0" smtClean="0"/>
              <a:t>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0825" y="597865"/>
            <a:ext cx="8746504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Normalization of RNA-</a:t>
            </a:r>
            <a:r>
              <a:rPr lang="en-US" dirty="0" err="1"/>
              <a:t>seq</a:t>
            </a:r>
            <a:r>
              <a:rPr lang="en-US" dirty="0"/>
              <a:t> read counts is an </a:t>
            </a:r>
            <a:r>
              <a:rPr lang="en-US" dirty="0" smtClean="0"/>
              <a:t>essential procedure </a:t>
            </a:r>
            <a:r>
              <a:rPr lang="en-US" dirty="0"/>
              <a:t>that corrects for non-biological variation </a:t>
            </a:r>
            <a:r>
              <a:rPr lang="en-US" dirty="0" smtClean="0"/>
              <a:t>of samples </a:t>
            </a:r>
            <a:r>
              <a:rPr lang="en-US" dirty="0"/>
              <a:t>due to library preparation, sequencing read</a:t>
            </a:r>
          </a:p>
          <a:p>
            <a:pPr>
              <a:lnSpc>
                <a:spcPts val="2500"/>
              </a:lnSpc>
            </a:pPr>
            <a:r>
              <a:rPr lang="en-US" dirty="0"/>
              <a:t>depth, gene length, mapping bias and other technical </a:t>
            </a:r>
            <a:r>
              <a:rPr lang="en-US" dirty="0" smtClean="0"/>
              <a:t>issues. 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There are many normalization </a:t>
            </a:r>
            <a:r>
              <a:rPr lang="en-US" dirty="0"/>
              <a:t>methods </a:t>
            </a:r>
            <a:r>
              <a:rPr lang="en-US" dirty="0" smtClean="0"/>
              <a:t>to correct for </a:t>
            </a:r>
            <a:r>
              <a:rPr lang="en-US" dirty="0"/>
              <a:t>technical variations and </a:t>
            </a:r>
            <a:r>
              <a:rPr lang="en-US" dirty="0" smtClean="0"/>
              <a:t>biases:</a:t>
            </a:r>
          </a:p>
          <a:p>
            <a:pPr>
              <a:lnSpc>
                <a:spcPts val="2500"/>
              </a:lnSpc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en-US" dirty="0" smtClean="0"/>
              <a:t>methods correct </a:t>
            </a:r>
            <a:r>
              <a:rPr lang="en-US" dirty="0"/>
              <a:t>for read depth and transcript </a:t>
            </a:r>
            <a:r>
              <a:rPr lang="en-US" dirty="0" smtClean="0"/>
              <a:t>length: </a:t>
            </a: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RPKM </a:t>
            </a:r>
            <a:r>
              <a:rPr lang="en-US" dirty="0"/>
              <a:t>(Reads Per </a:t>
            </a:r>
            <a:r>
              <a:rPr lang="en-US" dirty="0" err="1" smtClean="0"/>
              <a:t>Kilobase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/>
              <a:t>Million mapped reads) </a:t>
            </a:r>
            <a:r>
              <a:rPr lang="en-US" dirty="0" smtClean="0"/>
              <a:t>–  used by package </a:t>
            </a:r>
            <a:r>
              <a:rPr lang="en-US" dirty="0" err="1" smtClean="0"/>
              <a:t>DEGSeq</a:t>
            </a:r>
            <a:endParaRPr lang="en-US" dirty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/>
              <a:t>Here, </a:t>
            </a:r>
            <a:r>
              <a:rPr lang="en-US" dirty="0" smtClean="0"/>
              <a:t>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normalizes for gene length and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for sequencing depth factor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E.g. you </a:t>
            </a:r>
            <a:r>
              <a:rPr lang="en-US" dirty="0"/>
              <a:t>have sequenced one library with 5 M reads. Among them, total 4 M matched to the genome sequence and 5000 reads matched to a given gene with a length of 2000 </a:t>
            </a:r>
            <a:r>
              <a:rPr lang="en-US" dirty="0" err="1"/>
              <a:t>bp</a:t>
            </a:r>
            <a:r>
              <a:rPr lang="en-US" dirty="0" err="1" smtClean="0"/>
              <a:t>.</a:t>
            </a:r>
            <a:endParaRPr lang="en-US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79513" y="5714523"/>
            <a:ext cx="4680520" cy="8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t-IT" sz="1400" kern="0" dirty="0" smtClean="0"/>
              <a:t>Li et al. BMC </a:t>
            </a:r>
            <a:r>
              <a:rPr lang="it-IT" sz="1400" kern="0" dirty="0" err="1" smtClean="0"/>
              <a:t>Genomics</a:t>
            </a:r>
            <a:r>
              <a:rPr lang="it-IT" sz="1400" kern="0" dirty="0" smtClean="0"/>
              <a:t> (2020) 21:75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1400" kern="0" dirty="0"/>
              <a:t>https://www.biostars.org/p/273537/</a:t>
            </a:r>
          </a:p>
          <a:p>
            <a:pPr marL="0" indent="0">
              <a:lnSpc>
                <a:spcPts val="2900"/>
              </a:lnSpc>
              <a:buNone/>
            </a:pPr>
            <a:endParaRPr lang="en-US" sz="16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12976"/>
            <a:ext cx="8964488" cy="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817816" cy="504056"/>
          </a:xfrm>
        </p:spPr>
        <p:txBody>
          <a:bodyPr/>
          <a:lstStyle/>
          <a:p>
            <a:r>
              <a:rPr lang="en-US" dirty="0" smtClean="0"/>
              <a:t>Current situation: detecting DE genes from </a:t>
            </a:r>
            <a:r>
              <a:rPr lang="en-US" dirty="0" err="1" smtClean="0"/>
              <a:t>RNAseq</a:t>
            </a:r>
            <a:r>
              <a:rPr lang="en-US" dirty="0" smtClean="0"/>
              <a:t>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23209" y="548680"/>
            <a:ext cx="8997329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FPKM </a:t>
            </a:r>
            <a:r>
              <a:rPr lang="en-US" dirty="0"/>
              <a:t>(Fragments Per </a:t>
            </a:r>
            <a:r>
              <a:rPr lang="en-US" dirty="0" err="1"/>
              <a:t>Kilobase</a:t>
            </a:r>
            <a:r>
              <a:rPr lang="en-US" dirty="0"/>
              <a:t> per Million mapped fragments) </a:t>
            </a:r>
            <a:r>
              <a:rPr lang="en-US" dirty="0" smtClean="0"/>
              <a:t>– </a:t>
            </a:r>
            <a:r>
              <a:rPr lang="en-US" dirty="0" err="1" smtClean="0"/>
              <a:t>CuffDiff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FPKM </a:t>
            </a:r>
            <a:r>
              <a:rPr lang="en-US" dirty="0"/>
              <a:t>is analogous to RPKM and used especially in paired-end RNA-</a:t>
            </a:r>
            <a:r>
              <a:rPr lang="en-US" dirty="0" err="1"/>
              <a:t>seq</a:t>
            </a:r>
            <a:r>
              <a:rPr lang="en-US" dirty="0"/>
              <a:t> experiments.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Other methods use global </a:t>
            </a:r>
            <a:r>
              <a:rPr lang="en-US" dirty="0"/>
              <a:t>scaling quantile </a:t>
            </a:r>
            <a:r>
              <a:rPr lang="en-US" dirty="0" smtClean="0"/>
              <a:t>normalization:</a:t>
            </a:r>
            <a:r>
              <a:rPr lang="en-US" dirty="0"/>
              <a:t> </a:t>
            </a:r>
            <a:r>
              <a:rPr lang="en-US" dirty="0" smtClean="0"/>
              <a:t>TC </a:t>
            </a:r>
            <a:r>
              <a:rPr lang="en-US" dirty="0"/>
              <a:t>(per-sample total counts</a:t>
            </a:r>
            <a:r>
              <a:rPr lang="en-US" dirty="0" smtClean="0"/>
              <a:t>)</a:t>
            </a:r>
            <a:r>
              <a:rPr lang="it-IT" dirty="0" smtClean="0"/>
              <a:t>, </a:t>
            </a:r>
          </a:p>
          <a:p>
            <a:pPr>
              <a:lnSpc>
                <a:spcPts val="2500"/>
              </a:lnSpc>
            </a:pPr>
            <a:r>
              <a:rPr lang="it-IT" dirty="0" smtClean="0"/>
              <a:t>UQ </a:t>
            </a:r>
            <a:r>
              <a:rPr lang="it-IT" dirty="0"/>
              <a:t>(per-sample 75% </a:t>
            </a:r>
            <a:r>
              <a:rPr lang="it-IT" dirty="0" err="1"/>
              <a:t>upper</a:t>
            </a:r>
            <a:r>
              <a:rPr lang="it-IT" dirty="0"/>
              <a:t> quartile Q3</a:t>
            </a:r>
            <a:r>
              <a:rPr lang="it-IT" dirty="0" smtClean="0"/>
              <a:t>), </a:t>
            </a:r>
            <a:r>
              <a:rPr lang="it-IT" dirty="0" err="1" smtClean="0"/>
              <a:t>Med</a:t>
            </a:r>
            <a:r>
              <a:rPr lang="it-IT" dirty="0" smtClean="0"/>
              <a:t> </a:t>
            </a:r>
            <a:r>
              <a:rPr lang="en-US" dirty="0" smtClean="0"/>
              <a:t>(per-sample </a:t>
            </a:r>
            <a:r>
              <a:rPr lang="en-US" dirty="0"/>
              <a:t>Median Q2</a:t>
            </a:r>
            <a:r>
              <a:rPr lang="en-US" dirty="0" smtClean="0"/>
              <a:t>), </a:t>
            </a:r>
            <a:r>
              <a:rPr lang="en-US" dirty="0"/>
              <a:t>or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Q </a:t>
            </a:r>
            <a:r>
              <a:rPr lang="en-US" dirty="0"/>
              <a:t>(full quantile) </a:t>
            </a:r>
            <a:r>
              <a:rPr lang="en-US" dirty="0" smtClean="0"/>
              <a:t>implemented in </a:t>
            </a:r>
            <a:r>
              <a:rPr lang="en-US" dirty="0" err="1" smtClean="0"/>
              <a:t>Aroma.light</a:t>
            </a:r>
            <a:r>
              <a:rPr lang="en-US" dirty="0" smtClean="0"/>
              <a:t>. </a:t>
            </a:r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err="1" smtClean="0"/>
              <a:t>DESeq</a:t>
            </a:r>
            <a:r>
              <a:rPr lang="de-DE" dirty="0" smtClean="0"/>
              <a:t>/DESeq2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edgeR</a:t>
            </a:r>
            <a:r>
              <a:rPr lang="en-US" dirty="0" smtClean="0"/>
              <a:t> use an imputed </a:t>
            </a:r>
            <a:r>
              <a:rPr lang="en-US" dirty="0"/>
              <a:t>size </a:t>
            </a:r>
            <a:r>
              <a:rPr lang="en-US" dirty="0" smtClean="0"/>
              <a:t>factor to correct for read depth bias.</a:t>
            </a:r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smtClean="0"/>
              <a:t>RUV </a:t>
            </a:r>
            <a:r>
              <a:rPr lang="en-US" dirty="0" smtClean="0"/>
              <a:t>normalizes </a:t>
            </a:r>
            <a:r>
              <a:rPr lang="en-US" dirty="0"/>
              <a:t>by the expression of control genes </a:t>
            </a:r>
            <a:r>
              <a:rPr lang="en-US" dirty="0" smtClean="0"/>
              <a:t>to remove </a:t>
            </a:r>
            <a:r>
              <a:rPr lang="en-US" dirty="0"/>
              <a:t>unwanted technical variation across </a:t>
            </a:r>
            <a:r>
              <a:rPr lang="en-US" dirty="0" smtClean="0"/>
              <a:t>samples.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en-US" dirty="0"/>
              <a:t>Sailfish </a:t>
            </a:r>
            <a:r>
              <a:rPr lang="en-US" dirty="0" smtClean="0"/>
              <a:t>is </a:t>
            </a:r>
            <a:r>
              <a:rPr lang="en-US" dirty="0"/>
              <a:t>an alignment-free abundance estimation using k-</a:t>
            </a:r>
            <a:r>
              <a:rPr lang="en-US" dirty="0" err="1"/>
              <a:t>mers</a:t>
            </a:r>
            <a:r>
              <a:rPr lang="en-US" dirty="0"/>
              <a:t> to index and count RNA-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en-US" dirty="0" smtClean="0"/>
              <a:t>reads.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/>
              <a:t>Li et al. presented a method called UQ-pgQ2 (per-gene Q2 normalization following per-sample upper-quartile global scaling at 75 percentile) for correcting library depths and scaling the reads of each gene into the similar levels across conditions.</a:t>
            </a:r>
            <a:endParaRPr lang="de-DE" dirty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31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Comparison of different methods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79512" y="1746503"/>
            <a:ext cx="874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Other </a:t>
            </a:r>
            <a:r>
              <a:rPr lang="de-DE" dirty="0" err="1" smtClean="0"/>
              <a:t>earlier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out.</a:t>
            </a:r>
            <a:endParaRPr lang="en-US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79512" y="5806822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None/>
            </a:pPr>
            <a:r>
              <a:rPr lang="it-IT" sz="1600" kern="0" dirty="0"/>
              <a:t>Li et al. BMC </a:t>
            </a:r>
            <a:r>
              <a:rPr lang="it-IT" sz="1600" kern="0" dirty="0" err="1"/>
              <a:t>Genomics</a:t>
            </a:r>
            <a:r>
              <a:rPr lang="it-IT" sz="1600" kern="0" dirty="0"/>
              <a:t> (2020) 21:75</a:t>
            </a:r>
            <a:endParaRPr lang="en-US" sz="16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3" y="594223"/>
            <a:ext cx="8869829" cy="10617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3" y="2133546"/>
            <a:ext cx="8847329" cy="38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Outlier detection for </a:t>
            </a:r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en-US" dirty="0" smtClean="0"/>
              <a:t>data: Outrider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3907409" y="4198524"/>
            <a:ext cx="5057079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/>
              <a:t>Normalized RNA-</a:t>
            </a:r>
            <a:r>
              <a:rPr lang="en-US" sz="1600" dirty="0" err="1"/>
              <a:t>seq</a:t>
            </a:r>
            <a:r>
              <a:rPr lang="en-US" sz="1600" dirty="0"/>
              <a:t> read counts plotted against their rank (A and C) and quantile-quantile plots of observed p values against expected p values with 95% confidence bands (B and D); outliers are shown in red (FDR &lt; 0.05). Shown are data for </a:t>
            </a:r>
            <a:r>
              <a:rPr lang="en-US" sz="1600" i="1" dirty="0" smtClean="0"/>
              <a:t>TRIM33</a:t>
            </a:r>
            <a:r>
              <a:rPr lang="en-US" sz="1600" dirty="0" smtClean="0"/>
              <a:t> </a:t>
            </a:r>
            <a:r>
              <a:rPr lang="en-US" sz="1600" dirty="0"/>
              <a:t>with no detected expression outlier (A and B) and data for </a:t>
            </a:r>
            <a:r>
              <a:rPr lang="en-US" sz="1600" i="1" dirty="0" smtClean="0"/>
              <a:t>SLC39A4</a:t>
            </a:r>
            <a:r>
              <a:rPr lang="en-US" sz="1600" dirty="0" smtClean="0"/>
              <a:t> </a:t>
            </a:r>
            <a:r>
              <a:rPr lang="en-US" sz="1600" dirty="0"/>
              <a:t>with two expression outliers (C and D).</a:t>
            </a:r>
            <a:endParaRPr lang="de-DE" sz="1600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-6927" y="5427424"/>
            <a:ext cx="3858847" cy="10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None/>
            </a:pPr>
            <a:r>
              <a:rPr lang="it-IT" sz="1600" kern="0" dirty="0" err="1" smtClean="0"/>
              <a:t>Brechtmann</a:t>
            </a:r>
            <a:r>
              <a:rPr lang="it-IT" sz="1600" kern="0" dirty="0" smtClean="0"/>
              <a:t> … </a:t>
            </a:r>
            <a:r>
              <a:rPr lang="it-IT" sz="1600" kern="0" dirty="0" err="1" smtClean="0"/>
              <a:t>Gagneur</a:t>
            </a:r>
            <a:r>
              <a:rPr lang="it-IT" sz="1600" kern="0" dirty="0" smtClean="0"/>
              <a:t>,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de-DE" sz="1600" dirty="0" smtClean="0"/>
              <a:t>Am </a:t>
            </a:r>
            <a:r>
              <a:rPr lang="de-DE" sz="1600" dirty="0"/>
              <a:t>J Hum Genet</a:t>
            </a:r>
            <a:r>
              <a:rPr lang="de-DE" sz="1600" u="sng" dirty="0"/>
              <a:t>.</a:t>
            </a:r>
            <a:r>
              <a:rPr lang="de-DE" sz="1600" dirty="0"/>
              <a:t> </a:t>
            </a:r>
            <a:r>
              <a:rPr lang="de-DE" sz="1600" dirty="0" smtClean="0"/>
              <a:t>(2018) 103, 907-917</a:t>
            </a:r>
            <a:r>
              <a:rPr lang="de-DE" sz="1600" dirty="0"/>
              <a:t>.</a:t>
            </a:r>
            <a:endParaRPr lang="en-US" sz="16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1" y="650272"/>
            <a:ext cx="3555436" cy="35482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21"/>
          <a:stretch/>
        </p:blipFill>
        <p:spPr>
          <a:xfrm>
            <a:off x="107504" y="1595720"/>
            <a:ext cx="4080538" cy="263471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69569" y="4302844"/>
            <a:ext cx="338437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 smtClean="0"/>
              <a:t>Based on synthetic data, an </a:t>
            </a:r>
            <a:r>
              <a:rPr lang="en-US" sz="1600" dirty="0" err="1" smtClean="0"/>
              <a:t>autoencoder</a:t>
            </a:r>
            <a:r>
              <a:rPr lang="en-US" sz="1600" dirty="0" smtClean="0"/>
              <a:t> is entrained to detect outlier data points.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250824" y="623062"/>
            <a:ext cx="4825231" cy="70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Outlier detection is equally important when processing RNA-</a:t>
            </a:r>
            <a:r>
              <a:rPr lang="en-US" dirty="0" err="1" smtClean="0"/>
              <a:t>seq</a:t>
            </a:r>
            <a:r>
              <a:rPr lang="en-US" dirty="0" smtClean="0"/>
              <a:t> data.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5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71" y="368660"/>
            <a:ext cx="5947722" cy="17384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r"/>
            <a:r>
              <a:rPr lang="en-US" dirty="0" smtClean="0"/>
              <a:t>Convolution of bulk sequencing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09092" y="2099471"/>
            <a:ext cx="8746504" cy="3591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G</a:t>
            </a:r>
            <a:r>
              <a:rPr lang="en-US" dirty="0" smtClean="0"/>
              <a:t>enotype-tissue expression </a:t>
            </a:r>
            <a:r>
              <a:rPr lang="en-US" dirty="0"/>
              <a:t>(</a:t>
            </a:r>
            <a:r>
              <a:rPr lang="en-US" dirty="0" err="1"/>
              <a:t>GTEx</a:t>
            </a:r>
            <a:r>
              <a:rPr lang="en-US" dirty="0"/>
              <a:t>) </a:t>
            </a:r>
            <a:r>
              <a:rPr lang="en-US" dirty="0" smtClean="0"/>
              <a:t>project: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over </a:t>
            </a:r>
            <a:r>
              <a:rPr lang="en-US" dirty="0"/>
              <a:t>10,000 bulk RNA-</a:t>
            </a:r>
            <a:r>
              <a:rPr lang="en-US" dirty="0" err="1"/>
              <a:t>seq</a:t>
            </a:r>
            <a:r>
              <a:rPr lang="en-US" dirty="0"/>
              <a:t> samples representing </a:t>
            </a:r>
            <a:r>
              <a:rPr lang="en-US" dirty="0" smtClean="0"/>
              <a:t>53 different </a:t>
            </a:r>
            <a:r>
              <a:rPr lang="en-US" dirty="0"/>
              <a:t>tissues </a:t>
            </a:r>
            <a:r>
              <a:rPr lang="en-US" dirty="0" smtClean="0"/>
              <a:t>from 30 organs </a:t>
            </a:r>
            <a:r>
              <a:rPr lang="en-US" dirty="0"/>
              <a:t>obtained from </a:t>
            </a:r>
            <a:r>
              <a:rPr lang="en-US" dirty="0" smtClean="0"/>
              <a:t>635 genotyped individuals.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The aim is </a:t>
            </a:r>
            <a:r>
              <a:rPr lang="en-US" dirty="0"/>
              <a:t>to link the influence of genetic variants </a:t>
            </a:r>
            <a:r>
              <a:rPr lang="en-US" dirty="0" smtClean="0"/>
              <a:t>on gene </a:t>
            </a:r>
            <a:r>
              <a:rPr lang="en-US" dirty="0"/>
              <a:t>expression levels through quantitative trait loci </a:t>
            </a:r>
            <a:r>
              <a:rPr lang="en-US" dirty="0" smtClean="0"/>
              <a:t>analysis (</a:t>
            </a:r>
            <a:r>
              <a:rPr lang="en-US" dirty="0" err="1" smtClean="0"/>
              <a:t>eQTL</a:t>
            </a:r>
            <a:r>
              <a:rPr lang="en-US" dirty="0" smtClean="0"/>
              <a:t>).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smtClean="0"/>
              <a:t>Problem: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en-US" dirty="0" smtClean="0"/>
              <a:t>does not account </a:t>
            </a:r>
            <a:r>
              <a:rPr lang="en-US" dirty="0"/>
              <a:t>for cellular heterogeneity (i.e., different cell </a:t>
            </a:r>
            <a:r>
              <a:rPr lang="en-US" dirty="0" smtClean="0"/>
              <a:t>types within </a:t>
            </a:r>
            <a:r>
              <a:rPr lang="en-US" dirty="0"/>
              <a:t>a tissue and the relative proportions of each cell </a:t>
            </a:r>
            <a:r>
              <a:rPr lang="en-US" dirty="0" smtClean="0"/>
              <a:t>type across </a:t>
            </a:r>
            <a:r>
              <a:rPr lang="en-US" dirty="0"/>
              <a:t>samples of the same tissue</a:t>
            </a:r>
            <a:r>
              <a:rPr lang="en-US" dirty="0" smtClean="0"/>
              <a:t>)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: </a:t>
            </a:r>
            <a:r>
              <a:rPr lang="de-DE" dirty="0" err="1" smtClean="0"/>
              <a:t>deconvolute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separate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Donovan et al. (2020) </a:t>
            </a:r>
            <a:r>
              <a:rPr lang="en-US" sz="1600" dirty="0" smtClean="0"/>
              <a:t>Nature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11:955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572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b="47481"/>
          <a:stretch/>
        </p:blipFill>
        <p:spPr>
          <a:xfrm>
            <a:off x="107504" y="476672"/>
            <a:ext cx="8944177" cy="3038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Convolution of bulk sequencing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46671" y="3428355"/>
            <a:ext cx="874650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dirty="0" smtClean="0"/>
              <a:t>In a </a:t>
            </a:r>
            <a:r>
              <a:rPr lang="en-US" sz="1600" i="1" dirty="0" smtClean="0"/>
              <a:t>proof-of-concept</a:t>
            </a:r>
            <a:r>
              <a:rPr lang="en-US" sz="1600" dirty="0" smtClean="0"/>
              <a:t> analysis</a:t>
            </a:r>
            <a:r>
              <a:rPr lang="en-US" sz="1600" dirty="0"/>
              <a:t>, </a:t>
            </a:r>
            <a:r>
              <a:rPr lang="en-US" sz="1600" dirty="0" smtClean="0"/>
              <a:t>the </a:t>
            </a:r>
            <a:r>
              <a:rPr lang="en-US" sz="1600" dirty="0"/>
              <a:t>cellular estimates of 2</a:t>
            </a:r>
            <a:r>
              <a:rPr lang="en-US" sz="1600" dirty="0" smtClean="0"/>
              <a:t> </a:t>
            </a:r>
            <a:r>
              <a:rPr lang="en-US" sz="1600" dirty="0" err="1"/>
              <a:t>GTEx</a:t>
            </a:r>
            <a:r>
              <a:rPr lang="en-US" sz="1600" dirty="0"/>
              <a:t> tissues (liver and skin) </a:t>
            </a:r>
            <a:r>
              <a:rPr lang="en-US" sz="1600" dirty="0" smtClean="0"/>
              <a:t>were </a:t>
            </a:r>
            <a:r>
              <a:rPr lang="en-US" sz="1600" dirty="0" err="1" smtClean="0"/>
              <a:t>deconvoluted</a:t>
            </a:r>
            <a:r>
              <a:rPr lang="en-US" sz="1600" dirty="0" smtClean="0"/>
              <a:t> </a:t>
            </a:r>
            <a:r>
              <a:rPr lang="en-US" sz="1600" dirty="0"/>
              <a:t>using both mouse and human signature genes obtained from </a:t>
            </a:r>
            <a:r>
              <a:rPr lang="en-US" sz="1600" dirty="0" err="1"/>
              <a:t>scRNA</a:t>
            </a:r>
            <a:r>
              <a:rPr lang="en-US" sz="1600" dirty="0"/>
              <a:t>-seq</a:t>
            </a:r>
            <a:r>
              <a:rPr lang="en-US" sz="1600" dirty="0" smtClean="0"/>
              <a:t>.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 </a:t>
            </a:r>
          </a:p>
          <a:p>
            <a:pPr>
              <a:lnSpc>
                <a:spcPts val="2100"/>
              </a:lnSpc>
            </a:pPr>
            <a:r>
              <a:rPr lang="en-US" sz="1600" dirty="0" smtClean="0"/>
              <a:t>We </a:t>
            </a:r>
            <a:r>
              <a:rPr lang="en-US" sz="1600" dirty="0"/>
              <a:t>then performed </a:t>
            </a:r>
            <a:r>
              <a:rPr lang="en-US" sz="1600" i="1" dirty="0"/>
              <a:t>cellular deconvolution</a:t>
            </a:r>
            <a:r>
              <a:rPr lang="en-US" sz="1600" dirty="0"/>
              <a:t> of the 28 </a:t>
            </a:r>
            <a:r>
              <a:rPr lang="en-US" sz="1600" dirty="0" err="1"/>
              <a:t>GTEx</a:t>
            </a:r>
            <a:r>
              <a:rPr lang="en-US" sz="1600" dirty="0"/>
              <a:t> tissues from 14 organs using CIBERSORT and characterized both the heterogeneity in cellular composition between tissues and the heterogeneity in relative distributions of cell populations between RNA-</a:t>
            </a:r>
            <a:r>
              <a:rPr lang="en-US" sz="1600" dirty="0" err="1"/>
              <a:t>seq</a:t>
            </a:r>
            <a:r>
              <a:rPr lang="en-US" sz="1600" dirty="0"/>
              <a:t> samples from a given tissue. </a:t>
            </a:r>
            <a:endParaRPr lang="en-US" sz="1600" dirty="0" smtClean="0"/>
          </a:p>
          <a:p>
            <a:pPr>
              <a:lnSpc>
                <a:spcPts val="2100"/>
              </a:lnSpc>
            </a:pPr>
            <a:r>
              <a:rPr lang="en-US" sz="1600" dirty="0" smtClean="0"/>
              <a:t>Finally</a:t>
            </a:r>
            <a:r>
              <a:rPr lang="en-US" sz="1600" dirty="0"/>
              <a:t>, we used the cell type composition estimates as interaction terms for </a:t>
            </a:r>
            <a:r>
              <a:rPr lang="en-US" sz="1600" i="1" dirty="0" err="1"/>
              <a:t>eQTL</a:t>
            </a:r>
            <a:r>
              <a:rPr lang="en-US" sz="1600" i="1" dirty="0"/>
              <a:t> analyses</a:t>
            </a:r>
            <a:r>
              <a:rPr lang="en-US" sz="1600" dirty="0"/>
              <a:t> to determine if we could detect cell-type-associated genetic associations.</a:t>
            </a:r>
            <a:endParaRPr lang="en-US" sz="1600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58924" y="595382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Donovan et al. (2020) </a:t>
            </a:r>
            <a:r>
              <a:rPr lang="en-US" sz="1600" dirty="0" smtClean="0"/>
              <a:t>Nature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11:955</a:t>
            </a:r>
            <a:endParaRPr lang="en-US" sz="1600" kern="0" dirty="0" smtClean="0"/>
          </a:p>
        </p:txBody>
      </p:sp>
      <p:sp>
        <p:nvSpPr>
          <p:cNvPr id="10" name="AutoShape 2" descr="Fig. 1"/>
          <p:cNvSpPr>
            <a:spLocks noChangeAspect="1" noChangeArrowheads="1"/>
          </p:cNvSpPr>
          <p:nvPr/>
        </p:nvSpPr>
        <p:spPr bwMode="auto">
          <a:xfrm>
            <a:off x="-849199" y="1239712"/>
            <a:ext cx="9525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smtClean="0"/>
              <a:t>CIBERSORT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09092" y="640654"/>
            <a:ext cx="87465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Deconvolution of gene expression profiles (GEP) </a:t>
            </a:r>
            <a:r>
              <a:rPr lang="en-US" dirty="0"/>
              <a:t>can be represented by </a:t>
            </a:r>
            <a:r>
              <a:rPr lang="en-US" b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b="1" dirty="0"/>
              <a:t>f</a:t>
            </a:r>
            <a:r>
              <a:rPr lang="en-US" dirty="0"/>
              <a:t> × </a:t>
            </a:r>
            <a:r>
              <a:rPr lang="en-US" b="1" dirty="0"/>
              <a:t>B</a:t>
            </a:r>
            <a:r>
              <a:rPr lang="en-US" dirty="0"/>
              <a:t>, provided that </a:t>
            </a:r>
            <a:r>
              <a:rPr lang="en-US" b="1" dirty="0"/>
              <a:t>B</a:t>
            </a:r>
            <a:r>
              <a:rPr lang="en-US" dirty="0"/>
              <a:t> contains more marker genes than cell types (i.e., the system is </a:t>
            </a:r>
            <a:r>
              <a:rPr lang="en-US" dirty="0" smtClean="0"/>
              <a:t>overdetermined).</a:t>
            </a:r>
          </a:p>
          <a:p>
            <a:pPr>
              <a:lnSpc>
                <a:spcPts val="2500"/>
              </a:lnSpc>
            </a:pPr>
            <a:r>
              <a:rPr lang="en-US" b="1" dirty="0" smtClean="0"/>
              <a:t>M</a:t>
            </a:r>
            <a:r>
              <a:rPr lang="en-US" dirty="0" smtClean="0"/>
              <a:t> : mRNA mixture</a:t>
            </a:r>
          </a:p>
          <a:p>
            <a:pPr>
              <a:lnSpc>
                <a:spcPts val="2500"/>
              </a:lnSpc>
            </a:pPr>
            <a:r>
              <a:rPr lang="en-US" b="1" dirty="0"/>
              <a:t>B</a:t>
            </a:r>
            <a:r>
              <a:rPr lang="en-US" dirty="0"/>
              <a:t> :</a:t>
            </a:r>
            <a:r>
              <a:rPr lang="en-US" dirty="0" smtClean="0"/>
              <a:t> </a:t>
            </a:r>
            <a:r>
              <a:rPr lang="en-US" dirty="0"/>
              <a:t>GEP signature </a:t>
            </a:r>
            <a:r>
              <a:rPr lang="en-US" dirty="0" smtClean="0"/>
              <a:t>matrix</a:t>
            </a:r>
          </a:p>
          <a:p>
            <a:pPr>
              <a:lnSpc>
                <a:spcPts val="2500"/>
              </a:lnSpc>
            </a:pPr>
            <a:r>
              <a:rPr lang="en-US" b="1" dirty="0"/>
              <a:t>f</a:t>
            </a:r>
            <a:r>
              <a:rPr lang="en-US" dirty="0"/>
              <a:t> :</a:t>
            </a:r>
            <a:r>
              <a:rPr lang="en-US" dirty="0" smtClean="0"/>
              <a:t> </a:t>
            </a:r>
            <a:r>
              <a:rPr lang="en-US" dirty="0"/>
              <a:t>vector consisting of the unknown fractions of each cell type in the mixture</a:t>
            </a:r>
            <a:r>
              <a:rPr lang="en-US" dirty="0" smtClean="0"/>
              <a:t> 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en-US" dirty="0"/>
              <a:t>Previous groups have applied linear least squares regression (LLSR</a:t>
            </a:r>
            <a:r>
              <a:rPr lang="en-US" dirty="0" smtClean="0"/>
              <a:t>) </a:t>
            </a:r>
            <a:r>
              <a:rPr lang="en-US" dirty="0"/>
              <a:t>and more recently, non-negative least squares regression (NNLS</a:t>
            </a:r>
            <a:r>
              <a:rPr lang="en-US" dirty="0" smtClean="0"/>
              <a:t>) </a:t>
            </a:r>
            <a:r>
              <a:rPr lang="en-US" dirty="0"/>
              <a:t>and quadratic programming (QP) to solve for </a:t>
            </a:r>
            <a:r>
              <a:rPr lang="en-US" b="1" dirty="0" smtClean="0"/>
              <a:t>f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de-DE" dirty="0" err="1" smtClean="0"/>
              <a:t>Cibersort</a:t>
            </a:r>
            <a:r>
              <a:rPr lang="de-DE" dirty="0" smtClean="0"/>
              <a:t> </a:t>
            </a:r>
            <a:r>
              <a:rPr lang="de-DE" dirty="0" err="1" smtClean="0"/>
              <a:t>uses</a:t>
            </a:r>
            <a:r>
              <a:rPr lang="de-DE" dirty="0" smtClean="0"/>
              <a:t> </a:t>
            </a:r>
            <a:r>
              <a:rPr lang="en-US" i="1" dirty="0" smtClean="0"/>
              <a:t>ν</a:t>
            </a:r>
            <a:r>
              <a:rPr lang="en-US" dirty="0" smtClean="0"/>
              <a:t>-support vector regression (details are not important here).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786140"/>
            <a:ext cx="4896544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/>
              <a:t>Newman et al. Nature Methods 12, 453–457 (2015)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5522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50000" b="3172"/>
          <a:stretch/>
        </p:blipFill>
        <p:spPr>
          <a:xfrm>
            <a:off x="5652119" y="462261"/>
            <a:ext cx="3376097" cy="57990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pPr algn="l"/>
            <a:r>
              <a:rPr lang="en-US" dirty="0" smtClean="0"/>
              <a:t>Convolution of bulk sequencing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28847" y="619025"/>
            <a:ext cx="5305897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Bar plots showing the fraction of cell types estimated in the 175 </a:t>
            </a:r>
            <a:r>
              <a:rPr lang="en-US" dirty="0" err="1"/>
              <a:t>GTEx</a:t>
            </a:r>
            <a:r>
              <a:rPr lang="en-US" dirty="0"/>
              <a:t> liver RNA-</a:t>
            </a:r>
            <a:r>
              <a:rPr lang="en-US" dirty="0" err="1"/>
              <a:t>seq</a:t>
            </a:r>
            <a:r>
              <a:rPr lang="en-US" dirty="0"/>
              <a:t> samples </a:t>
            </a:r>
            <a:r>
              <a:rPr lang="en-US" dirty="0" err="1"/>
              <a:t>deconvoluted</a:t>
            </a:r>
            <a:r>
              <a:rPr lang="en-US" dirty="0"/>
              <a:t> using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b="1" dirty="0"/>
              <a:t>c </a:t>
            </a:r>
            <a:r>
              <a:rPr lang="en-US" b="1" dirty="0" smtClean="0"/>
              <a:t> </a:t>
            </a:r>
            <a:r>
              <a:rPr lang="en-US" dirty="0" smtClean="0"/>
              <a:t>gene </a:t>
            </a:r>
            <a:r>
              <a:rPr lang="en-US" dirty="0"/>
              <a:t>expression </a:t>
            </a:r>
            <a:r>
              <a:rPr lang="en-US" dirty="0" smtClean="0"/>
              <a:t>profiles from </a:t>
            </a:r>
            <a:r>
              <a:rPr lang="en-US" dirty="0"/>
              <a:t>high-resolution human liver </a:t>
            </a:r>
            <a:r>
              <a:rPr lang="en-US" dirty="0" err="1" smtClean="0"/>
              <a:t>scRNA-seq</a:t>
            </a:r>
            <a:r>
              <a:rPr lang="en-US" dirty="0" smtClean="0"/>
              <a:t>, or </a:t>
            </a:r>
          </a:p>
          <a:p>
            <a:pPr>
              <a:lnSpc>
                <a:spcPts val="2500"/>
              </a:lnSpc>
            </a:pPr>
            <a:r>
              <a:rPr lang="en-US" b="1" dirty="0"/>
              <a:t>d </a:t>
            </a:r>
            <a:r>
              <a:rPr lang="en-US" dirty="0" smtClean="0"/>
              <a:t>from low-resolution </a:t>
            </a:r>
            <a:r>
              <a:rPr lang="en-US" dirty="0"/>
              <a:t>mouse liver </a:t>
            </a:r>
            <a:r>
              <a:rPr lang="en-US" dirty="0" err="1" smtClean="0"/>
              <a:t>scRNA-seq</a:t>
            </a:r>
            <a:r>
              <a:rPr lang="en-US" dirty="0" smtClean="0"/>
              <a:t>, or</a:t>
            </a:r>
          </a:p>
          <a:p>
            <a:pPr>
              <a:lnSpc>
                <a:spcPts val="2500"/>
              </a:lnSpc>
            </a:pPr>
            <a:r>
              <a:rPr lang="de-DE" b="1" dirty="0" smtClean="0"/>
              <a:t>e </a:t>
            </a:r>
            <a:r>
              <a:rPr lang="en-US" dirty="0" err="1"/>
              <a:t>GTEx</a:t>
            </a:r>
            <a:r>
              <a:rPr lang="en-US" dirty="0"/>
              <a:t> estimates generated by collapsing high-resolution human cell types within each of the seven distinct cell </a:t>
            </a:r>
            <a:r>
              <a:rPr lang="en-US" dirty="0" smtClean="0"/>
              <a:t>classes.</a:t>
            </a:r>
          </a:p>
          <a:p>
            <a:pPr>
              <a:lnSpc>
                <a:spcPts val="2500"/>
              </a:lnSpc>
            </a:pPr>
            <a:endParaRPr lang="de-DE" dirty="0"/>
          </a:p>
          <a:p>
            <a:pPr>
              <a:lnSpc>
                <a:spcPts val="2500"/>
              </a:lnSpc>
            </a:pPr>
            <a:r>
              <a:rPr lang="en-US" dirty="0"/>
              <a:t>H</a:t>
            </a:r>
            <a:r>
              <a:rPr lang="en-US" dirty="0" smtClean="0"/>
              <a:t>epatocyte </a:t>
            </a:r>
            <a:r>
              <a:rPr lang="en-US" dirty="0"/>
              <a:t>estimates from mouse liver were positively and highly correlated with the human high-resolution hepatocyte 0 population estimate (</a:t>
            </a:r>
            <a:r>
              <a:rPr lang="en-US" i="1" dirty="0"/>
              <a:t>r</a:t>
            </a:r>
            <a:r>
              <a:rPr lang="en-US" dirty="0"/>
              <a:t> = 0.71, </a:t>
            </a:r>
            <a:r>
              <a:rPr lang="en-US" i="1" dirty="0"/>
              <a:t>p</a:t>
            </a:r>
            <a:r>
              <a:rPr lang="en-US" dirty="0"/>
              <a:t>-value = 5.4 × 10</a:t>
            </a:r>
            <a:r>
              <a:rPr lang="en-US" baseline="30000" dirty="0"/>
              <a:t>−28</a:t>
            </a:r>
            <a:r>
              <a:rPr lang="en-US" dirty="0" smtClean="0"/>
              <a:t>).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 smtClean="0"/>
              <a:t>Donovan et al. (2020) </a:t>
            </a:r>
            <a:r>
              <a:rPr lang="en-US" sz="1600" dirty="0" smtClean="0"/>
              <a:t>Nature </a:t>
            </a:r>
            <a:r>
              <a:rPr lang="en-US" sz="1600" dirty="0" err="1" smtClean="0"/>
              <a:t>Commun</a:t>
            </a:r>
            <a:r>
              <a:rPr lang="en-US" sz="1600" dirty="0" smtClean="0"/>
              <a:t>. 11:955</a:t>
            </a:r>
            <a:endParaRPr lang="en-US" sz="1600" kern="0" dirty="0" smtClean="0"/>
          </a:p>
        </p:txBody>
      </p:sp>
      <p:sp>
        <p:nvSpPr>
          <p:cNvPr id="10" name="AutoShape 2" descr="Fig. 1"/>
          <p:cNvSpPr>
            <a:spLocks noChangeAspect="1" noChangeArrowheads="1"/>
          </p:cNvSpPr>
          <p:nvPr/>
        </p:nvSpPr>
        <p:spPr bwMode="auto">
          <a:xfrm>
            <a:off x="-849199" y="1239712"/>
            <a:ext cx="9525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0825" y="597865"/>
            <a:ext cx="8746504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b="1" dirty="0" smtClean="0"/>
              <a:t>Removing</a:t>
            </a:r>
            <a:r>
              <a:rPr lang="en-US" dirty="0" smtClean="0"/>
              <a:t> </a:t>
            </a:r>
            <a:r>
              <a:rPr lang="en-US" b="1" dirty="0" smtClean="0"/>
              <a:t>outlier data sets </a:t>
            </a:r>
            <a:r>
              <a:rPr lang="en-US" dirty="0" smtClean="0"/>
              <a:t>from the input data is essential for the downstream analysis (unless these outliers are of particular interest -&gt; personalized medicine).</a:t>
            </a:r>
          </a:p>
          <a:p>
            <a:pPr>
              <a:lnSpc>
                <a:spcPts val="2700"/>
              </a:lnSpc>
            </a:pPr>
            <a:endParaRPr lang="en-US" dirty="0" smtClean="0"/>
          </a:p>
          <a:p>
            <a:pPr>
              <a:lnSpc>
                <a:spcPts val="2700"/>
              </a:lnSpc>
            </a:pPr>
            <a:r>
              <a:rPr lang="en-US" b="1" dirty="0"/>
              <a:t>Analysis tools</a:t>
            </a:r>
            <a:r>
              <a:rPr lang="en-US" dirty="0"/>
              <a:t>: box-plots, PCA, density plots, clustering</a:t>
            </a:r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Some outlier methods (GESD) are based on variants of the </a:t>
            </a:r>
            <a:r>
              <a:rPr lang="en-US" b="1" i="1" dirty="0" smtClean="0"/>
              <a:t>t</a:t>
            </a:r>
            <a:r>
              <a:rPr lang="en-US" b="1" dirty="0" smtClean="0"/>
              <a:t>-test</a:t>
            </a:r>
            <a:r>
              <a:rPr lang="en-US" dirty="0" smtClean="0"/>
              <a:t>.</a:t>
            </a:r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MAD and boxplots are other simple methods.</a:t>
            </a:r>
          </a:p>
          <a:p>
            <a:pPr>
              <a:lnSpc>
                <a:spcPts val="2700"/>
              </a:lnSpc>
            </a:pPr>
            <a:endParaRPr lang="de-DE" dirty="0"/>
          </a:p>
          <a:p>
            <a:pPr>
              <a:lnSpc>
                <a:spcPts val="2700"/>
              </a:lnSpc>
            </a:pPr>
            <a:r>
              <a:rPr lang="de-DE" dirty="0" err="1" smtClean="0"/>
              <a:t>Normalization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RNA-</a:t>
            </a:r>
            <a:r>
              <a:rPr lang="de-DE" dirty="0" err="1" smtClean="0"/>
              <a:t>seq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</a:t>
            </a:r>
            <a:r>
              <a:rPr lang="de-DE" dirty="0" err="1" smtClean="0"/>
              <a:t>many</a:t>
            </a:r>
            <a:r>
              <a:rPr lang="de-DE" dirty="0" smtClean="0"/>
              <a:t> different 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.</a:t>
            </a:r>
            <a:endParaRPr lang="en-US" dirty="0" smtClean="0"/>
          </a:p>
          <a:p>
            <a:pPr>
              <a:lnSpc>
                <a:spcPts val="2700"/>
              </a:lnSpc>
            </a:pPr>
            <a:endParaRPr lang="en-US" dirty="0"/>
          </a:p>
          <a:p>
            <a:pPr>
              <a:lnSpc>
                <a:spcPts val="2700"/>
              </a:lnSpc>
            </a:pPr>
            <a:r>
              <a:rPr lang="en-US" dirty="0" smtClean="0"/>
              <a:t>Single-cell data based </a:t>
            </a:r>
            <a:r>
              <a:rPr lang="en-US" b="1" dirty="0" smtClean="0"/>
              <a:t>deconvolution</a:t>
            </a:r>
            <a:r>
              <a:rPr lang="en-US" dirty="0" smtClean="0"/>
              <a:t> of bulk sequencing data can help in increasing the insight that can be obtained from existing bulk data. </a:t>
            </a:r>
          </a:p>
        </p:txBody>
      </p:sp>
    </p:spTree>
    <p:extLst>
      <p:ext uri="{BB962C8B-B14F-4D97-AF65-F5344CB8AC3E}">
        <p14:creationId xmlns:p14="http://schemas.microsoft.com/office/powerpoint/2010/main" val="40918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err="1" smtClean="0"/>
              <a:t>MicroArray</a:t>
            </a:r>
            <a:r>
              <a:rPr lang="en-US" dirty="0" smtClean="0"/>
              <a:t> </a:t>
            </a:r>
            <a:r>
              <a:rPr lang="en-US" dirty="0"/>
              <a:t>Quality Control (MAQC) project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fr-FR" sz="1400" i="1" dirty="0"/>
              <a:t>Nature Biotechnology</a:t>
            </a:r>
            <a:r>
              <a:rPr lang="fr-FR" sz="1400" dirty="0"/>
              <a:t> </a:t>
            </a:r>
            <a:r>
              <a:rPr lang="fr-FR" sz="1400" b="1" dirty="0" smtClean="0"/>
              <a:t>24</a:t>
            </a:r>
            <a:r>
              <a:rPr lang="fr-FR" sz="1400" dirty="0"/>
              <a:t>, </a:t>
            </a:r>
            <a:r>
              <a:rPr lang="fr-FR" sz="1400" dirty="0" smtClean="0"/>
              <a:t>1151–1161(2006</a:t>
            </a:r>
            <a:r>
              <a:rPr lang="fr-FR" sz="1400" dirty="0"/>
              <a:t>)</a:t>
            </a:r>
            <a:endParaRPr lang="en-US" sz="14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157038" y="1034197"/>
            <a:ext cx="3838898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The coefficient of variation (CV)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de-DE" dirty="0" err="1"/>
              <a:t>r</a:t>
            </a:r>
            <a:r>
              <a:rPr lang="de-DE" dirty="0" err="1" smtClean="0"/>
              <a:t>elates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deviation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.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de-DE" dirty="0" smtClean="0"/>
          </a:p>
          <a:p>
            <a:pPr>
              <a:lnSpc>
                <a:spcPts val="2500"/>
              </a:lnSpc>
            </a:pP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CV</a:t>
            </a:r>
            <a:r>
              <a:rPr lang="en-US" dirty="0" smtClean="0"/>
              <a:t> of </a:t>
            </a:r>
            <a:r>
              <a:rPr lang="en-US" dirty="0"/>
              <a:t>the signal </a:t>
            </a:r>
            <a:r>
              <a:rPr lang="en-US" dirty="0" smtClean="0"/>
              <a:t>(</a:t>
            </a:r>
            <a:r>
              <a:rPr lang="en-US" dirty="0"/>
              <a:t>not log transformed) between the </a:t>
            </a:r>
            <a:r>
              <a:rPr lang="en-US" dirty="0" err="1"/>
              <a:t>intrasite</a:t>
            </a:r>
            <a:r>
              <a:rPr lang="en-US" dirty="0"/>
              <a:t> replicates (</a:t>
            </a:r>
            <a:r>
              <a:rPr lang="en-US" i="1" dirty="0"/>
              <a:t>n</a:t>
            </a:r>
            <a:r>
              <a:rPr lang="en-US" dirty="0"/>
              <a:t> ≤ 5</a:t>
            </a:r>
            <a:r>
              <a:rPr lang="en-US" dirty="0" smtClean="0"/>
              <a:t>) </a:t>
            </a:r>
            <a:r>
              <a:rPr lang="en-US" dirty="0"/>
              <a:t>for genes that were detected in at least 3</a:t>
            </a:r>
            <a:r>
              <a:rPr lang="en-US" dirty="0" smtClean="0"/>
              <a:t> </a:t>
            </a:r>
            <a:r>
              <a:rPr lang="en-US" dirty="0"/>
              <a:t>replicates of the same sample type within a test site. 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/>
          <a:stretch/>
        </p:blipFill>
        <p:spPr>
          <a:xfrm>
            <a:off x="3995936" y="934457"/>
            <a:ext cx="5137450" cy="3538582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558156"/>
              </p:ext>
            </p:extLst>
          </p:nvPr>
        </p:nvGraphicFramePr>
        <p:xfrm>
          <a:off x="1420812" y="1391940"/>
          <a:ext cx="68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Formel" r:id="rId5" imgW="685800" imgH="596880" progId="Equation.3">
                  <p:embed/>
                </p:oleObj>
              </mc:Choice>
              <mc:Fallback>
                <p:oleObj name="Formel" r:id="rId5" imgW="685800" imgH="596880" progId="Equation.3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0812" y="1391940"/>
                        <a:ext cx="685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4255876" y="4631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Lora"/>
              </a:rPr>
              <a:t>Most of the one-color microarray platforms and test sites demonstrated similar replicate CV median values of 5–15</a:t>
            </a:r>
            <a:r>
              <a:rPr lang="en-US" dirty="0" smtClean="0">
                <a:solidFill>
                  <a:srgbClr val="222222"/>
                </a:solidFill>
                <a:latin typeface="Lora"/>
              </a:rPr>
              <a:t>%.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Additional slides (not used)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7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92" y="116632"/>
            <a:ext cx="8746504" cy="504056"/>
          </a:xfrm>
        </p:spPr>
        <p:txBody>
          <a:bodyPr/>
          <a:lstStyle/>
          <a:p>
            <a:r>
              <a:rPr lang="de-DE" dirty="0" smtClean="0"/>
              <a:t>CIBERSORT </a:t>
            </a:r>
            <a:r>
              <a:rPr lang="en-US" dirty="0"/>
              <a:t>uses nu–support vector regression (</a:t>
            </a:r>
            <a:r>
              <a:rPr lang="en-US" i="1" dirty="0"/>
              <a:t>ν</a:t>
            </a:r>
            <a:r>
              <a:rPr lang="en-US" dirty="0"/>
              <a:t>-SVR).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09092" y="640654"/>
            <a:ext cx="8746504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i="1" dirty="0" smtClean="0"/>
              <a:t>ν</a:t>
            </a:r>
            <a:r>
              <a:rPr lang="en-US" dirty="0" smtClean="0"/>
              <a:t>-SVR </a:t>
            </a:r>
            <a:r>
              <a:rPr lang="en-US" dirty="0"/>
              <a:t>is an instance of support vector machine (SVM), a class of optimization methods for binary classification problems, in which a hyperplane is discovered that maximally separates both classes.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The </a:t>
            </a:r>
            <a:r>
              <a:rPr lang="en-US" dirty="0"/>
              <a:t>support vectors are a subset of the input data that determine hyperplane boundaries. Unlike standard SVM, SVR discovers a hyperplane that fits as many data points as possible (given its objective </a:t>
            </a:r>
            <a:r>
              <a:rPr lang="en-US" dirty="0" smtClean="0"/>
              <a:t>function) </a:t>
            </a:r>
            <a:r>
              <a:rPr lang="en-US" dirty="0"/>
              <a:t>within a constant distance, </a:t>
            </a:r>
            <a:r>
              <a:rPr lang="en-US" i="1" dirty="0"/>
              <a:t>ɛ</a:t>
            </a:r>
            <a:r>
              <a:rPr lang="en-US" dirty="0"/>
              <a:t>, thus performing a </a:t>
            </a:r>
            <a:r>
              <a:rPr lang="en-US" dirty="0" smtClean="0"/>
              <a:t>regression.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All </a:t>
            </a:r>
            <a:r>
              <a:rPr lang="en-US" dirty="0"/>
              <a:t>data points within </a:t>
            </a:r>
            <a:r>
              <a:rPr lang="en-US" i="1" dirty="0"/>
              <a:t>ɛ</a:t>
            </a:r>
            <a:r>
              <a:rPr lang="en-US" dirty="0"/>
              <a:t> (termed the ‘</a:t>
            </a:r>
            <a:r>
              <a:rPr lang="en-US" i="1" dirty="0"/>
              <a:t>ɛ</a:t>
            </a:r>
            <a:r>
              <a:rPr lang="en-US" dirty="0"/>
              <a:t>-tube’) are </a:t>
            </a:r>
            <a:r>
              <a:rPr lang="en-US" dirty="0" smtClean="0"/>
              <a:t>ignored, </a:t>
            </a:r>
            <a:r>
              <a:rPr lang="en-US" dirty="0"/>
              <a:t>whereas all data points lying outside of the </a:t>
            </a:r>
            <a:r>
              <a:rPr lang="en-US" i="1" dirty="0"/>
              <a:t>ɛ</a:t>
            </a:r>
            <a:r>
              <a:rPr lang="en-US" dirty="0"/>
              <a:t>-tube are evaluated according to a linear </a:t>
            </a:r>
            <a:r>
              <a:rPr lang="en-US" i="1" dirty="0"/>
              <a:t>ɛ</a:t>
            </a:r>
            <a:r>
              <a:rPr lang="en-US" dirty="0"/>
              <a:t>-insensitive loss </a:t>
            </a:r>
            <a:r>
              <a:rPr lang="en-US" dirty="0" smtClean="0"/>
              <a:t>function. </a:t>
            </a:r>
            <a:r>
              <a:rPr lang="en-US" dirty="0"/>
              <a:t>These outlier data points, referred to as ‘support vectors</a:t>
            </a:r>
            <a:r>
              <a:rPr lang="en-US" dirty="0" smtClean="0"/>
              <a:t>’, </a:t>
            </a:r>
            <a:r>
              <a:rPr lang="en-US" dirty="0"/>
              <a:t>define the boundaries of the </a:t>
            </a:r>
            <a:r>
              <a:rPr lang="en-US" i="1" dirty="0"/>
              <a:t>ɛ</a:t>
            </a:r>
            <a:r>
              <a:rPr lang="en-US" dirty="0"/>
              <a:t>-tube and are sufficient to completely specify the linear regression function.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In </a:t>
            </a:r>
            <a:r>
              <a:rPr lang="en-US" dirty="0"/>
              <a:t>this way, support vectors can provide a sparse solution to the regression in which overfitting is minimized (a type of feature selection). Notably, support vectors represent genes selected from the signature matrix in this work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786140"/>
            <a:ext cx="4896544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/>
              <a:t>Newman et al. Nature Methods 12, 453–457 (2015)</a:t>
            </a: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5415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smtClean="0"/>
              <a:t>CIBERSORT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09092" y="640654"/>
            <a:ext cx="3930860" cy="487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A simple </a:t>
            </a:r>
            <a:r>
              <a:rPr lang="en-US" dirty="0" smtClean="0"/>
              <a:t>2D </a:t>
            </a:r>
            <a:r>
              <a:rPr lang="en-US" dirty="0"/>
              <a:t>dataset analyzed with linear </a:t>
            </a:r>
            <a:r>
              <a:rPr lang="en-US" i="1" dirty="0"/>
              <a:t>ν</a:t>
            </a:r>
            <a:r>
              <a:rPr lang="en-US" dirty="0"/>
              <a:t>-SVR, with results shown for two values of </a:t>
            </a:r>
            <a:r>
              <a:rPr lang="en-US" i="1" dirty="0"/>
              <a:t>ν</a:t>
            </a:r>
            <a:r>
              <a:rPr lang="en-US" dirty="0"/>
              <a:t> (note that both panels show the same data points).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As linear </a:t>
            </a:r>
            <a:r>
              <a:rPr lang="en-US" dirty="0"/>
              <a:t>SVR identifies a hyperplane (which, in this </a:t>
            </a:r>
            <a:r>
              <a:rPr lang="en-US" dirty="0" smtClean="0"/>
              <a:t>2D </a:t>
            </a:r>
            <a:r>
              <a:rPr lang="en-US" dirty="0"/>
              <a:t>example, is a line) that fits as many data points as possible (given its objective function) within a constant distance, </a:t>
            </a:r>
            <a:r>
              <a:rPr lang="en-US" i="1" dirty="0"/>
              <a:t>ɛ</a:t>
            </a:r>
            <a:r>
              <a:rPr lang="en-US" dirty="0"/>
              <a:t> (open circles).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Data </a:t>
            </a:r>
            <a:r>
              <a:rPr lang="en-US" dirty="0"/>
              <a:t>points lying outside of this ‘</a:t>
            </a:r>
            <a:r>
              <a:rPr lang="en-US" i="1" dirty="0"/>
              <a:t>ɛ</a:t>
            </a:r>
            <a:r>
              <a:rPr lang="en-US" dirty="0"/>
              <a:t>-tube’ are termed ‘support vectors’ (red circles), and are penalized according to their distance from the </a:t>
            </a:r>
            <a:r>
              <a:rPr lang="en-US" i="1" dirty="0"/>
              <a:t>ɛ</a:t>
            </a:r>
            <a:r>
              <a:rPr lang="en-US" dirty="0"/>
              <a:t>-tube by linear slack variables (</a:t>
            </a:r>
            <a:r>
              <a:rPr lang="en-US" i="1" dirty="0" err="1"/>
              <a:t>ξ</a:t>
            </a:r>
            <a:r>
              <a:rPr lang="en-US" i="1" baseline="-25000" dirty="0" err="1"/>
              <a:t>i</a:t>
            </a:r>
            <a:r>
              <a:rPr lang="en-US" dirty="0"/>
              <a:t>).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786140"/>
            <a:ext cx="4896544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/>
              <a:t>Newman et al. Nature Methods 12, 453–457 (2015)</a:t>
            </a:r>
            <a:endParaRPr lang="en-US" sz="1600" kern="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40654"/>
            <a:ext cx="4571999" cy="216034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425261" y="2777760"/>
            <a:ext cx="44139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Importantly, the support vectors alone are sufficient to completely specify the linear function, and provide a sparse solution to the regression that reduces the chance of overfitting. In </a:t>
            </a:r>
            <a:r>
              <a:rPr lang="en-US" i="1" dirty="0"/>
              <a:t>ν</a:t>
            </a:r>
            <a:r>
              <a:rPr lang="en-US" dirty="0"/>
              <a:t>-SVR, the </a:t>
            </a:r>
            <a:r>
              <a:rPr lang="en-US" i="1" dirty="0"/>
              <a:t>ν</a:t>
            </a:r>
            <a:r>
              <a:rPr lang="en-US" dirty="0"/>
              <a:t> parameter determines both the lower bound of support vectors and upper bound of training errors. As such, higher values of </a:t>
            </a:r>
            <a:r>
              <a:rPr lang="en-US" i="1" dirty="0"/>
              <a:t>ν</a:t>
            </a:r>
            <a:r>
              <a:rPr lang="en-US" dirty="0"/>
              <a:t> result in a smaller </a:t>
            </a:r>
            <a:r>
              <a:rPr lang="en-US" i="1" dirty="0"/>
              <a:t>ɛ</a:t>
            </a:r>
            <a:r>
              <a:rPr lang="en-US" dirty="0"/>
              <a:t>-tube and a greater number of support vectors (right panel). For CIBERSORT, the support vectors represent genes selected from the signature matrix for analysis of a given mixture sample, and the orientation of the regression hyperplane determines the estimated cell type proportions in the mixture. </a:t>
            </a:r>
          </a:p>
        </p:txBody>
      </p:sp>
    </p:spTree>
    <p:extLst>
      <p:ext uri="{BB962C8B-B14F-4D97-AF65-F5344CB8AC3E}">
        <p14:creationId xmlns:p14="http://schemas.microsoft.com/office/powerpoint/2010/main" val="18497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de-DE" dirty="0" smtClean="0"/>
              <a:t>CIBERSORT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09092" y="3270056"/>
            <a:ext cx="8746504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CIBERSORT requires an input matrix of reference gene expression signatures, collectively used to estimate the relative proportions of each cell type of interest. To </a:t>
            </a:r>
            <a:r>
              <a:rPr lang="en-US" dirty="0" err="1"/>
              <a:t>deconvolve</a:t>
            </a:r>
            <a:r>
              <a:rPr lang="en-US" dirty="0"/>
              <a:t> the mixture, we employ a novel application of linear support vector regression (SVR), a machine learning approach highly robust with respect to </a:t>
            </a:r>
            <a:r>
              <a:rPr lang="en-US" dirty="0" smtClean="0"/>
              <a:t>noise. </a:t>
            </a:r>
            <a:r>
              <a:rPr lang="en-US" dirty="0"/>
              <a:t>Unlike previous methods, SVR performs a feature selection, in which genes from the signature matrix are adaptively selected to </a:t>
            </a:r>
            <a:r>
              <a:rPr lang="en-US" dirty="0" err="1"/>
              <a:t>deconvolve</a:t>
            </a:r>
            <a:r>
              <a:rPr lang="en-US" dirty="0"/>
              <a:t> a given </a:t>
            </a:r>
            <a:r>
              <a:rPr lang="en-US" dirty="0" smtClean="0"/>
              <a:t>mixture. </a:t>
            </a:r>
            <a:r>
              <a:rPr lang="en-US" dirty="0"/>
              <a:t>An empirically defined global </a:t>
            </a:r>
            <a:r>
              <a:rPr lang="en-US" i="1" dirty="0"/>
              <a:t>P</a:t>
            </a:r>
            <a:r>
              <a:rPr lang="en-US" dirty="0"/>
              <a:t> value for the deconvolution is then </a:t>
            </a:r>
            <a:r>
              <a:rPr lang="en-US" dirty="0" smtClean="0"/>
              <a:t>determined.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23528" y="5786140"/>
            <a:ext cx="4896544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en-US" sz="1600" kern="0" dirty="0"/>
              <a:t>Newman et al. Nature Methods 12, 453–457 (2015)</a:t>
            </a:r>
            <a:endParaRPr lang="en-US" sz="1600" kern="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9"/>
          <a:stretch/>
        </p:blipFill>
        <p:spPr>
          <a:xfrm>
            <a:off x="482269" y="495292"/>
            <a:ext cx="8356240" cy="23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Extraction of features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79512" y="5805264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7504" y="548680"/>
            <a:ext cx="316904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Feature extraction is the process of </a:t>
            </a:r>
            <a:r>
              <a:rPr lang="en-US" b="1" dirty="0"/>
              <a:t>converting</a:t>
            </a:r>
            <a:r>
              <a:rPr lang="en-US" dirty="0"/>
              <a:t> the scanned image of the microarray into </a:t>
            </a:r>
            <a:r>
              <a:rPr lang="en-US" b="1" dirty="0" smtClean="0"/>
              <a:t>quantifiable </a:t>
            </a:r>
            <a:r>
              <a:rPr lang="en-US" b="1" dirty="0"/>
              <a:t>values</a:t>
            </a:r>
            <a:r>
              <a:rPr lang="en-US" dirty="0"/>
              <a:t> and annotating it with the gene IDs, sample names and other useful information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2404"/>
            <a:ext cx="2698121" cy="79864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79512" y="4142065"/>
            <a:ext cx="295232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This process is often performed using the software provided by the microarray </a:t>
            </a:r>
            <a:r>
              <a:rPr lang="en-US" b="1" dirty="0"/>
              <a:t>manufacturer</a:t>
            </a:r>
            <a:r>
              <a:rPr lang="en-US" dirty="0"/>
              <a:t>.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02163"/>
              </p:ext>
            </p:extLst>
          </p:nvPr>
        </p:nvGraphicFramePr>
        <p:xfrm>
          <a:off x="3327822" y="901827"/>
          <a:ext cx="5565353" cy="5119798"/>
        </p:xfrm>
        <a:graphic>
          <a:graphicData uri="http://schemas.openxmlformats.org/drawingml/2006/table">
            <a:tbl>
              <a:tblPr/>
              <a:tblGrid>
                <a:gridCol w="1175208">
                  <a:extLst>
                    <a:ext uri="{9D8B030D-6E8A-4147-A177-3AD203B41FA5}">
                      <a16:colId xmlns:a16="http://schemas.microsoft.com/office/drawing/2014/main" xmlns="" val="312574350"/>
                    </a:ext>
                  </a:extLst>
                </a:gridCol>
                <a:gridCol w="2289880">
                  <a:extLst>
                    <a:ext uri="{9D8B030D-6E8A-4147-A177-3AD203B41FA5}">
                      <a16:colId xmlns:a16="http://schemas.microsoft.com/office/drawing/2014/main" xmlns="" val="1762824608"/>
                    </a:ext>
                  </a:extLst>
                </a:gridCol>
                <a:gridCol w="2100265">
                  <a:extLst>
                    <a:ext uri="{9D8B030D-6E8A-4147-A177-3AD203B41FA5}">
                      <a16:colId xmlns:a16="http://schemas.microsoft.com/office/drawing/2014/main" xmlns="" val="3610255395"/>
                    </a:ext>
                  </a:extLst>
                </a:gridCol>
              </a:tblGrid>
              <a:tr h="606282"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Manufacturer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 dirty="0" err="1">
                          <a:effectLst/>
                        </a:rPr>
                        <a:t>Typical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raw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data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format</a:t>
                      </a:r>
                      <a:endParaRPr lang="de-DE" sz="1400" dirty="0">
                        <a:effectLst/>
                      </a:endParaRP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How to open / Analysis software examples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795875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rtl="0"/>
                      <a:r>
                        <a:rPr lang="de-DE" sz="1400" b="1" dirty="0" err="1">
                          <a:effectLst/>
                        </a:rPr>
                        <a:t>Affymetrix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.CEL (binary)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400" b="1" dirty="0">
                          <a:effectLst/>
                        </a:rPr>
                        <a:t>R packages </a:t>
                      </a:r>
                      <a:r>
                        <a:rPr lang="pt-BR" sz="1400" b="0" dirty="0">
                          <a:effectLst/>
                        </a:rPr>
                        <a:t>(affy, limma, oligo…)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2342018"/>
                  </a:ext>
                </a:extLst>
              </a:tr>
              <a:tr h="985710">
                <a:tc>
                  <a:txBody>
                    <a:bodyPr/>
                    <a:lstStyle/>
                    <a:p>
                      <a:pPr rtl="0"/>
                      <a:r>
                        <a:rPr lang="de-DE" sz="1400" b="1" dirty="0">
                          <a:effectLst/>
                        </a:rPr>
                        <a:t>Agilent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feature extraction file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tab-delimited text file 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 err="1">
                          <a:effectLst/>
                        </a:rPr>
                        <a:t>hybridisation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78144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GenePix (scanner)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gpr</a:t>
                      </a:r>
                      <a:r>
                        <a:rPr lang="en-US" sz="1400" dirty="0">
                          <a:effectLst/>
                        </a:rPr>
                        <a:t> (tab-delimited text file per </a:t>
                      </a:r>
                      <a:r>
                        <a:rPr lang="en-US" sz="1400" dirty="0" err="1">
                          <a:effectLst/>
                        </a:rPr>
                        <a:t>hybridisation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291146"/>
                  </a:ext>
                </a:extLst>
              </a:tr>
              <a:tr h="518795">
                <a:tc rowSpan="2">
                  <a:txBody>
                    <a:bodyPr/>
                    <a:lstStyle/>
                    <a:p>
                      <a:pPr rtl="0"/>
                      <a:r>
                        <a:rPr lang="de-DE" sz="1400" b="1" dirty="0" err="1">
                          <a:effectLst/>
                        </a:rPr>
                        <a:t>Illumina</a:t>
                      </a:r>
                      <a:endParaRPr lang="de-DE" sz="1400" b="1" dirty="0">
                        <a:effectLst/>
                      </a:endParaRP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 dirty="0">
                          <a:effectLst/>
                        </a:rPr>
                        <a:t>.</a:t>
                      </a:r>
                      <a:r>
                        <a:rPr lang="de-DE" sz="1400" dirty="0" err="1">
                          <a:effectLst/>
                        </a:rPr>
                        <a:t>idat</a:t>
                      </a:r>
                      <a:r>
                        <a:rPr lang="de-DE" sz="1400" dirty="0">
                          <a:effectLst/>
                        </a:rPr>
                        <a:t> (</a:t>
                      </a:r>
                      <a:r>
                        <a:rPr lang="de-DE" sz="1400" dirty="0" err="1">
                          <a:effectLst/>
                        </a:rPr>
                        <a:t>binary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1400" b="1" dirty="0">
                          <a:effectLst/>
                        </a:rPr>
                        <a:t>R </a:t>
                      </a:r>
                      <a:r>
                        <a:rPr lang="de-DE" sz="1400" b="1" dirty="0" err="1">
                          <a:effectLst/>
                        </a:rPr>
                        <a:t>packages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r>
                        <a:rPr lang="de-DE" sz="1400" dirty="0">
                          <a:effectLst/>
                        </a:rPr>
                        <a:t>(e.g. </a:t>
                      </a:r>
                      <a:r>
                        <a:rPr lang="de-DE" sz="1400" dirty="0" err="1">
                          <a:effectLst/>
                        </a:rPr>
                        <a:t>illuminaio</a:t>
                      </a:r>
                      <a:r>
                        <a:rPr lang="de-DE" sz="1400" dirty="0">
                          <a:effectLst/>
                        </a:rPr>
                        <a:t>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618392"/>
                  </a:ext>
                </a:extLst>
              </a:tr>
              <a:tr h="83007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txt (tab-delimited text 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matrix </a:t>
                      </a:r>
                      <a:r>
                        <a:rPr lang="en-US" sz="1400" dirty="0">
                          <a:effectLst/>
                        </a:rPr>
                        <a:t>for all samples)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649494"/>
                  </a:ext>
                </a:extLst>
              </a:tr>
              <a:tr h="830072">
                <a:tc>
                  <a:txBody>
                    <a:bodyPr/>
                    <a:lstStyle/>
                    <a:p>
                      <a:pPr rtl="0"/>
                      <a:r>
                        <a:rPr lang="de-DE" sz="1400">
                          <a:effectLst/>
                        </a:rPr>
                        <a:t>Nimblegen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 err="1">
                          <a:effectLst/>
                        </a:rPr>
                        <a:t>NimbleScan</a:t>
                      </a:r>
                      <a:r>
                        <a:rPr lang="en-US" sz="1400" dirty="0">
                          <a:effectLst/>
                        </a:rPr>
                        <a:t>, .pair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rtl="0"/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tab-delimited text matrix for all samples)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effectLst/>
                        </a:rPr>
                        <a:t>Spreadsheet software (Excel, OpenOffice, etc.)</a:t>
                      </a:r>
                    </a:p>
                  </a:txBody>
                  <a:tcPr marL="51879" marR="51879" marT="25940" marB="259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661690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11960" y="528712"/>
            <a:ext cx="4536503" cy="117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 Common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microarray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raw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data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file</a:t>
            </a: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types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8A8A8A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/>
          <a:lstStyle/>
          <a:p>
            <a:r>
              <a:rPr lang="en-US" dirty="0" err="1" smtClean="0"/>
              <a:t>MicroArray</a:t>
            </a:r>
            <a:r>
              <a:rPr lang="en-US" dirty="0" smtClean="0"/>
              <a:t> </a:t>
            </a:r>
            <a:r>
              <a:rPr lang="en-US" dirty="0"/>
              <a:t>Quality Control (MAQC) project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23528" y="5786140"/>
            <a:ext cx="4680520" cy="52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lnSpc>
                <a:spcPts val="2900"/>
              </a:lnSpc>
              <a:buFontTx/>
              <a:buNone/>
            </a:pPr>
            <a:r>
              <a:rPr lang="fr-FR" sz="1400" i="1" dirty="0"/>
              <a:t>Nature Biotechnology</a:t>
            </a:r>
            <a:r>
              <a:rPr lang="fr-FR" sz="1400" dirty="0"/>
              <a:t> </a:t>
            </a:r>
            <a:r>
              <a:rPr lang="fr-FR" sz="1400" b="1" dirty="0" smtClean="0"/>
              <a:t>24</a:t>
            </a:r>
            <a:r>
              <a:rPr lang="fr-FR" sz="1400" dirty="0"/>
              <a:t>, </a:t>
            </a:r>
            <a:r>
              <a:rPr lang="fr-FR" sz="1400" dirty="0" smtClean="0"/>
              <a:t>1151–1161(2006</a:t>
            </a:r>
            <a:r>
              <a:rPr lang="fr-FR" sz="1400" dirty="0"/>
              <a:t>)</a:t>
            </a:r>
            <a:endParaRPr lang="en-US" sz="1400" kern="0" dirty="0" smtClean="0"/>
          </a:p>
        </p:txBody>
      </p:sp>
      <p:sp>
        <p:nvSpPr>
          <p:cNvPr id="6" name="Rechteck 5"/>
          <p:cNvSpPr/>
          <p:nvPr/>
        </p:nvSpPr>
        <p:spPr>
          <a:xfrm>
            <a:off x="179512" y="995834"/>
            <a:ext cx="3838898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C</a:t>
            </a:r>
            <a:r>
              <a:rPr lang="en-US" dirty="0" smtClean="0"/>
              <a:t>oncordance </a:t>
            </a:r>
            <a:r>
              <a:rPr lang="en-US" dirty="0"/>
              <a:t>of genes identified as differentially expressed for pairs of test sites, labeled as X and Y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light-colored square: </a:t>
            </a:r>
            <a:r>
              <a:rPr lang="en-US" dirty="0"/>
              <a:t>high percent overlap between the gene lists at both test sites.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/>
              <a:t>d</a:t>
            </a:r>
            <a:r>
              <a:rPr lang="en-US" dirty="0" smtClean="0"/>
              <a:t>ark-colored square: low </a:t>
            </a:r>
            <a:r>
              <a:rPr lang="en-US" dirty="0"/>
              <a:t>percent overlap</a:t>
            </a:r>
            <a:endParaRPr lang="de-DE" dirty="0" smtClean="0"/>
          </a:p>
        </p:txBody>
      </p:sp>
      <p:sp>
        <p:nvSpPr>
          <p:cNvPr id="10" name="Rechteck 9"/>
          <p:cNvSpPr/>
          <p:nvPr/>
        </p:nvSpPr>
        <p:spPr>
          <a:xfrm>
            <a:off x="179512" y="4631680"/>
            <a:ext cx="8648364" cy="10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For all but the NCI test sites, the gene list overlap is at least 60% for each test site comparison (both directions) with many site pairings achieving 80% or more between platforms and 90% within platforms.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4" y="929928"/>
            <a:ext cx="4484468" cy="36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en-US" dirty="0" smtClean="0"/>
              <a:t>Analysis of microarray data: workflow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0825" y="626790"/>
            <a:ext cx="4491608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Microarrays can be used in many types of experiments including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genotyping</a:t>
            </a:r>
            <a:r>
              <a:rPr lang="en-US" dirty="0"/>
              <a:t>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epigenetics</a:t>
            </a:r>
            <a:r>
              <a:rPr lang="en-US" dirty="0"/>
              <a:t>,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translation </a:t>
            </a:r>
            <a:r>
              <a:rPr lang="en-US" dirty="0"/>
              <a:t>profiling and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- gene </a:t>
            </a:r>
            <a:r>
              <a:rPr lang="en-US" dirty="0"/>
              <a:t>expression profiling</a:t>
            </a:r>
            <a:r>
              <a:rPr lang="en-US" dirty="0" smtClean="0"/>
              <a:t>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b="1" dirty="0"/>
              <a:t>Gene expression profiling </a:t>
            </a:r>
            <a:r>
              <a:rPr lang="en-US" dirty="0"/>
              <a:t>is by far the most common use of microarray technology. </a:t>
            </a:r>
            <a:endParaRPr lang="en-US" dirty="0" smtClean="0"/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Both </a:t>
            </a:r>
            <a:r>
              <a:rPr lang="en-US" dirty="0"/>
              <a:t>one and two </a:t>
            </a:r>
            <a:r>
              <a:rPr lang="en-US" dirty="0" err="1"/>
              <a:t>colour</a:t>
            </a:r>
            <a:r>
              <a:rPr lang="en-US" dirty="0"/>
              <a:t> microarrays can be used for this type of experiment. </a:t>
            </a:r>
            <a:endParaRPr lang="en-US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92" y="539053"/>
            <a:ext cx="3659137" cy="53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r="5082" b="13619"/>
          <a:stretch/>
        </p:blipFill>
        <p:spPr>
          <a:xfrm>
            <a:off x="107503" y="2420888"/>
            <a:ext cx="8856985" cy="2592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Quality control (QC) is done on the raw data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0825" y="476672"/>
            <a:ext cx="864234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QC </a:t>
            </a:r>
            <a:r>
              <a:rPr lang="en-US" dirty="0"/>
              <a:t>of microarray data begins with the </a:t>
            </a:r>
            <a:r>
              <a:rPr lang="en-US" b="1" dirty="0"/>
              <a:t>visual inspection </a:t>
            </a:r>
            <a:r>
              <a:rPr lang="en-US" dirty="0"/>
              <a:t>of the scanned microarray images to make sure that there are no obvious splotches, scratches or blank </a:t>
            </a:r>
            <a:r>
              <a:rPr lang="en-US" dirty="0" smtClean="0"/>
              <a:t>areas.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b="1" dirty="0" smtClean="0"/>
              <a:t>Data </a:t>
            </a:r>
            <a:r>
              <a:rPr lang="en-US" b="1" dirty="0"/>
              <a:t>analysis software </a:t>
            </a:r>
            <a:r>
              <a:rPr lang="en-US" dirty="0"/>
              <a:t>packages </a:t>
            </a:r>
            <a:r>
              <a:rPr lang="en-US" dirty="0" smtClean="0"/>
              <a:t>produce different sorts of </a:t>
            </a:r>
            <a:r>
              <a:rPr lang="en-US" b="1" dirty="0"/>
              <a:t>diagnostic </a:t>
            </a:r>
            <a:r>
              <a:rPr lang="en-US" b="1" dirty="0" smtClean="0"/>
              <a:t>plots</a:t>
            </a:r>
            <a:r>
              <a:rPr lang="en-US" dirty="0" smtClean="0"/>
              <a:t>, e.g. </a:t>
            </a:r>
            <a:r>
              <a:rPr lang="en-US" dirty="0"/>
              <a:t>of background signal, average intensity values and percentage of genes above </a:t>
            </a:r>
            <a:r>
              <a:rPr lang="en-US" dirty="0" smtClean="0"/>
              <a:t>background </a:t>
            </a:r>
            <a:r>
              <a:rPr lang="en-US" dirty="0"/>
              <a:t>to help identify problematic arrays, reporters or </a:t>
            </a:r>
            <a:r>
              <a:rPr lang="en-US" dirty="0" smtClean="0"/>
              <a:t>samples.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261169" y="5176306"/>
            <a:ext cx="864234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</a:pPr>
            <a:r>
              <a:rPr lang="en-US" dirty="0" smtClean="0"/>
              <a:t>Box plot				PCA		       Density plot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251520" y="4653136"/>
            <a:ext cx="8642349" cy="37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2500"/>
              </a:lnSpc>
            </a:pPr>
            <a:r>
              <a:rPr lang="en-US" sz="1400" dirty="0" smtClean="0"/>
              <a:t>expression						       expression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8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6937"/>
            <a:ext cx="8229600" cy="504056"/>
          </a:xfrm>
        </p:spPr>
        <p:txBody>
          <a:bodyPr/>
          <a:lstStyle/>
          <a:p>
            <a:r>
              <a:rPr lang="en-US" dirty="0" smtClean="0"/>
              <a:t>Normalisation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2019C-ABE9-4D0A-8A8D-CA21D401B2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Processing of Biological Data WS 2021/22</a:t>
            </a:r>
            <a:endParaRPr lang="de-DE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395536" y="5733256"/>
            <a:ext cx="59483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200" kern="0" dirty="0"/>
              <a:t>http://www.ebi.ac.uk/training/online/course</a:t>
            </a:r>
            <a:r>
              <a:rPr lang="en-US" sz="1200" kern="0" dirty="0" smtClean="0"/>
              <a:t>/</a:t>
            </a:r>
          </a:p>
          <a:p>
            <a:pPr marL="0" indent="0">
              <a:buFontTx/>
              <a:buNone/>
            </a:pPr>
            <a:r>
              <a:rPr lang="en-US" sz="1200" kern="0" dirty="0" smtClean="0"/>
              <a:t>functional-genomics-ii-common-technologies-and-data-analysis-methods/microarrays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7504" y="476672"/>
            <a:ext cx="8642349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/>
              <a:t>Normalisation</a:t>
            </a:r>
            <a:r>
              <a:rPr lang="en-US" dirty="0" smtClean="0"/>
              <a:t> </a:t>
            </a:r>
            <a:r>
              <a:rPr lang="en-US" dirty="0"/>
              <a:t>is used to </a:t>
            </a:r>
            <a:r>
              <a:rPr lang="en-US" b="1" dirty="0"/>
              <a:t>control for technical variation </a:t>
            </a:r>
            <a:r>
              <a:rPr lang="en-US" dirty="0"/>
              <a:t>between assays, while </a:t>
            </a:r>
            <a:r>
              <a:rPr lang="en-US" b="1" dirty="0"/>
              <a:t>preserving the biological </a:t>
            </a:r>
            <a:r>
              <a:rPr lang="en-US" b="1" dirty="0" smtClean="0"/>
              <a:t>variation</a:t>
            </a:r>
            <a:r>
              <a:rPr lang="en-US" dirty="0" smtClean="0"/>
              <a:t>. 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There </a:t>
            </a:r>
            <a:r>
              <a:rPr lang="en-US" dirty="0"/>
              <a:t>are many ways to </a:t>
            </a:r>
            <a:r>
              <a:rPr lang="en-US" dirty="0" err="1"/>
              <a:t>normalise</a:t>
            </a:r>
            <a:r>
              <a:rPr lang="en-US" dirty="0"/>
              <a:t> the </a:t>
            </a:r>
            <a:r>
              <a:rPr lang="en-US" dirty="0" smtClean="0"/>
              <a:t>data. The </a:t>
            </a:r>
            <a:r>
              <a:rPr lang="en-US" dirty="0"/>
              <a:t>methods used depend on: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the </a:t>
            </a:r>
            <a:r>
              <a:rPr lang="en-US" dirty="0"/>
              <a:t>type of array;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the </a:t>
            </a:r>
            <a:r>
              <a:rPr lang="en-US" dirty="0"/>
              <a:t>design of the experiment;</a:t>
            </a:r>
          </a:p>
          <a:p>
            <a:pPr>
              <a:lnSpc>
                <a:spcPts val="2500"/>
              </a:lnSpc>
            </a:pPr>
            <a:r>
              <a:rPr lang="en-US" dirty="0" smtClean="0"/>
              <a:t>- assumptions </a:t>
            </a:r>
            <a:r>
              <a:rPr lang="en-US" dirty="0"/>
              <a:t>made about the </a:t>
            </a:r>
            <a:r>
              <a:rPr lang="en-US" dirty="0" smtClean="0"/>
              <a:t>data;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 smtClean="0"/>
              <a:t>- and </a:t>
            </a:r>
            <a:r>
              <a:rPr lang="en-US" dirty="0"/>
              <a:t>the package being used to </a:t>
            </a:r>
            <a:r>
              <a:rPr lang="en-US" dirty="0" err="1"/>
              <a:t>analyse</a:t>
            </a:r>
            <a:r>
              <a:rPr lang="en-US" dirty="0"/>
              <a:t> the data.</a:t>
            </a:r>
          </a:p>
          <a:p>
            <a:pPr>
              <a:lnSpc>
                <a:spcPts val="2500"/>
              </a:lnSpc>
            </a:pP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For the </a:t>
            </a:r>
            <a:r>
              <a:rPr lang="en-US" b="1" dirty="0"/>
              <a:t>Expression </a:t>
            </a:r>
            <a:r>
              <a:rPr lang="en-US" b="1" dirty="0" smtClean="0"/>
              <a:t>Atlas </a:t>
            </a:r>
            <a:r>
              <a:rPr lang="en-US" dirty="0" smtClean="0"/>
              <a:t>at EBI, </a:t>
            </a:r>
            <a:r>
              <a:rPr lang="en-US" b="1" dirty="0"/>
              <a:t>Affymetrix</a:t>
            </a:r>
            <a:r>
              <a:rPr lang="en-US" dirty="0"/>
              <a:t> microarray data is </a:t>
            </a:r>
            <a:r>
              <a:rPr lang="en-US" dirty="0" err="1"/>
              <a:t>normalised</a:t>
            </a:r>
            <a:r>
              <a:rPr lang="en-US" dirty="0"/>
              <a:t> using the 'Robust Multi-Array Average' (RMA) method within the 'oligo' </a:t>
            </a:r>
            <a:r>
              <a:rPr lang="en-US" dirty="0" smtClean="0"/>
              <a:t>package (which is based on quantile normalization).</a:t>
            </a:r>
          </a:p>
          <a:p>
            <a:pPr>
              <a:lnSpc>
                <a:spcPts val="2500"/>
              </a:lnSpc>
            </a:pPr>
            <a:endParaRPr lang="en-US" dirty="0"/>
          </a:p>
          <a:p>
            <a:pPr>
              <a:lnSpc>
                <a:spcPts val="2500"/>
              </a:lnSpc>
            </a:pPr>
            <a:r>
              <a:rPr lang="en-US" b="1" dirty="0"/>
              <a:t>Agilent</a:t>
            </a:r>
            <a:r>
              <a:rPr lang="en-US" dirty="0"/>
              <a:t> microarray data is </a:t>
            </a:r>
            <a:r>
              <a:rPr lang="en-US" dirty="0" err="1"/>
              <a:t>normalised</a:t>
            </a:r>
            <a:r>
              <a:rPr lang="en-US" dirty="0"/>
              <a:t> using the '</a:t>
            </a:r>
            <a:r>
              <a:rPr lang="en-US" dirty="0" err="1"/>
              <a:t>limma</a:t>
            </a:r>
            <a:r>
              <a:rPr lang="en-US" dirty="0"/>
              <a:t>' package: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'quantile </a:t>
            </a:r>
            <a:r>
              <a:rPr lang="en-US" dirty="0" err="1"/>
              <a:t>normalisation</a:t>
            </a:r>
            <a:r>
              <a:rPr lang="en-US" dirty="0"/>
              <a:t>' for one-</a:t>
            </a:r>
            <a:r>
              <a:rPr lang="en-US" dirty="0" err="1"/>
              <a:t>colour</a:t>
            </a:r>
            <a:r>
              <a:rPr lang="en-US" dirty="0"/>
              <a:t> microarray data; </a:t>
            </a:r>
            <a:endParaRPr lang="en-US" dirty="0" smtClean="0"/>
          </a:p>
          <a:p>
            <a:pPr>
              <a:lnSpc>
                <a:spcPts val="2500"/>
              </a:lnSpc>
            </a:pPr>
            <a:r>
              <a:rPr lang="en-US" dirty="0" smtClean="0"/>
              <a:t>'Loess </a:t>
            </a:r>
            <a:r>
              <a:rPr lang="en-US" dirty="0" err="1"/>
              <a:t>normalisation</a:t>
            </a:r>
            <a:r>
              <a:rPr lang="en-US" dirty="0"/>
              <a:t>' for two </a:t>
            </a:r>
            <a:r>
              <a:rPr lang="en-US" dirty="0" err="1"/>
              <a:t>colour</a:t>
            </a:r>
            <a:r>
              <a:rPr lang="en-US" dirty="0"/>
              <a:t> microarray data.</a:t>
            </a:r>
          </a:p>
        </p:txBody>
      </p:sp>
    </p:spTree>
    <p:extLst>
      <p:ext uri="{BB962C8B-B14F-4D97-AF65-F5344CB8AC3E}">
        <p14:creationId xmlns:p14="http://schemas.microsoft.com/office/powerpoint/2010/main" val="32137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8923</Words>
  <Application>Microsoft Macintosh PowerPoint</Application>
  <PresentationFormat>Bildschirmpräsentation (4:3)</PresentationFormat>
  <Paragraphs>901</Paragraphs>
  <Slides>54</Slides>
  <Notes>52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9" baseType="lpstr">
      <vt:lpstr>&amp;quot</vt:lpstr>
      <vt:lpstr>Arial</vt:lpstr>
      <vt:lpstr>Cambria Math</vt:lpstr>
      <vt:lpstr>Gill Sans</vt:lpstr>
      <vt:lpstr>Lora</vt:lpstr>
      <vt:lpstr>MathJax_AMS</vt:lpstr>
      <vt:lpstr>MathJax_Main</vt:lpstr>
      <vt:lpstr>MathJax_Math</vt:lpstr>
      <vt:lpstr>Minion Pro</vt:lpstr>
      <vt:lpstr>ＭＳ Ｐゴシック</vt:lpstr>
      <vt:lpstr>Symbol</vt:lpstr>
      <vt:lpstr>Times New Roman</vt:lpstr>
      <vt:lpstr>ヒラギノ角ゴ ProN W3</vt:lpstr>
      <vt:lpstr>Standarddesign</vt:lpstr>
      <vt:lpstr>Formel</vt:lpstr>
      <vt:lpstr>V4 – differential gene expression analysis - outliers</vt:lpstr>
      <vt:lpstr>What is measured by microarrays?</vt:lpstr>
      <vt:lpstr>2-color microarrays</vt:lpstr>
      <vt:lpstr>MicroArray Quality Control (MAQC) project (2006)</vt:lpstr>
      <vt:lpstr>MicroArray Quality Control (MAQC) project</vt:lpstr>
      <vt:lpstr>MicroArray Quality Control (MAQC) project</vt:lpstr>
      <vt:lpstr>Analysis of microarray data: workflow</vt:lpstr>
      <vt:lpstr>Quality control (QC) is done on the raw data</vt:lpstr>
      <vt:lpstr>Normalisation</vt:lpstr>
      <vt:lpstr>Differential expression analysis: Fold change</vt:lpstr>
      <vt:lpstr>Standard error of the mean</vt:lpstr>
      <vt:lpstr>t-tests</vt:lpstr>
      <vt:lpstr>t distribution</vt:lpstr>
      <vt:lpstr>1-sample t-test</vt:lpstr>
      <vt:lpstr>2-sample t-test</vt:lpstr>
      <vt:lpstr>Limma Package: Volcano plot</vt:lpstr>
      <vt:lpstr>Detection of Outlier Samples/Genes</vt:lpstr>
      <vt:lpstr>Grubbs test</vt:lpstr>
      <vt:lpstr>GESD</vt:lpstr>
      <vt:lpstr>GESD</vt:lpstr>
      <vt:lpstr>8.4 Detect outliers with MAD</vt:lpstr>
      <vt:lpstr>8.4 Detect outliers with MAD</vt:lpstr>
      <vt:lpstr>Effect of 2 outliers on auto-correlation of a gene</vt:lpstr>
      <vt:lpstr>Simulated expression data sets</vt:lpstr>
      <vt:lpstr>Clustering dendogram</vt:lpstr>
      <vt:lpstr>Silhouette: validates clustering</vt:lpstr>
      <vt:lpstr># of detected synthetic outlier data points (out of 50)</vt:lpstr>
      <vt:lpstr>MA quality control</vt:lpstr>
      <vt:lpstr>Number of DE genes</vt:lpstr>
      <vt:lpstr>Effect of Outlier removal on DE genes</vt:lpstr>
      <vt:lpstr>Effect of removing random genes on DE genes</vt:lpstr>
      <vt:lpstr>KEGG pathway enrichment analysis</vt:lpstr>
      <vt:lpstr>Results from other outlier detection methods</vt:lpstr>
      <vt:lpstr>DE analysis from RNAseq data</vt:lpstr>
      <vt:lpstr>DE detection based on RNAseq data</vt:lpstr>
      <vt:lpstr>DE detection in RNAseq data</vt:lpstr>
      <vt:lpstr>Reference data: gold standard</vt:lpstr>
      <vt:lpstr>Performance for DE detection</vt:lpstr>
      <vt:lpstr>Performance for DE detection</vt:lpstr>
      <vt:lpstr>Performance for DE detection</vt:lpstr>
      <vt:lpstr>Current situation: detecting DE genes from RNAseq data</vt:lpstr>
      <vt:lpstr>Current situation: detecting DE genes from RNAseq data</vt:lpstr>
      <vt:lpstr>Comparison of different methods</vt:lpstr>
      <vt:lpstr>Outlier detection for RNA-seq data: Outrider</vt:lpstr>
      <vt:lpstr>Convolution of bulk sequencing data</vt:lpstr>
      <vt:lpstr>Convolution of bulk sequencing data</vt:lpstr>
      <vt:lpstr>CIBERSORT</vt:lpstr>
      <vt:lpstr>Convolution of bulk sequencing data</vt:lpstr>
      <vt:lpstr>Summary</vt:lpstr>
      <vt:lpstr>Additional slides (not used)</vt:lpstr>
      <vt:lpstr>CIBERSORT uses nu–support vector regression (ν-SVR).</vt:lpstr>
      <vt:lpstr>CIBERSORT</vt:lpstr>
      <vt:lpstr>CIBERSORT</vt:lpstr>
      <vt:lpstr>Extraction of features</vt:lpstr>
    </vt:vector>
  </TitlesOfParts>
  <Company>MPI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Volkhard Helms</dc:creator>
  <cp:lastModifiedBy>Microsoft Office-Anwender</cp:lastModifiedBy>
  <cp:revision>692</cp:revision>
  <dcterms:created xsi:type="dcterms:W3CDTF">2015-06-11T12:33:57Z</dcterms:created>
  <dcterms:modified xsi:type="dcterms:W3CDTF">2021-11-16T09:03:20Z</dcterms:modified>
</cp:coreProperties>
</file>