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417" r:id="rId2"/>
    <p:sldId id="578" r:id="rId3"/>
    <p:sldId id="528" r:id="rId4"/>
    <p:sldId id="529" r:id="rId5"/>
    <p:sldId id="530" r:id="rId6"/>
    <p:sldId id="531" r:id="rId7"/>
    <p:sldId id="532" r:id="rId8"/>
    <p:sldId id="535" r:id="rId9"/>
    <p:sldId id="533" r:id="rId10"/>
    <p:sldId id="536" r:id="rId11"/>
    <p:sldId id="537" r:id="rId12"/>
    <p:sldId id="538" r:id="rId13"/>
    <p:sldId id="539" r:id="rId14"/>
    <p:sldId id="574" r:id="rId15"/>
    <p:sldId id="575" r:id="rId16"/>
    <p:sldId id="540" r:id="rId17"/>
    <p:sldId id="541" r:id="rId18"/>
    <p:sldId id="542" r:id="rId19"/>
    <p:sldId id="544" r:id="rId20"/>
    <p:sldId id="543" r:id="rId21"/>
    <p:sldId id="579" r:id="rId22"/>
    <p:sldId id="534" r:id="rId23"/>
    <p:sldId id="573" r:id="rId24"/>
    <p:sldId id="547" r:id="rId25"/>
    <p:sldId id="548" r:id="rId26"/>
    <p:sldId id="549" r:id="rId27"/>
    <p:sldId id="550" r:id="rId28"/>
    <p:sldId id="551" r:id="rId29"/>
    <p:sldId id="552" r:id="rId30"/>
    <p:sldId id="580" r:id="rId31"/>
    <p:sldId id="581" r:id="rId32"/>
    <p:sldId id="582" r:id="rId33"/>
    <p:sldId id="583" r:id="rId34"/>
    <p:sldId id="584" r:id="rId35"/>
    <p:sldId id="585" r:id="rId36"/>
    <p:sldId id="586" r:id="rId37"/>
    <p:sldId id="587" r:id="rId38"/>
    <p:sldId id="588" r:id="rId39"/>
    <p:sldId id="589" r:id="rId40"/>
    <p:sldId id="590" r:id="rId41"/>
    <p:sldId id="591" r:id="rId42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7C80"/>
    <a:srgbClr val="FF9999"/>
    <a:srgbClr val="FF99CC"/>
    <a:srgbClr val="FF6699"/>
    <a:srgbClr val="C0C0C0"/>
    <a:srgbClr val="660033"/>
    <a:srgbClr val="FF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440" y="-104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AB4BE0D-2077-4937-B3A9-B9E6C777E3FA}" type="datetime1">
              <a:rPr lang="de-DE" altLang="en-US"/>
              <a:pPr>
                <a:defRPr/>
              </a:pPr>
              <a:t>25.01.17</a:t>
            </a:fld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423FE0-38E6-414A-B6E9-CABC36D304C8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75872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>
                <a:latin typeface="Andale Mono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latin typeface="Andale Mono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>
                <a:latin typeface="Andale Mono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ndale Mono" charset="0"/>
              </a:defRPr>
            </a:lvl1pPr>
          </a:lstStyle>
          <a:p>
            <a:fld id="{834A8A28-175A-4CFF-8205-5F22FDB4F93C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697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dale Mono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dale Mono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dale Mono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dale Mono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dale Mono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5105400"/>
            <a:ext cx="2209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181600"/>
            <a:ext cx="3200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DE" altLang="en-US"/>
              <a:t>Bioinformatics III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77000" y="5486400"/>
            <a:ext cx="2362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8204531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50825" y="115888"/>
            <a:ext cx="8569325" cy="598011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8400"/>
            <a:ext cx="2339975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DE"/>
              <a:t>HZI Braunschweig August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33997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381A86-FAE1-470D-B768-1CF2276DD4A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265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534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de-DE" altLang="en-US" sz="1000" dirty="0" smtClean="0"/>
          </a:p>
          <a:p>
            <a:pPr eaLnBrk="1" hangingPunct="1">
              <a:defRPr/>
            </a:pPr>
            <a:r>
              <a:rPr lang="de-DE" altLang="en-US" sz="1000" dirty="0" smtClean="0">
                <a:solidFill>
                  <a:srgbClr val="000000"/>
                </a:solidFill>
              </a:rPr>
              <a:t>12. Vorlesung WS 2016/17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de-DE" altLang="en-US" sz="1000" smtClean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de-DE" altLang="en-US" sz="1000" smtClean="0">
                <a:solidFill>
                  <a:srgbClr val="000000"/>
                </a:solidFill>
              </a:rPr>
              <a:t>Softwarewerkzeuge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en-US" sz="1000"/>
          </a:p>
          <a:p>
            <a:pPr algn="r" eaLnBrk="1" hangingPunct="1"/>
            <a:fld id="{FCDEBEE3-3AFE-4B46-99DC-17E3719582C8}" type="slidenum">
              <a:rPr lang="de-DE" altLang="en-US" sz="1000">
                <a:solidFill>
                  <a:srgbClr val="000000"/>
                </a:solidFill>
              </a:rPr>
              <a:pPr algn="r" eaLnBrk="1" hangingPunct="1"/>
              <a:t>‹Nr.›</a:t>
            </a:fld>
            <a:endParaRPr lang="de-DE" altLang="en-US" sz="1000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9" r:id="rId1"/>
    <p:sldLayoutId id="2147484073" r:id="rId2"/>
  </p:sldLayoutIdLst>
  <p:transition xmlns:p14="http://schemas.microsoft.com/office/powerpoint/2010/main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bg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bg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bg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ndale Mono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ndale Mono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ndale Mono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ndale Mono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ndale Mono" charset="0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biocyc.org/download.s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8913"/>
            <a:ext cx="8915400" cy="392112"/>
          </a:xfrm>
        </p:spPr>
        <p:txBody>
          <a:bodyPr/>
          <a:lstStyle/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V12 </a:t>
            </a:r>
            <a:r>
              <a:rPr lang="en-US" altLang="en-US" sz="2800" dirty="0" err="1" smtClean="0">
                <a:ea typeface="ＭＳ Ｐゴシック" panose="020B0600070205080204" pitchFamily="34" charset="-128"/>
              </a:rPr>
              <a:t>metabolische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 err="1" smtClean="0">
                <a:ea typeface="ＭＳ Ｐゴシック" panose="020B0600070205080204" pitchFamily="34" charset="-128"/>
              </a:rPr>
              <a:t>Netzwerke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569325" cy="60198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endParaRPr lang="de-DE" altLang="en-US" sz="1800" b="1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</a:pPr>
            <a:r>
              <a:rPr lang="de-DE" altLang="en-US" sz="1800" dirty="0" smtClean="0">
                <a:ea typeface="ＭＳ Ｐゴシック" panose="020B0600070205080204" pitchFamily="34" charset="-128"/>
              </a:rPr>
              <a:t>Metabolisches Netzwerk: Gesamtheit aller metabolischen Pfade einer Zelle / eines Organismus</a:t>
            </a:r>
          </a:p>
          <a:p>
            <a:pPr>
              <a:lnSpc>
                <a:spcPct val="120000"/>
              </a:lnSpc>
            </a:pPr>
            <a:r>
              <a:rPr lang="de-DE" altLang="en-US" sz="1800" dirty="0" smtClean="0">
                <a:ea typeface="ＭＳ Ｐゴシック" panose="020B0600070205080204" pitchFamily="34" charset="-128"/>
              </a:rPr>
              <a:t>Methoden der Systembiologie ermöglichen die integrierte, simultane Betrachtung von kompletten metabolischen Netzwerken. </a:t>
            </a:r>
          </a:p>
          <a:p>
            <a:pPr>
              <a:lnSpc>
                <a:spcPct val="120000"/>
              </a:lnSpc>
            </a:pPr>
            <a:endParaRPr lang="de-DE" altLang="en-US" sz="800" b="1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</a:pPr>
            <a:r>
              <a:rPr lang="de-DE" altLang="en-US" sz="1800" b="1" dirty="0" smtClean="0">
                <a:ea typeface="ＭＳ Ｐゴシック" panose="020B0600070205080204" pitchFamily="34" charset="-128"/>
              </a:rPr>
              <a:t>wichtige Fragen: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en-US" sz="1800" b="1" dirty="0" smtClean="0">
                <a:ea typeface="ＭＳ Ｐゴシック" panose="020B0600070205080204" pitchFamily="34" charset="-128"/>
              </a:rPr>
              <a:t>	</a:t>
            </a:r>
            <a:r>
              <a:rPr lang="de-DE" altLang="en-US" sz="1800" dirty="0" smtClean="0">
                <a:ea typeface="ＭＳ Ｐゴシック" panose="020B0600070205080204" pitchFamily="34" charset="-128"/>
              </a:rPr>
              <a:t>(1) wie soll man die Gesamtheit der metabolischen Flüsse im Netzwerk beschreiben?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en-US" sz="1800" dirty="0" smtClean="0">
                <a:ea typeface="ＭＳ Ｐゴシック" panose="020B0600070205080204" pitchFamily="34" charset="-128"/>
              </a:rPr>
              <a:t>	(2) wie können mathematische Techniken die gezielte Manipulation von Mikroorganismen im Hinblick auf die Produktion bestimmter Substanzen unterstützen?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en-US" sz="1800" dirty="0" smtClean="0">
                <a:ea typeface="ＭＳ Ｐゴシック" panose="020B0600070205080204" pitchFamily="34" charset="-128"/>
              </a:rPr>
              <a:t>	</a:t>
            </a:r>
            <a:endParaRPr lang="de-DE" altLang="en-US" sz="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</a:pPr>
            <a:r>
              <a:rPr lang="de-DE" altLang="en-US" sz="1800" b="1" dirty="0" smtClean="0">
                <a:ea typeface="ＭＳ Ｐゴシック" panose="020B0600070205080204" pitchFamily="34" charset="-128"/>
              </a:rPr>
              <a:t>Inhalt V12: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en-US" sz="1800" dirty="0" smtClean="0">
                <a:ea typeface="ＭＳ Ｐゴシック" panose="020B0600070205080204" pitchFamily="34" charset="-128"/>
              </a:rPr>
              <a:t>	(1) stöchiometrische Matrix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en-US" sz="1800" dirty="0" smtClean="0">
                <a:ea typeface="ＭＳ Ｐゴシック" panose="020B0600070205080204" pitchFamily="34" charset="-128"/>
              </a:rPr>
              <a:t>	(2) </a:t>
            </a:r>
            <a:r>
              <a:rPr lang="de-DE" altLang="en-US" sz="1800" dirty="0" err="1" smtClean="0">
                <a:ea typeface="ＭＳ Ｐゴシック" panose="020B0600070205080204" pitchFamily="34" charset="-128"/>
              </a:rPr>
              <a:t>Flux</a:t>
            </a:r>
            <a:r>
              <a:rPr lang="de-DE" altLang="en-US" sz="1800" dirty="0" smtClean="0">
                <a:ea typeface="ＭＳ Ｐゴシック" panose="020B0600070205080204" pitchFamily="34" charset="-128"/>
              </a:rPr>
              <a:t> Balance Analysis - Methode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en-US" sz="1800" dirty="0" smtClean="0">
                <a:ea typeface="ＭＳ Ｐゴシック" panose="020B0600070205080204" pitchFamily="34" charset="-128"/>
              </a:rPr>
              <a:t>	(3) </a:t>
            </a:r>
            <a:r>
              <a:rPr lang="de-DE" altLang="en-US" sz="1800" dirty="0" err="1" smtClean="0">
                <a:ea typeface="ＭＳ Ｐゴシック" panose="020B0600070205080204" pitchFamily="34" charset="-128"/>
              </a:rPr>
              <a:t>Elementary</a:t>
            </a:r>
            <a:r>
              <a:rPr lang="de-DE" altLang="en-US" sz="1800" dirty="0" smtClean="0">
                <a:ea typeface="ＭＳ Ｐゴシック" panose="020B0600070205080204" pitchFamily="34" charset="-128"/>
              </a:rPr>
              <a:t> </a:t>
            </a:r>
            <a:r>
              <a:rPr lang="de-DE" altLang="en-US" sz="1800" dirty="0" err="1" smtClean="0">
                <a:ea typeface="ＭＳ Ｐゴシック" panose="020B0600070205080204" pitchFamily="34" charset="-128"/>
              </a:rPr>
              <a:t>Flux</a:t>
            </a:r>
            <a:r>
              <a:rPr lang="de-DE" altLang="en-US" sz="1800" dirty="0" smtClean="0">
                <a:ea typeface="ＭＳ Ｐゴシック" panose="020B0600070205080204" pitchFamily="34" charset="-128"/>
              </a:rPr>
              <a:t> Mode – Analyse (anschaulich + Anwendung)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Lösungsraum der metabolischen Flüsse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50825" y="692150"/>
            <a:ext cx="871378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Da die Zahl an Metaboliten gewöhnlich kleiner ist als die Zahl an Reaktionen (</a:t>
            </a: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m &lt; n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) ist die Flussgleichung üblicherweise </a:t>
            </a:r>
            <a:r>
              <a:rPr lang="de-DE" altLang="en-US" b="1">
                <a:solidFill>
                  <a:schemeClr val="bg2"/>
                </a:solidFill>
                <a:sym typeface="Symbol" panose="05050102010706020507" pitchFamily="18" charset="2"/>
              </a:rPr>
              <a:t>unterbestimmt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. 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Daher gibt es im Allgemeinen eine Vielzahl an erlaubten Flussverteilungen, die die Massenerhaltung erfüllen. Dieser Satz von Lösungen entspricht dem </a:t>
            </a:r>
            <a:r>
              <a:rPr lang="de-DE" altLang="en-US" b="1">
                <a:solidFill>
                  <a:schemeClr val="bg2"/>
                </a:solidFill>
                <a:sym typeface="Symbol" panose="05050102010706020507" pitchFamily="18" charset="2"/>
              </a:rPr>
              <a:t>Nullraum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 der Matrix S. </a:t>
            </a:r>
          </a:p>
        </p:txBody>
      </p:sp>
      <p:pic>
        <p:nvPicPr>
          <p:cNvPr id="5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596265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r>
              <a:rPr lang="en-GB" altLang="en-US" i="1" smtClean="0">
                <a:ea typeface="ＭＳ Ｐゴシック" panose="020B0600070205080204" pitchFamily="34" charset="-128"/>
              </a:rPr>
              <a:t>E.coli in silico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50825" y="5589588"/>
            <a:ext cx="43576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Edwards &amp; Palsson </a:t>
            </a:r>
          </a:p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PNAS 97, 5528 (2000)</a:t>
            </a:r>
            <a:r>
              <a:rPr lang="de-DE" altLang="en-US">
                <a:solidFill>
                  <a:schemeClr val="bg2"/>
                </a:solidFill>
              </a:rPr>
              <a:t> </a:t>
            </a: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23850" y="692150"/>
            <a:ext cx="849630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Das am besten charakterisierte zelluläre System ist </a:t>
            </a:r>
            <a:r>
              <a:rPr lang="de-DE" altLang="en-US" sz="1800" i="1">
                <a:solidFill>
                  <a:schemeClr val="bg2"/>
                </a:solidFill>
              </a:rPr>
              <a:t>E. coli</a:t>
            </a:r>
            <a:r>
              <a:rPr lang="de-DE" altLang="en-US" sz="1800">
                <a:solidFill>
                  <a:schemeClr val="bg2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Im Jahr 2000 konstruierten Edwards &amp; Palsson eine </a:t>
            </a:r>
            <a:r>
              <a:rPr lang="de-DE" altLang="en-US" sz="1800" i="1">
                <a:solidFill>
                  <a:schemeClr val="bg2"/>
                </a:solidFill>
              </a:rPr>
              <a:t>in silico</a:t>
            </a:r>
            <a:r>
              <a:rPr lang="de-DE" altLang="en-US" sz="1800">
                <a:solidFill>
                  <a:schemeClr val="bg2"/>
                </a:solidFill>
              </a:rPr>
              <a:t> Darstellung des </a:t>
            </a:r>
          </a:p>
          <a:p>
            <a:pPr>
              <a:lnSpc>
                <a:spcPct val="120000"/>
              </a:lnSpc>
            </a:pPr>
            <a:r>
              <a:rPr lang="de-DE" altLang="en-US" sz="1800" i="1">
                <a:solidFill>
                  <a:schemeClr val="bg2"/>
                </a:solidFill>
              </a:rPr>
              <a:t>E.coli-</a:t>
            </a:r>
            <a:r>
              <a:rPr lang="de-DE" altLang="en-US" sz="1800">
                <a:solidFill>
                  <a:schemeClr val="bg2"/>
                </a:solidFill>
              </a:rPr>
              <a:t> Metabolismus. 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Dies erforderte eine Menge Handarbeit um die notwendigen Informationen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altLang="en-US" sz="1800">
                <a:solidFill>
                  <a:schemeClr val="bg2"/>
                </a:solidFill>
              </a:rPr>
              <a:t> aus der biochemischen Literatur,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altLang="en-US" sz="1800">
                <a:solidFill>
                  <a:schemeClr val="bg2"/>
                </a:solidFill>
              </a:rPr>
              <a:t> aus Genomannotationen und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altLang="en-US" sz="1800">
                <a:solidFill>
                  <a:schemeClr val="bg2"/>
                </a:solidFill>
              </a:rPr>
              <a:t> aus metabolischen Datenbanken wie EcoCyc und KEGG 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zusammenzustellen.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</p:txBody>
      </p:sp>
      <p:pic>
        <p:nvPicPr>
          <p:cNvPr id="18437" name="Bild 5" descr="bo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131445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3"/>
          <p:cNvSpPr txBox="1">
            <a:spLocks noChangeArrowheads="1"/>
          </p:cNvSpPr>
          <p:nvPr/>
        </p:nvSpPr>
        <p:spPr bwMode="auto">
          <a:xfrm>
            <a:off x="6705600" y="5029200"/>
            <a:ext cx="1752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Bernhard Palsson,</a:t>
            </a:r>
          </a:p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  <a:sym typeface="Symbol" panose="05050102010706020507" pitchFamily="18" charset="2"/>
              </a:rPr>
              <a:t>UC San Diego</a:t>
            </a: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0825" y="5589588"/>
            <a:ext cx="43576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Edwards &amp; Palsson </a:t>
            </a:r>
          </a:p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PNAS 97, 5528 (2000)</a:t>
            </a:r>
            <a:r>
              <a:rPr lang="de-DE" altLang="en-US"/>
              <a:t> </a:t>
            </a:r>
            <a:endParaRPr lang="de-DE" altLang="en-US">
              <a:sym typeface="Symbol" panose="05050102010706020507" pitchFamily="18" charset="2"/>
            </a:endParaRPr>
          </a:p>
        </p:txBody>
      </p:sp>
      <p:graphicFrame>
        <p:nvGraphicFramePr>
          <p:cNvPr id="19459" name="Object 2"/>
          <p:cNvGraphicFramePr>
            <a:graphicFrameLocks noChangeAspect="1"/>
          </p:cNvGraphicFramePr>
          <p:nvPr/>
        </p:nvGraphicFramePr>
        <p:xfrm>
          <a:off x="2339975" y="549275"/>
          <a:ext cx="5903913" cy="581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Bitmap" r:id="rId3" imgW="5028571" imgH="4952381" progId="Paint.Picture">
                  <p:embed/>
                </p:oleObj>
              </mc:Choice>
              <mc:Fallback>
                <p:oleObj name="Bitmap" r:id="rId3" imgW="5028571" imgH="4952381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49275"/>
                        <a:ext cx="5903913" cy="581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Gene im </a:t>
            </a:r>
            <a:r>
              <a:rPr lang="en-GB" altLang="en-US" i="1" smtClean="0">
                <a:ea typeface="ＭＳ Ｐゴシック" panose="020B0600070205080204" pitchFamily="34" charset="-128"/>
              </a:rPr>
              <a:t>in silico </a:t>
            </a:r>
            <a:r>
              <a:rPr lang="en-GB" altLang="en-US" smtClean="0">
                <a:ea typeface="ＭＳ Ｐゴシック" panose="020B0600070205080204" pitchFamily="34" charset="-128"/>
              </a:rPr>
              <a:t>Modell für </a:t>
            </a:r>
            <a:r>
              <a:rPr lang="en-GB" altLang="en-US" i="1" smtClean="0">
                <a:ea typeface="ＭＳ Ｐゴシック" panose="020B0600070205080204" pitchFamily="34" charset="-128"/>
              </a:rPr>
              <a:t>E.coli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r>
              <a:rPr lang="en-GB" altLang="en-US" i="1" smtClean="0">
                <a:ea typeface="ＭＳ Ｐゴシック" panose="020B0600070205080204" pitchFamily="34" charset="-128"/>
              </a:rPr>
              <a:t>E.coli in silico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211638" y="5805488"/>
            <a:ext cx="435768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Edwards &amp; Palsson, PNAS 97, 5528 (2000)</a:t>
            </a:r>
            <a:r>
              <a:rPr lang="de-DE" altLang="en-US">
                <a:solidFill>
                  <a:schemeClr val="bg2"/>
                </a:solidFill>
              </a:rPr>
              <a:t> </a:t>
            </a: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692150"/>
            <a:ext cx="84963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Begrenze 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</a:t>
            </a:r>
            <a:r>
              <a:rPr lang="de-DE" altLang="en-US" baseline="-25000">
                <a:solidFill>
                  <a:schemeClr val="bg2"/>
                </a:solidFill>
                <a:sym typeface="Symbol" panose="05050102010706020507" pitchFamily="18" charset="2"/>
              </a:rPr>
              <a:t>i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 = 0 für irreversible interne Flüsse, 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	</a:t>
            </a:r>
            <a:r>
              <a:rPr lang="de-DE" altLang="en-US" baseline="-25000">
                <a:solidFill>
                  <a:schemeClr val="bg2"/>
                </a:solidFill>
                <a:sym typeface="Symbol" panose="05050102010706020507" pitchFamily="18" charset="2"/>
              </a:rPr>
              <a:t>i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 = </a:t>
            </a:r>
            <a:r>
              <a:rPr lang="en-US" altLang="en-US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-</a:t>
            </a:r>
            <a:r>
              <a:rPr lang="de-DE" altLang="en-US" b="1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für reversible interne Flüsse (aufgrund der biochemischen Literatur)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Transportflüsse für PO</a:t>
            </a:r>
            <a:r>
              <a:rPr lang="de-DE" altLang="en-US" baseline="-25000">
                <a:solidFill>
                  <a:schemeClr val="bg2"/>
                </a:solidFill>
                <a:sym typeface="Symbol" panose="05050102010706020507" pitchFamily="18" charset="2"/>
              </a:rPr>
              <a:t>4</a:t>
            </a:r>
            <a:r>
              <a:rPr lang="de-DE" altLang="en-US" baseline="30000">
                <a:solidFill>
                  <a:schemeClr val="bg2"/>
                </a:solidFill>
                <a:sym typeface="Symbol" panose="05050102010706020507" pitchFamily="18" charset="2"/>
              </a:rPr>
              <a:t>2-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, NH</a:t>
            </a:r>
            <a:r>
              <a:rPr lang="de-DE" altLang="en-US" baseline="-25000">
                <a:solidFill>
                  <a:schemeClr val="bg2"/>
                </a:solidFill>
                <a:sym typeface="Symbol" panose="05050102010706020507" pitchFamily="18" charset="2"/>
              </a:rPr>
              <a:t>3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, CO</a:t>
            </a:r>
            <a:r>
              <a:rPr lang="de-DE" altLang="en-US" baseline="-25000">
                <a:solidFill>
                  <a:schemeClr val="bg2"/>
                </a:solidFill>
                <a:sym typeface="Symbol" panose="05050102010706020507" pitchFamily="18" charset="2"/>
              </a:rPr>
              <a:t>2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, SO</a:t>
            </a:r>
            <a:r>
              <a:rPr lang="de-DE" altLang="en-US" baseline="-25000">
                <a:solidFill>
                  <a:schemeClr val="bg2"/>
                </a:solidFill>
                <a:sym typeface="Symbol" panose="05050102010706020507" pitchFamily="18" charset="2"/>
              </a:rPr>
              <a:t>4</a:t>
            </a:r>
            <a:r>
              <a:rPr lang="de-DE" altLang="en-US" baseline="30000">
                <a:solidFill>
                  <a:schemeClr val="bg2"/>
                </a:solidFill>
                <a:sym typeface="Symbol" panose="05050102010706020507" pitchFamily="18" charset="2"/>
              </a:rPr>
              <a:t>2-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, K</a:t>
            </a:r>
            <a:r>
              <a:rPr lang="de-DE" altLang="en-US" baseline="30000">
                <a:solidFill>
                  <a:schemeClr val="bg2"/>
                </a:solidFill>
                <a:sym typeface="Symbol" panose="05050102010706020507" pitchFamily="18" charset="2"/>
              </a:rPr>
              <a:t>+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, Na</a:t>
            </a:r>
            <a:r>
              <a:rPr lang="de-DE" altLang="en-US" baseline="30000">
                <a:solidFill>
                  <a:schemeClr val="bg2"/>
                </a:solidFill>
                <a:sym typeface="Symbol" panose="05050102010706020507" pitchFamily="18" charset="2"/>
              </a:rPr>
              <a:t>+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 blieben unbeschränkt.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Für die anderen Metabolite wurden Obergrenzen verwendet 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außer für die Metabolite, die das metabolische Netzwerk verlassen könne 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(d.h. Acetat, Äthanol, Laktat, Succinat, Format, Pyruvat etc.)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Aus dem Satz der möglichen Flussverteilungen wird mit </a:t>
            </a:r>
            <a:r>
              <a:rPr lang="de-DE" altLang="en-US" b="1">
                <a:solidFill>
                  <a:schemeClr val="bg2"/>
                </a:solidFill>
              </a:rPr>
              <a:t>linearer Programmierung </a:t>
            </a:r>
            <a:r>
              <a:rPr lang="de-DE" altLang="en-US">
                <a:solidFill>
                  <a:schemeClr val="bg2"/>
                </a:solidFill>
              </a:rPr>
              <a:t>eine bestimmte Lösung bestimmt, die eine bestimmte metabolische Zielfunktion Z maximiert (bzw. –Z minimiert).</a:t>
            </a:r>
          </a:p>
        </p:txBody>
      </p:sp>
      <p:graphicFrame>
        <p:nvGraphicFramePr>
          <p:cNvPr id="20485" name="Object 2"/>
          <p:cNvGraphicFramePr>
            <a:graphicFrameLocks noChangeAspect="1"/>
          </p:cNvGraphicFramePr>
          <p:nvPr/>
        </p:nvGraphicFramePr>
        <p:xfrm>
          <a:off x="6019800" y="2133600"/>
          <a:ext cx="13176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Equation" r:id="rId3" imgW="761669" imgH="241195" progId="Equation.3">
                  <p:embed/>
                </p:oleObj>
              </mc:Choice>
              <mc:Fallback>
                <p:oleObj name="Equation" r:id="rId3" imgW="761669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133600"/>
                        <a:ext cx="131762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3"/>
          <p:cNvGraphicFramePr>
            <a:graphicFrameLocks noChangeAspect="1"/>
          </p:cNvGraphicFramePr>
          <p:nvPr/>
        </p:nvGraphicFramePr>
        <p:xfrm>
          <a:off x="2971800" y="4114800"/>
          <a:ext cx="23574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Formel" r:id="rId5" imgW="1256755" imgH="253890" progId="Equation.3">
                  <p:embed/>
                </p:oleObj>
              </mc:Choice>
              <mc:Fallback>
                <p:oleObj name="Formel" r:id="rId5" imgW="1256755" imgH="25389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14800"/>
                        <a:ext cx="235743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23850" y="4800600"/>
            <a:ext cx="84963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Als Zielfunktion Z wird hier die Summe aller Einzelflüsse definiert, was der Bildung maximaler Biomasse entspricht.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  <a:p>
            <a:fld id="{98A86242-3412-417F-8B01-152E596B1075}" type="slidenum">
              <a:rPr lang="de-DE" altLang="en-US"/>
              <a:pPr/>
              <a:t>14</a:t>
            </a:fld>
            <a:endParaRPr lang="de-DE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Lineare Programmierung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2133600" y="6019800"/>
            <a:ext cx="19081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rgbClr val="220011"/>
                </a:solidFill>
              </a:rPr>
              <a:t>www.wikipedia.org</a:t>
            </a:r>
            <a:endParaRPr lang="de-DE" altLang="en-US">
              <a:solidFill>
                <a:srgbClr val="220011"/>
              </a:solidFill>
              <a:sym typeface="Symbol" panose="05050102010706020507" pitchFamily="18" charset="2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79388" y="620713"/>
            <a:ext cx="51133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>
                <a:solidFill>
                  <a:schemeClr val="bg2"/>
                </a:solidFill>
              </a:rPr>
              <a:t>Lineare Programmierung ist eine Technik um optimale Werte für eine lineare objektive Funktion zu finden, wobei lineare Bedingungen für die Gleichheit und Ungleichheit für einzelne Variablen gelten.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Der Lösungsraum dieser Bedingungen ist ein konvexes Polytop. Jede Bedingung definiert eine begrenzende Fläche.</a:t>
            </a:r>
            <a:endParaRPr lang="en-US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Die objektive Funktion ist eine lineare Funktion, die auf diesem Polyeder definiert ist.</a:t>
            </a:r>
            <a:endParaRPr lang="en-US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endParaRPr lang="en-US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Ein Algorithmus für lineare Programmierung findet einen Punkt in diesem Polyeder, wo diese Funktion den kleinsten (oder größten) Wert annimmt.</a:t>
            </a:r>
            <a:endParaRPr lang="en-US" altLang="en-US">
              <a:solidFill>
                <a:schemeClr val="bg2"/>
              </a:solidFill>
            </a:endParaRPr>
          </a:p>
        </p:txBody>
      </p:sp>
      <p:pic>
        <p:nvPicPr>
          <p:cNvPr id="21510" name="Picture 2" descr="https://upload.wikimedia.org/wikipedia/commons/thumb/7/70/Linear_optimization_in_a_2-dimensional_polytope.svg/557px-Linear_optimization_in_a_2-dimensional_polytop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575"/>
            <a:ext cx="26638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hteck 1"/>
          <p:cNvSpPr>
            <a:spLocks noChangeArrowheads="1"/>
          </p:cNvSpPr>
          <p:nvPr/>
        </p:nvSpPr>
        <p:spPr bwMode="auto">
          <a:xfrm>
            <a:off x="5364163" y="2708275"/>
            <a:ext cx="368458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rgbClr val="220011"/>
                </a:solidFill>
              </a:rPr>
              <a:t>Dargestellt ist ein einfaches lineares Programm mit 2 Variablen (x und y) und 6 Ungleichungen.</a:t>
            </a:r>
            <a:endParaRPr lang="en-US" altLang="en-US">
              <a:solidFill>
                <a:srgbClr val="220011"/>
              </a:solidFill>
            </a:endParaRPr>
          </a:p>
          <a:p>
            <a:endParaRPr lang="en-US" altLang="en-US">
              <a:solidFill>
                <a:srgbClr val="220011"/>
              </a:solidFill>
            </a:endParaRPr>
          </a:p>
          <a:p>
            <a:r>
              <a:rPr lang="de-DE" altLang="en-US">
                <a:solidFill>
                  <a:srgbClr val="220011"/>
                </a:solidFill>
              </a:rPr>
              <a:t>Der Lösungsraum ist gelb gefärbt und bildet ein 2-dimensionales Polygon.</a:t>
            </a:r>
            <a:endParaRPr lang="en-US" altLang="en-US">
              <a:solidFill>
                <a:srgbClr val="220011"/>
              </a:solidFill>
            </a:endParaRPr>
          </a:p>
          <a:p>
            <a:endParaRPr lang="de-DE" altLang="en-US">
              <a:solidFill>
                <a:srgbClr val="220011"/>
              </a:solidFill>
            </a:endParaRPr>
          </a:p>
          <a:p>
            <a:r>
              <a:rPr lang="de-DE" altLang="en-US">
                <a:solidFill>
                  <a:srgbClr val="220011"/>
                </a:solidFill>
              </a:rPr>
              <a:t>Die rote Linie repräsentiert die lineare Kostenfunktion.</a:t>
            </a:r>
          </a:p>
          <a:p>
            <a:r>
              <a:rPr lang="de-DE" altLang="en-US">
                <a:solidFill>
                  <a:srgbClr val="220011"/>
                </a:solidFill>
              </a:rPr>
              <a:t>Der Pfeil zeigt in die Richtung, in die wir optimieren.</a:t>
            </a:r>
            <a:endParaRPr lang="en-US" altLang="en-US">
              <a:solidFill>
                <a:srgbClr val="22001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  <a:p>
            <a:fld id="{98A0BAD9-D8E5-4CC8-ABC3-375F419BD4F2}" type="slidenum">
              <a:rPr lang="de-DE" altLang="en-US"/>
              <a:pPr/>
              <a:t>15</a:t>
            </a:fld>
            <a:endParaRPr lang="de-DE" alt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Lineare Programmierung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2209800" y="5943600"/>
            <a:ext cx="19081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rgbClr val="220011"/>
                </a:solidFill>
              </a:rPr>
              <a:t>www.wikipedia.org</a:t>
            </a:r>
            <a:endParaRPr lang="de-DE" altLang="en-US">
              <a:solidFill>
                <a:srgbClr val="220011"/>
              </a:solidFill>
              <a:sym typeface="Symbol" panose="05050102010706020507" pitchFamily="18" charset="2"/>
            </a:endParaRP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79388" y="692150"/>
            <a:ext cx="87852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>
                <a:solidFill>
                  <a:srgbClr val="220011"/>
                </a:solidFill>
              </a:rPr>
              <a:t>Lineare Programme können in folgender kanonischer Form ausgedrückt werden:</a:t>
            </a:r>
            <a:endParaRPr lang="de-DE" altLang="en-US">
              <a:solidFill>
                <a:srgbClr val="220011"/>
              </a:solidFill>
            </a:endParaRPr>
          </a:p>
        </p:txBody>
      </p:sp>
      <p:pic>
        <p:nvPicPr>
          <p:cNvPr id="22534" name="Picture 2" descr=" \begin{align}&#10;&amp; \text{maximize}   &amp;&amp; \mathbf{c}^\mathrm{T} \mathbf{x}\\&#10;&amp; \text{subject to} &amp;&amp; A \mathbf{x} \leq \mathbf{b} \\&#10;&amp; \text{and} &amp;&amp; \mathbf{x} \ge \mathbf{0}&#10;\end{align}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117600"/>
            <a:ext cx="23034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79388" y="2349500"/>
            <a:ext cx="8785225" cy="3777444"/>
          </a:xfrm>
          <a:prstGeom prst="rect">
            <a:avLst/>
          </a:prstGeom>
          <a:blipFill rotWithShape="1">
            <a:blip r:embed="rId3"/>
            <a:stretch>
              <a:fillRect l="-347" r="-90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r>
              <a:rPr lang="en-GB" altLang="en-US" i="1" smtClean="0">
                <a:ea typeface="ＭＳ Ｐゴシック" panose="020B0600070205080204" pitchFamily="34" charset="-128"/>
              </a:rPr>
              <a:t>E.coli in silico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50825" y="5589588"/>
            <a:ext cx="43576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Edwards &amp; Palsson </a:t>
            </a:r>
          </a:p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PNAS 97, 5528 (2000)</a:t>
            </a:r>
            <a:r>
              <a:rPr lang="de-DE" altLang="en-US">
                <a:solidFill>
                  <a:schemeClr val="bg2"/>
                </a:solidFill>
              </a:rPr>
              <a:t> </a:t>
            </a: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3850" y="692150"/>
            <a:ext cx="84963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Um die Korrektheit dieses Vorgehens zu testen, wurden Änderungen des metabolischen Netzwerkes simuliert, die sich durch hypothetische Gendeletionen ergeben.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Dafür wird einfach der Fluss durch die entsprechende enzymatische Reaktion auf 0 gesetzt.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Dann wird der optimale Wert der Mutante (Z</a:t>
            </a:r>
            <a:r>
              <a:rPr lang="de-DE" altLang="en-US" baseline="-25000">
                <a:solidFill>
                  <a:schemeClr val="bg2"/>
                </a:solidFill>
              </a:rPr>
              <a:t>mutant</a:t>
            </a:r>
            <a:r>
              <a:rPr lang="de-DE" altLang="en-US">
                <a:solidFill>
                  <a:schemeClr val="bg2"/>
                </a:solidFill>
              </a:rPr>
              <a:t>) mit dem des Wild-types verglichen (Z)</a:t>
            </a:r>
          </a:p>
        </p:txBody>
      </p:sp>
      <p:graphicFrame>
        <p:nvGraphicFramePr>
          <p:cNvPr id="23557" name="Object 2"/>
          <p:cNvGraphicFramePr>
            <a:graphicFrameLocks noChangeAspect="1"/>
          </p:cNvGraphicFramePr>
          <p:nvPr/>
        </p:nvGraphicFramePr>
        <p:xfrm>
          <a:off x="4343400" y="2667000"/>
          <a:ext cx="7270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Formel" r:id="rId3" imgW="444307" imgH="393529" progId="Equation.3">
                  <p:embed/>
                </p:oleObj>
              </mc:Choice>
              <mc:Fallback>
                <p:oleObj name="Formel" r:id="rId3" imgW="444307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667000"/>
                        <a:ext cx="72707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067800" cy="431800"/>
          </a:xfrm>
        </p:spPr>
        <p:txBody>
          <a:bodyPr/>
          <a:lstStyle/>
          <a:p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Gendeletionen im zentralen </a:t>
            </a:r>
            <a:r>
              <a:rPr lang="de-DE" altLang="en-US" i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E. coli</a:t>
            </a: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MG1655 Metabolismus </a:t>
            </a:r>
            <a:endParaRPr lang="en-GB" altLang="en-US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28600" y="3352800"/>
            <a:ext cx="8686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Maximale Flüsse für virtuelles Wachstum auf Glucose für alle möglichen Deletionen einzelner Gene in Pfaden des zentralen Metabolismus (Glykolyse, Pentose Phosphat Pfad (PPP), Zitratzyklus, Atmung).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Gelbe Balken: Gendeletionen, die die maximale Biomasse (Fluss) auf weniger von 95% des Wert für den </a:t>
            </a: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in silico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 Wildtyp drücken.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00563" y="5949950"/>
            <a:ext cx="4357687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Edwards &amp; Palsson PNAS 97, 5528 (2000)</a:t>
            </a:r>
            <a:r>
              <a:rPr lang="de-DE" altLang="en-US">
                <a:solidFill>
                  <a:schemeClr val="bg2"/>
                </a:solidFill>
              </a:rPr>
              <a:t> </a:t>
            </a: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pic>
        <p:nvPicPr>
          <p:cNvPr id="24581" name="Picture 5" descr="pq0900931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81724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Interpretation der Ergebnisse</a:t>
            </a:r>
            <a:endParaRPr lang="en-GB" altLang="en-US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95288" y="692150"/>
            <a:ext cx="849788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Die essentiellen Gene gehörten zur 3-Kohlenstoff-Stufe der Glykolyse, 3 Reaktionen des Zitratzyklus und mehrere Mitglieder des PPP.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Alle anderen Gene des zentralen Metabolismus konnten entfernt werden ohne nenneswerten Effekt auf das </a:t>
            </a: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in silico-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Wachstum von </a:t>
            </a: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E.coli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00563" y="5949950"/>
            <a:ext cx="4357687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Edwards &amp; Palsson PNAS 97, 5528 (2000)</a:t>
            </a:r>
            <a:r>
              <a:rPr lang="de-DE" altLang="en-US">
                <a:solidFill>
                  <a:schemeClr val="bg2"/>
                </a:solidFill>
              </a:rPr>
              <a:t> </a:t>
            </a: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Umlenken der metabolischen Flüsse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50825" y="692150"/>
            <a:ext cx="50419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(Schwarz) Flussverteilung für Wildtyp.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(Rot) </a:t>
            </a: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zwf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- Mutante. Die Biomasse-Erzeugung ist 99% des Wildtyps.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(Blau) </a:t>
            </a: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zwf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-</a:t>
            </a: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 pnt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- Doppelmutante. 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Biomasse-Erzeugung ist 92% des Wildtyps. 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E.coli in silico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 umgeht die Deletion einer kritischen Reaktion (roter Pfeil) durch Erhöhung des Flusses durch die alternative G6P  P6P Reaktion.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74675" y="5805488"/>
            <a:ext cx="43576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Edwards &amp; Palsson PNAS 97, 5528 (2000)</a:t>
            </a:r>
            <a:r>
              <a:rPr lang="de-DE" altLang="en-US">
                <a:solidFill>
                  <a:schemeClr val="bg2"/>
                </a:solidFill>
              </a:rPr>
              <a:t> </a:t>
            </a: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pic>
        <p:nvPicPr>
          <p:cNvPr id="26629" name="Picture 5" descr="pq0900931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20713"/>
            <a:ext cx="36671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431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Ecocyc : Datenbank mit Reaktionen von </a:t>
            </a:r>
            <a:r>
              <a:rPr lang="en-GB" altLang="en-US" i="1" smtClean="0">
                <a:ea typeface="ＭＳ Ｐゴシック" panose="020B0600070205080204" pitchFamily="34" charset="-128"/>
              </a:rPr>
              <a:t>E. coli</a:t>
            </a:r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4600575" y="6113463"/>
            <a:ext cx="4527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sz="1400">
                <a:solidFill>
                  <a:schemeClr val="bg2"/>
                </a:solidFill>
              </a:rPr>
              <a:t>Keseler et al. </a:t>
            </a:r>
            <a:r>
              <a:rPr lang="en-US" altLang="de-DE" sz="1400" i="1">
                <a:solidFill>
                  <a:schemeClr val="bg2"/>
                </a:solidFill>
              </a:rPr>
              <a:t>Nucl. Acids Res. (2013) 41: D605-D612</a:t>
            </a:r>
            <a:endParaRPr lang="de-DE" altLang="en-US" sz="1400">
              <a:solidFill>
                <a:schemeClr val="bg2"/>
              </a:solidFill>
            </a:endParaRPr>
          </a:p>
        </p:txBody>
      </p:sp>
      <p:sp>
        <p:nvSpPr>
          <p:cNvPr id="9221" name="AutoShape 6"/>
          <p:cNvSpPr>
            <a:spLocks noChangeArrowheads="1"/>
          </p:cNvSpPr>
          <p:nvPr/>
        </p:nvSpPr>
        <p:spPr bwMode="auto">
          <a:xfrm>
            <a:off x="7235825" y="1125538"/>
            <a:ext cx="720725" cy="655637"/>
          </a:xfrm>
          <a:prstGeom prst="downArrow">
            <a:avLst>
              <a:gd name="adj1" fmla="val 50000"/>
              <a:gd name="adj2" fmla="val 974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>
              <a:solidFill>
                <a:schemeClr val="bg2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611188" y="684213"/>
          <a:ext cx="8285162" cy="5410197"/>
        </p:xfrm>
        <a:graphic>
          <a:graphicData uri="http://schemas.openxmlformats.org/drawingml/2006/table">
            <a:tbl>
              <a:tblPr/>
              <a:tblGrid>
                <a:gridCol w="5472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2443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Datentyp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Anzahl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Gene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2"/>
                          </a:solidFill>
                        </a:rPr>
                        <a:t>4499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77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    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Genprodukte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, die in Mini-Review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behandelt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werden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3706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177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    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Genprodukte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mit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exp.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validierten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GO-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Termen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2462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Enzyme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1485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    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Metabolische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Reaktionen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1577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    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Substanzen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2363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Transporter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2"/>
                          </a:solidFill>
                        </a:rPr>
                        <a:t>264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    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Transportreaktionen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348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    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Transportierte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Substrate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2"/>
                          </a:solidFill>
                        </a:rPr>
                        <a:t>254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Transkriptionsfaktoren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2"/>
                          </a:solidFill>
                        </a:rPr>
                        <a:t>188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Regulatorische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Interaktionen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5827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    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Transkriptionsinitiation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3207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    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Transkription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– Elongation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20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    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Regulation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der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Translation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114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    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Enzym-Modulierung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2468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    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andere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18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algn="l"/>
            <a:r>
              <a:rPr lang="en-GB" altLang="en-US" i="1" smtClean="0">
                <a:ea typeface="ＭＳ Ｐゴシック" panose="020B0600070205080204" pitchFamily="34" charset="-128"/>
              </a:rPr>
              <a:t>E.coli in silico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50825" y="5589588"/>
            <a:ext cx="43576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Edwards &amp; Palsson </a:t>
            </a:r>
          </a:p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PNAS 97, 5528 (2000)</a:t>
            </a:r>
            <a:r>
              <a:rPr lang="de-DE" altLang="en-US">
                <a:solidFill>
                  <a:schemeClr val="bg2"/>
                </a:solidFill>
              </a:rPr>
              <a:t> </a:t>
            </a: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27652" name="Object 2"/>
          <p:cNvGraphicFramePr>
            <a:graphicFrameLocks noChangeAspect="1"/>
          </p:cNvGraphicFramePr>
          <p:nvPr/>
        </p:nvGraphicFramePr>
        <p:xfrm>
          <a:off x="4954588" y="188913"/>
          <a:ext cx="3797300" cy="619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Bitmap" r:id="rId3" imgW="3019048" imgH="4923810" progId="Paint.Picture">
                  <p:embed/>
                </p:oleObj>
              </mc:Choice>
              <mc:Fallback>
                <p:oleObj name="Bitmap" r:id="rId3" imgW="3019048" imgH="492381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188913"/>
                        <a:ext cx="3797300" cy="619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8027988" y="620713"/>
            <a:ext cx="865187" cy="5832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3419475" y="5157788"/>
            <a:ext cx="144463" cy="1428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4787900" y="5300663"/>
            <a:ext cx="144463" cy="142875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4787900" y="2276475"/>
            <a:ext cx="144463" cy="1428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4787900" y="4292600"/>
            <a:ext cx="144463" cy="142875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4787900" y="1557338"/>
            <a:ext cx="144463" cy="142875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4787900" y="3068638"/>
            <a:ext cx="144463" cy="142875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4787900" y="5734050"/>
            <a:ext cx="144463" cy="142875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4787900" y="2781300"/>
            <a:ext cx="144463" cy="142875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4787900" y="3933825"/>
            <a:ext cx="144463" cy="1428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63" name="Oval 15"/>
          <p:cNvSpPr>
            <a:spLocks noChangeArrowheads="1"/>
          </p:cNvSpPr>
          <p:nvPr/>
        </p:nvSpPr>
        <p:spPr bwMode="auto">
          <a:xfrm>
            <a:off x="4787900" y="5876925"/>
            <a:ext cx="144463" cy="1428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4787900" y="2133600"/>
            <a:ext cx="144463" cy="1428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65" name="Oval 17"/>
          <p:cNvSpPr>
            <a:spLocks noChangeArrowheads="1"/>
          </p:cNvSpPr>
          <p:nvPr/>
        </p:nvSpPr>
        <p:spPr bwMode="auto">
          <a:xfrm>
            <a:off x="4787900" y="3789363"/>
            <a:ext cx="144463" cy="1428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323850" y="765175"/>
            <a:ext cx="4357688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+ und – bedeuten Wachstum bzw. Nichtwachstum.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 heisst, dass Suppressormutanten beobachtet wurden, die diesem Mutanten-stamm Wachstum erlaubten.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glc: Glucose,  gl: Glycerol, 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succ: Succinat, ac: Acetat.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In 68 von 79 Fällen stimmte die Vorhersage mit dem Experiment überein.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Roten und gelbe Kreise kennzeichnen die vorhergesagten Mutationen, die Wachstum eliminieren bzw. reduzieren.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EcoCyc FBA Modell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50825" y="5589588"/>
            <a:ext cx="4608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sz="1400">
                <a:solidFill>
                  <a:schemeClr val="bg2"/>
                </a:solidFill>
              </a:rPr>
              <a:t>Latendresse M, Krummenacker M, Trupp M, Karp PD</a:t>
            </a:r>
          </a:p>
          <a:p>
            <a:r>
              <a:rPr lang="en-US" altLang="de-DE" sz="1400" i="1">
                <a:solidFill>
                  <a:schemeClr val="bg2"/>
                </a:solidFill>
              </a:rPr>
              <a:t>Bioinformatics 2012;28:388-396</a:t>
            </a: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8027988" y="620713"/>
            <a:ext cx="865187" cy="5832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8677" name="Oval 6"/>
          <p:cNvSpPr>
            <a:spLocks noChangeArrowheads="1"/>
          </p:cNvSpPr>
          <p:nvPr/>
        </p:nvSpPr>
        <p:spPr bwMode="auto">
          <a:xfrm>
            <a:off x="3419475" y="5157788"/>
            <a:ext cx="144463" cy="1428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8678" name="Text Box 18"/>
          <p:cNvSpPr txBox="1">
            <a:spLocks noChangeArrowheads="1"/>
          </p:cNvSpPr>
          <p:nvPr/>
        </p:nvSpPr>
        <p:spPr bwMode="auto">
          <a:xfrm>
            <a:off x="250825" y="620713"/>
            <a:ext cx="8569325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500"/>
              </a:lnSpc>
            </a:pPr>
            <a:r>
              <a:rPr lang="en-US" altLang="de-DE" sz="1800">
                <a:solidFill>
                  <a:schemeClr val="bg2"/>
                </a:solidFill>
              </a:rPr>
              <a:t>FBA Modell für die EcoCyc-Daten kann mit der Software MetaFlux berechnet werden.</a:t>
            </a:r>
          </a:p>
          <a:p>
            <a:pPr>
              <a:lnSpc>
                <a:spcPts val="2500"/>
              </a:lnSpc>
            </a:pPr>
            <a:r>
              <a:rPr lang="de-DE" altLang="de-DE" sz="1800">
                <a:solidFill>
                  <a:schemeClr val="bg2"/>
                </a:solidFill>
              </a:rPr>
              <a:t>Es gibt eine SBML-Datei davon</a:t>
            </a:r>
            <a:r>
              <a:rPr lang="en-US" altLang="de-DE" sz="1800">
                <a:solidFill>
                  <a:schemeClr val="bg2"/>
                </a:solidFill>
              </a:rPr>
              <a:t> </a:t>
            </a:r>
            <a:r>
              <a:rPr lang="en-US" altLang="de-DE" sz="1800">
                <a:solidFill>
                  <a:schemeClr val="bg2"/>
                </a:solidFill>
                <a:hlinkClick r:id="rId2"/>
              </a:rPr>
              <a:t>http://biocyc.org/download.shtml</a:t>
            </a:r>
            <a:r>
              <a:rPr lang="en-US" altLang="de-DE" sz="1800">
                <a:solidFill>
                  <a:schemeClr val="bg2"/>
                </a:solidFill>
              </a:rPr>
              <a:t>. </a:t>
            </a:r>
          </a:p>
          <a:p>
            <a:pPr>
              <a:lnSpc>
                <a:spcPts val="2500"/>
              </a:lnSpc>
            </a:pPr>
            <a:endParaRPr lang="de-DE" altLang="de-DE" sz="1800">
              <a:solidFill>
                <a:schemeClr val="bg2"/>
              </a:solidFill>
            </a:endParaRPr>
          </a:p>
          <a:p>
            <a:pPr>
              <a:lnSpc>
                <a:spcPts val="2500"/>
              </a:lnSpc>
            </a:pPr>
            <a:r>
              <a:rPr lang="de-DE" altLang="de-DE" sz="1800">
                <a:solidFill>
                  <a:schemeClr val="bg2"/>
                </a:solidFill>
              </a:rPr>
              <a:t>Das</a:t>
            </a:r>
            <a:r>
              <a:rPr lang="en-US" altLang="de-DE" sz="1800">
                <a:solidFill>
                  <a:schemeClr val="bg2"/>
                </a:solidFill>
              </a:rPr>
              <a:t> EcoCyc FBA Modell enthält 1888 Reaktionen.</a:t>
            </a:r>
          </a:p>
          <a:p>
            <a:pPr>
              <a:lnSpc>
                <a:spcPts val="2500"/>
              </a:lnSpc>
            </a:pPr>
            <a:endParaRPr lang="de-DE" altLang="de-DE" sz="1800">
              <a:solidFill>
                <a:schemeClr val="bg2"/>
              </a:solidFill>
            </a:endParaRPr>
          </a:p>
          <a:p>
            <a:pPr>
              <a:lnSpc>
                <a:spcPts val="2500"/>
              </a:lnSpc>
            </a:pPr>
            <a:r>
              <a:rPr lang="de-DE" altLang="de-DE" sz="1800">
                <a:solidFill>
                  <a:schemeClr val="bg2"/>
                </a:solidFill>
              </a:rPr>
              <a:t>58 Metabolite produziere Biomass. </a:t>
            </a:r>
          </a:p>
          <a:p>
            <a:pPr>
              <a:lnSpc>
                <a:spcPts val="2500"/>
              </a:lnSpc>
            </a:pPr>
            <a:r>
              <a:rPr lang="de-DE" altLang="de-DE" sz="1800">
                <a:solidFill>
                  <a:schemeClr val="bg2"/>
                </a:solidFill>
              </a:rPr>
              <a:t>Auf einem minimalen Medium (Glukose, Ammoniak) haben 370 Reaktionen einen Fluss ungleich 0.</a:t>
            </a:r>
          </a:p>
          <a:p>
            <a:pPr>
              <a:lnSpc>
                <a:spcPts val="2500"/>
              </a:lnSpc>
            </a:pPr>
            <a:endParaRPr lang="de-DE" altLang="de-DE" sz="1800">
              <a:solidFill>
                <a:schemeClr val="bg2"/>
              </a:solidFill>
            </a:endParaRPr>
          </a:p>
          <a:p>
            <a:pPr>
              <a:lnSpc>
                <a:spcPts val="2500"/>
              </a:lnSpc>
            </a:pPr>
            <a:r>
              <a:rPr lang="de-DE" altLang="de-DE" sz="1800">
                <a:solidFill>
                  <a:schemeClr val="bg2"/>
                </a:solidFill>
              </a:rPr>
              <a:t>Für 383 Wachstumsbedingungen gibt das Modell in 72.6% der Fälle eine korrekte Vorhersage von Wachstum/Nicht-Wachstum.</a:t>
            </a:r>
          </a:p>
          <a:p>
            <a:pPr>
              <a:lnSpc>
                <a:spcPts val="2500"/>
              </a:lnSpc>
            </a:pPr>
            <a:endParaRPr lang="de-DE" altLang="de-DE" sz="1800">
              <a:solidFill>
                <a:schemeClr val="bg2"/>
              </a:solidFill>
            </a:endParaRPr>
          </a:p>
          <a:p>
            <a:pPr>
              <a:lnSpc>
                <a:spcPts val="2500"/>
              </a:lnSpc>
            </a:pPr>
            <a:r>
              <a:rPr lang="de-DE" altLang="de-DE" sz="1800">
                <a:solidFill>
                  <a:schemeClr val="bg2"/>
                </a:solidFill>
              </a:rPr>
              <a:t>Für 4207 Deletionen einzelner Gene gibt das Modell in 91.2% der Fälle eine korrekte Vorhersage von Wachstum/Nicht-Wachstum</a:t>
            </a:r>
            <a:r>
              <a:rPr lang="en-US" altLang="de-DE" sz="1800">
                <a:solidFill>
                  <a:schemeClr val="bg2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304800"/>
          </a:xfrm>
        </p:spPr>
        <p:txBody>
          <a:bodyPr/>
          <a:lstStyle/>
          <a:p>
            <a:r>
              <a:rPr lang="de-DE" altLang="en-US" smtClean="0">
                <a:ea typeface="ＭＳ Ｐゴシック" panose="020B0600070205080204" pitchFamily="34" charset="-128"/>
              </a:rPr>
              <a:t>Berechnung von Elementaren Flussmoden aus der stöchiometrischen Matrix</a:t>
            </a:r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35063"/>
            <a:ext cx="8610600" cy="7620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29700" name="Picture 4" descr="TIBS-Fig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04975"/>
            <a:ext cx="47180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50825" y="3649663"/>
            <a:ext cx="23637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Analyse der Matrix S 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 </a:t>
            </a:r>
          </a:p>
          <a:p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Pathway-Darstellung P.</a:t>
            </a:r>
          </a:p>
          <a:p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Deren Zeilen enthalten </a:t>
            </a:r>
          </a:p>
          <a:p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den Reaktionen </a:t>
            </a:r>
          </a:p>
          <a:p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entsprechende Flüsse</a:t>
            </a:r>
          </a:p>
          <a:p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und die Spalten </a:t>
            </a:r>
            <a:r>
              <a:rPr lang="de-DE" altLang="en-US">
                <a:solidFill>
                  <a:schemeClr val="bg2"/>
                </a:solidFill>
              </a:rPr>
              <a:t>die sich</a:t>
            </a:r>
          </a:p>
          <a:p>
            <a:r>
              <a:rPr lang="de-DE" altLang="en-US">
                <a:solidFill>
                  <a:schemeClr val="bg2"/>
                </a:solidFill>
              </a:rPr>
              <a:t>ergebenden Pfade.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24075" y="841375"/>
            <a:ext cx="3103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Darstellung des Reaktions-</a:t>
            </a:r>
          </a:p>
          <a:p>
            <a:r>
              <a:rPr lang="de-DE" altLang="en-US">
                <a:solidFill>
                  <a:schemeClr val="bg2"/>
                </a:solidFill>
              </a:rPr>
              <a:t>netzwerks mit stöchiometrischer</a:t>
            </a:r>
          </a:p>
          <a:p>
            <a:r>
              <a:rPr lang="de-DE" altLang="en-US">
                <a:solidFill>
                  <a:schemeClr val="bg2"/>
                </a:solidFill>
              </a:rPr>
              <a:t>Matrix S.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164388" y="2281238"/>
            <a:ext cx="1189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 Metabolite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562600" y="827088"/>
            <a:ext cx="17240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stöchiometrische</a:t>
            </a:r>
          </a:p>
          <a:p>
            <a:r>
              <a:rPr lang="de-DE" altLang="en-US">
                <a:solidFill>
                  <a:schemeClr val="bg2"/>
                </a:solidFill>
              </a:rPr>
              <a:t>Koeffizienten der </a:t>
            </a:r>
          </a:p>
          <a:p>
            <a:r>
              <a:rPr lang="de-DE" altLang="en-US">
                <a:solidFill>
                  <a:schemeClr val="bg2"/>
                </a:solidFill>
              </a:rPr>
              <a:t>einzelnen</a:t>
            </a:r>
          </a:p>
          <a:p>
            <a:r>
              <a:rPr lang="de-DE" altLang="en-US">
                <a:solidFill>
                  <a:schemeClr val="bg2"/>
                </a:solidFill>
              </a:rPr>
              <a:t>Reaktionen.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7019925" y="4154488"/>
            <a:ext cx="16557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Elementare</a:t>
            </a:r>
          </a:p>
          <a:p>
            <a:r>
              <a:rPr lang="de-DE" altLang="en-US">
                <a:solidFill>
                  <a:schemeClr val="bg2"/>
                </a:solidFill>
              </a:rPr>
              <a:t>Flussmoden </a:t>
            </a:r>
          </a:p>
          <a:p>
            <a:r>
              <a:rPr lang="de-DE" altLang="en-US">
                <a:solidFill>
                  <a:schemeClr val="bg2"/>
                </a:solidFill>
              </a:rPr>
              <a:t>für dies System.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195513" y="5954713"/>
            <a:ext cx="2746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400">
                <a:solidFill>
                  <a:schemeClr val="bg2"/>
                </a:solidFill>
              </a:rPr>
              <a:t>Papin </a:t>
            </a:r>
            <a:r>
              <a:rPr lang="de-DE" altLang="en-US" sz="1400" i="1">
                <a:solidFill>
                  <a:schemeClr val="bg2"/>
                </a:solidFill>
              </a:rPr>
              <a:t>et al.</a:t>
            </a:r>
            <a:r>
              <a:rPr lang="de-DE" altLang="en-US" sz="1400">
                <a:solidFill>
                  <a:schemeClr val="bg2"/>
                </a:solidFill>
              </a:rPr>
              <a:t> TIBS 28, 250 (2003)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200400" y="5105400"/>
            <a:ext cx="3200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  <a:p>
            <a:r>
              <a:rPr lang="de-DE" altLang="en-US"/>
              <a:t>Bioinformatics III</a:t>
            </a:r>
          </a:p>
        </p:txBody>
      </p:sp>
      <p:sp>
        <p:nvSpPr>
          <p:cNvPr id="3072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  <a:p>
            <a:fld id="{A895F9CF-1298-4661-AC4A-3A5C60E52E21}" type="slidenum">
              <a:rPr lang="de-DE" altLang="en-US"/>
              <a:pPr/>
              <a:t>23</a:t>
            </a:fld>
            <a:endParaRPr lang="de-DE" alt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43180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Elementare Flussmoden in Modell-Netzwerk</a:t>
            </a: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23850" y="5876925"/>
            <a:ext cx="41052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Klamt &amp; Stelling Trends Biotech 21, 64 (2003)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749300" y="2708275"/>
            <a:ext cx="312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1397000" y="2708275"/>
            <a:ext cx="333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2124075" y="2708275"/>
            <a:ext cx="317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P</a:t>
            </a:r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1397000" y="2132013"/>
            <a:ext cx="322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1397000" y="3282950"/>
            <a:ext cx="333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30731" name="Text Box 12"/>
          <p:cNvSpPr txBox="1">
            <a:spLocks noChangeArrowheads="1"/>
          </p:cNvSpPr>
          <p:nvPr/>
        </p:nvSpPr>
        <p:spPr bwMode="auto">
          <a:xfrm>
            <a:off x="482600" y="1363663"/>
            <a:ext cx="738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A(ext)</a:t>
            </a:r>
          </a:p>
        </p:txBody>
      </p:sp>
      <p:sp>
        <p:nvSpPr>
          <p:cNvPr id="30732" name="Text Box 13"/>
          <p:cNvSpPr txBox="1">
            <a:spLocks noChangeArrowheads="1"/>
          </p:cNvSpPr>
          <p:nvPr/>
        </p:nvSpPr>
        <p:spPr bwMode="auto">
          <a:xfrm>
            <a:off x="1203325" y="1363663"/>
            <a:ext cx="738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B(ext)</a:t>
            </a:r>
          </a:p>
        </p:txBody>
      </p:sp>
      <p:sp>
        <p:nvSpPr>
          <p:cNvPr id="30733" name="Text Box 14"/>
          <p:cNvSpPr txBox="1">
            <a:spLocks noChangeArrowheads="1"/>
          </p:cNvSpPr>
          <p:nvPr/>
        </p:nvSpPr>
        <p:spPr bwMode="auto">
          <a:xfrm>
            <a:off x="1922463" y="1363663"/>
            <a:ext cx="738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C(ext)</a:t>
            </a:r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>
            <a:off x="893763" y="1700213"/>
            <a:ext cx="0" cy="107950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0735" name="Line 16"/>
          <p:cNvSpPr>
            <a:spLocks noChangeShapeType="1"/>
          </p:cNvSpPr>
          <p:nvPr/>
        </p:nvSpPr>
        <p:spPr bwMode="auto">
          <a:xfrm>
            <a:off x="2333625" y="1700213"/>
            <a:ext cx="0" cy="107950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0736" name="Line 17"/>
          <p:cNvSpPr>
            <a:spLocks noChangeShapeType="1"/>
          </p:cNvSpPr>
          <p:nvPr/>
        </p:nvSpPr>
        <p:spPr bwMode="auto">
          <a:xfrm>
            <a:off x="1541463" y="1700213"/>
            <a:ext cx="0" cy="503237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0737" name="Line 18"/>
          <p:cNvSpPr>
            <a:spLocks noChangeShapeType="1"/>
          </p:cNvSpPr>
          <p:nvPr/>
        </p:nvSpPr>
        <p:spPr bwMode="auto">
          <a:xfrm>
            <a:off x="1541463" y="2490788"/>
            <a:ext cx="0" cy="287337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0738" name="Line 19"/>
          <p:cNvSpPr>
            <a:spLocks noChangeShapeType="1"/>
          </p:cNvSpPr>
          <p:nvPr/>
        </p:nvSpPr>
        <p:spPr bwMode="auto">
          <a:xfrm>
            <a:off x="1038225" y="2924175"/>
            <a:ext cx="43180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0739" name="Line 20"/>
          <p:cNvSpPr>
            <a:spLocks noChangeShapeType="1"/>
          </p:cNvSpPr>
          <p:nvPr/>
        </p:nvSpPr>
        <p:spPr bwMode="auto">
          <a:xfrm>
            <a:off x="1757363" y="2924175"/>
            <a:ext cx="433387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0740" name="Bogen 21"/>
          <p:cNvSpPr>
            <a:spLocks/>
          </p:cNvSpPr>
          <p:nvPr/>
        </p:nvSpPr>
        <p:spPr bwMode="auto">
          <a:xfrm>
            <a:off x="1685925" y="2347913"/>
            <a:ext cx="504825" cy="431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58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1" name="Bogen 22"/>
          <p:cNvSpPr>
            <a:spLocks/>
          </p:cNvSpPr>
          <p:nvPr/>
        </p:nvSpPr>
        <p:spPr bwMode="auto">
          <a:xfrm flipH="1">
            <a:off x="966788" y="2349500"/>
            <a:ext cx="431800" cy="428625"/>
          </a:xfrm>
          <a:custGeom>
            <a:avLst/>
            <a:gdLst>
              <a:gd name="T0" fmla="*/ 0 w 25031"/>
              <a:gd name="T1" fmla="*/ 2147483647 h 25758"/>
              <a:gd name="T2" fmla="*/ 2147483647 w 25031"/>
              <a:gd name="T3" fmla="*/ 2147483647 h 25758"/>
              <a:gd name="T4" fmla="*/ 2147483647 w 25031"/>
              <a:gd name="T5" fmla="*/ 2147483647 h 25758"/>
              <a:gd name="T6" fmla="*/ 0 60000 65536"/>
              <a:gd name="T7" fmla="*/ 0 60000 65536"/>
              <a:gd name="T8" fmla="*/ 0 60000 65536"/>
              <a:gd name="T9" fmla="*/ 0 w 25031"/>
              <a:gd name="T10" fmla="*/ 0 h 25758"/>
              <a:gd name="T11" fmla="*/ 25031 w 25031"/>
              <a:gd name="T12" fmla="*/ 25758 h 257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31" h="25758" fill="none" extrusionOk="0">
                <a:moveTo>
                  <a:pt x="0" y="274"/>
                </a:moveTo>
                <a:cubicBezTo>
                  <a:pt x="1134" y="91"/>
                  <a:pt x="2281" y="-1"/>
                  <a:pt x="3431" y="-1"/>
                </a:cubicBezTo>
                <a:cubicBezTo>
                  <a:pt x="15360" y="0"/>
                  <a:pt x="25031" y="9670"/>
                  <a:pt x="25031" y="21600"/>
                </a:cubicBezTo>
                <a:cubicBezTo>
                  <a:pt x="25031" y="22995"/>
                  <a:pt x="24895" y="24388"/>
                  <a:pt x="24627" y="25758"/>
                </a:cubicBezTo>
              </a:path>
              <a:path w="25031" h="25758" stroke="0" extrusionOk="0">
                <a:moveTo>
                  <a:pt x="0" y="274"/>
                </a:moveTo>
                <a:cubicBezTo>
                  <a:pt x="1134" y="91"/>
                  <a:pt x="2281" y="-1"/>
                  <a:pt x="3431" y="-1"/>
                </a:cubicBezTo>
                <a:cubicBezTo>
                  <a:pt x="15360" y="0"/>
                  <a:pt x="25031" y="9670"/>
                  <a:pt x="25031" y="21600"/>
                </a:cubicBezTo>
                <a:cubicBezTo>
                  <a:pt x="25031" y="22995"/>
                  <a:pt x="24895" y="24388"/>
                  <a:pt x="24627" y="25758"/>
                </a:cubicBezTo>
                <a:lnTo>
                  <a:pt x="3431" y="21600"/>
                </a:lnTo>
                <a:lnTo>
                  <a:pt x="0" y="274"/>
                </a:lnTo>
                <a:close/>
              </a:path>
            </a:pathLst>
          </a:custGeom>
          <a:noFill/>
          <a:ln w="15875">
            <a:solidFill>
              <a:schemeClr val="bg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2" name="Bogen 23"/>
          <p:cNvSpPr>
            <a:spLocks/>
          </p:cNvSpPr>
          <p:nvPr/>
        </p:nvSpPr>
        <p:spPr bwMode="auto">
          <a:xfrm flipH="1" flipV="1">
            <a:off x="1038225" y="2995613"/>
            <a:ext cx="431800" cy="431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5875">
            <a:solidFill>
              <a:schemeClr val="bg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3" name="Line 24"/>
          <p:cNvSpPr>
            <a:spLocks noChangeShapeType="1"/>
          </p:cNvSpPr>
          <p:nvPr/>
        </p:nvSpPr>
        <p:spPr bwMode="auto">
          <a:xfrm>
            <a:off x="1685925" y="3427413"/>
            <a:ext cx="21590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0744" name="Line 25"/>
          <p:cNvSpPr>
            <a:spLocks noChangeShapeType="1"/>
          </p:cNvSpPr>
          <p:nvPr/>
        </p:nvSpPr>
        <p:spPr bwMode="auto">
          <a:xfrm flipV="1">
            <a:off x="1901825" y="2924175"/>
            <a:ext cx="71438" cy="503238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0745" name="Rectangle 26"/>
          <p:cNvSpPr>
            <a:spLocks noChangeArrowheads="1"/>
          </p:cNvSpPr>
          <p:nvPr/>
        </p:nvSpPr>
        <p:spPr bwMode="auto">
          <a:xfrm>
            <a:off x="606425" y="1916113"/>
            <a:ext cx="2016125" cy="180022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>
              <a:solidFill>
                <a:schemeClr val="bg2"/>
              </a:solidFill>
            </a:endParaRPr>
          </a:p>
        </p:txBody>
      </p:sp>
      <p:sp>
        <p:nvSpPr>
          <p:cNvPr id="30746" name="Text Box 27"/>
          <p:cNvSpPr txBox="1">
            <a:spLocks noChangeArrowheads="1"/>
          </p:cNvSpPr>
          <p:nvPr/>
        </p:nvSpPr>
        <p:spPr bwMode="auto">
          <a:xfrm>
            <a:off x="822325" y="1627188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400">
                <a:solidFill>
                  <a:schemeClr val="bg2"/>
                </a:solidFill>
              </a:rPr>
              <a:t>R1</a:t>
            </a:r>
          </a:p>
        </p:txBody>
      </p:sp>
      <p:sp>
        <p:nvSpPr>
          <p:cNvPr id="30747" name="Text Box 28"/>
          <p:cNvSpPr txBox="1">
            <a:spLocks noChangeArrowheads="1"/>
          </p:cNvSpPr>
          <p:nvPr/>
        </p:nvSpPr>
        <p:spPr bwMode="auto">
          <a:xfrm>
            <a:off x="1470025" y="1627188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400">
                <a:solidFill>
                  <a:schemeClr val="bg2"/>
                </a:solidFill>
              </a:rPr>
              <a:t>R2</a:t>
            </a:r>
          </a:p>
        </p:txBody>
      </p:sp>
      <p:sp>
        <p:nvSpPr>
          <p:cNvPr id="30748" name="Text Box 29"/>
          <p:cNvSpPr txBox="1">
            <a:spLocks noChangeArrowheads="1"/>
          </p:cNvSpPr>
          <p:nvPr/>
        </p:nvSpPr>
        <p:spPr bwMode="auto">
          <a:xfrm>
            <a:off x="2333625" y="1627188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400">
                <a:solidFill>
                  <a:schemeClr val="bg2"/>
                </a:solidFill>
              </a:rPr>
              <a:t>R3</a:t>
            </a:r>
          </a:p>
        </p:txBody>
      </p:sp>
      <p:sp>
        <p:nvSpPr>
          <p:cNvPr id="30749" name="Text Box 30"/>
          <p:cNvSpPr txBox="1">
            <a:spLocks noChangeArrowheads="1"/>
          </p:cNvSpPr>
          <p:nvPr/>
        </p:nvSpPr>
        <p:spPr bwMode="auto">
          <a:xfrm>
            <a:off x="1036638" y="2590800"/>
            <a:ext cx="411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400">
                <a:solidFill>
                  <a:schemeClr val="bg2"/>
                </a:solidFill>
              </a:rPr>
              <a:t>R5</a:t>
            </a:r>
          </a:p>
        </p:txBody>
      </p:sp>
      <p:sp>
        <p:nvSpPr>
          <p:cNvPr id="30750" name="Text Box 31"/>
          <p:cNvSpPr txBox="1">
            <a:spLocks noChangeArrowheads="1"/>
          </p:cNvSpPr>
          <p:nvPr/>
        </p:nvSpPr>
        <p:spPr bwMode="auto">
          <a:xfrm>
            <a:off x="965200" y="2132013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400">
                <a:solidFill>
                  <a:schemeClr val="bg2"/>
                </a:solidFill>
              </a:rPr>
              <a:t>R4</a:t>
            </a:r>
          </a:p>
        </p:txBody>
      </p:sp>
      <p:sp>
        <p:nvSpPr>
          <p:cNvPr id="30751" name="Text Box 32"/>
          <p:cNvSpPr txBox="1">
            <a:spLocks noChangeArrowheads="1"/>
          </p:cNvSpPr>
          <p:nvPr/>
        </p:nvSpPr>
        <p:spPr bwMode="auto">
          <a:xfrm>
            <a:off x="1830388" y="2132013"/>
            <a:ext cx="411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400">
                <a:solidFill>
                  <a:schemeClr val="bg2"/>
                </a:solidFill>
              </a:rPr>
              <a:t>R8</a:t>
            </a:r>
          </a:p>
        </p:txBody>
      </p:sp>
      <p:sp>
        <p:nvSpPr>
          <p:cNvPr id="30752" name="Text Box 33"/>
          <p:cNvSpPr txBox="1">
            <a:spLocks noChangeArrowheads="1"/>
          </p:cNvSpPr>
          <p:nvPr/>
        </p:nvSpPr>
        <p:spPr bwMode="auto">
          <a:xfrm>
            <a:off x="1614488" y="2924175"/>
            <a:ext cx="411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400">
                <a:solidFill>
                  <a:schemeClr val="bg2"/>
                </a:solidFill>
              </a:rPr>
              <a:t>R9</a:t>
            </a:r>
          </a:p>
        </p:txBody>
      </p:sp>
      <p:sp>
        <p:nvSpPr>
          <p:cNvPr id="30753" name="Text Box 34"/>
          <p:cNvSpPr txBox="1">
            <a:spLocks noChangeArrowheads="1"/>
          </p:cNvSpPr>
          <p:nvPr/>
        </p:nvSpPr>
        <p:spPr bwMode="auto">
          <a:xfrm>
            <a:off x="822325" y="3282950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400">
                <a:solidFill>
                  <a:schemeClr val="bg2"/>
                </a:solidFill>
              </a:rPr>
              <a:t>R6</a:t>
            </a:r>
          </a:p>
        </p:txBody>
      </p:sp>
      <p:sp>
        <p:nvSpPr>
          <p:cNvPr id="30754" name="Text Box 35"/>
          <p:cNvSpPr txBox="1">
            <a:spLocks noChangeArrowheads="1"/>
          </p:cNvSpPr>
          <p:nvPr/>
        </p:nvSpPr>
        <p:spPr bwMode="auto">
          <a:xfrm>
            <a:off x="1470025" y="2490788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400">
                <a:solidFill>
                  <a:schemeClr val="bg2"/>
                </a:solidFill>
              </a:rPr>
              <a:t>R7</a:t>
            </a:r>
          </a:p>
        </p:txBody>
      </p:sp>
      <p:pic>
        <p:nvPicPr>
          <p:cNvPr id="30755" name="Picture 3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73"/>
          <a:stretch/>
        </p:blipFill>
        <p:spPr bwMode="auto">
          <a:xfrm>
            <a:off x="3347865" y="692150"/>
            <a:ext cx="3816424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7" name="Rectangle 39"/>
          <p:cNvSpPr>
            <a:spLocks noChangeArrowheads="1"/>
          </p:cNvSpPr>
          <p:nvPr/>
        </p:nvSpPr>
        <p:spPr bwMode="auto">
          <a:xfrm>
            <a:off x="3276600" y="692150"/>
            <a:ext cx="3887788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30758" name="Rectangle 40"/>
          <p:cNvSpPr>
            <a:spLocks noChangeArrowheads="1"/>
          </p:cNvSpPr>
          <p:nvPr/>
        </p:nvSpPr>
        <p:spPr bwMode="auto">
          <a:xfrm>
            <a:off x="3203575" y="5157788"/>
            <a:ext cx="4105275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30759" name="Rectangle 41"/>
          <p:cNvSpPr>
            <a:spLocks noChangeArrowheads="1"/>
          </p:cNvSpPr>
          <p:nvPr/>
        </p:nvSpPr>
        <p:spPr bwMode="auto">
          <a:xfrm>
            <a:off x="3276600" y="908050"/>
            <a:ext cx="215900" cy="43211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43180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Stamm-Optimierung basierend auf EFM-Analyse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06388" y="3429000"/>
            <a:ext cx="8531225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Carotenoide (z.B. DPL und DPA) sind Licht-absorbierende Pigmente, schützen vor UV-Strahlung, regulieren die Fluidität von Membranen, und wirken antioxidierend.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Sie werden als Nahrungszusatzstoffe, Pharmazeutika und als Lebensmittelfarbstoffe verwendet.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b="1">
                <a:solidFill>
                  <a:schemeClr val="bg2"/>
                </a:solidFill>
              </a:rPr>
              <a:t>Ziel des Projekts: erhöhe die Carotenoid-Synthese in </a:t>
            </a:r>
            <a:r>
              <a:rPr lang="de-DE" altLang="en-US" b="1" i="1">
                <a:solidFill>
                  <a:schemeClr val="bg2"/>
                </a:solidFill>
              </a:rPr>
              <a:t>E.coli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Unrean et al. Metabol Eng 12, 112-122 (2010)</a:t>
            </a:r>
          </a:p>
        </p:txBody>
      </p:sp>
      <p:pic>
        <p:nvPicPr>
          <p:cNvPr id="3174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533400"/>
            <a:ext cx="685165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609600"/>
            <a:ext cx="6513512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43180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Metabolisches Netzwerk für rekombinantes </a:t>
            </a:r>
            <a:r>
              <a:rPr lang="en-GB" altLang="en-US" i="1" smtClean="0">
                <a:ea typeface="ＭＳ Ｐゴシック" panose="020B0600070205080204" pitchFamily="34" charset="-128"/>
              </a:rPr>
              <a:t>E.coli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152400" y="2435225"/>
            <a:ext cx="852963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58 metabolische Reaktionen,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22 reversibel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36 irreversibel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57 Metabolite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29532 EFMs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In 5923 EFMs ist die 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Produktion von Biomasse 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und DPA gekoppelt.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Unrean et al. Metabol Eng 12, 112-122 (2010)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43180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Effekte einzelner Gendeletionen</a:t>
            </a:r>
            <a:endParaRPr lang="en-GB" altLang="en-US" i="1" smtClean="0">
              <a:ea typeface="ＭＳ Ｐゴシック" panose="020B0600070205080204" pitchFamily="34" charset="-128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28600" y="3962400"/>
            <a:ext cx="852963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Resultate für virtuelle Gen-Kockouts (Abzählen der EFMs und Berechnung der CRT- und Biomasse-Produktion gemäß Stöchiometrien).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Wähle Targetgene, deren Knockouts noch eine möglichst hohe Ausbeute an CRT sowie eine sinnvolle Biomasse-Produktion behalten, durch die jedoch möglichst viele EFMs eliminiert werden.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Unrean et al. Metabol Eng 12, 112-122 (2010)</a:t>
            </a:r>
          </a:p>
        </p:txBody>
      </p:sp>
      <p:pic>
        <p:nvPicPr>
          <p:cNvPr id="33796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632460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  <a:p>
            <a:endParaRPr lang="de-DE" alt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43180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Effekte einzelner Gendeletionen</a:t>
            </a:r>
            <a:endParaRPr lang="en-GB" altLang="en-US" i="1" smtClean="0">
              <a:ea typeface="ＭＳ Ｐゴシック" panose="020B0600070205080204" pitchFamily="34" charset="-128"/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306388" y="4495800"/>
            <a:ext cx="853122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Als optimale Lösung vorhergesagt: 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der Knockout von 8 Genen sollte zur Überproduktion von DPL und DPA führen.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nur 5 EFMs verbleiben für das restliche Netzwerk.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Unrean et al. Metabol Eng 12, 112-122 (2010)</a:t>
            </a:r>
          </a:p>
        </p:txBody>
      </p:sp>
      <p:pic>
        <p:nvPicPr>
          <p:cNvPr id="34821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1153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Bild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85344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  <a:p>
            <a:r>
              <a:rPr lang="de-DE" altLang="en-US"/>
              <a:t>Bioinformatics III</a:t>
            </a:r>
          </a:p>
        </p:txBody>
      </p:sp>
      <p:sp>
        <p:nvSpPr>
          <p:cNvPr id="3584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  <a:p>
            <a:fld id="{AB78BA41-1649-4D97-B67E-23F9461BA424}" type="slidenum">
              <a:rPr lang="de-DE" altLang="en-US"/>
              <a:pPr/>
              <a:t>28</a:t>
            </a:fld>
            <a:endParaRPr lang="de-DE" alt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43180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Verbleibende EFMs</a:t>
            </a:r>
            <a:endParaRPr lang="en-GB" altLang="en-US" i="1" smtClean="0">
              <a:ea typeface="ＭＳ Ｐゴシック" panose="020B0600070205080204" pitchFamily="34" charset="-128"/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228600" y="6134100"/>
            <a:ext cx="85296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Unrean et al. Metabol Eng 12, 112-122 (2010)</a:t>
            </a:r>
          </a:p>
        </p:txBody>
      </p:sp>
      <p:pic>
        <p:nvPicPr>
          <p:cNvPr id="35846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1350"/>
            <a:ext cx="6543675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  <a:p>
            <a:fld id="{3AA1E4B7-2B2F-4451-BD7D-0F90566BB6B2}" type="slidenum">
              <a:rPr lang="de-DE" altLang="en-US"/>
              <a:pPr/>
              <a:t>29</a:t>
            </a:fld>
            <a:endParaRPr lang="de-DE" alt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43180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Experimentelle Verifikation: erhöhte Carotenoid-Ausbeute</a:t>
            </a:r>
            <a:endParaRPr lang="en-GB" altLang="en-US" i="1" smtClean="0">
              <a:ea typeface="ＭＳ Ｐゴシック" panose="020B0600070205080204" pitchFamily="34" charset="-128"/>
            </a:endParaRP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306388" y="5867400"/>
            <a:ext cx="85312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Unrean et al. Metabol Eng 12, 112-122 (2010</a:t>
            </a:r>
            <a:r>
              <a:rPr lang="de-DE" altLang="en-US" sz="1400"/>
              <a:t>)</a:t>
            </a:r>
          </a:p>
        </p:txBody>
      </p:sp>
      <p:pic>
        <p:nvPicPr>
          <p:cNvPr id="36869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6286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Bild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53594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3"/>
          <p:cNvSpPr txBox="1">
            <a:spLocks noChangeArrowheads="1"/>
          </p:cNvSpPr>
          <p:nvPr/>
        </p:nvSpPr>
        <p:spPr bwMode="auto">
          <a:xfrm>
            <a:off x="304800" y="4114800"/>
            <a:ext cx="24384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Mutante wächst langsamer, aber 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CRT-Produktion ist vierfach erhöht.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Beispiel: Stoffwechsel von </a:t>
            </a:r>
            <a:r>
              <a:rPr lang="en-GB" altLang="en-US" i="1" smtClean="0">
                <a:ea typeface="ＭＳ Ｐゴシック" panose="020B0600070205080204" pitchFamily="34" charset="-128"/>
              </a:rPr>
              <a:t>E. coli</a:t>
            </a:r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572000" y="5805488"/>
            <a:ext cx="4146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400">
                <a:solidFill>
                  <a:schemeClr val="bg2"/>
                </a:solidFill>
              </a:rPr>
              <a:t>Ouzonis, Karp, Genome Research 10, 568 (2000)</a:t>
            </a:r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7235825" y="1125538"/>
            <a:ext cx="720725" cy="2808287"/>
          </a:xfrm>
          <a:prstGeom prst="downArrow">
            <a:avLst>
              <a:gd name="adj1" fmla="val 50000"/>
              <a:gd name="adj2" fmla="val 974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pic>
        <p:nvPicPr>
          <p:cNvPr id="10246" name="Picture 7" descr="Fi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73238"/>
            <a:ext cx="4392613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descr="Ta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441325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4716463" y="692150"/>
            <a:ext cx="38893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Im Mittel enthält jede Reaktion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4 Substrate.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D02CDDB-9776-4A44-BBBE-16E62BDF4071}" type="slidenum">
              <a:rPr kumimoji="0" lang="de-DE" altLang="de-DE" sz="16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kumimoji="0" lang="de-DE" altLang="de-DE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400" b="1">
                <a:solidFill>
                  <a:srgbClr val="FF0000"/>
                </a:solidFill>
              </a:rPr>
              <a:t>Quorum Sensing in </a:t>
            </a:r>
            <a:r>
              <a:rPr lang="de-DE" altLang="de-DE" sz="2400" b="1" i="1">
                <a:solidFill>
                  <a:srgbClr val="FF0000"/>
                </a:solidFill>
              </a:rPr>
              <a:t>P. aeruginosa</a:t>
            </a:r>
          </a:p>
        </p:txBody>
      </p:sp>
      <p:sp>
        <p:nvSpPr>
          <p:cNvPr id="37893" name="Textfeld 6"/>
          <p:cNvSpPr txBox="1">
            <a:spLocks noChangeArrowheads="1"/>
          </p:cNvSpPr>
          <p:nvPr/>
        </p:nvSpPr>
        <p:spPr bwMode="auto">
          <a:xfrm>
            <a:off x="5257800" y="5867400"/>
            <a:ext cx="241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400">
                <a:solidFill>
                  <a:schemeClr val="bg2"/>
                </a:solidFill>
              </a:rPr>
              <a:t>Schaadt, Steinbach, Helms</a:t>
            </a:r>
          </a:p>
          <a:p>
            <a:r>
              <a:rPr lang="de-DE" altLang="de-DE" sz="1400">
                <a:solidFill>
                  <a:schemeClr val="bg2"/>
                </a:solidFill>
              </a:rPr>
              <a:t>BMC Systems Biol. (2013)</a:t>
            </a:r>
          </a:p>
        </p:txBody>
      </p:sp>
      <p:pic>
        <p:nvPicPr>
          <p:cNvPr id="37894" name="Bild 7" descr="Figur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533400"/>
            <a:ext cx="5154612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Rechteck 1"/>
          <p:cNvSpPr>
            <a:spLocks noChangeArrowheads="1"/>
          </p:cNvSpPr>
          <p:nvPr/>
        </p:nvSpPr>
        <p:spPr bwMode="auto">
          <a:xfrm>
            <a:off x="107950" y="620713"/>
            <a:ext cx="3557588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500"/>
              </a:lnSpc>
            </a:pPr>
            <a:r>
              <a:rPr lang="en-US" altLang="de-DE">
                <a:solidFill>
                  <a:schemeClr val="bg2"/>
                </a:solidFill>
              </a:rPr>
              <a:t>In </a:t>
            </a:r>
            <a:r>
              <a:rPr lang="en-US" altLang="de-DE" i="1">
                <a:solidFill>
                  <a:schemeClr val="bg2"/>
                </a:solidFill>
              </a:rPr>
              <a:t>P. aeruginosa</a:t>
            </a:r>
            <a:r>
              <a:rPr lang="en-US" altLang="de-DE">
                <a:solidFill>
                  <a:schemeClr val="bg2"/>
                </a:solidFill>
              </a:rPr>
              <a:t>, besteht das QS-Netzwerk aus 3 Systemen ( </a:t>
            </a:r>
            <a:r>
              <a:rPr lang="en-US" altLang="de-DE" i="1">
                <a:solidFill>
                  <a:schemeClr val="bg2"/>
                </a:solidFill>
              </a:rPr>
              <a:t>las</a:t>
            </a:r>
            <a:r>
              <a:rPr lang="en-US" altLang="de-DE">
                <a:solidFill>
                  <a:schemeClr val="bg2"/>
                </a:solidFill>
              </a:rPr>
              <a:t>, </a:t>
            </a:r>
            <a:r>
              <a:rPr lang="en-US" altLang="de-DE" i="1">
                <a:solidFill>
                  <a:schemeClr val="bg2"/>
                </a:solidFill>
              </a:rPr>
              <a:t>rhl</a:t>
            </a:r>
            <a:r>
              <a:rPr lang="en-US" altLang="de-DE">
                <a:solidFill>
                  <a:schemeClr val="bg2"/>
                </a:solidFill>
              </a:rPr>
              <a:t>, und </a:t>
            </a:r>
            <a:r>
              <a:rPr lang="en-US" altLang="de-DE" i="1">
                <a:solidFill>
                  <a:schemeClr val="bg2"/>
                </a:solidFill>
              </a:rPr>
              <a:t>pqs ), </a:t>
            </a:r>
            <a:r>
              <a:rPr lang="en-US" altLang="de-DE">
                <a:solidFill>
                  <a:schemeClr val="bg2"/>
                </a:solidFill>
              </a:rPr>
              <a:t>die hierarchisch organisiert sind.</a:t>
            </a:r>
          </a:p>
          <a:p>
            <a:pPr>
              <a:lnSpc>
                <a:spcPts val="2500"/>
              </a:lnSpc>
            </a:pPr>
            <a:endParaRPr lang="en-US" altLang="de-DE">
              <a:solidFill>
                <a:schemeClr val="bg2"/>
              </a:solidFill>
            </a:endParaRPr>
          </a:p>
          <a:p>
            <a:pPr>
              <a:lnSpc>
                <a:spcPts val="2500"/>
              </a:lnSpc>
            </a:pPr>
            <a:r>
              <a:rPr lang="en-US" altLang="de-DE">
                <a:solidFill>
                  <a:schemeClr val="bg2"/>
                </a:solidFill>
              </a:rPr>
              <a:t>- Wenn man die QS-Maschinerie selektiv durch Inhibitoren der Signalübermittlung hemmt, kann dadurch evtl. die Entstehung von Resistenzmutationen vermeiden</a:t>
            </a:r>
          </a:p>
        </p:txBody>
      </p:sp>
      <p:sp>
        <p:nvSpPr>
          <p:cNvPr id="37896" name="Textfeld 8"/>
          <p:cNvSpPr txBox="1">
            <a:spLocks noChangeArrowheads="1"/>
          </p:cNvSpPr>
          <p:nvPr/>
        </p:nvSpPr>
        <p:spPr bwMode="auto">
          <a:xfrm>
            <a:off x="265113" y="4005263"/>
            <a:ext cx="3400425" cy="13747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500"/>
              </a:lnSpc>
            </a:pPr>
            <a:r>
              <a:rPr lang="de-DE" altLang="de-DE" b="1">
                <a:solidFill>
                  <a:srgbClr val="FF0000"/>
                </a:solidFill>
              </a:rPr>
              <a:t>Ziel</a:t>
            </a:r>
            <a:r>
              <a:rPr lang="de-DE" altLang="de-DE">
                <a:solidFill>
                  <a:schemeClr val="bg2"/>
                </a:solidFill>
              </a:rPr>
              <a:t>: entwickle einfaches </a:t>
            </a:r>
          </a:p>
          <a:p>
            <a:pPr>
              <a:lnSpc>
                <a:spcPts val="2500"/>
              </a:lnSpc>
            </a:pPr>
            <a:r>
              <a:rPr lang="de-DE" altLang="de-DE">
                <a:solidFill>
                  <a:schemeClr val="bg2"/>
                </a:solidFill>
              </a:rPr>
              <a:t>Computermodell, das die Einflüsse von inhibierenden Molekülen und Resistenzmutationen modelliert.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6C7B1C2-C61A-4431-8660-B5B6935089AA}" type="slidenum">
              <a:rPr kumimoji="0" lang="de-DE" altLang="de-DE" sz="16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kumimoji="0" lang="de-DE" altLang="de-DE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400" b="1">
                <a:solidFill>
                  <a:srgbClr val="FF0000"/>
                </a:solidFill>
              </a:rPr>
              <a:t>QS-Netwerk als generalisierte Boole‘sche Topologie</a:t>
            </a:r>
          </a:p>
        </p:txBody>
      </p:sp>
      <p:sp>
        <p:nvSpPr>
          <p:cNvPr id="38917" name="Textfeld 6"/>
          <p:cNvSpPr txBox="1">
            <a:spLocks noChangeArrowheads="1"/>
          </p:cNvSpPr>
          <p:nvPr/>
        </p:nvSpPr>
        <p:spPr bwMode="auto">
          <a:xfrm>
            <a:off x="4211638" y="6075363"/>
            <a:ext cx="455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400">
                <a:solidFill>
                  <a:schemeClr val="bg2"/>
                </a:solidFill>
              </a:rPr>
              <a:t>Schaadt, Steinbach, Helms BMC Systems Biol. (2013)</a:t>
            </a:r>
            <a:r>
              <a:rPr lang="de-DE" altLang="de-DE" sz="1400"/>
              <a:t>)</a:t>
            </a:r>
          </a:p>
        </p:txBody>
      </p:sp>
      <p:pic>
        <p:nvPicPr>
          <p:cNvPr id="38918" name="Bild 8" descr="Figur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620713"/>
            <a:ext cx="5372100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5494338" y="549275"/>
            <a:ext cx="3614737" cy="5451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900"/>
              </a:lnSpc>
              <a:defRPr/>
            </a:pPr>
            <a:r>
              <a:rPr lang="en-US" sz="1400" b="1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schwarze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Reaktion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=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Schwellenwert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ist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1</a:t>
            </a:r>
          </a:p>
          <a:p>
            <a:pPr>
              <a:lnSpc>
                <a:spcPts val="1900"/>
              </a:lnSpc>
              <a:defRPr/>
            </a:pPr>
            <a:endParaRPr lang="en-US" sz="1400" dirty="0">
              <a:latin typeface="Arial" charset="0"/>
              <a:ea typeface="ＭＳ Ｐゴシック" charset="-128"/>
            </a:endParaRPr>
          </a:p>
          <a:p>
            <a:pPr>
              <a:lnSpc>
                <a:spcPts val="1900"/>
              </a:lnSpc>
              <a:defRPr/>
            </a:pPr>
            <a:r>
              <a:rPr lang="en-US" sz="1400" b="1" dirty="0" err="1">
                <a:solidFill>
                  <a:srgbClr val="0070C0"/>
                </a:solidFill>
                <a:latin typeface="Arial" charset="0"/>
                <a:ea typeface="ＭＳ Ｐゴシック" charset="-128"/>
              </a:rPr>
              <a:t>blaue</a:t>
            </a:r>
            <a:r>
              <a:rPr lang="en-US" sz="1400" dirty="0">
                <a:solidFill>
                  <a:srgbClr val="0070C0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Reaktion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=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Zustand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des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unter-strichenen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Knoten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muss  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  <a:sym typeface="Symbol"/>
              </a:rPr>
              <a:t>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2 sein; </a:t>
            </a:r>
          </a:p>
          <a:p>
            <a:pPr>
              <a:lnSpc>
                <a:spcPts val="1900"/>
              </a:lnSpc>
              <a:defRPr/>
            </a:pPr>
            <a:endParaRPr lang="en-US" sz="1400" dirty="0">
              <a:latin typeface="Arial" charset="0"/>
              <a:ea typeface="ＭＳ Ｐゴシック" charset="-128"/>
            </a:endParaRPr>
          </a:p>
          <a:p>
            <a:pPr>
              <a:lnSpc>
                <a:spcPts val="1900"/>
              </a:lnSpc>
              <a:defRPr/>
            </a:pPr>
            <a:r>
              <a:rPr lang="en-US" sz="1400" b="1" dirty="0">
                <a:solidFill>
                  <a:srgbClr val="FFC000"/>
                </a:solidFill>
                <a:latin typeface="Arial" charset="0"/>
                <a:ea typeface="ＭＳ Ｐゴシック" charset="-128"/>
              </a:rPr>
              <a:t>orange</a:t>
            </a:r>
            <a:r>
              <a:rPr lang="en-US" sz="1400" dirty="0"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Reaktion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=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Zustand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des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unter-strichenen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Knoten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muss  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  <a:sym typeface="Symbol"/>
              </a:rPr>
              <a:t>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3 sein; </a:t>
            </a:r>
          </a:p>
          <a:p>
            <a:pPr>
              <a:lnSpc>
                <a:spcPts val="1900"/>
              </a:lnSpc>
              <a:defRPr/>
            </a:pPr>
            <a:endParaRPr lang="en-US" sz="1400" dirty="0">
              <a:solidFill>
                <a:schemeClr val="bg2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ts val="1900"/>
              </a:lnSpc>
              <a:defRPr/>
            </a:pP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dünne</a:t>
            </a:r>
            <a:r>
              <a:rPr lang="en-US" sz="1400" dirty="0">
                <a:latin typeface="Arial" charset="0"/>
                <a:ea typeface="ＭＳ Ｐゴシック" charset="-128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" charset="0"/>
                <a:ea typeface="ＭＳ Ｐゴシック" charset="-128"/>
              </a:rPr>
              <a:t>grüne</a:t>
            </a:r>
            <a:r>
              <a:rPr lang="en-US" sz="1400" dirty="0"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Arial" charset="0"/>
                <a:ea typeface="ＭＳ Ｐゴシック" charset="-128"/>
              </a:rPr>
              <a:t>Reaktion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=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Zustand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des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unterstrichenen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Knoten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muss  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  <a:sym typeface="Symbol"/>
              </a:rPr>
              <a:t>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4 sein; </a:t>
            </a:r>
          </a:p>
          <a:p>
            <a:pPr>
              <a:lnSpc>
                <a:spcPts val="1900"/>
              </a:lnSpc>
              <a:defRPr/>
            </a:pP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</a:p>
          <a:p>
            <a:pPr>
              <a:lnSpc>
                <a:spcPts val="1900"/>
              </a:lnSpc>
              <a:defRPr/>
            </a:pPr>
            <a:r>
              <a:rPr lang="de-DE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Zahlen : mögliche Zustände des Knoten</a:t>
            </a:r>
            <a:endParaRPr lang="en-US" sz="1400" dirty="0">
              <a:solidFill>
                <a:schemeClr val="bg2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ts val="1900"/>
              </a:lnSpc>
              <a:defRPr/>
            </a:pPr>
            <a:endParaRPr lang="en-US" sz="1400" dirty="0">
              <a:solidFill>
                <a:schemeClr val="bg2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ts val="1900"/>
              </a:lnSpc>
              <a:defRPr/>
            </a:pPr>
            <a:r>
              <a:rPr lang="de-DE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Gepunktete Pfeile: Transportprozesse</a:t>
            </a:r>
            <a:endParaRPr lang="en-US" sz="1400" dirty="0">
              <a:solidFill>
                <a:schemeClr val="bg2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ts val="1900"/>
              </a:lnSpc>
              <a:defRPr/>
            </a:pPr>
            <a:endParaRPr lang="en-US" sz="1400" dirty="0">
              <a:solidFill>
                <a:schemeClr val="bg2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ts val="1900"/>
              </a:lnSpc>
              <a:defRPr/>
            </a:pP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dicke</a:t>
            </a:r>
            <a:r>
              <a:rPr lang="en-US" sz="1400" dirty="0">
                <a:latin typeface="Arial" charset="0"/>
                <a:ea typeface="ＭＳ Ｐゴシック" charset="-128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rote</a:t>
            </a:r>
            <a:r>
              <a:rPr lang="en-US" sz="1400" dirty="0"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Reaktion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: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passiert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nach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einer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bestimmten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Anzahl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an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Zeitschritten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(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Abbau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). </a:t>
            </a:r>
          </a:p>
          <a:p>
            <a:pPr>
              <a:lnSpc>
                <a:spcPts val="1900"/>
              </a:lnSpc>
              <a:defRPr/>
            </a:pPr>
            <a:endParaRPr lang="en-US" sz="1400" dirty="0">
              <a:solidFill>
                <a:schemeClr val="bg2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ts val="1900"/>
              </a:lnSpc>
              <a:defRPr/>
            </a:pP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Gestrichelte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graue</a:t>
            </a:r>
            <a:r>
              <a:rPr lang="en-US" sz="1400" dirty="0"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Pfeile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: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Reaktionen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, die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zufällig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mit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einer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bestimmten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Wahrschein-lichkeit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passieren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.</a:t>
            </a:r>
          </a:p>
        </p:txBody>
      </p:sp>
      <p:sp>
        <p:nvSpPr>
          <p:cNvPr id="38920" name="Rechteck 7"/>
          <p:cNvSpPr>
            <a:spLocks noChangeArrowheads="1"/>
          </p:cNvSpPr>
          <p:nvPr/>
        </p:nvSpPr>
        <p:spPr bwMode="auto">
          <a:xfrm>
            <a:off x="236538" y="4918075"/>
            <a:ext cx="3613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900"/>
              </a:lnSpc>
            </a:pPr>
            <a:r>
              <a:rPr lang="de-DE" altLang="de-DE" sz="1400">
                <a:solidFill>
                  <a:schemeClr val="bg2"/>
                </a:solidFill>
              </a:rPr>
              <a:t>Mit C bezeichnete Knoten sind K</a:t>
            </a:r>
            <a:r>
              <a:rPr lang="en-US" altLang="de-DE" sz="1400">
                <a:solidFill>
                  <a:schemeClr val="bg2"/>
                </a:solidFill>
              </a:rPr>
              <a:t>omplexe eines Autoinducermoleküls und eines Rezeptors, </a:t>
            </a:r>
          </a:p>
          <a:p>
            <a:pPr>
              <a:lnSpc>
                <a:spcPts val="1900"/>
              </a:lnSpc>
            </a:pPr>
            <a:r>
              <a:rPr lang="en-US" altLang="de-DE" sz="1400">
                <a:solidFill>
                  <a:schemeClr val="bg2"/>
                </a:solidFill>
              </a:rPr>
              <a:t>C:G ist ein an ein Operon gebundener Komplex.</a:t>
            </a:r>
            <a:r>
              <a:rPr lang="en-US" altLang="de-DE" sz="1400"/>
              <a:t>.</a:t>
            </a:r>
            <a:endParaRPr lang="de-DE" altLang="de-DE" sz="14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F1B14DA-1C43-42E4-A56A-1D0500A053E3}" type="slidenum">
              <a:rPr kumimoji="0" lang="de-DE" altLang="de-DE" sz="16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kumimoji="0" lang="de-DE" altLang="de-DE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400" b="1">
                <a:solidFill>
                  <a:srgbClr val="FF0000"/>
                </a:solidFill>
              </a:rPr>
              <a:t>Reaktionen im QS-System</a:t>
            </a:r>
          </a:p>
        </p:txBody>
      </p:sp>
      <p:pic>
        <p:nvPicPr>
          <p:cNvPr id="39941" name="Bild 8" descr="AdditionalFile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43703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B11E4F-FE70-49C6-A645-29EFEE5E87C0}" type="slidenum">
              <a:rPr kumimoji="0" lang="de-DE" altLang="de-DE" sz="16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kumimoji="0" lang="de-DE" altLang="de-DE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400" b="1">
                <a:solidFill>
                  <a:srgbClr val="FF0000"/>
                </a:solidFill>
              </a:rPr>
              <a:t>Update-Workflow für Zustand des Netzwerks</a:t>
            </a:r>
          </a:p>
        </p:txBody>
      </p:sp>
      <p:pic>
        <p:nvPicPr>
          <p:cNvPr id="40965" name="Bild 7" descr="Figure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052513"/>
            <a:ext cx="54737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B293E9F-2FEF-4B38-BF52-26BADFE2E9B3}" type="slidenum">
              <a:rPr kumimoji="0" lang="de-DE" altLang="de-DE" sz="16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kumimoji="0" lang="de-DE" altLang="de-DE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400" b="1">
                <a:solidFill>
                  <a:srgbClr val="FF0000"/>
                </a:solidFill>
              </a:rPr>
              <a:t>Beispieltrajektorie</a:t>
            </a:r>
          </a:p>
        </p:txBody>
      </p:sp>
      <p:pic>
        <p:nvPicPr>
          <p:cNvPr id="41989" name="Bild 7" descr="AdditionalFile7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3" b="40989"/>
          <a:stretch/>
        </p:blipFill>
        <p:spPr bwMode="auto">
          <a:xfrm>
            <a:off x="611188" y="620688"/>
            <a:ext cx="72009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3AFA835-2996-4C5F-9E32-C34249B29FE1}" type="slidenum">
              <a:rPr kumimoji="0" lang="de-DE" altLang="de-DE" sz="16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kumimoji="0" lang="de-DE" altLang="de-DE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400" b="1">
                <a:solidFill>
                  <a:srgbClr val="FF0000"/>
                </a:solidFill>
              </a:rPr>
              <a:t>Simulationsstart</a:t>
            </a:r>
          </a:p>
        </p:txBody>
      </p:sp>
      <p:pic>
        <p:nvPicPr>
          <p:cNvPr id="43013" name="Bild 7" descr="Figure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187450"/>
            <a:ext cx="35687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hteck 1"/>
          <p:cNvSpPr>
            <a:spLocks noChangeArrowheads="1"/>
          </p:cNvSpPr>
          <p:nvPr/>
        </p:nvSpPr>
        <p:spPr bwMode="auto">
          <a:xfrm>
            <a:off x="4300538" y="785813"/>
            <a:ext cx="4386262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500"/>
              </a:lnSpc>
            </a:pPr>
            <a:r>
              <a:rPr lang="de-DE" altLang="de-DE">
                <a:solidFill>
                  <a:schemeClr val="bg2"/>
                </a:solidFill>
              </a:rPr>
              <a:t>Für minimal notwendige Startbedingungen findet man:</a:t>
            </a:r>
            <a:r>
              <a:rPr lang="en-US" altLang="de-DE">
                <a:solidFill>
                  <a:schemeClr val="bg2"/>
                </a:solidFill>
              </a:rPr>
              <a:t> </a:t>
            </a:r>
          </a:p>
          <a:p>
            <a:pPr>
              <a:lnSpc>
                <a:spcPts val="2500"/>
              </a:lnSpc>
            </a:pPr>
            <a:endParaRPr lang="en-US" altLang="de-DE" b="1">
              <a:solidFill>
                <a:srgbClr val="FF0000"/>
              </a:solidFill>
            </a:endParaRPr>
          </a:p>
          <a:p>
            <a:pPr>
              <a:lnSpc>
                <a:spcPts val="2500"/>
              </a:lnSpc>
            </a:pPr>
            <a:r>
              <a:rPr lang="en-US" altLang="de-DE" b="1">
                <a:solidFill>
                  <a:srgbClr val="FF0000"/>
                </a:solidFill>
              </a:rPr>
              <a:t>Rot</a:t>
            </a:r>
            <a:r>
              <a:rPr lang="en-US" altLang="de-DE">
                <a:solidFill>
                  <a:schemeClr val="bg2"/>
                </a:solidFill>
              </a:rPr>
              <a:t>:  erster Komplex aus AI–1 und LasR </a:t>
            </a:r>
          </a:p>
          <a:p>
            <a:pPr>
              <a:lnSpc>
                <a:spcPts val="2500"/>
              </a:lnSpc>
            </a:pPr>
            <a:endParaRPr lang="en-US" altLang="de-DE" b="1">
              <a:solidFill>
                <a:schemeClr val="bg2"/>
              </a:solidFill>
            </a:endParaRPr>
          </a:p>
          <a:p>
            <a:pPr>
              <a:lnSpc>
                <a:spcPts val="2500"/>
              </a:lnSpc>
            </a:pPr>
            <a:r>
              <a:rPr lang="en-US" altLang="de-DE" b="1">
                <a:solidFill>
                  <a:srgbClr val="0070C0"/>
                </a:solidFill>
              </a:rPr>
              <a:t>Blau</a:t>
            </a:r>
            <a:r>
              <a:rPr lang="en-US" altLang="de-DE"/>
              <a:t>: </a:t>
            </a:r>
            <a:r>
              <a:rPr lang="en-US" altLang="de-DE">
                <a:solidFill>
                  <a:schemeClr val="bg2"/>
                </a:solidFill>
              </a:rPr>
              <a:t>zweiter Komplex aus AI–2 und RhlR.</a:t>
            </a:r>
          </a:p>
          <a:p>
            <a:pPr>
              <a:lnSpc>
                <a:spcPts val="2500"/>
              </a:lnSpc>
            </a:pPr>
            <a:endParaRPr lang="en-US" altLang="de-DE"/>
          </a:p>
          <a:p>
            <a:pPr>
              <a:lnSpc>
                <a:spcPts val="2500"/>
              </a:lnSpc>
            </a:pPr>
            <a:r>
              <a:rPr lang="en-US" altLang="de-DE" b="1">
                <a:solidFill>
                  <a:srgbClr val="FFC000"/>
                </a:solidFill>
              </a:rPr>
              <a:t>Oranger</a:t>
            </a:r>
            <a:r>
              <a:rPr lang="en-US" altLang="de-DE"/>
              <a:t>: </a:t>
            </a:r>
            <a:r>
              <a:rPr lang="en-US" altLang="de-DE">
                <a:solidFill>
                  <a:schemeClr val="bg2"/>
                </a:solidFill>
              </a:rPr>
              <a:t>Komplex C3 des </a:t>
            </a:r>
            <a:r>
              <a:rPr lang="en-US" altLang="de-DE" i="1">
                <a:solidFill>
                  <a:schemeClr val="bg2"/>
                </a:solidFill>
              </a:rPr>
              <a:t>pqs-</a:t>
            </a:r>
            <a:r>
              <a:rPr lang="en-US" altLang="de-DE">
                <a:solidFill>
                  <a:schemeClr val="bg2"/>
                </a:solidFill>
              </a:rPr>
              <a:t>Systems zwischen PQS und PqsR</a:t>
            </a:r>
          </a:p>
          <a:p>
            <a:pPr>
              <a:lnSpc>
                <a:spcPts val="2500"/>
              </a:lnSpc>
            </a:pPr>
            <a:endParaRPr lang="en-US" altLang="de-DE"/>
          </a:p>
          <a:p>
            <a:pPr>
              <a:lnSpc>
                <a:spcPts val="2500"/>
              </a:lnSpc>
            </a:pPr>
            <a:r>
              <a:rPr lang="en-US" altLang="de-DE" b="1">
                <a:solidFill>
                  <a:srgbClr val="00B050"/>
                </a:solidFill>
              </a:rPr>
              <a:t>Grün:</a:t>
            </a:r>
            <a:r>
              <a:rPr lang="en-US" altLang="de-DE"/>
              <a:t>: </a:t>
            </a:r>
            <a:r>
              <a:rPr lang="en-US" altLang="de-DE">
                <a:solidFill>
                  <a:schemeClr val="bg2"/>
                </a:solidFill>
              </a:rPr>
              <a:t>Komplex C5 aus HHQ und PqsR.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BF7C072-A490-47CB-89E7-6E5E2DD64C73}" type="slidenum">
              <a:rPr kumimoji="0" lang="de-DE" altLang="de-DE" sz="16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kumimoji="0" lang="de-DE" altLang="de-DE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400" b="1">
                <a:solidFill>
                  <a:srgbClr val="FF0000"/>
                </a:solidFill>
              </a:rPr>
              <a:t>Auswirkung der PQS-Produktionsrate</a:t>
            </a:r>
          </a:p>
        </p:txBody>
      </p:sp>
      <p:pic>
        <p:nvPicPr>
          <p:cNvPr id="44037" name="Bild 8" descr="Figure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836613"/>
            <a:ext cx="40576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Bild 7" descr="Figure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97250"/>
            <a:ext cx="48958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7C568C-3E21-4EE9-8767-413E3F4F577C}" type="slidenum">
              <a:rPr kumimoji="0" lang="de-DE" altLang="de-DE" sz="16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kumimoji="0" lang="de-DE" altLang="de-DE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400" b="1">
                <a:solidFill>
                  <a:srgbClr val="FF0000"/>
                </a:solidFill>
              </a:rPr>
              <a:t>Verhalten des Wildtyps</a:t>
            </a:r>
          </a:p>
        </p:txBody>
      </p:sp>
      <p:pic>
        <p:nvPicPr>
          <p:cNvPr id="45061" name="Bild 8" descr="Figure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77850"/>
            <a:ext cx="40513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hteck 1"/>
          <p:cNvSpPr>
            <a:spLocks noChangeArrowheads="1"/>
          </p:cNvSpPr>
          <p:nvPr/>
        </p:nvSpPr>
        <p:spPr bwMode="auto">
          <a:xfrm>
            <a:off x="457200" y="3573463"/>
            <a:ext cx="45720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500"/>
              </a:lnSpc>
            </a:pPr>
            <a:r>
              <a:rPr lang="en-US" altLang="de-DE">
                <a:solidFill>
                  <a:schemeClr val="bg2"/>
                </a:solidFill>
              </a:rPr>
              <a:t> Linien: maximal erreichbare Werte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554775-D010-4373-97B9-26D893E1076A}" type="slidenum">
              <a:rPr kumimoji="0" lang="de-DE" altLang="de-DE" sz="16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kumimoji="0" lang="de-DE" altLang="de-DE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de-DE" sz="2400" b="1">
                <a:solidFill>
                  <a:srgbClr val="FF0000"/>
                </a:solidFill>
              </a:rPr>
              <a:t>Simulierte PQS- und Pyocyanin-Levels für Wildtyp und Knock–out Mutanten</a:t>
            </a:r>
            <a:endParaRPr lang="de-DE" altLang="de-DE" sz="2400" b="1">
              <a:solidFill>
                <a:srgbClr val="FF0000"/>
              </a:solidFill>
            </a:endParaRPr>
          </a:p>
        </p:txBody>
      </p:sp>
      <p:pic>
        <p:nvPicPr>
          <p:cNvPr id="46085" name="Bild 8" descr="Figure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78565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8AA6C73-3205-4B2A-AD0D-612A30558BC4}" type="slidenum">
              <a:rPr kumimoji="0" lang="de-DE" altLang="de-DE" sz="16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kumimoji="0" lang="de-DE" altLang="de-DE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179388" y="115888"/>
            <a:ext cx="85074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de-DE" sz="2400" b="1">
                <a:solidFill>
                  <a:srgbClr val="FF0000"/>
                </a:solidFill>
              </a:rPr>
              <a:t>Externe HHQ und PQS-Level für Wildtyp und verschiedene Inhibitionslevel der zugefügten Inhibitoren</a:t>
            </a:r>
            <a:endParaRPr lang="de-DE" altLang="de-DE" sz="2400" b="1">
              <a:solidFill>
                <a:srgbClr val="FF0000"/>
              </a:solidFill>
            </a:endParaRPr>
          </a:p>
        </p:txBody>
      </p:sp>
      <p:pic>
        <p:nvPicPr>
          <p:cNvPr id="47109" name="Bild 7" descr="Figure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76660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Beispiel: Stoffwechsel von </a:t>
            </a:r>
            <a:r>
              <a:rPr lang="en-GB" altLang="en-US" i="1" smtClean="0">
                <a:ea typeface="ＭＳ Ｐゴシック" panose="020B0600070205080204" pitchFamily="34" charset="-128"/>
              </a:rPr>
              <a:t>E. coli</a:t>
            </a:r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95288" y="692150"/>
            <a:ext cx="3889375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Eine ältere Version von EcoCyc enthielt 131 Stoffwechsel-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Pfade.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Die Länge der Pfade variiert von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1 bis 16. Der Mittelwert ist 5.4.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Von den 607 Enzymen sind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100 multifunktional.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Purin-Nukleosid-Phosphorylase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und Nukleosid-Diphosphatkinase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katalysieren 7 bzw. 9 Reaktionen.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483 Reaktionen gehören zu einem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Pfad, 99 Reaktionen gehören zu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mehreren Pfaden.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572000" y="5805488"/>
            <a:ext cx="4146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400">
                <a:solidFill>
                  <a:schemeClr val="bg2"/>
                </a:solidFill>
              </a:rPr>
              <a:t>Ouzonis, Karp, Genome Research 10, 568 (2000)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7235825" y="1125538"/>
            <a:ext cx="720725" cy="2808287"/>
          </a:xfrm>
          <a:prstGeom prst="downArrow">
            <a:avLst>
              <a:gd name="adj1" fmla="val 50000"/>
              <a:gd name="adj2" fmla="val 974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pic>
        <p:nvPicPr>
          <p:cNvPr id="11271" name="Picture 7" descr="Fi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412875"/>
            <a:ext cx="45339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BDC803D-EE16-49A8-87A3-C861D08D7EC6}" type="slidenum">
              <a:rPr kumimoji="0" lang="de-DE" altLang="de-DE" sz="16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kumimoji="0" lang="de-DE" altLang="de-DE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179388" y="115888"/>
            <a:ext cx="8785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de-DE" sz="2400" b="1">
                <a:solidFill>
                  <a:srgbClr val="FF0000"/>
                </a:solidFill>
              </a:rPr>
              <a:t>Inhibierung des PqsBCD-Enzyms mit verschiedener Stärke </a:t>
            </a:r>
            <a:endParaRPr lang="de-DE" altLang="de-DE" sz="2400" b="1">
              <a:solidFill>
                <a:srgbClr val="FF0000"/>
              </a:solidFill>
            </a:endParaRPr>
          </a:p>
        </p:txBody>
      </p:sp>
      <p:pic>
        <p:nvPicPr>
          <p:cNvPr id="48133" name="Bild 8" descr="Figure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92150"/>
            <a:ext cx="4824412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529013"/>
            <a:ext cx="604837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feld 1"/>
          <p:cNvSpPr txBox="1">
            <a:spLocks noChangeArrowheads="1"/>
          </p:cNvSpPr>
          <p:nvPr/>
        </p:nvSpPr>
        <p:spPr bwMode="auto">
          <a:xfrm>
            <a:off x="971550" y="3141663"/>
            <a:ext cx="6770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>
                <a:solidFill>
                  <a:schemeClr val="accent2"/>
                </a:solidFill>
              </a:rPr>
              <a:t>Simuliere (künstlich) modifizierte Netzwerke mit zusätzlichen Reaktionen</a:t>
            </a:r>
            <a:endParaRPr lang="en-US" altLang="de-DE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504825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      Zusammenfassung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620713"/>
            <a:ext cx="8569325" cy="5187950"/>
          </a:xfrm>
        </p:spPr>
        <p:txBody>
          <a:bodyPr/>
          <a:lstStyle/>
          <a:p>
            <a:pPr marL="0" indent="0">
              <a:lnSpc>
                <a:spcPts val="2500"/>
              </a:lnSpc>
              <a:buFontTx/>
              <a:buNone/>
              <a:defRPr/>
            </a:pPr>
            <a:endParaRPr lang="de-DE" sz="1800" b="1" dirty="0"/>
          </a:p>
          <a:p>
            <a:pPr>
              <a:lnSpc>
                <a:spcPts val="2500"/>
              </a:lnSpc>
              <a:defRPr/>
            </a:pPr>
            <a:r>
              <a:rPr lang="en-US" sz="1800" dirty="0" err="1" smtClean="0"/>
              <a:t>Regelbasierte</a:t>
            </a:r>
            <a:r>
              <a:rPr lang="en-US" sz="1800" dirty="0" smtClean="0"/>
              <a:t> </a:t>
            </a:r>
            <a:r>
              <a:rPr lang="en-US" sz="1800" dirty="0" err="1" smtClean="0"/>
              <a:t>Simulationen</a:t>
            </a:r>
            <a:r>
              <a:rPr lang="en-US" sz="1800" dirty="0" smtClean="0"/>
              <a:t> </a:t>
            </a:r>
            <a:r>
              <a:rPr lang="en-US" sz="1800" dirty="0" err="1" smtClean="0"/>
              <a:t>reproduzierten</a:t>
            </a:r>
            <a:r>
              <a:rPr lang="en-US" sz="1800" dirty="0" smtClean="0"/>
              <a:t> das </a:t>
            </a:r>
            <a:r>
              <a:rPr lang="en-US" sz="1800" dirty="0" err="1" smtClean="0"/>
              <a:t>aus</a:t>
            </a:r>
            <a:r>
              <a:rPr lang="en-US" sz="1800" dirty="0" smtClean="0"/>
              <a:t> der </a:t>
            </a:r>
            <a:r>
              <a:rPr lang="en-US" sz="1800" dirty="0" err="1" smtClean="0"/>
              <a:t>Literatur</a:t>
            </a:r>
            <a:r>
              <a:rPr lang="en-US" sz="1800" dirty="0" smtClean="0"/>
              <a:t> </a:t>
            </a:r>
            <a:r>
              <a:rPr lang="en-US" sz="1800" dirty="0" err="1" smtClean="0"/>
              <a:t>bekannte</a:t>
            </a:r>
            <a:r>
              <a:rPr lang="en-US" sz="1800" dirty="0" smtClean="0"/>
              <a:t> </a:t>
            </a:r>
            <a:r>
              <a:rPr lang="en-US" sz="1800" dirty="0" err="1" smtClean="0"/>
              <a:t>Verhalten</a:t>
            </a:r>
            <a:r>
              <a:rPr lang="en-US" sz="1800" dirty="0" smtClean="0"/>
              <a:t> der </a:t>
            </a:r>
            <a:r>
              <a:rPr lang="en-US" sz="1800" dirty="0" err="1" smtClean="0"/>
              <a:t>externen</a:t>
            </a:r>
            <a:r>
              <a:rPr lang="en-US" sz="1800" dirty="0" smtClean="0"/>
              <a:t> Levels der </a:t>
            </a:r>
            <a:r>
              <a:rPr lang="en-US" sz="1800" dirty="0" err="1" smtClean="0"/>
              <a:t>Autoinducer</a:t>
            </a:r>
            <a:r>
              <a:rPr lang="en-US" sz="1800" dirty="0" smtClean="0"/>
              <a:t>. </a:t>
            </a:r>
          </a:p>
          <a:p>
            <a:pPr>
              <a:lnSpc>
                <a:spcPts val="2500"/>
              </a:lnSpc>
              <a:defRPr/>
            </a:pPr>
            <a:r>
              <a:rPr lang="en-US" sz="1800" dirty="0" smtClean="0"/>
              <a:t>Die </a:t>
            </a:r>
            <a:r>
              <a:rPr lang="en-US" sz="1800" dirty="0" err="1" smtClean="0"/>
              <a:t>Zugabe</a:t>
            </a:r>
            <a:r>
              <a:rPr lang="en-US" sz="1800" dirty="0" smtClean="0"/>
              <a:t> von </a:t>
            </a:r>
            <a:r>
              <a:rPr lang="en-US" sz="1800" dirty="0" err="1" smtClean="0"/>
              <a:t>PqsBCD-Inhibitoren</a:t>
            </a:r>
            <a:r>
              <a:rPr lang="en-US" sz="1800" dirty="0" smtClean="0"/>
              <a:t> </a:t>
            </a:r>
            <a:r>
              <a:rPr lang="en-US" sz="1800" dirty="0" err="1" smtClean="0"/>
              <a:t>reduziert</a:t>
            </a:r>
            <a:r>
              <a:rPr lang="en-US" sz="1800" dirty="0" smtClean="0"/>
              <a:t> die </a:t>
            </a:r>
            <a:r>
              <a:rPr lang="en-US" sz="1800" dirty="0" err="1" smtClean="0"/>
              <a:t>externen</a:t>
            </a:r>
            <a:r>
              <a:rPr lang="en-US" sz="1800" dirty="0" smtClean="0"/>
              <a:t> Levels von </a:t>
            </a:r>
            <a:r>
              <a:rPr lang="en-US" sz="1800" dirty="0"/>
              <a:t>HHQ </a:t>
            </a:r>
            <a:r>
              <a:rPr lang="en-US" sz="1800" dirty="0" smtClean="0"/>
              <a:t>und </a:t>
            </a:r>
            <a:r>
              <a:rPr lang="en-US" sz="1800" dirty="0"/>
              <a:t>PQS </a:t>
            </a:r>
            <a:r>
              <a:rPr lang="en-US" sz="1800" dirty="0" err="1" smtClean="0"/>
              <a:t>deutlich</a:t>
            </a:r>
            <a:r>
              <a:rPr lang="en-US" sz="1800" dirty="0" smtClean="0"/>
              <a:t>. Die </a:t>
            </a:r>
            <a:r>
              <a:rPr lang="en-US" sz="1800" dirty="0" err="1" smtClean="0"/>
              <a:t>Stäre</a:t>
            </a:r>
            <a:r>
              <a:rPr lang="en-US" sz="1800" dirty="0" smtClean="0"/>
              <a:t> der </a:t>
            </a:r>
            <a:r>
              <a:rPr lang="en-US" sz="1800" dirty="0" err="1" smtClean="0"/>
              <a:t>Abnahme</a:t>
            </a:r>
            <a:r>
              <a:rPr lang="en-US" sz="1800" dirty="0" smtClean="0"/>
              <a:t> </a:t>
            </a:r>
            <a:r>
              <a:rPr lang="en-US" sz="1800" dirty="0" err="1" smtClean="0"/>
              <a:t>hängt</a:t>
            </a:r>
            <a:r>
              <a:rPr lang="en-US" sz="1800" dirty="0" smtClean="0"/>
              <a:t> </a:t>
            </a:r>
            <a:r>
              <a:rPr lang="en-US" sz="1800" dirty="0" err="1" smtClean="0"/>
              <a:t>davon</a:t>
            </a:r>
            <a:r>
              <a:rPr lang="en-US" sz="1800" dirty="0" smtClean="0"/>
              <a:t> ab, </a:t>
            </a:r>
            <a:r>
              <a:rPr lang="en-US" sz="1800" dirty="0" err="1" smtClean="0"/>
              <a:t>wie</a:t>
            </a:r>
            <a:r>
              <a:rPr lang="en-US" sz="1800" dirty="0" smtClean="0"/>
              <a:t> </a:t>
            </a:r>
            <a:r>
              <a:rPr lang="en-US" sz="1800" dirty="0" err="1" smtClean="0"/>
              <a:t>hoch</a:t>
            </a:r>
            <a:r>
              <a:rPr lang="en-US" sz="1800" dirty="0" smtClean="0"/>
              <a:t> der </a:t>
            </a:r>
            <a:r>
              <a:rPr lang="en-US" sz="1800" dirty="0" err="1" smtClean="0"/>
              <a:t>Inhibitionslevel</a:t>
            </a:r>
            <a:r>
              <a:rPr lang="en-US" sz="1800" dirty="0" smtClean="0"/>
              <a:t> </a:t>
            </a:r>
            <a:r>
              <a:rPr lang="en-US" sz="1800" dirty="0" err="1" smtClean="0"/>
              <a:t>ist</a:t>
            </a:r>
            <a:r>
              <a:rPr lang="en-US" sz="1800" dirty="0" smtClean="0"/>
              <a:t>.</a:t>
            </a:r>
          </a:p>
          <a:p>
            <a:pPr>
              <a:lnSpc>
                <a:spcPts val="2500"/>
              </a:lnSpc>
              <a:defRPr/>
            </a:pPr>
            <a:r>
              <a:rPr lang="en-US" sz="1800" dirty="0" smtClean="0"/>
              <a:t>Der </a:t>
            </a:r>
            <a:r>
              <a:rPr lang="en-US" sz="1800" dirty="0" err="1" smtClean="0"/>
              <a:t>Pyocyanin-Pfad</a:t>
            </a:r>
            <a:r>
              <a:rPr lang="en-US" sz="1800" dirty="0" smtClean="0"/>
              <a:t> </a:t>
            </a:r>
            <a:r>
              <a:rPr lang="en-US" sz="1800" dirty="0" err="1" smtClean="0"/>
              <a:t>scheint</a:t>
            </a:r>
            <a:r>
              <a:rPr lang="en-US" sz="1800" dirty="0" smtClean="0"/>
              <a:t> </a:t>
            </a:r>
            <a:r>
              <a:rPr lang="en-US" sz="1800" dirty="0" err="1" smtClean="0"/>
              <a:t>jedoch</a:t>
            </a:r>
            <a:r>
              <a:rPr lang="en-US" sz="1800" dirty="0" smtClean="0"/>
              <a:t> </a:t>
            </a:r>
            <a:r>
              <a:rPr lang="en-US" sz="1800" dirty="0" err="1" smtClean="0"/>
              <a:t>unvollständig</a:t>
            </a:r>
            <a:r>
              <a:rPr lang="en-US" sz="1800" dirty="0" smtClean="0"/>
              <a:t> </a:t>
            </a:r>
            <a:r>
              <a:rPr lang="en-US" sz="1800" dirty="0" err="1" smtClean="0"/>
              <a:t>zu</a:t>
            </a:r>
            <a:r>
              <a:rPr lang="en-US" sz="1800" dirty="0" smtClean="0"/>
              <a:t> sein. </a:t>
            </a:r>
          </a:p>
          <a:p>
            <a:pPr>
              <a:lnSpc>
                <a:spcPts val="2500"/>
              </a:lnSpc>
              <a:defRPr/>
            </a:pPr>
            <a:endParaRPr lang="de-DE" sz="1800" dirty="0"/>
          </a:p>
          <a:p>
            <a:pPr>
              <a:lnSpc>
                <a:spcPts val="2500"/>
              </a:lnSpc>
              <a:defRPr/>
            </a:pPr>
            <a:r>
              <a:rPr lang="de-DE" sz="1800" dirty="0" smtClean="0"/>
              <a:t>Simulationen mit modifizierten Netzwerken deuten auf zusätzliche regulatorische Interaktionen hin. Dann kann man die experimentelle Befunde besser nachstellen.</a:t>
            </a:r>
            <a:endParaRPr lang="en-US" sz="1800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754813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1025A49-17A5-4FED-8BB9-AAE784666155}" type="slidenum">
              <a:rPr kumimoji="0" lang="en-US" altLang="de-DE" sz="16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kumimoji="0" lang="en-US" altLang="de-DE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Fazit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95288" y="692150"/>
            <a:ext cx="82804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Stoffwechsel-Netzwerke von einfachen Organismen sind mittlerweile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fast vollständig bekannt.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Ist die Beschreibung mit einzelnen Stoffwechsel-Wegen adäquat?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- Reaktionen, Enzyme und Substrate gehören oft zu mehreren Pfaden.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- Die Einteilung in einzelne Stoffwechsel-Pfade ist nicht immer eindeutig</a:t>
            </a:r>
            <a:r>
              <a:rPr lang="de-DE" altLang="en-US"/>
              <a:t>.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7235825" y="1125538"/>
            <a:ext cx="720725" cy="2808287"/>
          </a:xfrm>
          <a:prstGeom prst="downArrow">
            <a:avLst>
              <a:gd name="adj1" fmla="val 50000"/>
              <a:gd name="adj2" fmla="val 974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Metabolische Pfade in der post-genomischen Ära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13316" name="Picture 4" descr="TIBS-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12788"/>
            <a:ext cx="50577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825" y="620713"/>
            <a:ext cx="3571875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(a) klassische Biochemie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bestimmt Stöchiometrien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einzelner </a:t>
            </a:r>
            <a:r>
              <a:rPr lang="de-DE" altLang="en-US" sz="1800" b="1">
                <a:solidFill>
                  <a:schemeClr val="bg2"/>
                </a:solidFill>
              </a:rPr>
              <a:t>Reaktionen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(b) Katalogisierung vieler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Reaktionen, Gruppierung nach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gemeinsamen Metaboliten 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führt zu traditionellen </a:t>
            </a:r>
            <a:r>
              <a:rPr lang="de-DE" altLang="en-US" sz="1800" b="1">
                <a:solidFill>
                  <a:schemeClr val="bg2"/>
                </a:solidFill>
              </a:rPr>
              <a:t>Pfaden </a:t>
            </a:r>
            <a:r>
              <a:rPr lang="de-DE" altLang="en-US" sz="1800">
                <a:solidFill>
                  <a:schemeClr val="bg2"/>
                </a:solidFill>
              </a:rPr>
              <a:t>wie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Glykolyse, Pentose-Phosphat-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Pfad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(c) Durch komplette Information 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können nun die kompletten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metabolischen Pfade zu einem </a:t>
            </a:r>
          </a:p>
          <a:p>
            <a:pPr>
              <a:lnSpc>
                <a:spcPct val="120000"/>
              </a:lnSpc>
            </a:pPr>
            <a:r>
              <a:rPr lang="de-DE" altLang="en-US" sz="1800" b="1">
                <a:solidFill>
                  <a:schemeClr val="bg2"/>
                </a:solidFill>
              </a:rPr>
              <a:t>Netzwerk </a:t>
            </a:r>
            <a:r>
              <a:rPr lang="de-DE" altLang="en-US" sz="1800">
                <a:solidFill>
                  <a:schemeClr val="bg2"/>
                </a:solidFill>
              </a:rPr>
              <a:t>kombiniert werden.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Metabolische Pfade in der post-genomischen Ära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0825" y="692150"/>
            <a:ext cx="864235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Traditionelle metabolische Pfade dienen als konzeptioneller Rahmen 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für Forschung und Lehre.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Man kann dadurch Metabolismen verschiedener Organismen vergleichen.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Jedoch sind sie nicht für quantitative, systemische Bewertungen biologischer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Reaktionsnetzwerke geeignet, da sie nur Teile der Netzwerke darstellen.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Sie wurden oft in Zelltypen entdeckt, in denen sie wichtige metabolische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Funktionen übernehmen (z.G. Glykolyse in Hefe).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Man kann diese Pfade jedoch nicht einfach auf andere Zelltypen mit anderen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Enzym- und Metabolit-Konzentrationen übertragen.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Flux Balance Analyse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3850" y="549275"/>
            <a:ext cx="8569325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Jede chemische Reaktion erfüllt die </a:t>
            </a:r>
            <a:r>
              <a:rPr lang="de-DE" altLang="en-US" b="1">
                <a:solidFill>
                  <a:schemeClr val="bg2"/>
                </a:solidFill>
              </a:rPr>
              <a:t>Erhaltung der Massen</a:t>
            </a:r>
            <a:r>
              <a:rPr lang="de-DE" altLang="en-US">
                <a:solidFill>
                  <a:schemeClr val="bg2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Mit dieser grundlegenden Bedingung können metabolische Systeme untersucht werden.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Man muss lediglich die Stöchiometrie aller metabolischen Pfade und die metabolischen Anforderungen kennen. Für jeden Metabolit gilt: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Im Gleichgewicht kann man die Massenerhaltung in einem metabolischen Netzwerk mathematisch durch eine Matrixgleichung darstellen: </a:t>
            </a:r>
          </a:p>
          <a:p>
            <a:pPr algn="ctr"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	</a:t>
            </a:r>
            <a:r>
              <a:rPr lang="de-DE" altLang="en-US" sz="2400">
                <a:solidFill>
                  <a:schemeClr val="bg2"/>
                </a:solidFill>
              </a:rPr>
              <a:t>S </a:t>
            </a:r>
            <a:r>
              <a:rPr lang="en-US" altLang="en-US" sz="2400">
                <a:solidFill>
                  <a:schemeClr val="bg2"/>
                </a:solidFill>
              </a:rPr>
              <a:t>· v = 0</a:t>
            </a:r>
          </a:p>
          <a:p>
            <a:pPr algn="ctr"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Hierbei ist die Matrix S wiederum die </a:t>
            </a:r>
            <a:r>
              <a:rPr lang="de-DE" altLang="en-US" i="1">
                <a:solidFill>
                  <a:schemeClr val="bg2"/>
                </a:solidFill>
              </a:rPr>
              <a:t>m </a:t>
            </a: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 n </a:t>
            </a:r>
            <a:r>
              <a:rPr lang="de-DE" altLang="en-US" b="1">
                <a:solidFill>
                  <a:schemeClr val="bg2"/>
                </a:solidFill>
                <a:sym typeface="Symbol" panose="05050102010706020507" pitchFamily="18" charset="2"/>
              </a:rPr>
              <a:t>stöchiometrische Matrix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m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 = Anzahl der Metabolite, </a:t>
            </a: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n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 = Anzahl der Reaktionen im Netzwerk. 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Der Vektor v beinhaltet alle Flüsse des metabolischen Netzwerks, 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nämlich die internen Flüsse, die Transportflüsse, und das Zellwachstum.</a:t>
            </a:r>
          </a:p>
        </p:txBody>
      </p:sp>
      <p:graphicFrame>
        <p:nvGraphicFramePr>
          <p:cNvPr id="15364" name="Object 2"/>
          <p:cNvGraphicFramePr>
            <a:graphicFrameLocks noChangeAspect="1"/>
          </p:cNvGraphicFramePr>
          <p:nvPr/>
        </p:nvGraphicFramePr>
        <p:xfrm>
          <a:off x="2971800" y="2438400"/>
          <a:ext cx="504031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Formel" r:id="rId3" imgW="2946400" imgH="393700" progId="Equation.3">
                  <p:embed/>
                </p:oleObj>
              </mc:Choice>
              <mc:Fallback>
                <p:oleObj name="Formel" r:id="rId3" imgW="29464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38400"/>
                        <a:ext cx="5040313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kt 1"/>
          <p:cNvGraphicFramePr>
            <a:graphicFrameLocks noChangeAspect="1"/>
          </p:cNvGraphicFramePr>
          <p:nvPr/>
        </p:nvGraphicFramePr>
        <p:xfrm>
          <a:off x="250825" y="333375"/>
          <a:ext cx="8569325" cy="90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Bitmap" r:id="rId3" imgW="4296375" imgH="4533333" progId="PBrush">
                  <p:embed/>
                </p:oleObj>
              </mc:Choice>
              <mc:Fallback>
                <p:oleObj name="Bitmap" r:id="rId3" imgW="4296375" imgH="4533333" progId="PBrush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33375"/>
                        <a:ext cx="8569325" cy="904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r>
              <a:rPr lang="de-DE" altLang="en-US" smtClean="0">
                <a:ea typeface="ＭＳ Ｐゴシック" panose="020B0600070205080204" pitchFamily="34" charset="-128"/>
              </a:rPr>
              <a:t>Beschreibung vernetzter metabolischer Pfade</a:t>
            </a:r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6389" name="Rechteck 2"/>
          <p:cNvSpPr>
            <a:spLocks noChangeArrowheads="1"/>
          </p:cNvSpPr>
          <p:nvPr/>
        </p:nvSpPr>
        <p:spPr bwMode="auto">
          <a:xfrm>
            <a:off x="3995738" y="2708275"/>
            <a:ext cx="5148262" cy="414972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6390" name="Rechteck 8"/>
          <p:cNvSpPr>
            <a:spLocks noChangeArrowheads="1"/>
          </p:cNvSpPr>
          <p:nvPr/>
        </p:nvSpPr>
        <p:spPr bwMode="auto">
          <a:xfrm>
            <a:off x="755650" y="3038475"/>
            <a:ext cx="5148263" cy="414972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179388" y="3219450"/>
            <a:ext cx="8424862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(a) aus genomischen, biochemischen, physiologischen Daten wird ein Reaktionsnetzwerk aufgestellt. Es gibt </a:t>
            </a:r>
            <a:r>
              <a:rPr lang="de-DE" altLang="en-US" b="1">
                <a:solidFill>
                  <a:schemeClr val="bg2"/>
                </a:solidFill>
              </a:rPr>
              <a:t>interne Flüsse </a:t>
            </a:r>
            <a:r>
              <a:rPr lang="de-DE" altLang="en-US">
                <a:solidFill>
                  <a:schemeClr val="bg2"/>
                </a:solidFill>
              </a:rPr>
              <a:t>innerhalb der Systemgrenzen und </a:t>
            </a:r>
            <a:r>
              <a:rPr lang="de-DE" altLang="en-US" b="1">
                <a:solidFill>
                  <a:schemeClr val="bg2"/>
                </a:solidFill>
              </a:rPr>
              <a:t>externe Flüsse </a:t>
            </a:r>
            <a:r>
              <a:rPr lang="de-DE" altLang="en-US">
                <a:solidFill>
                  <a:schemeClr val="bg2"/>
                </a:solidFill>
              </a:rPr>
              <a:t>zum Austausch mit der Umgebung.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(b) Dieses Netzwerk wird durch eine </a:t>
            </a:r>
            <a:r>
              <a:rPr lang="de-DE" altLang="en-US" i="1">
                <a:solidFill>
                  <a:schemeClr val="bg2"/>
                </a:solidFill>
              </a:rPr>
              <a:t>m </a:t>
            </a: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 n</a:t>
            </a:r>
            <a:r>
              <a:rPr lang="de-DE" altLang="en-US">
                <a:solidFill>
                  <a:schemeClr val="bg2"/>
                </a:solidFill>
              </a:rPr>
              <a:t> </a:t>
            </a:r>
            <a:r>
              <a:rPr lang="de-DE" altLang="en-US" b="1">
                <a:solidFill>
                  <a:schemeClr val="bg2"/>
                </a:solidFill>
              </a:rPr>
              <a:t>stöchiometrische Matrix</a:t>
            </a:r>
            <a:r>
              <a:rPr lang="de-DE" altLang="en-US">
                <a:solidFill>
                  <a:schemeClr val="bg2"/>
                </a:solidFill>
              </a:rPr>
              <a:t> dargestellt, in der </a:t>
            </a: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m </a:t>
            </a:r>
            <a:r>
              <a:rPr lang="de-DE" altLang="en-US">
                <a:solidFill>
                  <a:schemeClr val="bg2"/>
                </a:solidFill>
              </a:rPr>
              <a:t>Metabolite durch </a:t>
            </a: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n </a:t>
            </a:r>
            <a:r>
              <a:rPr lang="de-DE" altLang="en-US">
                <a:solidFill>
                  <a:schemeClr val="bg2"/>
                </a:solidFill>
              </a:rPr>
              <a:t>Reaktionen miteinander verbunden werden..</a:t>
            </a:r>
          </a:p>
        </p:txBody>
      </p:sp>
      <p:sp>
        <p:nvSpPr>
          <p:cNvPr id="16392" name="Text Box 4"/>
          <p:cNvSpPr txBox="1">
            <a:spLocks noChangeArrowheads="1"/>
          </p:cNvSpPr>
          <p:nvPr/>
        </p:nvSpPr>
        <p:spPr bwMode="auto">
          <a:xfrm>
            <a:off x="5419725" y="5641975"/>
            <a:ext cx="3060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en-US" sz="1400">
                <a:solidFill>
                  <a:schemeClr val="accent2"/>
                </a:solidFill>
              </a:rPr>
              <a:t>Papin et al. TIBS 28, 250 (2003)</a:t>
            </a:r>
            <a:r>
              <a:rPr kumimoji="0" lang="de-DE" altLang="en-US" sz="1800">
                <a:solidFill>
                  <a:schemeClr val="accent2"/>
                </a:solidFill>
              </a:rPr>
              <a:t> </a:t>
            </a:r>
            <a:endParaRPr kumimoji="0" lang="de-DE" altLang="en-US" sz="180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Nevada HD:•Applications:Microsoft Office 98:Templates:Presentation Designs:Ribbons</Template>
  <TotalTime>0</TotalTime>
  <Words>2187</Words>
  <Application>Microsoft Macintosh PowerPoint</Application>
  <PresentationFormat>Bildschirmpräsentation (4:3)</PresentationFormat>
  <Paragraphs>409</Paragraphs>
  <Slides>41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41</vt:i4>
      </vt:variant>
    </vt:vector>
  </HeadingPairs>
  <TitlesOfParts>
    <vt:vector size="45" baseType="lpstr">
      <vt:lpstr>Ribbons</vt:lpstr>
      <vt:lpstr>Formel</vt:lpstr>
      <vt:lpstr>Bitmap</vt:lpstr>
      <vt:lpstr>Equation</vt:lpstr>
      <vt:lpstr>V12 metabolische Netzwerke</vt:lpstr>
      <vt:lpstr>Ecocyc : Datenbank mit Reaktionen von E. coli</vt:lpstr>
      <vt:lpstr>Beispiel: Stoffwechsel von E. coli</vt:lpstr>
      <vt:lpstr>Beispiel: Stoffwechsel von E. coli</vt:lpstr>
      <vt:lpstr>Fazit</vt:lpstr>
      <vt:lpstr>Metabolische Pfade in der post-genomischen Ära</vt:lpstr>
      <vt:lpstr>Metabolische Pfade in der post-genomischen Ära</vt:lpstr>
      <vt:lpstr>Flux Balance Analyse</vt:lpstr>
      <vt:lpstr>Beschreibung vernetzter metabolischer Pfade</vt:lpstr>
      <vt:lpstr>Lösungsraum der metabolischen Flüsse</vt:lpstr>
      <vt:lpstr>E.coli in silico</vt:lpstr>
      <vt:lpstr>Gene im in silico Modell für E.coli</vt:lpstr>
      <vt:lpstr>E.coli in silico</vt:lpstr>
      <vt:lpstr>Lineare Programmierung</vt:lpstr>
      <vt:lpstr>Lineare Programmierung</vt:lpstr>
      <vt:lpstr>E.coli in silico</vt:lpstr>
      <vt:lpstr>Gendeletionen im zentralen E. coli MG1655 Metabolismus </vt:lpstr>
      <vt:lpstr>Interpretation der Ergebnisse</vt:lpstr>
      <vt:lpstr>Umlenken der metabolischen Flüsse</vt:lpstr>
      <vt:lpstr>E.coli in silico</vt:lpstr>
      <vt:lpstr>EcoCyc FBA Modell</vt:lpstr>
      <vt:lpstr>Berechnung von Elementaren Flussmoden aus der stöchiometrischen Matrix</vt:lpstr>
      <vt:lpstr>Elementare Flussmoden in Modell-Netzwerk</vt:lpstr>
      <vt:lpstr>Stamm-Optimierung basierend auf EFM-Analyse</vt:lpstr>
      <vt:lpstr>Metabolisches Netzwerk für rekombinantes E.coli</vt:lpstr>
      <vt:lpstr>Effekte einzelner Gendeletionen</vt:lpstr>
      <vt:lpstr>Effekte einzelner Gendeletionen</vt:lpstr>
      <vt:lpstr>Verbleibende EFMs</vt:lpstr>
      <vt:lpstr>Experimentelle Verifikation: erhöhte Carotenoid-Ausbeute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  Zusammenfassung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Solaris of Genome Annotation</dc:title>
  <dc:creator>Christos Ouzounis</dc:creator>
  <cp:lastModifiedBy>Kerstin Gronow-Pudelek</cp:lastModifiedBy>
  <cp:revision>532</cp:revision>
  <cp:lastPrinted>2001-02-19T22:48:09Z</cp:lastPrinted>
  <dcterms:created xsi:type="dcterms:W3CDTF">2016-01-13T15:18:13Z</dcterms:created>
  <dcterms:modified xsi:type="dcterms:W3CDTF">2017-01-25T10:24:30Z</dcterms:modified>
</cp:coreProperties>
</file>