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9"/>
  </p:notesMasterIdLst>
  <p:sldIdLst>
    <p:sldId id="258" r:id="rId2"/>
    <p:sldId id="311" r:id="rId3"/>
    <p:sldId id="262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76" r:id="rId19"/>
    <p:sldId id="259" r:id="rId20"/>
    <p:sldId id="280" r:id="rId21"/>
    <p:sldId id="281" r:id="rId22"/>
    <p:sldId id="260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908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\frac{d[AB]}{dt} \;=\; k\,[A]\,[B]</a:t>
            </a:r>
          </a:p>
          <a:p>
            <a:pPr eaLnBrk="1" hangingPunct="1"/>
            <a:endParaRPr lang="en-US" altLang="de-DE" sz="1000" smtClean="0">
              <a:latin typeface="Monaco" charset="0"/>
              <a:sym typeface="Monaco" charset="0"/>
            </a:endParaRP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\Delta N_{AB} &amp;\quad = \quad&amp; \frac{d[AB]}{dt} \;V \;\Delta t\\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&amp;=&amp; k_{AB} \; \frac{N_A}{V}\; \frac{N_B}{V}\; V\; \Delta t \\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&amp;=&amp; \frac{k_{AB}\; \Delta t}{V}\; N_A\; N_B\\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&amp;=&amp; P_{AB}  \; N_A\; N_B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\frac{\partial \rho(\vec{x}, t)}{\partial t} = D\;\;\frac{\partial^2 \rho(\vec{x}, t)}{\partial x^2}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\frac{\rho_j(t+\Delta t) - \rho_j(t)}{\Delta t} \;=\; D\;\;\frac{\rho_{j+1}(t) - 2\rho_{j}(t) + \rho_{j-1}(t)}{\Delta x^2}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\rho_j(t+\Delta t)  \;=\;  \rho_j(t)} +\Delta t\, D\;\;\frac{\rho_{j+1}(t) - 2\rho_{j}(t) + \rho_{j-1}(t)}{\Delta x^2}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\Delta t \;\leq\; \frac{\Delta x^2}{2D}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\frac{dA}{dt} = -k_1\,A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\frac{dB}{dt} = k_1\,A - k_2\,B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\frac{dC}{dt} = k_2\,B</a:t>
            </a:r>
          </a:p>
          <a:p>
            <a:pPr eaLnBrk="1" hangingPunct="1"/>
            <a:endParaRPr lang="en-US" altLang="de-DE" sz="14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\propto 1/\sqrt{N}</a:t>
            </a:r>
          </a:p>
          <a:p>
            <a:pPr eaLnBrk="1" hangingPunct="1"/>
            <a:endParaRPr lang="en-US" altLang="de-DE" sz="1000" smtClean="0">
              <a:latin typeface="Monaco" charset="0"/>
              <a:sym typeface="Monaco" charset="0"/>
            </a:endParaRP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g(x) = \exp \left[ -\frac{(x-&lt;x&gt;)^2}{w/\sqrt{A_0}} \right]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\frac{\partial \rho(\vec{r}, t)}{\partial t} = - \nabla \vec{j}(\vec{r}, t) = - \mbox{div }\vec{j}(\vec{r}, t)</a:t>
            </a:r>
          </a:p>
          <a:p>
            <a:pPr eaLnBrk="1" hangingPunct="1"/>
            <a:endParaRPr lang="en-US" altLang="de-DE" sz="1000" smtClean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\vec{j}(\vec{r}, t) = -D \;\;\nabla \rho(\vec{r}, t) = -D \;\;\mbox{grad } \rho(\vec{r}, t)</a:t>
            </a:r>
          </a:p>
          <a:p>
            <a:pPr eaLnBrk="1" hangingPunct="1"/>
            <a:endParaRPr lang="en-US" altLang="de-DE" sz="1000" smtClean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j_{diff} \;\propto\; -\,\frac{\rho(x_2)-\rho(x_1)}{x_2 - x_1} \;\Rightarrow\; \frac{d\rho}{dx}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\frac{\partial \rho(\vec{r}, t)}{\partial t} \;= \;\; - \nabla (-D \;\nabla \rho(\vec{r}, t))\;\; =\; D\;\Delta \rho(\vec{r}, t)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D(\vec{r}, t) = \mbox{const}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j_{sink}(h)= v\, \rho(h) = -\frac{mg}{\gamma}\,\rho(h)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j_{diff}(h) = -D\,\frac{d\rho(h)}{dh}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j_{sink}(h) + j_{diff}(h) = 0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D = \frac{k_B T}{\gamma}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\frac{d\rho(h)}{dh} \;=\; -\frac{mg}{k_B T}\;\rho(h)</a:t>
            </a: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\rho(h) = \rho_0\;\exp \left[ -\frac{mgh}{k_B T} \right]</a:t>
            </a:r>
          </a:p>
          <a:p>
            <a:pPr eaLnBrk="1" hangingPunct="1"/>
            <a:endParaRPr lang="en-US" altLang="de-DE" sz="14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\frac{d}{dt}\,X_i \;=\; f_i(X_1, X_2, \dots)</a:t>
            </a:r>
          </a:p>
          <a:p>
            <a:pPr eaLnBrk="1" hangingPunct="1"/>
            <a:endParaRPr lang="en-US" altLang="de-DE" sz="1000" smtClean="0">
              <a:latin typeface="Monaco" charset="0"/>
              <a:sym typeface="Monaco" charset="0"/>
            </a:endParaRPr>
          </a:p>
          <a:p>
            <a:pPr eaLnBrk="1" hangingPunct="1"/>
            <a:r>
              <a:rPr lang="en-US" altLang="de-DE" sz="1000" smtClean="0">
                <a:latin typeface="Monaco" charset="0"/>
                <a:sym typeface="Monaco" charset="0"/>
              </a:rPr>
              <a:t>\frac{\partial \rho(\vec{r}, t)}{\partial t} =\; D\;\Delta \rho(\vec{r}, t)</a:t>
            </a:r>
          </a:p>
          <a:p>
            <a:pPr eaLnBrk="1" hangingPunct="1"/>
            <a:endParaRPr lang="en-US" altLang="de-DE" sz="1400" smtClean="0"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27BD5-A10F-41F5-ACE4-5F9D26721D39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70982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A7F4D-6088-4F7D-8651-F5D45AC8378A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116712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309563" y="123825"/>
            <a:ext cx="123856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974513" y="9271000"/>
            <a:ext cx="2413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chemeClr val="tx1"/>
                </a:solidFill>
              </a:defRPr>
            </a:lvl1pPr>
          </a:lstStyle>
          <a:p>
            <a:fld id="{98AABA3C-BC40-40CC-B280-CAEF885A478A}" type="slidenum">
              <a:rPr lang="en-US" altLang="de-DE"/>
              <a:pPr/>
              <a:t>‹Nr.›</a:t>
            </a:fld>
            <a:endParaRPr lang="en-US" altLang="de-DE"/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 dirty="0" err="1">
                <a:solidFill>
                  <a:schemeClr val="tx1"/>
                </a:solidFill>
              </a:rPr>
              <a:t>Softwarewerkzeuge</a:t>
            </a:r>
            <a:r>
              <a:rPr lang="en-US" altLang="de-DE" sz="1800" dirty="0">
                <a:solidFill>
                  <a:schemeClr val="tx1"/>
                </a:solidFill>
              </a:rPr>
              <a:t> WS </a:t>
            </a:r>
            <a:r>
              <a:rPr lang="en-US" altLang="de-DE" sz="1800" dirty="0" smtClean="0">
                <a:solidFill>
                  <a:schemeClr val="tx1"/>
                </a:solidFill>
              </a:rPr>
              <a:t>17/18 </a:t>
            </a:r>
            <a:r>
              <a:rPr lang="en-US" altLang="de-DE" sz="1800" dirty="0">
                <a:solidFill>
                  <a:schemeClr val="tx1"/>
                </a:solidFill>
              </a:rPr>
              <a:t>–  V13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ideo" Target="\Macintosh%20HD:Users:vhelms:MACsharePC:Vorlesung:BioinformatikIII_WS12:SW-V11-SBML-VirtualCell.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wmf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A8341A1-9D87-41EE-B803-E0E49526FDFE}" type="slidenum">
              <a:rPr lang="en-US" altLang="de-DE" sz="1800">
                <a:solidFill>
                  <a:schemeClr val="tx1"/>
                </a:solidFill>
              </a:rPr>
              <a:pPr/>
              <a:t>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5122" name="Rectangle 1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V13 Stochastische Effekte &amp; Diffusion</a:t>
            </a:r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1028700" y="1744663"/>
            <a:ext cx="10947400" cy="4081462"/>
            <a:chOff x="0" y="0"/>
            <a:chExt cx="6896" cy="2570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01" cy="257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" y="0"/>
              <a:ext cx="3102" cy="257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5"/>
          <p:cNvGrpSpPr>
            <a:grpSpLocks/>
          </p:cNvGrpSpPr>
          <p:nvPr/>
        </p:nvGrpSpPr>
        <p:grpSpPr bwMode="auto">
          <a:xfrm>
            <a:off x="3606800" y="6248400"/>
            <a:ext cx="5588000" cy="863600"/>
            <a:chOff x="0" y="0"/>
            <a:chExt cx="3520" cy="544"/>
          </a:xfrm>
        </p:grpSpPr>
        <p:sp>
          <p:nvSpPr>
            <p:cNvPr id="5125" name="Rectangle 6"/>
            <p:cNvSpPr>
              <a:spLocks/>
            </p:cNvSpPr>
            <p:nvPr/>
          </p:nvSpPr>
          <p:spPr bwMode="auto">
            <a:xfrm>
              <a:off x="0" y="128"/>
              <a:ext cx="87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>
                  <a:solidFill>
                    <a:schemeClr val="tx1"/>
                  </a:solidFill>
                </a:rPr>
                <a:t>Dichte  =</a:t>
              </a:r>
            </a:p>
          </p:txBody>
        </p:sp>
        <p:grpSp>
          <p:nvGrpSpPr>
            <p:cNvPr id="5126" name="Group 7"/>
            <p:cNvGrpSpPr>
              <a:grpSpLocks/>
            </p:cNvGrpSpPr>
            <p:nvPr/>
          </p:nvGrpSpPr>
          <p:grpSpPr bwMode="auto">
            <a:xfrm>
              <a:off x="1059" y="0"/>
              <a:ext cx="2461" cy="544"/>
              <a:chOff x="0" y="0"/>
              <a:chExt cx="2461" cy="544"/>
            </a:xfrm>
          </p:grpSpPr>
          <p:sp>
            <p:nvSpPr>
              <p:cNvPr id="5127" name="Rectangle 8"/>
              <p:cNvSpPr>
                <a:spLocks/>
              </p:cNvSpPr>
              <p:nvPr/>
            </p:nvSpPr>
            <p:spPr bwMode="auto">
              <a:xfrm>
                <a:off x="0" y="0"/>
                <a:ext cx="2461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de-DE">
                    <a:solidFill>
                      <a:schemeClr val="tx1"/>
                    </a:solidFill>
                  </a:rPr>
                  <a:t>ununterscheidbare Teilchen</a:t>
                </a:r>
              </a:p>
              <a:p>
                <a:pPr algn="ctr" eaLnBrk="1" hangingPunct="1">
                  <a:lnSpc>
                    <a:spcPct val="110000"/>
                  </a:lnSpc>
                </a:pPr>
                <a:r>
                  <a:rPr lang="en-US" altLang="de-DE">
                    <a:solidFill>
                      <a:schemeClr val="tx1"/>
                    </a:solidFill>
                  </a:rPr>
                  <a:t>Volumen</a:t>
                </a:r>
              </a:p>
            </p:txBody>
          </p:sp>
          <p:sp>
            <p:nvSpPr>
              <p:cNvPr id="5128" name="Line 9"/>
              <p:cNvSpPr>
                <a:spLocks noChangeShapeType="1"/>
              </p:cNvSpPr>
              <p:nvPr/>
            </p:nvSpPr>
            <p:spPr bwMode="auto">
              <a:xfrm>
                <a:off x="6" y="280"/>
                <a:ext cx="24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3001FC3-3C10-47BF-9900-DAE00EE6C6B0}" type="slidenum">
              <a:rPr lang="en-US" altLang="de-DE" sz="1800">
                <a:solidFill>
                  <a:schemeClr val="tx1"/>
                </a:solidFill>
              </a:rPr>
              <a:pPr/>
              <a:t>10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/>
          </p:cNvSpPr>
          <p:nvPr/>
        </p:nvSpPr>
        <p:spPr bwMode="auto">
          <a:xfrm>
            <a:off x="800100" y="52832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6540500" y="52832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6540500" y="17018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800100" y="17018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16390" name="Rectangle 5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Noch weniger Teilchen</a:t>
            </a: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952500" y="1066800"/>
            <a:ext cx="1128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</a:t>
            </a:r>
            <a:r>
              <a:rPr lang="en-US" altLang="de-DE" baseline="-6000">
                <a:solidFill>
                  <a:schemeClr val="tx1"/>
                </a:solidFill>
              </a:rPr>
              <a:t>0</a:t>
            </a:r>
            <a:r>
              <a:rPr lang="en-US" altLang="de-DE">
                <a:solidFill>
                  <a:schemeClr val="tx1"/>
                </a:solidFill>
              </a:rPr>
              <a:t> = 30</a:t>
            </a:r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 rot="-5400000">
            <a:off x="500857" y="29630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93" name="Rectangle 8"/>
          <p:cNvSpPr>
            <a:spLocks/>
          </p:cNvSpPr>
          <p:nvPr/>
        </p:nvSpPr>
        <p:spPr bwMode="auto">
          <a:xfrm rot="-5400000">
            <a:off x="6228557" y="29630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94" name="Rectangle 9"/>
          <p:cNvSpPr>
            <a:spLocks/>
          </p:cNvSpPr>
          <p:nvPr/>
        </p:nvSpPr>
        <p:spPr bwMode="auto">
          <a:xfrm rot="-5400000">
            <a:off x="6228557" y="65825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395" name="Rectangle 10"/>
          <p:cNvSpPr>
            <a:spLocks/>
          </p:cNvSpPr>
          <p:nvPr/>
        </p:nvSpPr>
        <p:spPr bwMode="auto">
          <a:xfrm rot="-5400000">
            <a:off x="500857" y="65825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497013"/>
            <a:ext cx="50800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497013"/>
            <a:ext cx="50800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054600"/>
            <a:ext cx="5080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054600"/>
            <a:ext cx="5080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C96EF2C-569B-4103-BC32-96DBCE885595}" type="slidenum">
              <a:rPr lang="en-US" altLang="de-DE" sz="1800">
                <a:solidFill>
                  <a:schemeClr val="tx1"/>
                </a:solidFill>
              </a:rPr>
              <a:pPr/>
              <a:t>11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6625" name="Rectangle 1"/>
          <p:cNvSpPr>
            <a:spLocks/>
          </p:cNvSpPr>
          <p:nvPr/>
        </p:nvSpPr>
        <p:spPr bwMode="auto">
          <a:xfrm>
            <a:off x="5613400" y="1181100"/>
            <a:ext cx="6946900" cy="6934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17411" name="Rectangle 2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Varianz vs. Teilchenanzahl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5486400" y="914400"/>
            <a:ext cx="6985000" cy="7350125"/>
            <a:chOff x="0" y="0"/>
            <a:chExt cx="4400" cy="4630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0" y="0"/>
              <a:ext cx="4400" cy="4630"/>
              <a:chOff x="0" y="0"/>
              <a:chExt cx="4400" cy="4630"/>
            </a:xfrm>
          </p:grpSpPr>
          <p:pic>
            <p:nvPicPr>
              <p:cNvPr id="174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400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5" name="Rectangle 6"/>
              <p:cNvSpPr>
                <a:spLocks/>
              </p:cNvSpPr>
              <p:nvPr/>
            </p:nvSpPr>
            <p:spPr bwMode="auto">
              <a:xfrm>
                <a:off x="712" y="1644"/>
                <a:ext cx="199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17436" name="Rectangle 7"/>
              <p:cNvSpPr>
                <a:spLocks/>
              </p:cNvSpPr>
              <p:nvPr/>
            </p:nvSpPr>
            <p:spPr bwMode="auto">
              <a:xfrm>
                <a:off x="4200" y="1644"/>
                <a:ext cx="200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endParaRPr lang="de-DE" altLang="de-DE"/>
              </a:p>
            </p:txBody>
          </p:sp>
          <p:pic>
            <p:nvPicPr>
              <p:cNvPr id="17437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57"/>
                <a:ext cx="4400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8" name="Rectangle 9"/>
              <p:cNvSpPr>
                <a:spLocks/>
              </p:cNvSpPr>
              <p:nvPr/>
            </p:nvSpPr>
            <p:spPr bwMode="auto">
              <a:xfrm>
                <a:off x="712" y="2891"/>
                <a:ext cx="199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17439" name="Rectangle 10"/>
              <p:cNvSpPr>
                <a:spLocks/>
              </p:cNvSpPr>
              <p:nvPr/>
            </p:nvSpPr>
            <p:spPr bwMode="auto">
              <a:xfrm>
                <a:off x="4200" y="2891"/>
                <a:ext cx="200" cy="17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endParaRPr lang="de-DE" altLang="de-DE"/>
              </a:p>
            </p:txBody>
          </p:sp>
          <p:pic>
            <p:nvPicPr>
              <p:cNvPr id="17440" name="Picture 1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" y="2514"/>
                <a:ext cx="4191" cy="2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23" name="Rectangle 12"/>
            <p:cNvSpPr>
              <a:spLocks/>
            </p:cNvSpPr>
            <p:nvPr/>
          </p:nvSpPr>
          <p:spPr bwMode="auto">
            <a:xfrm>
              <a:off x="3383" y="481"/>
              <a:ext cx="791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800">
                  <a:solidFill>
                    <a:schemeClr val="tx1"/>
                  </a:solidFill>
                </a:rPr>
                <a:t>A</a:t>
              </a:r>
              <a:r>
                <a:rPr lang="en-US" altLang="de-DE" sz="1800" baseline="-6000">
                  <a:solidFill>
                    <a:schemeClr val="tx1"/>
                  </a:solidFill>
                </a:rPr>
                <a:t>0</a:t>
              </a:r>
              <a:r>
                <a:rPr lang="en-US" altLang="de-DE" sz="1800">
                  <a:solidFill>
                    <a:schemeClr val="tx1"/>
                  </a:solidFill>
                </a:rPr>
                <a:t> = 1000</a:t>
              </a:r>
            </a:p>
          </p:txBody>
        </p:sp>
        <p:sp>
          <p:nvSpPr>
            <p:cNvPr id="17424" name="Rectangle 13"/>
            <p:cNvSpPr>
              <a:spLocks/>
            </p:cNvSpPr>
            <p:nvPr/>
          </p:nvSpPr>
          <p:spPr bwMode="auto">
            <a:xfrm>
              <a:off x="3478" y="1707"/>
              <a:ext cx="696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800">
                  <a:solidFill>
                    <a:schemeClr val="tx1"/>
                  </a:solidFill>
                </a:rPr>
                <a:t>A</a:t>
              </a:r>
              <a:r>
                <a:rPr lang="en-US" altLang="de-DE" sz="1800" baseline="-6000">
                  <a:solidFill>
                    <a:schemeClr val="tx1"/>
                  </a:solidFill>
                </a:rPr>
                <a:t>0</a:t>
              </a:r>
              <a:r>
                <a:rPr lang="en-US" altLang="de-DE" sz="1800">
                  <a:solidFill>
                    <a:schemeClr val="tx1"/>
                  </a:solidFill>
                </a:rPr>
                <a:t> = 100</a:t>
              </a:r>
            </a:p>
          </p:txBody>
        </p:sp>
        <p:sp>
          <p:nvSpPr>
            <p:cNvPr id="17425" name="Rectangle 14"/>
            <p:cNvSpPr>
              <a:spLocks/>
            </p:cNvSpPr>
            <p:nvPr/>
          </p:nvSpPr>
          <p:spPr bwMode="auto">
            <a:xfrm>
              <a:off x="3572" y="3038"/>
              <a:ext cx="60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800">
                  <a:solidFill>
                    <a:schemeClr val="tx1"/>
                  </a:solidFill>
                </a:rPr>
                <a:t>A</a:t>
              </a:r>
              <a:r>
                <a:rPr lang="en-US" altLang="de-DE" sz="1800" baseline="-6000">
                  <a:solidFill>
                    <a:schemeClr val="tx1"/>
                  </a:solidFill>
                </a:rPr>
                <a:t>0</a:t>
              </a:r>
              <a:r>
                <a:rPr lang="en-US" altLang="de-DE" sz="1800">
                  <a:solidFill>
                    <a:schemeClr val="tx1"/>
                  </a:solidFill>
                </a:rPr>
                <a:t> = 30</a:t>
              </a:r>
            </a:p>
          </p:txBody>
        </p:sp>
        <p:sp>
          <p:nvSpPr>
            <p:cNvPr id="17426" name="Rectangle 15"/>
            <p:cNvSpPr>
              <a:spLocks/>
            </p:cNvSpPr>
            <p:nvPr/>
          </p:nvSpPr>
          <p:spPr bwMode="auto">
            <a:xfrm>
              <a:off x="921" y="1665"/>
              <a:ext cx="16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F30608"/>
                  </a:solidFill>
                </a:rPr>
                <a:t>A</a:t>
              </a:r>
            </a:p>
          </p:txBody>
        </p:sp>
        <p:sp>
          <p:nvSpPr>
            <p:cNvPr id="17427" name="Rectangle 16"/>
            <p:cNvSpPr>
              <a:spLocks/>
            </p:cNvSpPr>
            <p:nvPr/>
          </p:nvSpPr>
          <p:spPr bwMode="auto">
            <a:xfrm>
              <a:off x="1938" y="1864"/>
              <a:ext cx="14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008012"/>
                  </a:solidFill>
                </a:rPr>
                <a:t>B</a:t>
              </a:r>
            </a:p>
          </p:txBody>
        </p:sp>
        <p:sp>
          <p:nvSpPr>
            <p:cNvPr id="17428" name="Rectangle 17"/>
            <p:cNvSpPr>
              <a:spLocks/>
            </p:cNvSpPr>
            <p:nvPr/>
          </p:nvSpPr>
          <p:spPr bwMode="auto">
            <a:xfrm>
              <a:off x="3205" y="1927"/>
              <a:ext cx="1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0000D3"/>
                  </a:solidFill>
                </a:rPr>
                <a:t>C</a:t>
              </a:r>
            </a:p>
          </p:txBody>
        </p:sp>
        <p:sp>
          <p:nvSpPr>
            <p:cNvPr id="17429" name="Rectangle 18"/>
            <p:cNvSpPr>
              <a:spLocks/>
            </p:cNvSpPr>
            <p:nvPr/>
          </p:nvSpPr>
          <p:spPr bwMode="auto">
            <a:xfrm>
              <a:off x="1864" y="565"/>
              <a:ext cx="14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008012"/>
                  </a:solidFill>
                </a:rPr>
                <a:t>B</a:t>
              </a:r>
            </a:p>
          </p:txBody>
        </p:sp>
        <p:sp>
          <p:nvSpPr>
            <p:cNvPr id="17430" name="Rectangle 19"/>
            <p:cNvSpPr>
              <a:spLocks/>
            </p:cNvSpPr>
            <p:nvPr/>
          </p:nvSpPr>
          <p:spPr bwMode="auto">
            <a:xfrm>
              <a:off x="1005" y="460"/>
              <a:ext cx="16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F30608"/>
                  </a:solidFill>
                </a:rPr>
                <a:t>A</a:t>
              </a:r>
            </a:p>
          </p:txBody>
        </p:sp>
        <p:sp>
          <p:nvSpPr>
            <p:cNvPr id="17431" name="Rectangle 20"/>
            <p:cNvSpPr>
              <a:spLocks/>
            </p:cNvSpPr>
            <p:nvPr/>
          </p:nvSpPr>
          <p:spPr bwMode="auto">
            <a:xfrm>
              <a:off x="921" y="3132"/>
              <a:ext cx="16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F30608"/>
                  </a:solidFill>
                </a:rPr>
                <a:t>A</a:t>
              </a:r>
            </a:p>
          </p:txBody>
        </p:sp>
        <p:sp>
          <p:nvSpPr>
            <p:cNvPr id="17432" name="Rectangle 21"/>
            <p:cNvSpPr>
              <a:spLocks/>
            </p:cNvSpPr>
            <p:nvPr/>
          </p:nvSpPr>
          <p:spPr bwMode="auto">
            <a:xfrm>
              <a:off x="2011" y="3132"/>
              <a:ext cx="14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008012"/>
                  </a:solidFill>
                </a:rPr>
                <a:t>B</a:t>
              </a:r>
            </a:p>
          </p:txBody>
        </p:sp>
        <p:sp>
          <p:nvSpPr>
            <p:cNvPr id="17433" name="Rectangle 22"/>
            <p:cNvSpPr>
              <a:spLocks/>
            </p:cNvSpPr>
            <p:nvPr/>
          </p:nvSpPr>
          <p:spPr bwMode="auto">
            <a:xfrm>
              <a:off x="2587" y="3258"/>
              <a:ext cx="174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200">
                  <a:solidFill>
                    <a:srgbClr val="0000D3"/>
                  </a:solidFill>
                </a:rPr>
                <a:t>C</a:t>
              </a:r>
            </a:p>
          </p:txBody>
        </p:sp>
      </p:grpSp>
      <p:sp>
        <p:nvSpPr>
          <p:cNvPr id="17413" name="Rectangle 23"/>
          <p:cNvSpPr>
            <a:spLocks/>
          </p:cNvSpPr>
          <p:nvPr/>
        </p:nvSpPr>
        <p:spPr bwMode="auto">
          <a:xfrm rot="-5400000">
            <a:off x="4888706" y="4291807"/>
            <a:ext cx="19986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rel. Häufigkeiten</a:t>
            </a:r>
          </a:p>
        </p:txBody>
      </p:sp>
      <p:sp>
        <p:nvSpPr>
          <p:cNvPr id="17414" name="Rectangle 24"/>
          <p:cNvSpPr>
            <a:spLocks/>
          </p:cNvSpPr>
          <p:nvPr/>
        </p:nvSpPr>
        <p:spPr bwMode="auto">
          <a:xfrm>
            <a:off x="596900" y="1257300"/>
            <a:ext cx="287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Poisson: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relative Abweichung</a:t>
            </a:r>
          </a:p>
        </p:txBody>
      </p:sp>
      <p:pic>
        <p:nvPicPr>
          <p:cNvPr id="1741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6891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26"/>
          <p:cNvSpPr>
            <a:spLocks/>
          </p:cNvSpPr>
          <p:nvPr/>
        </p:nvSpPr>
        <p:spPr bwMode="auto">
          <a:xfrm>
            <a:off x="596900" y="2755900"/>
            <a:ext cx="3497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1000 Simulationsläufe,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Werte sichern bei t = 7.</a:t>
            </a:r>
          </a:p>
        </p:txBody>
      </p:sp>
      <p:sp>
        <p:nvSpPr>
          <p:cNvPr id="17417" name="Rectangle 27"/>
          <p:cNvSpPr>
            <a:spLocks/>
          </p:cNvSpPr>
          <p:nvPr/>
        </p:nvSpPr>
        <p:spPr bwMode="auto">
          <a:xfrm>
            <a:off x="596900" y="3911600"/>
            <a:ext cx="46593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Fit der Verteilung mit Gaussvert.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</a:rPr>
              <a:t>(Normalverteilung)</a:t>
            </a:r>
          </a:p>
        </p:txBody>
      </p:sp>
      <p:pic>
        <p:nvPicPr>
          <p:cNvPr id="1741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784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29"/>
          <p:cNvSpPr>
            <a:spLocks/>
          </p:cNvSpPr>
          <p:nvPr/>
        </p:nvSpPr>
        <p:spPr bwMode="auto">
          <a:xfrm>
            <a:off x="1117600" y="6553200"/>
            <a:ext cx="33702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&lt;A&gt; = 0.13,	 w</a:t>
            </a:r>
            <a:r>
              <a:rPr lang="en-US" altLang="de-DE" baseline="-6000">
                <a:solidFill>
                  <a:schemeClr val="tx1"/>
                </a:solidFill>
              </a:rPr>
              <a:t>A</a:t>
            </a:r>
            <a:r>
              <a:rPr lang="en-US" altLang="de-DE">
                <a:solidFill>
                  <a:schemeClr val="tx1"/>
                </a:solidFill>
              </a:rPr>
              <a:t> = 0.45</a:t>
            </a:r>
          </a:p>
        </p:txBody>
      </p:sp>
      <p:sp>
        <p:nvSpPr>
          <p:cNvPr id="17420" name="Rectangle 30"/>
          <p:cNvSpPr>
            <a:spLocks/>
          </p:cNvSpPr>
          <p:nvPr/>
        </p:nvSpPr>
        <p:spPr bwMode="auto">
          <a:xfrm>
            <a:off x="1117600" y="7137400"/>
            <a:ext cx="3344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&lt;B&gt; = 0.26,	 w</a:t>
            </a:r>
            <a:r>
              <a:rPr lang="en-US" altLang="de-DE" baseline="-6000">
                <a:solidFill>
                  <a:schemeClr val="tx1"/>
                </a:solidFill>
              </a:rPr>
              <a:t>B</a:t>
            </a:r>
            <a:r>
              <a:rPr lang="en-US" altLang="de-DE">
                <a:solidFill>
                  <a:schemeClr val="tx1"/>
                </a:solidFill>
              </a:rPr>
              <a:t> = 0.55</a:t>
            </a:r>
          </a:p>
        </p:txBody>
      </p:sp>
      <p:sp>
        <p:nvSpPr>
          <p:cNvPr id="17421" name="Rectangle 31"/>
          <p:cNvSpPr>
            <a:spLocks/>
          </p:cNvSpPr>
          <p:nvPr/>
        </p:nvSpPr>
        <p:spPr bwMode="auto">
          <a:xfrm>
            <a:off x="1117600" y="7721600"/>
            <a:ext cx="33797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&lt;C&gt; = 0.61,	 w</a:t>
            </a:r>
            <a:r>
              <a:rPr lang="en-US" altLang="de-DE" baseline="-6000">
                <a:solidFill>
                  <a:schemeClr val="tx1"/>
                </a:solidFill>
              </a:rPr>
              <a:t>C</a:t>
            </a:r>
            <a:r>
              <a:rPr lang="en-US" altLang="de-DE">
                <a:solidFill>
                  <a:schemeClr val="tx1"/>
                </a:solidFill>
              </a:rPr>
              <a:t> = 0.45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50F98BB-79EF-4BA8-A29D-56C2180336E9}" type="slidenum">
              <a:rPr lang="en-US" altLang="de-DE" sz="1800">
                <a:solidFill>
                  <a:schemeClr val="tx1"/>
                </a:solidFill>
              </a:rPr>
              <a:pPr/>
              <a:t>12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19458" name="Rectangle 1"/>
          <p:cNvSpPr>
            <a:spLocks noChangeArrowheads="1"/>
          </p:cNvSpPr>
          <p:nvPr>
            <p:ph type="title"/>
          </p:nvPr>
        </p:nvSpPr>
        <p:spPr>
          <a:xfrm>
            <a:off x="596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Photosynthese ist…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911600"/>
            <a:ext cx="7531100" cy="3898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Line 3"/>
          <p:cNvSpPr>
            <a:spLocks noChangeShapeType="1"/>
          </p:cNvSpPr>
          <p:nvPr/>
        </p:nvSpPr>
        <p:spPr bwMode="auto">
          <a:xfrm rot="10800000">
            <a:off x="2038350" y="3619500"/>
            <a:ext cx="850900" cy="712788"/>
          </a:xfrm>
          <a:prstGeom prst="line">
            <a:avLst/>
          </a:prstGeom>
          <a:noFill/>
          <a:ln w="88900">
            <a:solidFill>
              <a:srgbClr val="FFDD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10288588" y="6127750"/>
            <a:ext cx="709612" cy="415925"/>
          </a:xfrm>
          <a:prstGeom prst="line">
            <a:avLst/>
          </a:prstGeom>
          <a:noFill/>
          <a:ln w="88900">
            <a:solidFill>
              <a:srgbClr val="F40609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2" name="Rectangle 5"/>
          <p:cNvSpPr>
            <a:spLocks/>
          </p:cNvSpPr>
          <p:nvPr/>
        </p:nvSpPr>
        <p:spPr bwMode="auto">
          <a:xfrm>
            <a:off x="2667000" y="1460500"/>
            <a:ext cx="83740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…die Umwandlung von Lichtenergie in chemische Energie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(einer der wichtigsten Prozesse weltweit)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988" y="5497513"/>
            <a:ext cx="1308100" cy="7381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65300"/>
            <a:ext cx="1841500" cy="20478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Comment 8"/>
          <p:cNvSpPr>
            <a:spLocks/>
          </p:cNvSpPr>
          <p:nvPr/>
        </p:nvSpPr>
        <p:spPr bwMode="auto">
          <a:xfrm>
            <a:off x="8369300" y="2590800"/>
            <a:ext cx="4508500" cy="2438400"/>
          </a:xfrm>
          <a:prstGeom prst="rect">
            <a:avLst/>
          </a:prstGeom>
          <a:solidFill>
            <a:srgbClr val="FAF087"/>
          </a:solidFill>
          <a:ln>
            <a:noFill/>
          </a:ln>
          <a:effectLst>
            <a:outerShdw blurRad="76200" dist="50799" dir="54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1600">
                <a:solidFill>
                  <a:srgbClr val="333333"/>
                </a:solidFill>
                <a:latin typeface="Marker Felt" charset="0"/>
                <a:sym typeface="Marker Felt" charset="0"/>
              </a:rPr>
              <a:t>biologischer Überblick</a:t>
            </a:r>
          </a:p>
          <a:p>
            <a:pPr eaLnBrk="1" hangingPunct="1"/>
            <a:endParaRPr lang="en-US" altLang="de-DE" sz="160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de-DE" sz="1600">
                <a:solidFill>
                  <a:srgbClr val="333333"/>
                </a:solidFill>
                <a:latin typeface="Marker Felt" charset="0"/>
                <a:sym typeface="Marker Felt" charset="0"/>
              </a:rPr>
              <a:t>Stochastische SImulation aus einzelnen Reaktionen</a:t>
            </a:r>
          </a:p>
          <a:p>
            <a:pPr eaLnBrk="1" hangingPunct="1"/>
            <a:r>
              <a:rPr lang="en-US" altLang="de-DE" sz="1600">
                <a:solidFill>
                  <a:srgbClr val="333333"/>
                </a:solidFill>
                <a:latin typeface="Marker Felt" charset="0"/>
                <a:sym typeface="Marker Felt" charset="0"/>
              </a:rPr>
              <a:t>=&gt; Unterschiede zu Gillespie?</a:t>
            </a:r>
          </a:p>
          <a:p>
            <a:pPr eaLnBrk="1" hangingPunct="1"/>
            <a:r>
              <a:rPr lang="en-US" altLang="de-DE" sz="1600">
                <a:solidFill>
                  <a:srgbClr val="333333"/>
                </a:solidFill>
                <a:latin typeface="Marker Felt" charset="0"/>
                <a:sym typeface="Marker Felt" charset="0"/>
              </a:rPr>
              <a:t>=&gt; Reihenfolge von Näherung und Simulation</a:t>
            </a:r>
          </a:p>
          <a:p>
            <a:pPr eaLnBrk="1" hangingPunct="1"/>
            <a:endParaRPr lang="en-US" altLang="de-DE" sz="1600">
              <a:solidFill>
                <a:srgbClr val="333333"/>
              </a:solidFill>
              <a:latin typeface="Marker Felt" charset="0"/>
              <a:sym typeface="Marker Felt" charset="0"/>
            </a:endParaRPr>
          </a:p>
          <a:p>
            <a:pPr eaLnBrk="1" hangingPunct="1"/>
            <a:r>
              <a:rPr lang="en-US" altLang="de-DE" sz="1600">
                <a:solidFill>
                  <a:srgbClr val="333333"/>
                </a:solidFill>
                <a:latin typeface="Marker Felt" charset="0"/>
                <a:sym typeface="Marker Felt" charset="0"/>
              </a:rPr>
              <a:t>Vesiweb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D1FF29F-12A0-4179-A2C7-CA9AD09E954C}" type="slidenum">
              <a:rPr lang="en-US" altLang="de-DE" sz="1800">
                <a:solidFill>
                  <a:schemeClr val="tx1"/>
                </a:solidFill>
              </a:rPr>
              <a:pPr/>
              <a:t>13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0482" name="Rectangle 1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Photosynthese in </a:t>
            </a:r>
            <a:r>
              <a:rPr lang="en-US" altLang="de-DE" i="1" smtClean="0"/>
              <a:t>Rb. sphaeroides</a:t>
            </a: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1489075" y="5221288"/>
            <a:ext cx="9369425" cy="1554162"/>
            <a:chOff x="0" y="0"/>
            <a:chExt cx="5901" cy="978"/>
          </a:xfrm>
        </p:grpSpPr>
        <p:sp>
          <p:nvSpPr>
            <p:cNvPr id="20486" name="AutoShape 3"/>
            <p:cNvSpPr>
              <a:spLocks/>
            </p:cNvSpPr>
            <p:nvPr/>
          </p:nvSpPr>
          <p:spPr bwMode="auto">
            <a:xfrm>
              <a:off x="0" y="0"/>
              <a:ext cx="5901" cy="978"/>
            </a:xfrm>
            <a:prstGeom prst="rightArrow">
              <a:avLst>
                <a:gd name="adj1" fmla="val 45102"/>
                <a:gd name="adj2" fmla="val 72433"/>
              </a:avLst>
            </a:prstGeom>
            <a:solidFill>
              <a:srgbClr val="FFBE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20487" name="Rectangle 4"/>
            <p:cNvSpPr>
              <a:spLocks/>
            </p:cNvSpPr>
            <p:nvPr/>
          </p:nvSpPr>
          <p:spPr bwMode="auto">
            <a:xfrm>
              <a:off x="69" y="271"/>
              <a:ext cx="7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de-DE" sz="2200">
                  <a:solidFill>
                    <a:schemeClr val="tx1"/>
                  </a:solidFill>
                </a:rPr>
                <a:t>Licht-energie</a:t>
              </a:r>
            </a:p>
          </p:txBody>
        </p:sp>
        <p:sp>
          <p:nvSpPr>
            <p:cNvPr id="20488" name="Rectangle 5"/>
            <p:cNvSpPr>
              <a:spLocks/>
            </p:cNvSpPr>
            <p:nvPr/>
          </p:nvSpPr>
          <p:spPr bwMode="auto">
            <a:xfrm>
              <a:off x="1045" y="269"/>
              <a:ext cx="1259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de-DE" sz="2200">
                  <a:solidFill>
                    <a:schemeClr val="tx1"/>
                  </a:solidFill>
                </a:rPr>
                <a:t>elektronische Anregungen</a:t>
              </a:r>
            </a:p>
          </p:txBody>
        </p:sp>
        <p:sp>
          <p:nvSpPr>
            <p:cNvPr id="20489" name="Rectangle 6"/>
            <p:cNvSpPr>
              <a:spLocks/>
            </p:cNvSpPr>
            <p:nvPr/>
          </p:nvSpPr>
          <p:spPr bwMode="auto">
            <a:xfrm>
              <a:off x="2529" y="269"/>
              <a:ext cx="86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de-DE" sz="2200">
                  <a:solidFill>
                    <a:schemeClr val="tx1"/>
                  </a:solidFill>
                </a:rPr>
                <a:t>e</a:t>
              </a:r>
              <a:r>
                <a:rPr lang="en-US" altLang="de-DE" sz="2200" baseline="32000">
                  <a:solidFill>
                    <a:schemeClr val="tx1"/>
                  </a:solidFill>
                </a:rPr>
                <a:t>–</a:t>
              </a:r>
              <a:r>
                <a:rPr lang="en-US" altLang="de-DE" sz="2200">
                  <a:solidFill>
                    <a:schemeClr val="tx1"/>
                  </a:solidFill>
                </a:rPr>
                <a:t>-H</a:t>
              </a:r>
              <a:r>
                <a:rPr lang="en-US" altLang="de-DE" sz="2200" baseline="32000">
                  <a:solidFill>
                    <a:schemeClr val="tx1"/>
                  </a:solidFill>
                </a:rPr>
                <a:t>+</a:t>
              </a:r>
              <a:r>
                <a:rPr lang="en-US" altLang="de-DE" sz="2200">
                  <a:solidFill>
                    <a:schemeClr val="tx1"/>
                  </a:solidFill>
                </a:rPr>
                <a:t>-Paare</a:t>
              </a:r>
            </a:p>
          </p:txBody>
        </p:sp>
        <p:sp>
          <p:nvSpPr>
            <p:cNvPr id="20490" name="Rectangle 7"/>
            <p:cNvSpPr>
              <a:spLocks/>
            </p:cNvSpPr>
            <p:nvPr/>
          </p:nvSpPr>
          <p:spPr bwMode="auto">
            <a:xfrm>
              <a:off x="3619" y="269"/>
              <a:ext cx="86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de-DE" sz="2200">
                  <a:solidFill>
                    <a:schemeClr val="tx1"/>
                  </a:solidFill>
                </a:rPr>
                <a:t>Protonen-gradient</a:t>
              </a:r>
            </a:p>
          </p:txBody>
        </p:sp>
        <p:sp>
          <p:nvSpPr>
            <p:cNvPr id="20491" name="Rectangle 8"/>
            <p:cNvSpPr>
              <a:spLocks/>
            </p:cNvSpPr>
            <p:nvPr/>
          </p:nvSpPr>
          <p:spPr bwMode="auto">
            <a:xfrm>
              <a:off x="4814" y="269"/>
              <a:ext cx="865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de-DE" sz="2200">
                  <a:solidFill>
                    <a:schemeClr val="tx1"/>
                  </a:solidFill>
                </a:rPr>
                <a:t>chemische Energie</a:t>
              </a:r>
            </a:p>
          </p:txBody>
        </p:sp>
      </p:grp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780213"/>
            <a:ext cx="7900987" cy="1868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219200"/>
            <a:ext cx="8064500" cy="36845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1AD0B8C-4D25-4EEF-B8E6-EDEFCF80FF88}" type="slidenum">
              <a:rPr lang="en-US" altLang="de-DE" sz="1800">
                <a:solidFill>
                  <a:schemeClr val="tx1"/>
                </a:solidFill>
              </a:rPr>
              <a:pPr/>
              <a:t>14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1506" name="Rectangle 1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Chromatophoren-Vesikel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28600"/>
            <a:ext cx="6038850" cy="8547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33400"/>
            <a:ext cx="5270500" cy="5270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7750175" y="6019800"/>
            <a:ext cx="3598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9359900" y="6032500"/>
            <a:ext cx="595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chemeClr val="tx1"/>
                </a:solidFill>
              </a:rPr>
              <a:t>45 nm</a:t>
            </a:r>
          </a:p>
        </p:txBody>
      </p:sp>
      <p:sp>
        <p:nvSpPr>
          <p:cNvPr id="21511" name="Rectangle 6"/>
          <p:cNvSpPr>
            <a:spLocks/>
          </p:cNvSpPr>
          <p:nvPr/>
        </p:nvSpPr>
        <p:spPr bwMode="auto">
          <a:xfrm>
            <a:off x="7861300" y="9169400"/>
            <a:ext cx="36052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1800">
                <a:solidFill>
                  <a:srgbClr val="B90000"/>
                </a:solidFill>
              </a:rPr>
              <a:t>Geyer, Helms, BPJ 91 (2006) 921 + 927</a:t>
            </a:r>
          </a:p>
        </p:txBody>
      </p:sp>
      <p:sp>
        <p:nvSpPr>
          <p:cNvPr id="21512" name="AutoShape 7"/>
          <p:cNvSpPr>
            <a:spLocks/>
          </p:cNvSpPr>
          <p:nvPr/>
        </p:nvSpPr>
        <p:spPr bwMode="auto">
          <a:xfrm>
            <a:off x="482600" y="6565900"/>
            <a:ext cx="12141200" cy="1982788"/>
          </a:xfrm>
          <a:prstGeom prst="roundRect">
            <a:avLst>
              <a:gd name="adj" fmla="val 9866"/>
            </a:avLst>
          </a:prstGeom>
          <a:solidFill>
            <a:srgbClr val="FEFE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1513" name="Rectangle 8"/>
          <p:cNvSpPr>
            <a:spLocks/>
          </p:cNvSpPr>
          <p:nvPr/>
        </p:nvSpPr>
        <p:spPr bwMode="auto">
          <a:xfrm>
            <a:off x="1028700" y="6756400"/>
            <a:ext cx="115951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einfach:		4 Proteine + 2 Transporter + H</a:t>
            </a:r>
            <a:r>
              <a:rPr lang="en-US" altLang="de-DE" sz="2400" baseline="32000">
                <a:solidFill>
                  <a:schemeClr val="tx1"/>
                </a:solidFill>
              </a:rPr>
              <a:t>+</a:t>
            </a:r>
            <a:r>
              <a:rPr lang="en-US" altLang="de-DE" sz="2400">
                <a:solidFill>
                  <a:schemeClr val="tx1"/>
                </a:solidFill>
              </a:rPr>
              <a:t>;  Kristallstrukturen u. Reaktionen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klein:			&lt;30 Proteine + LHCs;  alles Prozesse im Vesikel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abgeschlossen:	definierte Randbedingungen für die Simulation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praktisch: 		Anregung mit Licht,  spektroskopische Messungen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BD6F143-52C8-4CFC-AA2F-37CBE7E87034}" type="slidenum">
              <a:rPr lang="en-US" altLang="de-DE" sz="1800">
                <a:solidFill>
                  <a:schemeClr val="tx1"/>
                </a:solidFill>
              </a:rPr>
              <a:pPr/>
              <a:t>15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90600"/>
            <a:ext cx="52705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Modellierung der Proteine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5049838"/>
            <a:ext cx="4826000" cy="390366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/>
          </p:cNvSpPr>
          <p:nvPr/>
        </p:nvSpPr>
        <p:spPr bwMode="auto">
          <a:xfrm>
            <a:off x="965200" y="1104900"/>
            <a:ext cx="5207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RC:  Photon =&gt; Ladungstrennung</a:t>
            </a:r>
          </a:p>
        </p:txBody>
      </p:sp>
      <p:grpSp>
        <p:nvGrpSpPr>
          <p:cNvPr id="22534" name="Group 5"/>
          <p:cNvGrpSpPr>
            <a:grpSpLocks/>
          </p:cNvGrpSpPr>
          <p:nvPr/>
        </p:nvGrpSpPr>
        <p:grpSpPr bwMode="auto">
          <a:xfrm>
            <a:off x="787400" y="2482850"/>
            <a:ext cx="4622800" cy="4327525"/>
            <a:chOff x="0" y="0"/>
            <a:chExt cx="2912" cy="2726"/>
          </a:xfrm>
        </p:grpSpPr>
        <p:grpSp>
          <p:nvGrpSpPr>
            <p:cNvPr id="22539" name="Group 6"/>
            <p:cNvGrpSpPr>
              <a:grpSpLocks/>
            </p:cNvGrpSpPr>
            <p:nvPr/>
          </p:nvGrpSpPr>
          <p:grpSpPr bwMode="auto">
            <a:xfrm>
              <a:off x="-120" y="-168"/>
              <a:ext cx="3159" cy="3080"/>
              <a:chOff x="0" y="0"/>
              <a:chExt cx="3160" cy="3080"/>
            </a:xfrm>
          </p:grpSpPr>
          <p:sp>
            <p:nvSpPr>
              <p:cNvPr id="22542" name="Rectangle 7"/>
              <p:cNvSpPr>
                <a:spLocks/>
              </p:cNvSpPr>
              <p:nvPr/>
            </p:nvSpPr>
            <p:spPr bwMode="auto">
              <a:xfrm>
                <a:off x="168" y="168"/>
                <a:ext cx="2816" cy="2726"/>
              </a:xfrm>
              <a:prstGeom prst="rect">
                <a:avLst/>
              </a:prstGeom>
              <a:solidFill>
                <a:srgbClr val="FFE7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endParaRPr lang="de-DE" altLang="de-DE"/>
              </a:p>
            </p:txBody>
          </p:sp>
          <p:pic>
            <p:nvPicPr>
              <p:cNvPr id="22543" name="Picture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60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40" name="Picture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808"/>
              <a:ext cx="2944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95"/>
              <a:ext cx="2469" cy="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5" name="Rectangle 11"/>
          <p:cNvSpPr>
            <a:spLocks/>
          </p:cNvSpPr>
          <p:nvPr/>
        </p:nvSpPr>
        <p:spPr bwMode="auto">
          <a:xfrm>
            <a:off x="2720975" y="7099300"/>
            <a:ext cx="7889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sz="1800">
                <a:solidFill>
                  <a:srgbClr val="B90000"/>
                </a:solidFill>
              </a:rPr>
              <a:t>1AIJ.pdb</a:t>
            </a:r>
          </a:p>
        </p:txBody>
      </p:sp>
      <p:sp>
        <p:nvSpPr>
          <p:cNvPr id="22536" name="AutoShape 12"/>
          <p:cNvSpPr>
            <a:spLocks/>
          </p:cNvSpPr>
          <p:nvPr/>
        </p:nvSpPr>
        <p:spPr bwMode="auto">
          <a:xfrm rot="1130927">
            <a:off x="5930900" y="5562600"/>
            <a:ext cx="1638300" cy="609600"/>
          </a:xfrm>
          <a:prstGeom prst="rightArrow">
            <a:avLst>
              <a:gd name="adj1" fmla="val 40463"/>
              <a:gd name="adj2" fmla="val 103979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2537" name="AutoShape 13"/>
          <p:cNvSpPr>
            <a:spLocks/>
          </p:cNvSpPr>
          <p:nvPr/>
        </p:nvSpPr>
        <p:spPr bwMode="auto">
          <a:xfrm rot="5944675">
            <a:off x="9812338" y="4816475"/>
            <a:ext cx="1346200" cy="609600"/>
          </a:xfrm>
          <a:prstGeom prst="rightArrow">
            <a:avLst>
              <a:gd name="adj1" fmla="val 40463"/>
              <a:gd name="adj2" fmla="val 103986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2538" name="Rectangle 14"/>
          <p:cNvSpPr>
            <a:spLocks/>
          </p:cNvSpPr>
          <p:nvPr/>
        </p:nvSpPr>
        <p:spPr bwMode="auto">
          <a:xfrm>
            <a:off x="9791700" y="1270000"/>
            <a:ext cx="2374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</a:pPr>
            <a:r>
              <a:rPr lang="en-US" altLang="de-DE" sz="1800">
                <a:solidFill>
                  <a:srgbClr val="B90000"/>
                </a:solidFill>
              </a:rPr>
              <a:t>Boxer et al,  JCP 93 (1989) 8280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50A911C9-1518-466E-B1EB-D68884AE8C88}" type="slidenum">
              <a:rPr lang="en-US" altLang="de-DE" sz="1800">
                <a:solidFill>
                  <a:schemeClr val="tx1"/>
                </a:solidFill>
              </a:rPr>
              <a:pPr/>
              <a:t>16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3554" name="Rectangle 1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Stochastische Reaktionen</a:t>
            </a:r>
          </a:p>
        </p:txBody>
      </p:sp>
      <p:sp>
        <p:nvSpPr>
          <p:cNvPr id="23555" name="Rectangle 2"/>
          <p:cNvSpPr>
            <a:spLocks/>
          </p:cNvSpPr>
          <p:nvPr/>
        </p:nvSpPr>
        <p:spPr bwMode="auto">
          <a:xfrm>
            <a:off x="952500" y="1066800"/>
            <a:ext cx="108950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Wenn BS frei ist   =&gt;  Assoziation möglich:  BS + X  =&gt;  BS:X</a:t>
            </a:r>
          </a:p>
        </p:txBody>
      </p:sp>
      <p:sp>
        <p:nvSpPr>
          <p:cNvPr id="23556" name="Rectangle 3"/>
          <p:cNvSpPr>
            <a:spLocks/>
          </p:cNvSpPr>
          <p:nvPr/>
        </p:nvSpPr>
        <p:spPr bwMode="auto">
          <a:xfrm>
            <a:off x="825500" y="2476500"/>
            <a:ext cx="4454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2) chemische Reaktionskinetik:</a:t>
            </a:r>
          </a:p>
        </p:txBody>
      </p:sp>
      <p:sp>
        <p:nvSpPr>
          <p:cNvPr id="23557" name="Rectangle 4"/>
          <p:cNvSpPr>
            <a:spLocks/>
          </p:cNvSpPr>
          <p:nvPr/>
        </p:nvSpPr>
        <p:spPr bwMode="auto">
          <a:xfrm>
            <a:off x="1866900" y="3238500"/>
            <a:ext cx="2085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Reaktionsrate:</a:t>
            </a:r>
          </a:p>
        </p:txBody>
      </p:sp>
      <p:sp>
        <p:nvSpPr>
          <p:cNvPr id="23558" name="Rectangle 5"/>
          <p:cNvSpPr>
            <a:spLocks/>
          </p:cNvSpPr>
          <p:nvPr/>
        </p:nvSpPr>
        <p:spPr bwMode="auto">
          <a:xfrm>
            <a:off x="1866900" y="4000500"/>
            <a:ext cx="34813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Bindungs-W.keit pro BS: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029200"/>
            <a:ext cx="3911600" cy="3327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74747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/>
          <p:cNvSpPr>
            <a:spLocks/>
          </p:cNvSpPr>
          <p:nvPr/>
        </p:nvSpPr>
        <p:spPr bwMode="auto">
          <a:xfrm>
            <a:off x="5435600" y="5410200"/>
            <a:ext cx="6778625" cy="2717800"/>
          </a:xfrm>
          <a:prstGeom prst="rect">
            <a:avLst/>
          </a:prstGeom>
          <a:solidFill>
            <a:srgbClr val="DFFFA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342900" tIns="342900" rIns="342900" bIns="34290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for each timestep Δt: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for each reaction: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	  conditions fulfilled?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		determine probability: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		    perform reaction</a:t>
            </a:r>
          </a:p>
        </p:txBody>
      </p:sp>
      <p:sp>
        <p:nvSpPr>
          <p:cNvPr id="23561" name="Rectangle 8"/>
          <p:cNvSpPr>
            <a:spLocks/>
          </p:cNvSpPr>
          <p:nvPr/>
        </p:nvSpPr>
        <p:spPr bwMode="auto">
          <a:xfrm>
            <a:off x="7402513" y="8470900"/>
            <a:ext cx="4327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sz="1800">
                <a:solidFill>
                  <a:srgbClr val="B90000"/>
                </a:solidFill>
              </a:rPr>
              <a:t>Geyer, Lauck, Helms,  J Biotech 129 (2007) 212</a:t>
            </a:r>
          </a:p>
        </p:txBody>
      </p:sp>
      <p:sp>
        <p:nvSpPr>
          <p:cNvPr id="23562" name="Rectangle 9"/>
          <p:cNvSpPr>
            <a:spLocks/>
          </p:cNvSpPr>
          <p:nvPr/>
        </p:nvSpPr>
        <p:spPr bwMode="auto">
          <a:xfrm>
            <a:off x="825500" y="1803400"/>
            <a:ext cx="45370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1) sind alle Bedingungen erfüllt?</a:t>
            </a:r>
          </a:p>
        </p:txBody>
      </p:sp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084638"/>
            <a:ext cx="24701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101975"/>
            <a:ext cx="3248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003D160-FB8E-4589-9FED-8BBF10617705}" type="slidenum">
              <a:rPr lang="en-US" altLang="de-DE" sz="1800">
                <a:solidFill>
                  <a:schemeClr val="tx1"/>
                </a:solidFill>
              </a:rPr>
              <a:pPr/>
              <a:t>17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4578" name="Rectangle 1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Bsp:  Elektronentransfer im RC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609600" y="1219200"/>
            <a:ext cx="7289800" cy="4927600"/>
          </a:xfrm>
          <a:prstGeom prst="rect">
            <a:avLst/>
          </a:prstGeom>
          <a:solidFill>
            <a:srgbClr val="DFFFA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368300" tIns="368300" rIns="368300" bIns="36830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smtClean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// R1: transfers an electron to the Quinone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smtClean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//     using the energy from an exciton{    if (bs_Q &amp;&amp; (e_P == 1) &amp;&amp; (e_Q == 0) &amp;&amp;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smtClean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    ((He_Q == 0) || (He_Q == 1)))    {        if (LHPoolp-&gt;take_out(LH_kon))        {            e_P = 0;            e_Q = 1;            writeInternals();        }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smtClean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}}</a:t>
            </a:r>
          </a:p>
        </p:txBody>
      </p:sp>
      <p:sp>
        <p:nvSpPr>
          <p:cNvPr id="24580" name="Rectangle 3"/>
          <p:cNvSpPr>
            <a:spLocks/>
          </p:cNvSpPr>
          <p:nvPr/>
        </p:nvSpPr>
        <p:spPr bwMode="auto">
          <a:xfrm>
            <a:off x="9372600" y="2133600"/>
            <a:ext cx="1944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Bedingungen?</a:t>
            </a:r>
          </a:p>
        </p:txBody>
      </p:sp>
      <p:sp>
        <p:nvSpPr>
          <p:cNvPr id="24581" name="Rectangle 4"/>
          <p:cNvSpPr>
            <a:spLocks/>
          </p:cNvSpPr>
          <p:nvPr/>
        </p:nvSpPr>
        <p:spPr bwMode="auto">
          <a:xfrm>
            <a:off x="9156700" y="3683000"/>
            <a:ext cx="13858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Reaktion!</a:t>
            </a:r>
          </a:p>
        </p:txBody>
      </p:sp>
      <p:sp>
        <p:nvSpPr>
          <p:cNvPr id="24582" name="Rectangle 5"/>
          <p:cNvSpPr>
            <a:spLocks/>
          </p:cNvSpPr>
          <p:nvPr/>
        </p:nvSpPr>
        <p:spPr bwMode="auto">
          <a:xfrm>
            <a:off x="8991600" y="2921000"/>
            <a:ext cx="28622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Wahrscheinlichkeit?</a:t>
            </a:r>
          </a:p>
        </p:txBody>
      </p:sp>
      <p:sp>
        <p:nvSpPr>
          <p:cNvPr id="24583" name="AutoShape 6"/>
          <p:cNvSpPr>
            <a:spLocks/>
          </p:cNvSpPr>
          <p:nvPr/>
        </p:nvSpPr>
        <p:spPr bwMode="auto">
          <a:xfrm rot="10649610">
            <a:off x="7356475" y="2298700"/>
            <a:ext cx="1625600" cy="406400"/>
          </a:xfrm>
          <a:prstGeom prst="rightArrow">
            <a:avLst>
              <a:gd name="adj1" fmla="val 45611"/>
              <a:gd name="adj2" fmla="val 91759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4584" name="AutoShape 7"/>
          <p:cNvSpPr>
            <a:spLocks/>
          </p:cNvSpPr>
          <p:nvPr/>
        </p:nvSpPr>
        <p:spPr bwMode="auto">
          <a:xfrm rot="10509871">
            <a:off x="6505575" y="3097213"/>
            <a:ext cx="2209800" cy="406400"/>
          </a:xfrm>
          <a:prstGeom prst="rightArrow">
            <a:avLst>
              <a:gd name="adj1" fmla="val 45611"/>
              <a:gd name="adj2" fmla="val 91758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4585" name="AutoShape 8"/>
          <p:cNvSpPr>
            <a:spLocks/>
          </p:cNvSpPr>
          <p:nvPr/>
        </p:nvSpPr>
        <p:spPr bwMode="auto">
          <a:xfrm rot="10272547">
            <a:off x="6721475" y="3919538"/>
            <a:ext cx="2146300" cy="406400"/>
          </a:xfrm>
          <a:prstGeom prst="rightArrow">
            <a:avLst>
              <a:gd name="adj1" fmla="val 45611"/>
              <a:gd name="adj2" fmla="val 91762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610100"/>
            <a:ext cx="4613275" cy="3924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74747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Line 10"/>
          <p:cNvSpPr>
            <a:spLocks noChangeShapeType="1"/>
          </p:cNvSpPr>
          <p:nvPr/>
        </p:nvSpPr>
        <p:spPr bwMode="auto">
          <a:xfrm flipH="1">
            <a:off x="9028113" y="6191250"/>
            <a:ext cx="488950" cy="414338"/>
          </a:xfrm>
          <a:prstGeom prst="line">
            <a:avLst/>
          </a:prstGeom>
          <a:noFill/>
          <a:ln w="101600">
            <a:solidFill>
              <a:srgbClr val="0ABD04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8" name="Rectangle 11"/>
          <p:cNvSpPr>
            <a:spLocks/>
          </p:cNvSpPr>
          <p:nvPr/>
        </p:nvSpPr>
        <p:spPr bwMode="auto">
          <a:xfrm>
            <a:off x="952500" y="7112000"/>
            <a:ext cx="5343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Protein = {BS;  Reaktionen(Zustand)}</a:t>
            </a:r>
          </a:p>
        </p:txBody>
      </p:sp>
      <p:sp>
        <p:nvSpPr>
          <p:cNvPr id="24589" name="Rectangle 12"/>
          <p:cNvSpPr>
            <a:spLocks/>
          </p:cNvSpPr>
          <p:nvPr/>
        </p:nvSpPr>
        <p:spPr bwMode="auto">
          <a:xfrm>
            <a:off x="1458913" y="8115300"/>
            <a:ext cx="4327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sz="1800">
                <a:solidFill>
                  <a:srgbClr val="B90000"/>
                </a:solidFill>
              </a:rPr>
              <a:t>Geyer, Lauck, Helms,  J Biotech 129 (2007) 212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1CB13CD-ED22-45F6-B4E4-3F7B16AEB239}" type="slidenum">
              <a:rPr lang="en-US" altLang="de-DE" sz="1800">
                <a:solidFill>
                  <a:schemeClr val="tx1"/>
                </a:solidFill>
              </a:rPr>
              <a:pPr/>
              <a:t>18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5602" name="AutoShape 1"/>
          <p:cNvSpPr>
            <a:spLocks/>
          </p:cNvSpPr>
          <p:nvPr/>
        </p:nvSpPr>
        <p:spPr bwMode="auto">
          <a:xfrm>
            <a:off x="2635250" y="6953250"/>
            <a:ext cx="7721600" cy="1282700"/>
          </a:xfrm>
          <a:prstGeom prst="roundRect">
            <a:avLst>
              <a:gd name="adj" fmla="val 14847"/>
            </a:avLst>
          </a:prstGeom>
          <a:solidFill>
            <a:srgbClr val="FEFE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5603" name="Rectangle 2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"Pools-and-Proteins"–Modell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826500" cy="32781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/>
          </p:cNvSpPr>
          <p:nvPr/>
        </p:nvSpPr>
        <p:spPr bwMode="auto">
          <a:xfrm>
            <a:off x="927100" y="4667250"/>
            <a:ext cx="63119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40 </a:t>
            </a:r>
            <a:r>
              <a:rPr lang="en-US" altLang="de-DE" b="1">
                <a:solidFill>
                  <a:schemeClr val="tx1"/>
                </a:solidFill>
              </a:rPr>
              <a:t>aktive Proteine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unabhängig voneinander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stochastische Reaktionen mit je 1 Molekül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Anzahl wie auf dem Vesikel</a:t>
            </a:r>
          </a:p>
        </p:txBody>
      </p:sp>
      <p:sp>
        <p:nvSpPr>
          <p:cNvPr id="25606" name="Rectangle 5"/>
          <p:cNvSpPr>
            <a:spLocks/>
          </p:cNvSpPr>
          <p:nvPr/>
        </p:nvSpPr>
        <p:spPr bwMode="auto">
          <a:xfrm>
            <a:off x="8437563" y="5140325"/>
            <a:ext cx="37528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19 </a:t>
            </a:r>
            <a:r>
              <a:rPr lang="en-US" altLang="de-DE" b="1">
                <a:solidFill>
                  <a:schemeClr val="tx1"/>
                </a:solidFill>
              </a:rPr>
              <a:t>passive Pools</a:t>
            </a:r>
            <a:endParaRPr lang="en-US" altLang="de-DE">
              <a:solidFill>
                <a:schemeClr val="tx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ein Pool pro Metabolit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hier: Diffusion ist schnell</a:t>
            </a:r>
          </a:p>
        </p:txBody>
      </p:sp>
      <p:sp>
        <p:nvSpPr>
          <p:cNvPr id="25607" name="Rectangle 6"/>
          <p:cNvSpPr>
            <a:spLocks/>
          </p:cNvSpPr>
          <p:nvPr/>
        </p:nvSpPr>
        <p:spPr bwMode="auto">
          <a:xfrm>
            <a:off x="3048000" y="7156450"/>
            <a:ext cx="6889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Verbindungen definieren das biologische System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Pfade als "emergent behavior"</a:t>
            </a:r>
          </a:p>
        </p:txBody>
      </p:sp>
      <p:sp>
        <p:nvSpPr>
          <p:cNvPr id="25608" name="Rectangle 7"/>
          <p:cNvSpPr>
            <a:spLocks/>
          </p:cNvSpPr>
          <p:nvPr/>
        </p:nvSpPr>
        <p:spPr bwMode="auto">
          <a:xfrm>
            <a:off x="7402513" y="8477250"/>
            <a:ext cx="4327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 sz="1800">
                <a:solidFill>
                  <a:srgbClr val="B90000"/>
                </a:solidFill>
              </a:rPr>
              <a:t>Geyer, Lauck, Helms,  J Biotech 129 (2007) 212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11C9E84-997D-4BD3-97C0-539EB96A42F3}" type="slidenum">
              <a:rPr lang="en-US" altLang="de-DE" sz="1800">
                <a:solidFill>
                  <a:schemeClr val="tx1"/>
                </a:solidFill>
              </a:rPr>
              <a:pPr/>
              <a:t>19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6626" name="Rectangle 1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Web Interface</a:t>
            </a:r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7848600" y="8458200"/>
            <a:ext cx="3365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[Florian Lauck. T.G., 2006]</a:t>
            </a:r>
          </a:p>
        </p:txBody>
      </p:sp>
      <p:sp>
        <p:nvSpPr>
          <p:cNvPr id="26628" name="Rectangle 3"/>
          <p:cNvSpPr>
            <a:spLocks/>
          </p:cNvSpPr>
          <p:nvPr/>
        </p:nvSpPr>
        <p:spPr bwMode="auto">
          <a:xfrm>
            <a:off x="596900" y="990600"/>
            <a:ext cx="1002188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bIns="5080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Simulationen über Konfigurationsdatei oder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web-interface @ service.bioinformatik.uni-saarland.de/vesiweb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08200"/>
            <a:ext cx="6048375" cy="5334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74747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2012950"/>
            <a:ext cx="3876675" cy="5626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747474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6"/>
          <p:cNvSpPr>
            <a:spLocks/>
          </p:cNvSpPr>
          <p:nvPr/>
        </p:nvSpPr>
        <p:spPr bwMode="auto">
          <a:xfrm>
            <a:off x="596900" y="7556500"/>
            <a:ext cx="95789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bIns="5080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Verstehen der Prozesse</a:t>
            </a:r>
          </a:p>
          <a:p>
            <a:pPr eaLnBrk="1" hangingPunct="1"/>
            <a:r>
              <a:rPr lang="en-US" altLang="de-D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 Modell-Verifikation + Parametrisierung gegen Experimente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0E80158-7D3B-4699-B013-6C8A7A3CF46C}" type="slidenum">
              <a:rPr lang="en-US" altLang="de-DE" sz="1800">
                <a:solidFill>
                  <a:schemeClr val="tx1"/>
                </a:solidFill>
              </a:rPr>
              <a:pPr/>
              <a:t>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6146" name="Rectangle 1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Klausur-relevanter Vorlesungsstoff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525463" y="1060450"/>
          <a:ext cx="11593512" cy="55467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1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Vorlesung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Folien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14-23, 27, 35,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3-22, 25, 34-46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1-34, 39, 41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1-11, 15-36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5-6, 9-12, 16-18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9-35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</a:t>
                      </a:r>
                      <a:r>
                        <a:rPr lang="de-DE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13-17, 27-29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 4,5, 7-9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3-8, 16-18, 31-33, 38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8-10, 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 22, 24-28, 30-31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6" marB="4570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71149C5-C50B-4DEC-AE99-C97EC9BE5C58}" type="slidenum">
              <a:rPr lang="en-US" altLang="de-DE" sz="1800">
                <a:solidFill>
                  <a:schemeClr val="tx1"/>
                </a:solidFill>
              </a:rPr>
              <a:pPr/>
              <a:t>20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7650" name="Rectangle 1"/>
          <p:cNvSpPr>
            <a:spLocks noChangeArrowheads="1"/>
          </p:cNvSpPr>
          <p:nvPr>
            <p:ph type="title"/>
          </p:nvPr>
        </p:nvSpPr>
        <p:spPr>
          <a:xfrm>
            <a:off x="7747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Stochastische Effekte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38325"/>
            <a:ext cx="4876800" cy="33067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Oval 3"/>
          <p:cNvSpPr>
            <a:spLocks/>
          </p:cNvSpPr>
          <p:nvPr/>
        </p:nvSpPr>
        <p:spPr bwMode="auto">
          <a:xfrm>
            <a:off x="3517900" y="3009900"/>
            <a:ext cx="419100" cy="381000"/>
          </a:xfrm>
          <a:prstGeom prst="ellipse">
            <a:avLst/>
          </a:prstGeom>
          <a:noFill/>
          <a:ln w="12700">
            <a:solidFill>
              <a:srgbClr val="FF07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435600"/>
            <a:ext cx="4870450" cy="330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422900"/>
            <a:ext cx="4889500" cy="3314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3871913" y="3400425"/>
            <a:ext cx="4400550" cy="2965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822450"/>
            <a:ext cx="5322888" cy="2921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8"/>
          <p:cNvSpPr>
            <a:spLocks/>
          </p:cNvSpPr>
          <p:nvPr/>
        </p:nvSpPr>
        <p:spPr bwMode="auto">
          <a:xfrm>
            <a:off x="669925" y="990600"/>
            <a:ext cx="109172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Oxidationszustand des Cytochrom </a:t>
            </a:r>
            <a:r>
              <a:rPr lang="en-US" altLang="de-DE" i="1">
                <a:solidFill>
                  <a:schemeClr val="tx1"/>
                </a:solidFill>
              </a:rPr>
              <a:t>c</a:t>
            </a:r>
            <a:r>
              <a:rPr lang="en-US" altLang="de-DE">
                <a:solidFill>
                  <a:schemeClr val="tx1"/>
                </a:solidFill>
              </a:rPr>
              <a:t>-Pools bei kontinuierlicher Beleuchtung</a:t>
            </a:r>
          </a:p>
        </p:txBody>
      </p:sp>
      <p:sp>
        <p:nvSpPr>
          <p:cNvPr id="27658" name="Rectangle 9"/>
          <p:cNvSpPr>
            <a:spLocks/>
          </p:cNvSpPr>
          <p:nvPr/>
        </p:nvSpPr>
        <p:spPr bwMode="auto">
          <a:xfrm>
            <a:off x="8445500" y="6083300"/>
            <a:ext cx="2032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bIns="5080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4.4 W/m</a:t>
            </a:r>
            <a:r>
              <a:rPr lang="en-US" altLang="de-DE" sz="2100" baseline="3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altLang="de-DE"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const.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08E4BF3-9B58-4279-AD0A-874024992141}" type="slidenum">
              <a:rPr lang="en-US" altLang="de-DE" sz="1800">
                <a:solidFill>
                  <a:schemeClr val="tx1"/>
                </a:solidFill>
              </a:rPr>
              <a:pPr/>
              <a:t>21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8674" name="Rectangle 1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Steady State &lt;=&gt; Fluktuationen</a:t>
            </a:r>
          </a:p>
        </p:txBody>
      </p:sp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3819525" y="1725613"/>
            <a:ext cx="5626100" cy="3622675"/>
            <a:chOff x="0" y="0"/>
            <a:chExt cx="3544" cy="2281"/>
          </a:xfrm>
        </p:grpSpPr>
        <p:sp>
          <p:nvSpPr>
            <p:cNvPr id="56323" name="Rectangle 3"/>
            <p:cNvSpPr>
              <a:spLocks/>
            </p:cNvSpPr>
            <p:nvPr/>
          </p:nvSpPr>
          <p:spPr bwMode="auto">
            <a:xfrm>
              <a:off x="9" y="304"/>
              <a:ext cx="3368" cy="189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2870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44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6" name="Rectangle 5"/>
          <p:cNvSpPr>
            <a:spLocks/>
          </p:cNvSpPr>
          <p:nvPr/>
        </p:nvSpPr>
        <p:spPr bwMode="auto">
          <a:xfrm>
            <a:off x="195263" y="1066800"/>
            <a:ext cx="117078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60 Sek. bei konstanter Beleuchtung mit 10 RC/LHC-Dimeren und 4 bc1-Dimeren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Oxidationszustand des Cytochrom </a:t>
            </a:r>
            <a:r>
              <a:rPr lang="en-US" altLang="de-DE" i="1">
                <a:solidFill>
                  <a:schemeClr val="tx1"/>
                </a:solidFill>
              </a:rPr>
              <a:t>c</a:t>
            </a:r>
            <a:r>
              <a:rPr lang="en-US" altLang="de-DE">
                <a:solidFill>
                  <a:schemeClr val="tx1"/>
                </a:solidFill>
              </a:rPr>
              <a:t>-Pools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6605588" y="3614738"/>
            <a:ext cx="109537" cy="1900237"/>
          </a:xfrm>
          <a:prstGeom prst="line">
            <a:avLst/>
          </a:prstGeom>
          <a:noFill/>
          <a:ln w="38100">
            <a:solidFill>
              <a:srgbClr val="408000">
                <a:alpha val="52940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9347200" y="2743200"/>
            <a:ext cx="3479800" cy="2400300"/>
            <a:chOff x="0" y="0"/>
            <a:chExt cx="2192" cy="1512"/>
          </a:xfrm>
        </p:grpSpPr>
        <p:grpSp>
          <p:nvGrpSpPr>
            <p:cNvPr id="28703" name="Group 8"/>
            <p:cNvGrpSpPr>
              <a:grpSpLocks/>
            </p:cNvGrpSpPr>
            <p:nvPr/>
          </p:nvGrpSpPr>
          <p:grpSpPr bwMode="auto">
            <a:xfrm>
              <a:off x="0" y="0"/>
              <a:ext cx="2192" cy="1512"/>
              <a:chOff x="0" y="0"/>
              <a:chExt cx="2192" cy="1512"/>
            </a:xfrm>
          </p:grpSpPr>
          <p:sp>
            <p:nvSpPr>
              <p:cNvPr id="56329" name="Rectangle 9"/>
              <p:cNvSpPr>
                <a:spLocks/>
              </p:cNvSpPr>
              <p:nvPr/>
            </p:nvSpPr>
            <p:spPr bwMode="auto">
              <a:xfrm>
                <a:off x="0" y="0"/>
                <a:ext cx="2192" cy="15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defRPr/>
                </a:pPr>
                <a:endParaRPr lang="de-DE" altLang="en-US" smtClean="0"/>
              </a:p>
            </p:txBody>
          </p:sp>
          <p:pic>
            <p:nvPicPr>
              <p:cNvPr id="28706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" y="24"/>
                <a:ext cx="2160" cy="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704" name="Rectangle 11"/>
            <p:cNvSpPr>
              <a:spLocks/>
            </p:cNvSpPr>
            <p:nvPr/>
          </p:nvSpPr>
          <p:spPr bwMode="auto">
            <a:xfrm>
              <a:off x="528" y="40"/>
              <a:ext cx="112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8 W/m</a:t>
              </a:r>
              <a:r>
                <a:rPr lang="en-US" altLang="de-DE" sz="2100" baseline="32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8679" name="Group 12"/>
          <p:cNvGrpSpPr>
            <a:grpSpLocks/>
          </p:cNvGrpSpPr>
          <p:nvPr/>
        </p:nvGrpSpPr>
        <p:grpSpPr bwMode="auto">
          <a:xfrm>
            <a:off x="152400" y="2743200"/>
            <a:ext cx="3479800" cy="2400300"/>
            <a:chOff x="0" y="0"/>
            <a:chExt cx="2192" cy="1512"/>
          </a:xfrm>
        </p:grpSpPr>
        <p:grpSp>
          <p:nvGrpSpPr>
            <p:cNvPr id="28699" name="Group 13"/>
            <p:cNvGrpSpPr>
              <a:grpSpLocks/>
            </p:cNvGrpSpPr>
            <p:nvPr/>
          </p:nvGrpSpPr>
          <p:grpSpPr bwMode="auto">
            <a:xfrm>
              <a:off x="0" y="0"/>
              <a:ext cx="2192" cy="1512"/>
              <a:chOff x="0" y="0"/>
              <a:chExt cx="2192" cy="1512"/>
            </a:xfrm>
          </p:grpSpPr>
          <p:sp>
            <p:nvSpPr>
              <p:cNvPr id="56334" name="Rectangle 14"/>
              <p:cNvSpPr>
                <a:spLocks/>
              </p:cNvSpPr>
              <p:nvPr/>
            </p:nvSpPr>
            <p:spPr bwMode="auto">
              <a:xfrm>
                <a:off x="0" y="0"/>
                <a:ext cx="2192" cy="15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defRPr/>
                </a:pPr>
                <a:endParaRPr lang="de-DE" altLang="en-US" smtClean="0"/>
              </a:p>
            </p:txBody>
          </p:sp>
          <p:pic>
            <p:nvPicPr>
              <p:cNvPr id="28702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" y="16"/>
                <a:ext cx="2160" cy="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700" name="Rectangle 16"/>
            <p:cNvSpPr>
              <a:spLocks/>
            </p:cNvSpPr>
            <p:nvPr/>
          </p:nvSpPr>
          <p:spPr bwMode="auto">
            <a:xfrm>
              <a:off x="528" y="48"/>
              <a:ext cx="112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3 W/m</a:t>
              </a:r>
              <a:r>
                <a:rPr lang="en-US" altLang="de-DE" sz="2100" baseline="3200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8680" name="Line 17"/>
          <p:cNvSpPr>
            <a:spLocks noChangeShapeType="1"/>
          </p:cNvSpPr>
          <p:nvPr/>
        </p:nvSpPr>
        <p:spPr bwMode="auto">
          <a:xfrm>
            <a:off x="6948488" y="2949575"/>
            <a:ext cx="2138362" cy="3181350"/>
          </a:xfrm>
          <a:prstGeom prst="line">
            <a:avLst/>
          </a:prstGeom>
          <a:noFill/>
          <a:ln w="38100">
            <a:solidFill>
              <a:srgbClr val="408000">
                <a:alpha val="52940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1" name="Line 18"/>
          <p:cNvSpPr>
            <a:spLocks noChangeShapeType="1"/>
          </p:cNvSpPr>
          <p:nvPr/>
        </p:nvSpPr>
        <p:spPr bwMode="auto">
          <a:xfrm>
            <a:off x="7524750" y="2855913"/>
            <a:ext cx="1803400" cy="887412"/>
          </a:xfrm>
          <a:prstGeom prst="line">
            <a:avLst/>
          </a:prstGeom>
          <a:noFill/>
          <a:ln w="38100">
            <a:solidFill>
              <a:srgbClr val="408000">
                <a:alpha val="52940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19"/>
          <p:cNvSpPr>
            <a:spLocks noChangeShapeType="1"/>
          </p:cNvSpPr>
          <p:nvPr/>
        </p:nvSpPr>
        <p:spPr bwMode="auto">
          <a:xfrm flipH="1">
            <a:off x="3841750" y="4554538"/>
            <a:ext cx="2405063" cy="1576387"/>
          </a:xfrm>
          <a:prstGeom prst="line">
            <a:avLst/>
          </a:prstGeom>
          <a:noFill/>
          <a:ln w="38100">
            <a:solidFill>
              <a:srgbClr val="408000">
                <a:alpha val="52940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20"/>
          <p:cNvSpPr>
            <a:spLocks noChangeShapeType="1"/>
          </p:cNvSpPr>
          <p:nvPr/>
        </p:nvSpPr>
        <p:spPr bwMode="auto">
          <a:xfrm rot="10800000">
            <a:off x="3651250" y="4162425"/>
            <a:ext cx="1957388" cy="376238"/>
          </a:xfrm>
          <a:prstGeom prst="line">
            <a:avLst/>
          </a:prstGeom>
          <a:noFill/>
          <a:ln w="38100">
            <a:solidFill>
              <a:srgbClr val="408000">
                <a:alpha val="52940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Rectangle 21"/>
          <p:cNvSpPr>
            <a:spLocks/>
          </p:cNvSpPr>
          <p:nvPr/>
        </p:nvSpPr>
        <p:spPr bwMode="auto">
          <a:xfrm>
            <a:off x="3035300" y="8255000"/>
            <a:ext cx="69230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weicher Übergang mit starken Fluktuationen</a:t>
            </a:r>
          </a:p>
        </p:txBody>
      </p:sp>
      <p:grpSp>
        <p:nvGrpSpPr>
          <p:cNvPr id="28685" name="Group 22"/>
          <p:cNvGrpSpPr>
            <a:grpSpLocks/>
          </p:cNvGrpSpPr>
          <p:nvPr/>
        </p:nvGrpSpPr>
        <p:grpSpPr bwMode="auto">
          <a:xfrm>
            <a:off x="622300" y="5537200"/>
            <a:ext cx="3479800" cy="2400300"/>
            <a:chOff x="0" y="0"/>
            <a:chExt cx="2192" cy="1512"/>
          </a:xfrm>
        </p:grpSpPr>
        <p:grpSp>
          <p:nvGrpSpPr>
            <p:cNvPr id="28695" name="Group 23"/>
            <p:cNvGrpSpPr>
              <a:grpSpLocks/>
            </p:cNvGrpSpPr>
            <p:nvPr/>
          </p:nvGrpSpPr>
          <p:grpSpPr bwMode="auto">
            <a:xfrm>
              <a:off x="0" y="0"/>
              <a:ext cx="2192" cy="1512"/>
              <a:chOff x="0" y="0"/>
              <a:chExt cx="2192" cy="1512"/>
            </a:xfrm>
          </p:grpSpPr>
          <p:sp>
            <p:nvSpPr>
              <p:cNvPr id="56344" name="Rectangle 24"/>
              <p:cNvSpPr>
                <a:spLocks/>
              </p:cNvSpPr>
              <p:nvPr/>
            </p:nvSpPr>
            <p:spPr bwMode="auto">
              <a:xfrm>
                <a:off x="0" y="0"/>
                <a:ext cx="2192" cy="15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defRPr/>
                </a:pPr>
                <a:endParaRPr lang="de-DE" altLang="en-US" smtClean="0"/>
              </a:p>
            </p:txBody>
          </p:sp>
          <p:pic>
            <p:nvPicPr>
              <p:cNvPr id="28698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" y="16"/>
                <a:ext cx="2160" cy="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6" name="Rectangle 26"/>
            <p:cNvSpPr>
              <a:spLocks/>
            </p:cNvSpPr>
            <p:nvPr/>
          </p:nvSpPr>
          <p:spPr bwMode="auto">
            <a:xfrm>
              <a:off x="616" y="56"/>
              <a:ext cx="112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4.5 W/m</a:t>
              </a:r>
              <a:r>
                <a:rPr lang="en-US" altLang="de-DE" sz="2100" baseline="32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8686" name="Group 27"/>
          <p:cNvGrpSpPr>
            <a:grpSpLocks/>
          </p:cNvGrpSpPr>
          <p:nvPr/>
        </p:nvGrpSpPr>
        <p:grpSpPr bwMode="auto">
          <a:xfrm>
            <a:off x="9118600" y="5537200"/>
            <a:ext cx="3479800" cy="2400300"/>
            <a:chOff x="0" y="0"/>
            <a:chExt cx="2192" cy="1512"/>
          </a:xfrm>
        </p:grpSpPr>
        <p:grpSp>
          <p:nvGrpSpPr>
            <p:cNvPr id="28691" name="Group 28"/>
            <p:cNvGrpSpPr>
              <a:grpSpLocks/>
            </p:cNvGrpSpPr>
            <p:nvPr/>
          </p:nvGrpSpPr>
          <p:grpSpPr bwMode="auto">
            <a:xfrm>
              <a:off x="0" y="0"/>
              <a:ext cx="2192" cy="1512"/>
              <a:chOff x="0" y="0"/>
              <a:chExt cx="2192" cy="1512"/>
            </a:xfrm>
          </p:grpSpPr>
          <p:sp>
            <p:nvSpPr>
              <p:cNvPr id="56349" name="Rectangle 29"/>
              <p:cNvSpPr>
                <a:spLocks/>
              </p:cNvSpPr>
              <p:nvPr/>
            </p:nvSpPr>
            <p:spPr bwMode="auto">
              <a:xfrm>
                <a:off x="0" y="0"/>
                <a:ext cx="2192" cy="1512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127000" dist="76199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/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37931725" indent="-37474525"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eaLnBrk="0" hangingPunct="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4572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9144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13716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1828800" eaLnBrk="0" fontAlgn="base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defRPr/>
                </a:pPr>
                <a:endParaRPr lang="de-DE" altLang="en-US" smtClean="0"/>
              </a:p>
            </p:txBody>
          </p:sp>
          <p:pic>
            <p:nvPicPr>
              <p:cNvPr id="28694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" y="16"/>
                <a:ext cx="2160" cy="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92" name="Rectangle 31"/>
            <p:cNvSpPr>
              <a:spLocks/>
            </p:cNvSpPr>
            <p:nvPr/>
          </p:nvSpPr>
          <p:spPr bwMode="auto">
            <a:xfrm>
              <a:off x="672" y="40"/>
              <a:ext cx="112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6.5 W/m</a:t>
              </a:r>
              <a:r>
                <a:rPr lang="en-US" altLang="de-DE" sz="2100" baseline="3200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8687" name="Group 32"/>
          <p:cNvGrpSpPr>
            <a:grpSpLocks/>
          </p:cNvGrpSpPr>
          <p:nvPr/>
        </p:nvGrpSpPr>
        <p:grpSpPr bwMode="auto">
          <a:xfrm>
            <a:off x="4940300" y="5537200"/>
            <a:ext cx="3479800" cy="2400300"/>
            <a:chOff x="0" y="0"/>
            <a:chExt cx="2192" cy="1512"/>
          </a:xfrm>
        </p:grpSpPr>
        <p:sp>
          <p:nvSpPr>
            <p:cNvPr id="56353" name="Rectangle 33"/>
            <p:cNvSpPr>
              <a:spLocks/>
            </p:cNvSpPr>
            <p:nvPr/>
          </p:nvSpPr>
          <p:spPr bwMode="auto">
            <a:xfrm>
              <a:off x="0" y="0"/>
              <a:ext cx="2192" cy="151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28689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16"/>
              <a:ext cx="2160" cy="1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Rectangle 35"/>
            <p:cNvSpPr>
              <a:spLocks/>
            </p:cNvSpPr>
            <p:nvPr/>
          </p:nvSpPr>
          <p:spPr bwMode="auto">
            <a:xfrm>
              <a:off x="600" y="40"/>
              <a:ext cx="112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5.5 W/m</a:t>
              </a:r>
              <a:r>
                <a:rPr lang="en-US" altLang="de-DE" sz="2100" baseline="3200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6C2296B-953F-48DB-979E-509D4880FB72}" type="slidenum">
              <a:rPr lang="en-US" altLang="de-DE" sz="1800">
                <a:solidFill>
                  <a:schemeClr val="tx1"/>
                </a:solidFill>
              </a:rPr>
              <a:pPr/>
              <a:t>22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9698" name="AutoShape 1"/>
          <p:cNvSpPr>
            <a:spLocks/>
          </p:cNvSpPr>
          <p:nvPr/>
        </p:nvSpPr>
        <p:spPr bwMode="auto">
          <a:xfrm>
            <a:off x="93663" y="4732338"/>
            <a:ext cx="12673012" cy="1327150"/>
          </a:xfrm>
          <a:prstGeom prst="roundRect">
            <a:avLst>
              <a:gd name="adj" fmla="val 26782"/>
            </a:avLst>
          </a:prstGeom>
          <a:solidFill>
            <a:srgbClr val="FFE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9699" name="Rectangle 2"/>
          <p:cNvSpPr>
            <a:spLocks noChangeArrowheads="1"/>
          </p:cNvSpPr>
          <p:nvPr>
            <p:ph type="title"/>
          </p:nvPr>
        </p:nvSpPr>
        <p:spPr>
          <a:xfrm>
            <a:off x="10033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Deterministisch vs. Stochastisch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965200" y="1258888"/>
            <a:ext cx="4521200" cy="3281362"/>
            <a:chOff x="0" y="0"/>
            <a:chExt cx="2848" cy="2067"/>
          </a:xfrm>
        </p:grpSpPr>
        <p:sp>
          <p:nvSpPr>
            <p:cNvPr id="57348" name="Rectangle 4"/>
            <p:cNvSpPr>
              <a:spLocks/>
            </p:cNvSpPr>
            <p:nvPr/>
          </p:nvSpPr>
          <p:spPr bwMode="auto">
            <a:xfrm>
              <a:off x="0" y="68"/>
              <a:ext cx="2848" cy="197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29717" name="Rectangle 5"/>
            <p:cNvSpPr>
              <a:spLocks/>
            </p:cNvSpPr>
            <p:nvPr/>
          </p:nvSpPr>
          <p:spPr bwMode="auto">
            <a:xfrm>
              <a:off x="1903" y="1841"/>
              <a:ext cx="55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800">
                  <a:solidFill>
                    <a:schemeClr val="tx1"/>
                  </a:solidFill>
                </a:rPr>
                <a:t>I [W/m2]</a:t>
              </a:r>
            </a:p>
          </p:txBody>
        </p:sp>
        <p:sp>
          <p:nvSpPr>
            <p:cNvPr id="29718" name="AutoShape 6"/>
            <p:cNvSpPr>
              <a:spLocks/>
            </p:cNvSpPr>
            <p:nvPr/>
          </p:nvSpPr>
          <p:spPr bwMode="auto">
            <a:xfrm rot="-5400000">
              <a:off x="-123" y="779"/>
              <a:ext cx="503" cy="16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1700">
                  <a:solidFill>
                    <a:schemeClr val="tx1"/>
                  </a:solidFill>
                </a:rPr>
                <a:t>#</a:t>
              </a:r>
              <a:r>
                <a:rPr lang="en-US" altLang="de-DE" sz="2100">
                  <a:solidFill>
                    <a:schemeClr val="tx1"/>
                  </a:solidFill>
                </a:rPr>
                <a:t> c</a:t>
              </a:r>
              <a:r>
                <a:rPr lang="en-US" altLang="de-DE" sz="2100" baseline="-6000">
                  <a:solidFill>
                    <a:schemeClr val="tx1"/>
                  </a:solidFill>
                </a:rPr>
                <a:t>2</a:t>
              </a:r>
              <a:r>
                <a:rPr lang="en-US" altLang="de-DE" sz="2100">
                  <a:solidFill>
                    <a:schemeClr val="tx1"/>
                  </a:solidFill>
                </a:rPr>
                <a:t>ox</a:t>
              </a:r>
            </a:p>
          </p:txBody>
        </p:sp>
        <p:pic>
          <p:nvPicPr>
            <p:cNvPr id="2971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0"/>
              <a:ext cx="2670" cy="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6816725" y="914400"/>
            <a:ext cx="5626100" cy="3622675"/>
            <a:chOff x="0" y="0"/>
            <a:chExt cx="3544" cy="2281"/>
          </a:xfrm>
        </p:grpSpPr>
        <p:sp>
          <p:nvSpPr>
            <p:cNvPr id="57353" name="Rectangle 9"/>
            <p:cNvSpPr>
              <a:spLocks/>
            </p:cNvSpPr>
            <p:nvPr/>
          </p:nvSpPr>
          <p:spPr bwMode="auto">
            <a:xfrm>
              <a:off x="9" y="304"/>
              <a:ext cx="3368" cy="189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2971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44" cy="2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Rectangle 11"/>
          <p:cNvSpPr>
            <a:spLocks/>
          </p:cNvSpPr>
          <p:nvPr/>
        </p:nvSpPr>
        <p:spPr bwMode="auto">
          <a:xfrm>
            <a:off x="1844675" y="6262688"/>
            <a:ext cx="26447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scharfer Übergang</a:t>
            </a:r>
          </a:p>
        </p:txBody>
      </p:sp>
      <p:sp>
        <p:nvSpPr>
          <p:cNvPr id="29703" name="Rectangle 12"/>
          <p:cNvSpPr>
            <a:spLocks/>
          </p:cNvSpPr>
          <p:nvPr/>
        </p:nvSpPr>
        <p:spPr bwMode="auto">
          <a:xfrm>
            <a:off x="7797800" y="6059488"/>
            <a:ext cx="3644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weicher Übergang auch für lange Zeiten</a:t>
            </a:r>
          </a:p>
        </p:txBody>
      </p:sp>
      <p:sp>
        <p:nvSpPr>
          <p:cNvPr id="29704" name="Rectangle 13"/>
          <p:cNvSpPr>
            <a:spLocks/>
          </p:cNvSpPr>
          <p:nvPr/>
        </p:nvSpPr>
        <p:spPr bwMode="auto">
          <a:xfrm>
            <a:off x="1443038" y="8015288"/>
            <a:ext cx="34337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Reproduzierbare Werte</a:t>
            </a:r>
          </a:p>
        </p:txBody>
      </p:sp>
      <p:sp>
        <p:nvSpPr>
          <p:cNvPr id="29705" name="Rectangle 14"/>
          <p:cNvSpPr>
            <a:spLocks/>
          </p:cNvSpPr>
          <p:nvPr/>
        </p:nvSpPr>
        <p:spPr bwMode="auto">
          <a:xfrm>
            <a:off x="7429500" y="8015288"/>
            <a:ext cx="4403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nur Mittelwert reproduzierbar</a:t>
            </a:r>
          </a:p>
        </p:txBody>
      </p:sp>
      <p:sp>
        <p:nvSpPr>
          <p:cNvPr id="29706" name="Rectangle 15"/>
          <p:cNvSpPr>
            <a:spLocks/>
          </p:cNvSpPr>
          <p:nvPr/>
        </p:nvSpPr>
        <p:spPr bwMode="auto">
          <a:xfrm>
            <a:off x="893763" y="7215188"/>
            <a:ext cx="45402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nur numerische Unsicherheiten</a:t>
            </a:r>
          </a:p>
        </p:txBody>
      </p:sp>
      <p:sp>
        <p:nvSpPr>
          <p:cNvPr id="29707" name="Rectangle 16"/>
          <p:cNvSpPr>
            <a:spLocks/>
          </p:cNvSpPr>
          <p:nvPr/>
        </p:nvSpPr>
        <p:spPr bwMode="auto">
          <a:xfrm>
            <a:off x="7620000" y="7215188"/>
            <a:ext cx="401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Fluktuationen ≈ Signal</a:t>
            </a:r>
          </a:p>
        </p:txBody>
      </p:sp>
      <p:sp>
        <p:nvSpPr>
          <p:cNvPr id="29708" name="Rectangle 17"/>
          <p:cNvSpPr>
            <a:spLocks/>
          </p:cNvSpPr>
          <p:nvPr/>
        </p:nvSpPr>
        <p:spPr bwMode="auto">
          <a:xfrm>
            <a:off x="6032500" y="6262688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&lt;=&gt;</a:t>
            </a:r>
          </a:p>
        </p:txBody>
      </p:sp>
      <p:sp>
        <p:nvSpPr>
          <p:cNvPr id="29709" name="Rectangle 18"/>
          <p:cNvSpPr>
            <a:spLocks/>
          </p:cNvSpPr>
          <p:nvPr/>
        </p:nvSpPr>
        <p:spPr bwMode="auto">
          <a:xfrm>
            <a:off x="6032500" y="7265988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&lt;=&gt;</a:t>
            </a:r>
          </a:p>
        </p:txBody>
      </p:sp>
      <p:sp>
        <p:nvSpPr>
          <p:cNvPr id="29710" name="Rectangle 19"/>
          <p:cNvSpPr>
            <a:spLocks/>
          </p:cNvSpPr>
          <p:nvPr/>
        </p:nvSpPr>
        <p:spPr bwMode="auto">
          <a:xfrm>
            <a:off x="6032500" y="8015288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&lt;=&gt;</a:t>
            </a:r>
          </a:p>
        </p:txBody>
      </p:sp>
      <p:sp>
        <p:nvSpPr>
          <p:cNvPr id="29711" name="Rectangle 20"/>
          <p:cNvSpPr>
            <a:spLocks/>
          </p:cNvSpPr>
          <p:nvPr/>
        </p:nvSpPr>
        <p:spPr bwMode="auto">
          <a:xfrm>
            <a:off x="514350" y="5132388"/>
            <a:ext cx="5305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Gleichungen mitteln, dann simulieren</a:t>
            </a:r>
          </a:p>
        </p:txBody>
      </p:sp>
      <p:sp>
        <p:nvSpPr>
          <p:cNvPr id="29712" name="Rectangle 21"/>
          <p:cNvSpPr>
            <a:spLocks/>
          </p:cNvSpPr>
          <p:nvPr/>
        </p:nvSpPr>
        <p:spPr bwMode="auto">
          <a:xfrm>
            <a:off x="7700963" y="4948238"/>
            <a:ext cx="3860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Mehrfach simulieren, </a:t>
            </a:r>
          </a:p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dann Ergebnisse mitteln</a:t>
            </a:r>
          </a:p>
        </p:txBody>
      </p:sp>
      <p:sp>
        <p:nvSpPr>
          <p:cNvPr id="29713" name="Rectangle 22"/>
          <p:cNvSpPr>
            <a:spLocks/>
          </p:cNvSpPr>
          <p:nvPr/>
        </p:nvSpPr>
        <p:spPr bwMode="auto">
          <a:xfrm>
            <a:off x="6032500" y="5132388"/>
            <a:ext cx="7286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&lt;=&gt;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Prozesse in einer Zelle</a:t>
            </a:r>
          </a:p>
        </p:txBody>
      </p:sp>
      <p:sp>
        <p:nvSpPr>
          <p:cNvPr id="3072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BD74813-8779-44A9-9834-8C1D083E3B89}" type="slidenum">
              <a:rPr lang="en-US" altLang="de-DE" sz="1800">
                <a:solidFill>
                  <a:schemeClr val="tx1"/>
                </a:solidFill>
              </a:rPr>
              <a:pPr/>
              <a:t>23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/>
          </p:cNvSpPr>
          <p:nvPr/>
        </p:nvSpPr>
        <p:spPr bwMode="auto">
          <a:xfrm>
            <a:off x="1104900" y="6616700"/>
            <a:ext cx="1079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de-DE" sz="2100">
                <a:solidFill>
                  <a:schemeClr val="tx1"/>
                </a:solidFill>
              </a:rPr>
              <a:t>PI 3-kinase signaling in response to a transient PDGF gradient. The video depicts the experiment presented in Fig. 5 A of the paper, with TIRF time courses of the extracellular OG 514-dextran gradient (left) and intracellular CFP-AktPH translocation response (right). A CFP-AktPH-transfected fibroblast was stimulated with a moving PDGF gradient for 21 min, after which a uniform bolus of 10 nM PDGF and subsequently wortmannin were added (additions indicated by the flashing screen). The video plays at 7.5 frames/s (150x speed up). Bar, 30 µm.</a:t>
            </a:r>
          </a:p>
        </p:txBody>
      </p:sp>
      <p:pic>
        <p:nvPicPr>
          <p:cNvPr id="162821" name="SW-V11-SBML-VirtualCell." descr="/Users/vhelms/MACsharePC/Vorlesung/SoftwareWerkzeuge-WS12/SW-V11-SBML-VirtualCell.ppt_media/JCB200509028.V1-1.mov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2819400"/>
            <a:ext cx="3771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/>
          <p:cNvSpPr>
            <a:spLocks/>
          </p:cNvSpPr>
          <p:nvPr/>
        </p:nvSpPr>
        <p:spPr bwMode="auto">
          <a:xfrm>
            <a:off x="1651000" y="1371600"/>
            <a:ext cx="9702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Schneider und Haugh "Quantitative elucidation of a distinct spatial gradient-sensing mechanism in ﬁbroblasts",  </a:t>
            </a:r>
            <a:r>
              <a:rPr lang="en-US" altLang="de-DE" i="1">
                <a:solidFill>
                  <a:schemeClr val="tx1"/>
                </a:solidFill>
              </a:rPr>
              <a:t>JCB</a:t>
            </a:r>
            <a:r>
              <a:rPr lang="en-US" altLang="de-DE">
                <a:solidFill>
                  <a:schemeClr val="tx1"/>
                </a:solidFill>
              </a:rPr>
              <a:t> </a:t>
            </a:r>
            <a:r>
              <a:rPr lang="en-US" altLang="de-DE" b="1">
                <a:solidFill>
                  <a:schemeClr val="tx1"/>
                </a:solidFill>
              </a:rPr>
              <a:t>171</a:t>
            </a:r>
            <a:r>
              <a:rPr lang="en-US" altLang="de-DE">
                <a:solidFill>
                  <a:schemeClr val="tx1"/>
                </a:solidFill>
              </a:rPr>
              <a:t> (2005) 883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Diffusion</a:t>
            </a:r>
          </a:p>
        </p:txBody>
      </p:sp>
      <p:sp>
        <p:nvSpPr>
          <p:cNvPr id="3174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1F832750-00BE-4C06-8169-7569B0321268}" type="slidenum">
              <a:rPr lang="en-US" altLang="de-DE" sz="1800">
                <a:solidFill>
                  <a:schemeClr val="tx1"/>
                </a:solidFill>
              </a:rPr>
              <a:pPr/>
              <a:t>24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958850" y="1752600"/>
            <a:ext cx="4838700" cy="4406900"/>
            <a:chOff x="0" y="0"/>
            <a:chExt cx="3047" cy="2776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44" cy="2168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Line 4"/>
            <p:cNvSpPr>
              <a:spLocks noChangeShapeType="1"/>
            </p:cNvSpPr>
            <p:nvPr/>
          </p:nvSpPr>
          <p:spPr bwMode="auto">
            <a:xfrm flipH="1">
              <a:off x="3" y="2400"/>
              <a:ext cx="30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4" name="Rectangle 5"/>
            <p:cNvSpPr>
              <a:spLocks/>
            </p:cNvSpPr>
            <p:nvPr/>
          </p:nvSpPr>
          <p:spPr bwMode="auto">
            <a:xfrm>
              <a:off x="99" y="2456"/>
              <a:ext cx="3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t = 0</a:t>
              </a:r>
            </a:p>
          </p:txBody>
        </p:sp>
        <p:sp>
          <p:nvSpPr>
            <p:cNvPr id="31755" name="Rectangle 6"/>
            <p:cNvSpPr>
              <a:spLocks/>
            </p:cNvSpPr>
            <p:nvPr/>
          </p:nvSpPr>
          <p:spPr bwMode="auto">
            <a:xfrm>
              <a:off x="2915" y="2552"/>
              <a:ext cx="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t</a:t>
              </a:r>
            </a:p>
          </p:txBody>
        </p:sp>
      </p:grpSp>
      <p:sp>
        <p:nvSpPr>
          <p:cNvPr id="31748" name="Rectangle 7"/>
          <p:cNvSpPr>
            <a:spLocks/>
          </p:cNvSpPr>
          <p:nvPr/>
        </p:nvSpPr>
        <p:spPr bwMode="auto">
          <a:xfrm>
            <a:off x="6959600" y="1752600"/>
            <a:ext cx="4273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Diffusion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verschmiert Unterschiede</a:t>
            </a:r>
          </a:p>
        </p:txBody>
      </p:sp>
      <p:sp>
        <p:nvSpPr>
          <p:cNvPr id="31749" name="Rectangle 8"/>
          <p:cNvSpPr>
            <a:spLocks/>
          </p:cNvSpPr>
          <p:nvPr/>
        </p:nvSpPr>
        <p:spPr bwMode="auto">
          <a:xfrm>
            <a:off x="6959600" y="3733800"/>
            <a:ext cx="4635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Entwicklung der ortsabh. Dichte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&lt;=&gt; Diffusionsgleichung</a:t>
            </a:r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0165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10"/>
          <p:cNvSpPr>
            <a:spLocks/>
          </p:cNvSpPr>
          <p:nvPr/>
        </p:nvSpPr>
        <p:spPr bwMode="auto">
          <a:xfrm>
            <a:off x="3149600" y="7175500"/>
            <a:ext cx="53038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+ ortsabhängige Quellen und Senken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Kontinuitätsgleichung</a:t>
            </a:r>
          </a:p>
        </p:txBody>
      </p:sp>
      <p:sp>
        <p:nvSpPr>
          <p:cNvPr id="3277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D2D26B2-A558-4201-9FE9-81CCADAD7B2F}" type="slidenum">
              <a:rPr lang="en-US" altLang="de-DE" sz="1800">
                <a:solidFill>
                  <a:schemeClr val="tx1"/>
                </a:solidFill>
              </a:rPr>
              <a:pPr/>
              <a:t>25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2771" name="AutoShape 1"/>
          <p:cNvSpPr>
            <a:spLocks/>
          </p:cNvSpPr>
          <p:nvPr/>
        </p:nvSpPr>
        <p:spPr bwMode="auto">
          <a:xfrm>
            <a:off x="3422650" y="2287588"/>
            <a:ext cx="6311900" cy="1257300"/>
          </a:xfrm>
          <a:prstGeom prst="roundRect">
            <a:avLst>
              <a:gd name="adj" fmla="val 1514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32772" name="Rectangle 3"/>
          <p:cNvSpPr>
            <a:spLocks/>
          </p:cNvSpPr>
          <p:nvPr/>
        </p:nvSpPr>
        <p:spPr bwMode="auto">
          <a:xfrm>
            <a:off x="596900" y="915988"/>
            <a:ext cx="5505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Zwei Beiträge zur Diffusionsgleichung:</a:t>
            </a:r>
          </a:p>
        </p:txBody>
      </p:sp>
      <p:sp>
        <p:nvSpPr>
          <p:cNvPr id="32773" name="Rectangle 4"/>
          <p:cNvSpPr>
            <a:spLocks/>
          </p:cNvSpPr>
          <p:nvPr/>
        </p:nvSpPr>
        <p:spPr bwMode="auto">
          <a:xfrm>
            <a:off x="596900" y="1690688"/>
            <a:ext cx="69961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1) Kontinuitätsgleichung:  wo bleibt das Material?</a:t>
            </a:r>
          </a:p>
        </p:txBody>
      </p:sp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2490788"/>
            <a:ext cx="5067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916488"/>
            <a:ext cx="3101975" cy="2895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7"/>
          <p:cNvSpPr>
            <a:spLocks/>
          </p:cNvSpPr>
          <p:nvPr/>
        </p:nvSpPr>
        <p:spPr bwMode="auto">
          <a:xfrm>
            <a:off x="3238500" y="3900488"/>
            <a:ext cx="261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Änderung der Dichte ρ bei (r, t)</a:t>
            </a:r>
          </a:p>
        </p:txBody>
      </p:sp>
      <p:sp>
        <p:nvSpPr>
          <p:cNvPr id="32777" name="Rectangle 8"/>
          <p:cNvSpPr>
            <a:spLocks/>
          </p:cNvSpPr>
          <p:nvPr/>
        </p:nvSpPr>
        <p:spPr bwMode="auto">
          <a:xfrm>
            <a:off x="6997700" y="3938588"/>
            <a:ext cx="207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Divergenz des Stromes</a:t>
            </a:r>
          </a:p>
        </p:txBody>
      </p:sp>
      <p:sp>
        <p:nvSpPr>
          <p:cNvPr id="32778" name="Rectangle 9"/>
          <p:cNvSpPr>
            <a:spLocks/>
          </p:cNvSpPr>
          <p:nvPr/>
        </p:nvSpPr>
        <p:spPr bwMode="auto">
          <a:xfrm>
            <a:off x="9626600" y="3938588"/>
            <a:ext cx="2882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Quellen und Senken für Teilchen</a:t>
            </a:r>
          </a:p>
        </p:txBody>
      </p:sp>
      <p:sp>
        <p:nvSpPr>
          <p:cNvPr id="32779" name="Rectangle 10"/>
          <p:cNvSpPr>
            <a:spLocks/>
          </p:cNvSpPr>
          <p:nvPr/>
        </p:nvSpPr>
        <p:spPr bwMode="auto">
          <a:xfrm>
            <a:off x="9245600" y="4141788"/>
            <a:ext cx="292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2780" name="Line 11"/>
          <p:cNvSpPr>
            <a:spLocks noChangeShapeType="1"/>
          </p:cNvSpPr>
          <p:nvPr/>
        </p:nvSpPr>
        <p:spPr bwMode="auto">
          <a:xfrm flipH="1">
            <a:off x="4506913" y="3352800"/>
            <a:ext cx="60325" cy="379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1" name="Line 12"/>
          <p:cNvSpPr>
            <a:spLocks noChangeShapeType="1"/>
          </p:cNvSpPr>
          <p:nvPr/>
        </p:nvSpPr>
        <p:spPr bwMode="auto">
          <a:xfrm>
            <a:off x="8034338" y="3162300"/>
            <a:ext cx="107950" cy="539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2" name="Rectangle 13"/>
          <p:cNvSpPr>
            <a:spLocks/>
          </p:cNvSpPr>
          <p:nvPr/>
        </p:nvSpPr>
        <p:spPr bwMode="auto">
          <a:xfrm>
            <a:off x="4545013" y="7380288"/>
            <a:ext cx="4864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ΔN  =  N</a:t>
            </a:r>
            <a:r>
              <a:rPr lang="en-US" altLang="de-DE" baseline="-6000">
                <a:solidFill>
                  <a:schemeClr val="tx1"/>
                </a:solidFill>
              </a:rPr>
              <a:t>in</a:t>
            </a:r>
            <a:r>
              <a:rPr lang="en-US" altLang="de-DE">
                <a:solidFill>
                  <a:schemeClr val="tx1"/>
                </a:solidFill>
              </a:rPr>
              <a:t> – N</a:t>
            </a:r>
            <a:r>
              <a:rPr lang="en-US" altLang="de-DE" baseline="-6000">
                <a:solidFill>
                  <a:schemeClr val="tx1"/>
                </a:solidFill>
              </a:rPr>
              <a:t>out</a:t>
            </a:r>
            <a:r>
              <a:rPr lang="en-US" altLang="de-DE">
                <a:solidFill>
                  <a:schemeClr val="tx1"/>
                </a:solidFill>
              </a:rPr>
              <a:t>  =  3 – 5  =  –2</a:t>
            </a:r>
          </a:p>
        </p:txBody>
      </p:sp>
      <p:sp>
        <p:nvSpPr>
          <p:cNvPr id="32783" name="Rectangle 14"/>
          <p:cNvSpPr>
            <a:spLocks/>
          </p:cNvSpPr>
          <p:nvPr/>
        </p:nvSpPr>
        <p:spPr bwMode="auto">
          <a:xfrm>
            <a:off x="4826000" y="5462588"/>
            <a:ext cx="7277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partielle Ableitung: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=&gt; betrachte nur Änderungen von ρ in der Zeit an einem festgehaltenen Ort r (nicht: Ortsverschiebungen r = r(t))</a:t>
            </a:r>
          </a:p>
        </p:txBody>
      </p:sp>
      <p:sp>
        <p:nvSpPr>
          <p:cNvPr id="32784" name="Line 15"/>
          <p:cNvSpPr>
            <a:spLocks noChangeShapeType="1"/>
          </p:cNvSpPr>
          <p:nvPr/>
        </p:nvSpPr>
        <p:spPr bwMode="auto">
          <a:xfrm>
            <a:off x="4668838" y="4800600"/>
            <a:ext cx="374650" cy="690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Diffusionsstrom</a:t>
            </a:r>
          </a:p>
        </p:txBody>
      </p:sp>
      <p:sp>
        <p:nvSpPr>
          <p:cNvPr id="3481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F7348DD0-9B26-4A12-9278-09475EE0ABD0}" type="slidenum">
              <a:rPr lang="en-US" altLang="de-DE" sz="1800">
                <a:solidFill>
                  <a:schemeClr val="tx1"/>
                </a:solidFill>
              </a:rPr>
              <a:pPr/>
              <a:t>26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4819" name="AutoShape 1"/>
          <p:cNvSpPr>
            <a:spLocks/>
          </p:cNvSpPr>
          <p:nvPr/>
        </p:nvSpPr>
        <p:spPr bwMode="auto">
          <a:xfrm>
            <a:off x="2200275" y="1827213"/>
            <a:ext cx="7023100" cy="1206500"/>
          </a:xfrm>
          <a:prstGeom prst="roundRect">
            <a:avLst>
              <a:gd name="adj" fmla="val 157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34820" name="Rectangle 3"/>
          <p:cNvSpPr>
            <a:spLocks/>
          </p:cNvSpPr>
          <p:nvPr/>
        </p:nvSpPr>
        <p:spPr bwMode="auto">
          <a:xfrm>
            <a:off x="454025" y="989013"/>
            <a:ext cx="11476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2) Diffusionsstrom durch Dichteunterschiede (Gradienten) – Fick‘sches Gesetz: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208213"/>
            <a:ext cx="591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5"/>
          <p:cNvSpPr>
            <a:spLocks/>
          </p:cNvSpPr>
          <p:nvPr/>
        </p:nvSpPr>
        <p:spPr bwMode="auto">
          <a:xfrm>
            <a:off x="558800" y="3871913"/>
            <a:ext cx="2565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Diffusionstrom bei (r, t)</a:t>
            </a:r>
          </a:p>
        </p:txBody>
      </p:sp>
      <p:sp>
        <p:nvSpPr>
          <p:cNvPr id="34823" name="Rectangle 6"/>
          <p:cNvSpPr>
            <a:spLocks/>
          </p:cNvSpPr>
          <p:nvPr/>
        </p:nvSpPr>
        <p:spPr bwMode="auto">
          <a:xfrm>
            <a:off x="9220200" y="3706813"/>
            <a:ext cx="2374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Dichte-fluktuationen (=Gradienten)</a:t>
            </a:r>
          </a:p>
        </p:txBody>
      </p:sp>
      <p:sp>
        <p:nvSpPr>
          <p:cNvPr id="34824" name="Rectangle 7"/>
          <p:cNvSpPr>
            <a:spLocks/>
          </p:cNvSpPr>
          <p:nvPr/>
        </p:nvSpPr>
        <p:spPr bwMode="auto">
          <a:xfrm>
            <a:off x="6578600" y="3935413"/>
            <a:ext cx="2095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Diffusions– koeffizient</a:t>
            </a:r>
          </a:p>
        </p:txBody>
      </p:sp>
      <p:sp>
        <p:nvSpPr>
          <p:cNvPr id="34825" name="Rectangle 8"/>
          <p:cNvSpPr>
            <a:spLocks/>
          </p:cNvSpPr>
          <p:nvPr/>
        </p:nvSpPr>
        <p:spPr bwMode="auto">
          <a:xfrm>
            <a:off x="3683000" y="3706813"/>
            <a:ext cx="2349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de-DE">
                <a:solidFill>
                  <a:schemeClr val="tx1"/>
                </a:solidFill>
              </a:rPr>
              <a:t>Strom fließt weg von hohen Dichten</a:t>
            </a:r>
          </a:p>
        </p:txBody>
      </p:sp>
      <p:sp>
        <p:nvSpPr>
          <p:cNvPr id="34826" name="Rectangle 9"/>
          <p:cNvSpPr>
            <a:spLocks/>
          </p:cNvSpPr>
          <p:nvPr/>
        </p:nvSpPr>
        <p:spPr bwMode="auto">
          <a:xfrm>
            <a:off x="5006975" y="6208713"/>
            <a:ext cx="6438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hier: phänomenologischer Umrechnungsfaktor von Dichteunterschieden in Teilchenströme </a:t>
            </a:r>
          </a:p>
        </p:txBody>
      </p:sp>
      <p:grpSp>
        <p:nvGrpSpPr>
          <p:cNvPr id="34827" name="Group 10"/>
          <p:cNvGrpSpPr>
            <a:grpSpLocks/>
          </p:cNvGrpSpPr>
          <p:nvPr/>
        </p:nvGrpSpPr>
        <p:grpSpPr bwMode="auto">
          <a:xfrm>
            <a:off x="1104900" y="5662613"/>
            <a:ext cx="2717800" cy="1955800"/>
            <a:chOff x="0" y="0"/>
            <a:chExt cx="1712" cy="1232"/>
          </a:xfrm>
        </p:grpSpPr>
        <p:pic>
          <p:nvPicPr>
            <p:cNvPr id="3175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0"/>
              <a:ext cx="1600" cy="104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Rectangle 12"/>
            <p:cNvSpPr>
              <a:spLocks/>
            </p:cNvSpPr>
            <p:nvPr/>
          </p:nvSpPr>
          <p:spPr bwMode="auto">
            <a:xfrm>
              <a:off x="1488" y="1040"/>
              <a:ext cx="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835" name="Rectangle 13"/>
            <p:cNvSpPr>
              <a:spLocks/>
            </p:cNvSpPr>
            <p:nvPr/>
          </p:nvSpPr>
          <p:spPr bwMode="auto">
            <a:xfrm>
              <a:off x="0" y="144"/>
              <a:ext cx="11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ρ</a:t>
              </a:r>
            </a:p>
          </p:txBody>
        </p:sp>
        <p:sp>
          <p:nvSpPr>
            <p:cNvPr id="34836" name="Rectangle 14"/>
            <p:cNvSpPr>
              <a:spLocks/>
            </p:cNvSpPr>
            <p:nvPr/>
          </p:nvSpPr>
          <p:spPr bwMode="auto">
            <a:xfrm>
              <a:off x="1112" y="24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j</a:t>
              </a:r>
            </a:p>
          </p:txBody>
        </p:sp>
      </p:grpSp>
      <p:sp>
        <p:nvSpPr>
          <p:cNvPr id="34828" name="Line 15"/>
          <p:cNvSpPr>
            <a:spLocks noChangeShapeType="1"/>
          </p:cNvSpPr>
          <p:nvPr/>
        </p:nvSpPr>
        <p:spPr bwMode="auto">
          <a:xfrm flipH="1">
            <a:off x="2225675" y="2727325"/>
            <a:ext cx="896938" cy="1184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9" name="Line 16"/>
          <p:cNvSpPr>
            <a:spLocks noChangeShapeType="1"/>
          </p:cNvSpPr>
          <p:nvPr/>
        </p:nvSpPr>
        <p:spPr bwMode="auto">
          <a:xfrm flipH="1">
            <a:off x="5037138" y="2574925"/>
            <a:ext cx="1374775" cy="1185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0" name="Line 17"/>
          <p:cNvSpPr>
            <a:spLocks noChangeShapeType="1"/>
          </p:cNvSpPr>
          <p:nvPr/>
        </p:nvSpPr>
        <p:spPr bwMode="auto">
          <a:xfrm>
            <a:off x="6792913" y="2651125"/>
            <a:ext cx="630237" cy="1260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1" name="Line 18"/>
          <p:cNvSpPr>
            <a:spLocks noChangeShapeType="1"/>
          </p:cNvSpPr>
          <p:nvPr/>
        </p:nvSpPr>
        <p:spPr bwMode="auto">
          <a:xfrm>
            <a:off x="7773988" y="4797425"/>
            <a:ext cx="307975" cy="147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>
            <a:off x="7897813" y="2676525"/>
            <a:ext cx="1408112" cy="1098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8636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Diffusion mikroskopisch</a:t>
            </a:r>
          </a:p>
        </p:txBody>
      </p:sp>
      <p:sp>
        <p:nvSpPr>
          <p:cNvPr id="3686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3BED177-CAC9-4507-A2A1-6858220E7010}" type="slidenum">
              <a:rPr lang="en-US" altLang="de-DE" sz="1800">
                <a:solidFill>
                  <a:schemeClr val="tx1"/>
                </a:solidFill>
              </a:rPr>
              <a:pPr/>
              <a:t>27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312988"/>
            <a:ext cx="5681663" cy="236696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482850"/>
            <a:ext cx="5683250" cy="254793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4"/>
          <p:cNvSpPr>
            <a:spLocks/>
          </p:cNvSpPr>
          <p:nvPr/>
        </p:nvSpPr>
        <p:spPr bwMode="auto">
          <a:xfrm>
            <a:off x="596900" y="915988"/>
            <a:ext cx="124079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Ohne externe Kräfte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Teilchen bewegen sich in alle Richtungen gleich wahrscheinlich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(Gauss'sche Wahrscheinlichkeit)</a:t>
            </a:r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1397000" y="5106988"/>
            <a:ext cx="3665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ρ(x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) = ρ(x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)  =&gt;  j</a:t>
            </a:r>
            <a:r>
              <a:rPr lang="en-US" altLang="de-DE" baseline="-6000">
                <a:solidFill>
                  <a:schemeClr val="tx1"/>
                </a:solidFill>
              </a:rPr>
              <a:t>diff</a:t>
            </a:r>
            <a:r>
              <a:rPr lang="en-US" altLang="de-DE">
                <a:solidFill>
                  <a:schemeClr val="tx1"/>
                </a:solidFill>
              </a:rPr>
              <a:t> = 0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7429500" y="5106988"/>
            <a:ext cx="3665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ρ(x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) &lt; ρ(x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)  =&gt;  j</a:t>
            </a:r>
            <a:r>
              <a:rPr lang="en-US" altLang="de-DE" baseline="-6000">
                <a:solidFill>
                  <a:schemeClr val="tx1"/>
                </a:solidFill>
              </a:rPr>
              <a:t>diff</a:t>
            </a:r>
            <a:r>
              <a:rPr lang="en-US" altLang="de-DE">
                <a:solidFill>
                  <a:schemeClr val="tx1"/>
                </a:solidFill>
              </a:rPr>
              <a:t> &lt; 0</a:t>
            </a:r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609600" y="6973888"/>
            <a:ext cx="49450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Gleiche Dichten an 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 und 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gleiche Anzahl Teilchen springt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von 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 =&gt; 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 wie von 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 =&gt; 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7112000" y="6973888"/>
            <a:ext cx="47244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Unterschiedliche Dichten: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mehr Teilchen springen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   von 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  <a:r>
              <a:rPr lang="en-US" altLang="de-DE">
                <a:solidFill>
                  <a:schemeClr val="tx1"/>
                </a:solidFill>
              </a:rPr>
              <a:t> =&gt; 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 als von x</a:t>
            </a:r>
            <a:r>
              <a:rPr lang="en-US" altLang="de-DE" baseline="-6000">
                <a:solidFill>
                  <a:schemeClr val="tx1"/>
                </a:solidFill>
              </a:rPr>
              <a:t>1</a:t>
            </a:r>
            <a:r>
              <a:rPr lang="en-US" altLang="de-DE">
                <a:solidFill>
                  <a:schemeClr val="tx1"/>
                </a:solidFill>
              </a:rPr>
              <a:t> =&gt; x</a:t>
            </a:r>
            <a:r>
              <a:rPr lang="en-US" altLang="de-DE" baseline="-600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68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6588"/>
            <a:ext cx="4673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Diffusionsgleichung: partielle DGL</a:t>
            </a:r>
          </a:p>
        </p:txBody>
      </p:sp>
      <p:sp>
        <p:nvSpPr>
          <p:cNvPr id="3891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4AE0313-DC8D-4139-970A-F8F4BE9C4705}" type="slidenum">
              <a:rPr lang="en-US" altLang="de-DE" sz="1800">
                <a:solidFill>
                  <a:schemeClr val="tx1"/>
                </a:solidFill>
              </a:rPr>
              <a:pPr/>
              <a:t>28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38915" name="AutoShape 1"/>
          <p:cNvSpPr>
            <a:spLocks/>
          </p:cNvSpPr>
          <p:nvPr/>
        </p:nvSpPr>
        <p:spPr bwMode="auto">
          <a:xfrm>
            <a:off x="2800350" y="5308600"/>
            <a:ext cx="7378700" cy="1320800"/>
          </a:xfrm>
          <a:prstGeom prst="roundRect">
            <a:avLst>
              <a:gd name="adj" fmla="val 1442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596900" y="1060450"/>
            <a:ext cx="2295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Diffusionsstrom</a:t>
            </a:r>
          </a:p>
        </p:txBody>
      </p:sp>
      <p:sp>
        <p:nvSpPr>
          <p:cNvPr id="38917" name="Rectangle 4"/>
          <p:cNvSpPr>
            <a:spLocks/>
          </p:cNvSpPr>
          <p:nvPr/>
        </p:nvSpPr>
        <p:spPr bwMode="auto">
          <a:xfrm>
            <a:off x="596900" y="2597150"/>
            <a:ext cx="4870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in Kontinuitätsgleichung einsetzen</a:t>
            </a:r>
          </a:p>
        </p:txBody>
      </p:sp>
      <p:sp>
        <p:nvSpPr>
          <p:cNvPr id="38918" name="Rectangle 5"/>
          <p:cNvSpPr>
            <a:spLocks/>
          </p:cNvSpPr>
          <p:nvPr/>
        </p:nvSpPr>
        <p:spPr bwMode="auto">
          <a:xfrm>
            <a:off x="596900" y="4425950"/>
            <a:ext cx="3348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Diffusionsgleichung:</a:t>
            </a:r>
          </a:p>
        </p:txBody>
      </p:sp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581650"/>
            <a:ext cx="6489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7"/>
          <p:cNvSpPr>
            <a:spLocks/>
          </p:cNvSpPr>
          <p:nvPr/>
        </p:nvSpPr>
        <p:spPr bwMode="auto">
          <a:xfrm>
            <a:off x="1200150" y="7334250"/>
            <a:ext cx="9944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Vollständige Beschreibung der zeitabhängigen Dichteverteilung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(ohne externe Kräfte)</a:t>
            </a:r>
          </a:p>
        </p:txBody>
      </p:sp>
      <p:pic>
        <p:nvPicPr>
          <p:cNvPr id="389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33750"/>
            <a:ext cx="5067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657350"/>
            <a:ext cx="591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832350"/>
            <a:ext cx="16668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Line 11"/>
          <p:cNvSpPr>
            <a:spLocks noChangeShapeType="1"/>
          </p:cNvSpPr>
          <p:nvPr/>
        </p:nvSpPr>
        <p:spPr bwMode="auto">
          <a:xfrm rot="10800000">
            <a:off x="7959725" y="5108575"/>
            <a:ext cx="46038" cy="804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>
          <a:xfrm>
            <a:off x="5969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Zur Boltzmann-Verteilung</a:t>
            </a:r>
          </a:p>
        </p:txBody>
      </p:sp>
      <p:sp>
        <p:nvSpPr>
          <p:cNvPr id="4096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0EF1E61-B56F-4DFE-9E7A-84F87C3CB63E}" type="slidenum">
              <a:rPr lang="en-US" altLang="de-DE" sz="1800">
                <a:solidFill>
                  <a:schemeClr val="tx1"/>
                </a:solidFill>
              </a:rPr>
              <a:pPr/>
              <a:t>29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0963" name="Line 1"/>
          <p:cNvSpPr>
            <a:spLocks noChangeShapeType="1"/>
          </p:cNvSpPr>
          <p:nvPr/>
        </p:nvSpPr>
        <p:spPr bwMode="auto">
          <a:xfrm rot="10800000">
            <a:off x="8999538" y="2962275"/>
            <a:ext cx="931862" cy="1327150"/>
          </a:xfrm>
          <a:prstGeom prst="line">
            <a:avLst/>
          </a:prstGeom>
          <a:noFill/>
          <a:ln w="101600">
            <a:solidFill>
              <a:srgbClr val="FFCC66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4" name="Line 2"/>
          <p:cNvSpPr>
            <a:spLocks noChangeShapeType="1"/>
          </p:cNvSpPr>
          <p:nvPr/>
        </p:nvSpPr>
        <p:spPr bwMode="auto">
          <a:xfrm rot="10800000" flipH="1">
            <a:off x="5784850" y="2949575"/>
            <a:ext cx="890588" cy="1320800"/>
          </a:xfrm>
          <a:prstGeom prst="line">
            <a:avLst/>
          </a:prstGeom>
          <a:noFill/>
          <a:ln w="101600">
            <a:solidFill>
              <a:srgbClr val="FFCC66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5" name="AutoShape 3"/>
          <p:cNvSpPr>
            <a:spLocks/>
          </p:cNvSpPr>
          <p:nvPr/>
        </p:nvSpPr>
        <p:spPr bwMode="auto">
          <a:xfrm>
            <a:off x="3175000" y="7308850"/>
            <a:ext cx="4597400" cy="1270000"/>
          </a:xfrm>
          <a:prstGeom prst="roundRect">
            <a:avLst>
              <a:gd name="adj" fmla="val 1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558800" y="1371600"/>
            <a:ext cx="9667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Diffusion unter dem Einfluß einer externen Kraft (z.B. Schwerkraft)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stationäre Lösung der Diffusionsgleichung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525713"/>
            <a:ext cx="2000250" cy="55514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7"/>
          <p:cNvSpPr>
            <a:spLocks/>
          </p:cNvSpPr>
          <p:nvPr/>
        </p:nvSpPr>
        <p:spPr bwMode="auto">
          <a:xfrm>
            <a:off x="6654800" y="2527300"/>
            <a:ext cx="2473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b="1">
                <a:solidFill>
                  <a:schemeClr val="tx1"/>
                </a:solidFill>
              </a:rPr>
              <a:t>zwei Beiträge</a:t>
            </a:r>
          </a:p>
        </p:txBody>
      </p:sp>
      <p:sp>
        <p:nvSpPr>
          <p:cNvPr id="40969" name="Rectangle 8"/>
          <p:cNvSpPr>
            <a:spLocks/>
          </p:cNvSpPr>
          <p:nvPr/>
        </p:nvSpPr>
        <p:spPr bwMode="auto">
          <a:xfrm>
            <a:off x="3876675" y="3136900"/>
            <a:ext cx="2844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Gravitation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Moleküle sinken</a:t>
            </a:r>
          </a:p>
        </p:txBody>
      </p:sp>
      <p:sp>
        <p:nvSpPr>
          <p:cNvPr id="40970" name="Rectangle 9"/>
          <p:cNvSpPr>
            <a:spLocks/>
          </p:cNvSpPr>
          <p:nvPr/>
        </p:nvSpPr>
        <p:spPr bwMode="auto">
          <a:xfrm>
            <a:off x="8604250" y="3136900"/>
            <a:ext cx="3454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Dichteunterschied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Diffusionsstrom</a:t>
            </a:r>
          </a:p>
        </p:txBody>
      </p:sp>
      <p:pic>
        <p:nvPicPr>
          <p:cNvPr id="409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165600"/>
            <a:ext cx="4279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4140200"/>
            <a:ext cx="3111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359400"/>
            <a:ext cx="3225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Rectangle 13"/>
          <p:cNvSpPr>
            <a:spLocks/>
          </p:cNvSpPr>
          <p:nvPr/>
        </p:nvSpPr>
        <p:spPr bwMode="auto">
          <a:xfrm>
            <a:off x="4343400" y="5334000"/>
            <a:ext cx="2936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stationärer Zustand:</a:t>
            </a:r>
          </a:p>
        </p:txBody>
      </p:sp>
      <p:pic>
        <p:nvPicPr>
          <p:cNvPr id="4097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619760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6" name="Rectangle 15"/>
          <p:cNvSpPr>
            <a:spLocks/>
          </p:cNvSpPr>
          <p:nvPr/>
        </p:nvSpPr>
        <p:spPr bwMode="auto">
          <a:xfrm>
            <a:off x="3416300" y="6362700"/>
            <a:ext cx="4857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Mit</a:t>
            </a:r>
          </a:p>
        </p:txBody>
      </p:sp>
      <p:pic>
        <p:nvPicPr>
          <p:cNvPr id="40977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197600"/>
            <a:ext cx="3187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Rectangle 17"/>
          <p:cNvSpPr>
            <a:spLocks/>
          </p:cNvSpPr>
          <p:nvPr/>
        </p:nvSpPr>
        <p:spPr bwMode="auto">
          <a:xfrm>
            <a:off x="5930900" y="6362700"/>
            <a:ext cx="427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</a:t>
            </a:r>
          </a:p>
        </p:txBody>
      </p:sp>
      <p:sp>
        <p:nvSpPr>
          <p:cNvPr id="40979" name="Rectangle 18"/>
          <p:cNvSpPr>
            <a:spLocks/>
          </p:cNvSpPr>
          <p:nvPr/>
        </p:nvSpPr>
        <p:spPr bwMode="auto">
          <a:xfrm>
            <a:off x="8178800" y="7569200"/>
            <a:ext cx="430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stationärer Zustand ist unabhängig von D (aber: Relaxationszeit)</a:t>
            </a:r>
          </a:p>
        </p:txBody>
      </p:sp>
      <p:pic>
        <p:nvPicPr>
          <p:cNvPr id="40980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505700"/>
            <a:ext cx="3492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9A3EEA93-DE65-4AC6-8AD1-9ECF7814BBC6}" type="slidenum">
              <a:rPr lang="en-US" altLang="de-DE" sz="1800">
                <a:solidFill>
                  <a:schemeClr val="tx1"/>
                </a:solidFill>
              </a:rPr>
              <a:pPr/>
              <a:t>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7170" name="Rectangle 1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Dichtefluktuationen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384300"/>
            <a:ext cx="53340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/>
          </p:cNvSpPr>
          <p:nvPr/>
        </p:nvSpPr>
        <p:spPr bwMode="auto">
          <a:xfrm>
            <a:off x="7429500" y="1219200"/>
            <a:ext cx="966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chemeClr val="tx1"/>
                </a:solidFill>
              </a:rPr>
              <a:t>N = 100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065713"/>
            <a:ext cx="533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/>
          <p:cNvSpPr>
            <a:spLocks/>
          </p:cNvSpPr>
          <p:nvPr/>
        </p:nvSpPr>
        <p:spPr bwMode="auto">
          <a:xfrm>
            <a:off x="1155700" y="4902200"/>
            <a:ext cx="11064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chemeClr val="tx1"/>
                </a:solidFill>
              </a:rPr>
              <a:t>N = 1000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065713"/>
            <a:ext cx="5334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7"/>
          <p:cNvSpPr>
            <a:spLocks/>
          </p:cNvSpPr>
          <p:nvPr/>
        </p:nvSpPr>
        <p:spPr bwMode="auto">
          <a:xfrm>
            <a:off x="7086600" y="4902200"/>
            <a:ext cx="12461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chemeClr val="tx1"/>
                </a:solidFill>
              </a:rPr>
              <a:t>N = 10000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4300"/>
            <a:ext cx="53340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9"/>
          <p:cNvSpPr>
            <a:spLocks/>
          </p:cNvSpPr>
          <p:nvPr/>
        </p:nvSpPr>
        <p:spPr bwMode="auto">
          <a:xfrm>
            <a:off x="1155700" y="1219200"/>
            <a:ext cx="8270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chemeClr val="tx1"/>
                </a:solidFill>
              </a:rPr>
              <a:t>N =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Integration</a:t>
            </a:r>
          </a:p>
        </p:txBody>
      </p:sp>
      <p:sp>
        <p:nvSpPr>
          <p:cNvPr id="430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36A58F73-BA31-443C-8E5A-7A26BAC5C901}" type="slidenum">
              <a:rPr lang="en-US" altLang="de-DE" sz="1800">
                <a:solidFill>
                  <a:schemeClr val="tx1"/>
                </a:solidFill>
              </a:rPr>
              <a:pPr/>
              <a:t>30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5537200"/>
            <a:ext cx="3136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/>
          </p:cNvSpPr>
          <p:nvPr/>
        </p:nvSpPr>
        <p:spPr bwMode="auto">
          <a:xfrm>
            <a:off x="309563" y="4673600"/>
            <a:ext cx="53800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Jetzt:  Diffusionsgl. mit konstantem D:</a:t>
            </a: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309563" y="1219200"/>
            <a:ext cx="4013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Bisher:  (System von) ODEs</a:t>
            </a:r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993900"/>
            <a:ext cx="322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6"/>
          <p:cNvSpPr>
            <a:spLocks/>
          </p:cNvSpPr>
          <p:nvPr/>
        </p:nvSpPr>
        <p:spPr bwMode="auto">
          <a:xfrm>
            <a:off x="754063" y="3098800"/>
            <a:ext cx="1090453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Zeitentwicklung abhängig von den </a:t>
            </a:r>
            <a:r>
              <a:rPr lang="en-US" altLang="de-DE" b="1">
                <a:solidFill>
                  <a:schemeClr val="tx1"/>
                </a:solidFill>
              </a:rPr>
              <a:t>lokalen</a:t>
            </a:r>
            <a:r>
              <a:rPr lang="en-US" altLang="de-DE">
                <a:solidFill>
                  <a:schemeClr val="tx1"/>
                </a:solidFill>
              </a:rPr>
              <a:t> Werten der Systemparameter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alle Ableitungen nach der Zeit</a:t>
            </a:r>
          </a:p>
        </p:txBody>
      </p:sp>
      <p:sp>
        <p:nvSpPr>
          <p:cNvPr id="43016" name="Rectangle 7"/>
          <p:cNvSpPr>
            <a:spLocks/>
          </p:cNvSpPr>
          <p:nvPr/>
        </p:nvSpPr>
        <p:spPr bwMode="auto">
          <a:xfrm>
            <a:off x="754063" y="6794500"/>
            <a:ext cx="11383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Zeitentwicklung bestimmt durch </a:t>
            </a:r>
            <a:r>
              <a:rPr lang="en-US" altLang="de-DE" b="1">
                <a:solidFill>
                  <a:schemeClr val="tx1"/>
                </a:solidFill>
              </a:rPr>
              <a:t>globale</a:t>
            </a:r>
            <a:r>
              <a:rPr lang="en-US" altLang="de-DE">
                <a:solidFill>
                  <a:schemeClr val="tx1"/>
                </a:solidFill>
              </a:rPr>
              <a:t> Werte (Verteilungen) der Variablen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  (gesamte Dichte ρ(r) nötig für Gradient)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Ableitungen nach </a:t>
            </a:r>
            <a:r>
              <a:rPr lang="en-US" altLang="de-DE" b="1">
                <a:solidFill>
                  <a:schemeClr val="tx1"/>
                </a:solidFill>
              </a:rPr>
              <a:t>Zeit und 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762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FTCS–Integrator</a:t>
            </a:r>
          </a:p>
        </p:txBody>
      </p:sp>
      <p:sp>
        <p:nvSpPr>
          <p:cNvPr id="4505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A12EE33-0FF9-4AE3-AD3D-FEBB47980073}" type="slidenum">
              <a:rPr lang="en-US" altLang="de-DE" sz="1800">
                <a:solidFill>
                  <a:schemeClr val="tx1"/>
                </a:solidFill>
              </a:rPr>
              <a:pPr/>
              <a:t>31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5059" name="AutoShape 1"/>
          <p:cNvSpPr>
            <a:spLocks/>
          </p:cNvSpPr>
          <p:nvPr/>
        </p:nvSpPr>
        <p:spPr bwMode="auto">
          <a:xfrm>
            <a:off x="3194050" y="7118350"/>
            <a:ext cx="2311400" cy="1155700"/>
          </a:xfrm>
          <a:prstGeom prst="roundRect">
            <a:avLst>
              <a:gd name="adj" fmla="val 1648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45060" name="Rectangle 3"/>
          <p:cNvSpPr>
            <a:spLocks/>
          </p:cNvSpPr>
          <p:nvPr/>
        </p:nvSpPr>
        <p:spPr bwMode="auto">
          <a:xfrm>
            <a:off x="596900" y="1219200"/>
            <a:ext cx="64468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Diffusionsgleichung mit konstantem D in 1D: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905000"/>
            <a:ext cx="3276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5"/>
          <p:cNvSpPr>
            <a:spLocks/>
          </p:cNvSpPr>
          <p:nvPr/>
        </p:nvSpPr>
        <p:spPr bwMode="auto">
          <a:xfrm>
            <a:off x="596900" y="3073400"/>
            <a:ext cx="9548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Direkte Implementierung auf einem Gitter {ρ(x</a:t>
            </a:r>
            <a:r>
              <a:rPr lang="en-US" altLang="de-DE" baseline="-6000">
                <a:solidFill>
                  <a:schemeClr val="tx1"/>
                </a:solidFill>
              </a:rPr>
              <a:t>i</a:t>
            </a:r>
            <a:r>
              <a:rPr lang="en-US" altLang="de-DE">
                <a:solidFill>
                  <a:schemeClr val="tx1"/>
                </a:solidFill>
              </a:rPr>
              <a:t>)} mit Abstand Δx:</a:t>
            </a:r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584200" y="5613400"/>
            <a:ext cx="28654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Propagationsschritt:</a:t>
            </a:r>
          </a:p>
        </p:txBody>
      </p:sp>
      <p:sp>
        <p:nvSpPr>
          <p:cNvPr id="45064" name="Rectangle 7"/>
          <p:cNvSpPr>
            <a:spLocks/>
          </p:cNvSpPr>
          <p:nvPr/>
        </p:nvSpPr>
        <p:spPr bwMode="auto">
          <a:xfrm>
            <a:off x="1498600" y="4902200"/>
            <a:ext cx="218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 b="1">
                <a:solidFill>
                  <a:schemeClr val="tx1"/>
                </a:solidFill>
              </a:rPr>
              <a:t>F</a:t>
            </a:r>
            <a:r>
              <a:rPr lang="en-US" altLang="de-DE" sz="2400">
                <a:solidFill>
                  <a:schemeClr val="tx1"/>
                </a:solidFill>
              </a:rPr>
              <a:t>orward in </a:t>
            </a:r>
            <a:r>
              <a:rPr lang="en-US" altLang="de-DE" sz="2400" b="1">
                <a:solidFill>
                  <a:schemeClr val="tx1"/>
                </a:solidFill>
              </a:rPr>
              <a:t>T</a:t>
            </a:r>
            <a:r>
              <a:rPr lang="en-US" altLang="de-DE" sz="2400">
                <a:solidFill>
                  <a:schemeClr val="tx1"/>
                </a:solidFill>
              </a:rPr>
              <a:t>ime</a:t>
            </a:r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5511800" y="4902200"/>
            <a:ext cx="233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 b="1">
                <a:solidFill>
                  <a:schemeClr val="tx1"/>
                </a:solidFill>
              </a:rPr>
              <a:t>C</a:t>
            </a:r>
            <a:r>
              <a:rPr lang="en-US" altLang="de-DE" sz="2400">
                <a:solidFill>
                  <a:schemeClr val="tx1"/>
                </a:solidFill>
              </a:rPr>
              <a:t>entered in </a:t>
            </a:r>
            <a:r>
              <a:rPr lang="en-US" altLang="de-DE" sz="2400" b="1">
                <a:solidFill>
                  <a:schemeClr val="tx1"/>
                </a:solidFill>
              </a:rPr>
              <a:t>S</a:t>
            </a:r>
            <a:r>
              <a:rPr lang="en-US" altLang="de-DE" sz="2400">
                <a:solidFill>
                  <a:schemeClr val="tx1"/>
                </a:solidFill>
              </a:rPr>
              <a:t>pace</a:t>
            </a:r>
          </a:p>
        </p:txBody>
      </p:sp>
      <p:pic>
        <p:nvPicPr>
          <p:cNvPr id="450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6019800"/>
            <a:ext cx="76835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7340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Rectangle 11"/>
          <p:cNvSpPr>
            <a:spLocks/>
          </p:cNvSpPr>
          <p:nvPr/>
        </p:nvSpPr>
        <p:spPr bwMode="auto">
          <a:xfrm>
            <a:off x="584200" y="7480300"/>
            <a:ext cx="1377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Stabil für:</a:t>
            </a:r>
          </a:p>
        </p:txBody>
      </p:sp>
      <p:sp>
        <p:nvSpPr>
          <p:cNvPr id="45069" name="Rectangle 12"/>
          <p:cNvSpPr>
            <a:spLocks/>
          </p:cNvSpPr>
          <p:nvPr/>
        </p:nvSpPr>
        <p:spPr bwMode="auto">
          <a:xfrm>
            <a:off x="6172200" y="7454900"/>
            <a:ext cx="5502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(Δt &lt; DIffusionszeit über Abstand Δx)</a:t>
            </a:r>
          </a:p>
        </p:txBody>
      </p:sp>
      <p:pic>
        <p:nvPicPr>
          <p:cNvPr id="450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7239000"/>
            <a:ext cx="1587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1" name="Group 14"/>
          <p:cNvGrpSpPr>
            <a:grpSpLocks/>
          </p:cNvGrpSpPr>
          <p:nvPr/>
        </p:nvGrpSpPr>
        <p:grpSpPr bwMode="auto">
          <a:xfrm>
            <a:off x="9766300" y="4254500"/>
            <a:ext cx="2806700" cy="2019300"/>
            <a:chOff x="0" y="0"/>
            <a:chExt cx="1768" cy="1272"/>
          </a:xfrm>
        </p:grpSpPr>
        <p:pic>
          <p:nvPicPr>
            <p:cNvPr id="41999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1672" cy="127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3" name="Line 16"/>
            <p:cNvSpPr>
              <a:spLocks noChangeShapeType="1"/>
            </p:cNvSpPr>
            <p:nvPr/>
          </p:nvSpPr>
          <p:spPr bwMode="auto">
            <a:xfrm>
              <a:off x="0" y="170"/>
              <a:ext cx="0" cy="9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4" name="Rectangle 17"/>
            <p:cNvSpPr>
              <a:spLocks/>
            </p:cNvSpPr>
            <p:nvPr/>
          </p:nvSpPr>
          <p:spPr bwMode="auto">
            <a:xfrm>
              <a:off x="96" y="168"/>
              <a:ext cx="71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762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Beispiel:  Diffusion</a:t>
            </a:r>
          </a:p>
        </p:txBody>
      </p:sp>
      <p:sp>
        <p:nvSpPr>
          <p:cNvPr id="4710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0A5CC805-77E9-415C-963A-6EA4C9567026}" type="slidenum">
              <a:rPr lang="en-US" altLang="de-DE" sz="1800">
                <a:solidFill>
                  <a:schemeClr val="tx1"/>
                </a:solidFill>
              </a:rPr>
              <a:pPr/>
              <a:t>32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596900" y="1219200"/>
            <a:ext cx="9891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Moleküle werden bei x</a:t>
            </a:r>
            <a:r>
              <a:rPr lang="en-US" altLang="de-DE" baseline="-6000">
                <a:solidFill>
                  <a:schemeClr val="tx1"/>
                </a:solidFill>
              </a:rPr>
              <a:t>s</a:t>
            </a:r>
            <a:r>
              <a:rPr lang="en-US" altLang="de-DE">
                <a:solidFill>
                  <a:schemeClr val="tx1"/>
                </a:solidFill>
              </a:rPr>
              <a:t> produziert und in der ganzen Zelle abgebaut</a:t>
            </a:r>
          </a:p>
        </p:txBody>
      </p:sp>
      <p:sp>
        <p:nvSpPr>
          <p:cNvPr id="47108" name="Rectangle 3"/>
          <p:cNvSpPr>
            <a:spLocks/>
          </p:cNvSpPr>
          <p:nvPr/>
        </p:nvSpPr>
        <p:spPr bwMode="auto">
          <a:xfrm>
            <a:off x="596900" y="1892300"/>
            <a:ext cx="49053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Diffusion in beliebiger Geometrie:</a:t>
            </a:r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6502400" y="1987550"/>
            <a:ext cx="4876800" cy="3657600"/>
            <a:chOff x="0" y="0"/>
            <a:chExt cx="3071" cy="2303"/>
          </a:xfrm>
        </p:grpSpPr>
        <p:pic>
          <p:nvPicPr>
            <p:cNvPr id="4403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71" cy="230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Oval 6"/>
            <p:cNvSpPr>
              <a:spLocks/>
            </p:cNvSpPr>
            <p:nvPr/>
          </p:nvSpPr>
          <p:spPr bwMode="auto">
            <a:xfrm>
              <a:off x="1452" y="1071"/>
              <a:ext cx="167" cy="1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de-DE" altLang="de-DE"/>
            </a:p>
          </p:txBody>
        </p:sp>
      </p:grpSp>
      <p:sp>
        <p:nvSpPr>
          <p:cNvPr id="47110" name="Line 7"/>
          <p:cNvSpPr>
            <a:spLocks noChangeShapeType="1"/>
          </p:cNvSpPr>
          <p:nvPr/>
        </p:nvSpPr>
        <p:spPr bwMode="auto">
          <a:xfrm rot="10800000" flipH="1">
            <a:off x="8174038" y="3841750"/>
            <a:ext cx="503237" cy="1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8407400" y="3136900"/>
            <a:ext cx="358775" cy="488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 flipH="1">
            <a:off x="8956675" y="3051175"/>
            <a:ext cx="93663" cy="574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 rot="10800000">
            <a:off x="9121775" y="3816350"/>
            <a:ext cx="577850" cy="41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H="1">
            <a:off x="9121775" y="3314700"/>
            <a:ext cx="473075" cy="336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 rot="10800000">
            <a:off x="9070975" y="4032250"/>
            <a:ext cx="295275" cy="463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rot="10800000" flipH="1">
            <a:off x="8559800" y="4044950"/>
            <a:ext cx="244475" cy="479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17" name="Rectangle 14"/>
          <p:cNvSpPr>
            <a:spLocks/>
          </p:cNvSpPr>
          <p:nvPr/>
        </p:nvSpPr>
        <p:spPr bwMode="auto">
          <a:xfrm>
            <a:off x="596900" y="2527300"/>
            <a:ext cx="3308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=&gt; Einfluß der Wände?</a:t>
            </a:r>
          </a:p>
        </p:txBody>
      </p:sp>
      <p:sp>
        <p:nvSpPr>
          <p:cNvPr id="47118" name="Rectangle 15"/>
          <p:cNvSpPr>
            <a:spLocks/>
          </p:cNvSpPr>
          <p:nvPr/>
        </p:nvSpPr>
        <p:spPr bwMode="auto">
          <a:xfrm>
            <a:off x="1790700" y="4381500"/>
            <a:ext cx="23447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Simulationstool?</a:t>
            </a:r>
          </a:p>
        </p:txBody>
      </p:sp>
      <p:sp>
        <p:nvSpPr>
          <p:cNvPr id="47119" name="Rectangle 16"/>
          <p:cNvSpPr>
            <a:spLocks/>
          </p:cNvSpPr>
          <p:nvPr/>
        </p:nvSpPr>
        <p:spPr bwMode="auto">
          <a:xfrm>
            <a:off x="444500" y="5626100"/>
            <a:ext cx="2065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Do-It-Yourself</a:t>
            </a:r>
          </a:p>
        </p:txBody>
      </p:sp>
      <p:sp>
        <p:nvSpPr>
          <p:cNvPr id="47120" name="Rectangle 17"/>
          <p:cNvSpPr>
            <a:spLocks/>
          </p:cNvSpPr>
          <p:nvPr/>
        </p:nvSpPr>
        <p:spPr bwMode="auto">
          <a:xfrm>
            <a:off x="3581400" y="5626100"/>
            <a:ext cx="1566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fertige SW</a:t>
            </a:r>
          </a:p>
        </p:txBody>
      </p:sp>
      <p:sp>
        <p:nvSpPr>
          <p:cNvPr id="47121" name="Rectangle 18"/>
          <p:cNvSpPr>
            <a:spLocks/>
          </p:cNvSpPr>
          <p:nvPr/>
        </p:nvSpPr>
        <p:spPr bwMode="auto">
          <a:xfrm>
            <a:off x="2286000" y="6819900"/>
            <a:ext cx="2593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"The Virtual Cell":</a:t>
            </a:r>
          </a:p>
        </p:txBody>
      </p:sp>
      <p:sp>
        <p:nvSpPr>
          <p:cNvPr id="47122" name="Rectangle 19"/>
          <p:cNvSpPr>
            <a:spLocks/>
          </p:cNvSpPr>
          <p:nvPr/>
        </p:nvSpPr>
        <p:spPr bwMode="auto">
          <a:xfrm>
            <a:off x="5384800" y="6819900"/>
            <a:ext cx="7381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Reaktions-Diffusions-Systeme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kontinuierliche und stochastische Integration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frei definierbare Geometrien (Fotos)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• lokales Java-Frontend + Cluster @ NRCAM</a:t>
            </a:r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 rot="10800000" flipH="1">
            <a:off x="3770313" y="6015038"/>
            <a:ext cx="385762" cy="842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 rot="10800000" flipH="1">
            <a:off x="1911350" y="4787900"/>
            <a:ext cx="544513" cy="841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 rot="10800000">
            <a:off x="3560763" y="4787900"/>
            <a:ext cx="50800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152400"/>
            <a:ext cx="11137900" cy="901700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The Virtual Cell</a:t>
            </a:r>
          </a:p>
        </p:txBody>
      </p:sp>
      <p:sp>
        <p:nvSpPr>
          <p:cNvPr id="4813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B9811565-CEBC-4A69-A204-F6EE17043864}" type="slidenum">
              <a:rPr lang="en-US" altLang="de-DE" sz="1800">
                <a:solidFill>
                  <a:schemeClr val="tx1"/>
                </a:solidFill>
              </a:rPr>
              <a:pPr/>
              <a:t>33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813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fld id="{83618917-892B-4F93-9C80-4D937F6A3077}" type="slidenum">
              <a:rPr lang="en-US" altLang="de-DE" sz="1800">
                <a:solidFill>
                  <a:schemeClr val="tx1"/>
                </a:solidFill>
              </a:rPr>
              <a:pPr algn="ctr" eaLnBrk="1" hangingPunct="1"/>
              <a:t>33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200150"/>
            <a:ext cx="9855200" cy="7353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9029700" y="7321550"/>
            <a:ext cx="2489200" cy="723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altLang="en-US" sz="2400" smtClean="0">
                <a:solidFill>
                  <a:schemeClr val="tx1"/>
                </a:solidFill>
                <a:latin typeface="Marker Felt" charset="0"/>
                <a:sym typeface="Marker Felt" charset="0"/>
              </a:rPr>
              <a:t>download and run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altLang="en-US" sz="2400" smtClean="0">
                <a:solidFill>
                  <a:schemeClr val="tx1"/>
                </a:solidFill>
                <a:latin typeface="Marker Felt" charset="0"/>
                <a:sym typeface="Marker Felt" charset="0"/>
              </a:rPr>
              <a:t>a Java frontend</a:t>
            </a:r>
          </a:p>
        </p:txBody>
      </p:sp>
      <p:sp>
        <p:nvSpPr>
          <p:cNvPr id="48135" name="Line 6"/>
          <p:cNvSpPr>
            <a:spLocks noChangeShapeType="1"/>
          </p:cNvSpPr>
          <p:nvPr/>
        </p:nvSpPr>
        <p:spPr bwMode="auto">
          <a:xfrm>
            <a:off x="5332413" y="6226175"/>
            <a:ext cx="3613150" cy="133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title"/>
          </p:nvPr>
        </p:nvSpPr>
        <p:spPr>
          <a:xfrm>
            <a:off x="635000" y="228600"/>
            <a:ext cx="11704638" cy="828675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Model-Setup: Spezies und Reaktionen</a:t>
            </a:r>
          </a:p>
        </p:txBody>
      </p:sp>
      <p:sp>
        <p:nvSpPr>
          <p:cNvPr id="4915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E5448C88-69BD-45CA-82FD-E9CD947F5848}" type="slidenum">
              <a:rPr lang="en-US" altLang="de-DE" sz="1800">
                <a:solidFill>
                  <a:schemeClr val="tx1"/>
                </a:solidFill>
              </a:rPr>
              <a:pPr/>
              <a:t>34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915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"/>
          <p:cNvSpPr>
            <a:spLocks/>
          </p:cNvSpPr>
          <p:nvPr/>
        </p:nvSpPr>
        <p:spPr bwMode="auto">
          <a:xfrm>
            <a:off x="1714500" y="2311400"/>
            <a:ext cx="2984500" cy="406400"/>
          </a:xfrm>
          <a:prstGeom prst="rect">
            <a:avLst/>
          </a:prstGeom>
          <a:solidFill>
            <a:schemeClr val="accent1">
              <a:alpha val="6470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General definitions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fld id="{D7323BD5-7A25-414D-A329-72DE9AF2F88E}" type="slidenum">
              <a:rPr lang="en-US" altLang="de-DE" sz="1800">
                <a:solidFill>
                  <a:schemeClr val="tx1"/>
                </a:solidFill>
              </a:rPr>
              <a:pPr algn="ctr" eaLnBrk="1" hangingPunct="1"/>
              <a:t>34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09600"/>
            <a:ext cx="10210800" cy="8064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457200"/>
            <a:ext cx="11137900" cy="914400"/>
          </a:xfrm>
        </p:spPr>
        <p:txBody>
          <a:bodyPr anchor="t"/>
          <a:lstStyle/>
          <a:p>
            <a:pPr algn="l" eaLnBrk="1" hangingPunct="1"/>
            <a:r>
              <a:rPr lang="en-US" altLang="de-DE" smtClean="0"/>
              <a:t>      Reaktionen                      m</a:t>
            </a:r>
          </a:p>
        </p:txBody>
      </p:sp>
      <p:sp>
        <p:nvSpPr>
          <p:cNvPr id="5017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D2F12433-FD56-4514-958C-D3D765BB4F67}" type="slidenum">
              <a:rPr lang="en-US" altLang="de-DE" sz="1800">
                <a:solidFill>
                  <a:schemeClr val="tx1"/>
                </a:solidFill>
              </a:rPr>
              <a:pPr/>
              <a:t>35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5017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fld id="{60FB103D-B23B-455F-92A7-DBEABC70AC70}" type="slidenum">
              <a:rPr lang="en-US" altLang="de-DE" sz="1800">
                <a:solidFill>
                  <a:schemeClr val="tx1"/>
                </a:solidFill>
              </a:rPr>
              <a:pPr algn="ctr" eaLnBrk="1" hangingPunct="1"/>
              <a:t>35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844550"/>
            <a:ext cx="10210800" cy="8064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28600"/>
            <a:ext cx="5791200" cy="4991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28600"/>
            <a:ext cx="11704638" cy="828675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Simulationen: remote</a:t>
            </a:r>
          </a:p>
        </p:txBody>
      </p:sp>
      <p:sp>
        <p:nvSpPr>
          <p:cNvPr id="5120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92710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AECD393-FA02-43D6-84BA-51B443F6F98F}" type="slidenum">
              <a:rPr lang="en-US" altLang="de-DE" sz="1800">
                <a:solidFill>
                  <a:schemeClr val="tx1"/>
                </a:solidFill>
              </a:rPr>
              <a:pPr/>
              <a:t>36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5120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12103100" y="9271000"/>
            <a:ext cx="24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fld id="{F99D25CD-DA19-422E-A2B1-6B2F516A53C0}" type="slidenum">
              <a:rPr lang="en-US" altLang="de-DE" sz="1800">
                <a:solidFill>
                  <a:schemeClr val="tx1"/>
                </a:solidFill>
              </a:rPr>
              <a:pPr algn="ctr" eaLnBrk="1" hangingPunct="1"/>
              <a:t>36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685800"/>
            <a:ext cx="10248900" cy="80962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28600"/>
            <a:ext cx="11704638" cy="828675"/>
          </a:xfrm>
        </p:spPr>
        <p:txBody>
          <a:bodyPr anchor="t"/>
          <a:lstStyle/>
          <a:p>
            <a:pPr eaLnBrk="1" hangingPunct="1"/>
            <a:r>
              <a:rPr lang="en-US" altLang="de-DE" smtClean="0"/>
              <a:t>Daten-Analyse</a:t>
            </a:r>
          </a:p>
        </p:txBody>
      </p:sp>
      <p:sp>
        <p:nvSpPr>
          <p:cNvPr id="52226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2763500" y="8191500"/>
            <a:ext cx="241300" cy="266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A5D608BE-80BA-450D-B0C0-B3D4407716E4}" type="slidenum">
              <a:rPr lang="en-US" altLang="de-DE" sz="1800">
                <a:solidFill>
                  <a:schemeClr val="tx1"/>
                </a:solidFill>
              </a:rPr>
              <a:pPr/>
              <a:t>37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5222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12103100" y="8191500"/>
            <a:ext cx="241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fld id="{06B393E5-E664-4CBF-9AD4-1F4395B2F62E}" type="slidenum">
              <a:rPr lang="en-US" altLang="de-DE" sz="1800">
                <a:solidFill>
                  <a:schemeClr val="tx1"/>
                </a:solidFill>
              </a:rPr>
              <a:pPr algn="ctr" eaLnBrk="1" hangingPunct="1"/>
              <a:t>37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81000"/>
            <a:ext cx="10553700" cy="80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7EBE2FB5-DB94-4BD1-8620-49624C55B251}" type="slidenum">
              <a:rPr lang="en-US" altLang="de-DE" sz="1800">
                <a:solidFill>
                  <a:schemeClr val="tx1"/>
                </a:solidFill>
              </a:rPr>
              <a:pPr/>
              <a:t>4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8194" name="Rectangle 1"/>
          <p:cNvSpPr>
            <a:spLocks noChangeArrowheads="1"/>
          </p:cNvSpPr>
          <p:nvPr>
            <p:ph type="title"/>
          </p:nvPr>
        </p:nvSpPr>
        <p:spPr>
          <a:xfrm>
            <a:off x="10795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Poisson-Verteilung</a:t>
            </a:r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369888" y="4113213"/>
            <a:ext cx="530225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Wahrscheinlichkeit, dass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>
                <a:solidFill>
                  <a:schemeClr val="tx1"/>
                </a:solidFill>
              </a:rPr>
              <a:t> Ereignisse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pro Einheitszeitintervall auftreten: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4189413"/>
            <a:ext cx="1765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/>
          <p:cNvSpPr>
            <a:spLocks/>
          </p:cNvSpPr>
          <p:nvPr/>
        </p:nvSpPr>
        <p:spPr bwMode="auto">
          <a:xfrm>
            <a:off x="309563" y="5319713"/>
            <a:ext cx="1612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Mittelwert:</a:t>
            </a:r>
          </a:p>
        </p:txBody>
      </p:sp>
      <p:sp>
        <p:nvSpPr>
          <p:cNvPr id="8198" name="Rectangle 5"/>
          <p:cNvSpPr>
            <a:spLocks/>
          </p:cNvSpPr>
          <p:nvPr/>
        </p:nvSpPr>
        <p:spPr bwMode="auto">
          <a:xfrm>
            <a:off x="5834063" y="5319713"/>
            <a:ext cx="1131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Varianz: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319713"/>
            <a:ext cx="2679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5319713"/>
            <a:ext cx="3797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8"/>
          <p:cNvSpPr>
            <a:spLocks/>
          </p:cNvSpPr>
          <p:nvPr/>
        </p:nvSpPr>
        <p:spPr bwMode="auto">
          <a:xfrm>
            <a:off x="309563" y="6272213"/>
            <a:ext cx="38163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Relative Streuung (Fehler):</a:t>
            </a:r>
          </a:p>
        </p:txBody>
      </p:sp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6107113"/>
            <a:ext cx="2717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3" name="Group 10"/>
          <p:cNvGrpSpPr>
            <a:grpSpLocks/>
          </p:cNvGrpSpPr>
          <p:nvPr/>
        </p:nvGrpSpPr>
        <p:grpSpPr bwMode="auto">
          <a:xfrm>
            <a:off x="2979738" y="7443788"/>
            <a:ext cx="7027862" cy="1069975"/>
            <a:chOff x="0" y="0"/>
            <a:chExt cx="4427" cy="673"/>
          </a:xfrm>
        </p:grpSpPr>
        <p:sp>
          <p:nvSpPr>
            <p:cNvPr id="16395" name="Rectangle 11"/>
            <p:cNvSpPr>
              <a:spLocks/>
            </p:cNvSpPr>
            <p:nvPr/>
          </p:nvSpPr>
          <p:spPr bwMode="auto">
            <a:xfrm>
              <a:off x="2" y="6"/>
              <a:ext cx="4416" cy="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8210" name="Rectangle 12"/>
            <p:cNvSpPr>
              <a:spLocks/>
            </p:cNvSpPr>
            <p:nvPr/>
          </p:nvSpPr>
          <p:spPr bwMode="auto">
            <a:xfrm>
              <a:off x="194" y="30"/>
              <a:ext cx="158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Mittlere Teilchenzahl</a:t>
              </a:r>
            </a:p>
          </p:txBody>
        </p:sp>
        <p:sp>
          <p:nvSpPr>
            <p:cNvPr id="8211" name="Rectangle 13"/>
            <p:cNvSpPr>
              <a:spLocks/>
            </p:cNvSpPr>
            <p:nvPr/>
          </p:nvSpPr>
          <p:spPr bwMode="auto">
            <a:xfrm>
              <a:off x="178" y="390"/>
              <a:ext cx="161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relative Unsicherheit</a:t>
              </a:r>
            </a:p>
          </p:txBody>
        </p:sp>
        <p:sp>
          <p:nvSpPr>
            <p:cNvPr id="8212" name="Rectangle 14"/>
            <p:cNvSpPr>
              <a:spLocks/>
            </p:cNvSpPr>
            <p:nvPr/>
          </p:nvSpPr>
          <p:spPr bwMode="auto">
            <a:xfrm>
              <a:off x="2442" y="30"/>
              <a:ext cx="2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8213" name="Rectangle 15"/>
            <p:cNvSpPr>
              <a:spLocks/>
            </p:cNvSpPr>
            <p:nvPr/>
          </p:nvSpPr>
          <p:spPr bwMode="auto">
            <a:xfrm>
              <a:off x="2426" y="390"/>
              <a:ext cx="32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10%</a:t>
              </a:r>
            </a:p>
          </p:txBody>
        </p:sp>
        <p:sp>
          <p:nvSpPr>
            <p:cNvPr id="8214" name="Rectangle 16"/>
            <p:cNvSpPr>
              <a:spLocks/>
            </p:cNvSpPr>
            <p:nvPr/>
          </p:nvSpPr>
          <p:spPr bwMode="auto">
            <a:xfrm>
              <a:off x="3074" y="30"/>
              <a:ext cx="39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1000</a:t>
              </a:r>
            </a:p>
          </p:txBody>
        </p:sp>
        <p:sp>
          <p:nvSpPr>
            <p:cNvPr id="8215" name="Rectangle 17"/>
            <p:cNvSpPr>
              <a:spLocks/>
            </p:cNvSpPr>
            <p:nvPr/>
          </p:nvSpPr>
          <p:spPr bwMode="auto">
            <a:xfrm>
              <a:off x="3170" y="390"/>
              <a:ext cx="23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3%</a:t>
              </a:r>
            </a:p>
          </p:txBody>
        </p:sp>
        <p:sp>
          <p:nvSpPr>
            <p:cNvPr id="8216" name="Rectangle 18"/>
            <p:cNvSpPr>
              <a:spLocks/>
            </p:cNvSpPr>
            <p:nvPr/>
          </p:nvSpPr>
          <p:spPr bwMode="auto">
            <a:xfrm>
              <a:off x="3818" y="30"/>
              <a:ext cx="45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1 Mol</a:t>
              </a:r>
            </a:p>
          </p:txBody>
        </p:sp>
        <p:sp>
          <p:nvSpPr>
            <p:cNvPr id="8217" name="Rectangle 19"/>
            <p:cNvSpPr>
              <a:spLocks/>
            </p:cNvSpPr>
            <p:nvPr/>
          </p:nvSpPr>
          <p:spPr bwMode="auto">
            <a:xfrm>
              <a:off x="3818" y="390"/>
              <a:ext cx="45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400">
                  <a:solidFill>
                    <a:schemeClr val="tx1"/>
                  </a:solidFill>
                </a:rPr>
                <a:t>1e-12</a:t>
              </a:r>
            </a:p>
          </p:txBody>
        </p:sp>
        <p:sp>
          <p:nvSpPr>
            <p:cNvPr id="8218" name="Line 20"/>
            <p:cNvSpPr>
              <a:spLocks noChangeShapeType="1"/>
            </p:cNvSpPr>
            <p:nvPr/>
          </p:nvSpPr>
          <p:spPr bwMode="auto">
            <a:xfrm rot="10800000" flipH="1">
              <a:off x="0" y="334"/>
              <a:ext cx="44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9" name="Line 21"/>
            <p:cNvSpPr>
              <a:spLocks noChangeShapeType="1"/>
            </p:cNvSpPr>
            <p:nvPr/>
          </p:nvSpPr>
          <p:spPr bwMode="auto">
            <a:xfrm>
              <a:off x="2195" y="0"/>
              <a:ext cx="0" cy="6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04" name="Rectangle 22"/>
          <p:cNvSpPr>
            <a:spLocks/>
          </p:cNvSpPr>
          <p:nvPr/>
        </p:nvSpPr>
        <p:spPr bwMode="auto">
          <a:xfrm>
            <a:off x="309563" y="989013"/>
            <a:ext cx="118125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Betrachte Kontinuum </a:t>
            </a:r>
            <a:r>
              <a:rPr lang="en-US" altLang="de-DE" i="1">
                <a:solidFill>
                  <a:schemeClr val="tx1"/>
                </a:solidFill>
              </a:rPr>
              <a:t>w</a:t>
            </a:r>
            <a:r>
              <a:rPr lang="en-US" altLang="de-DE">
                <a:solidFill>
                  <a:schemeClr val="tx1"/>
                </a:solidFill>
              </a:rPr>
              <a:t> mit im Mittel </a:t>
            </a:r>
            <a:r>
              <a:rPr lang="en-US" altLang="de-DE">
                <a:solidFill>
                  <a:schemeClr val="tx1"/>
                </a:solidFill>
                <a:latin typeface="Lucida Grande" charset="0"/>
              </a:rPr>
              <a:t>λ</a:t>
            </a:r>
            <a:r>
              <a:rPr lang="en-US" altLang="de-DE">
                <a:solidFill>
                  <a:schemeClr val="tx1"/>
                </a:solidFill>
              </a:rPr>
              <a:t> Ereignissen pro Einheitsintervall Δ</a:t>
            </a:r>
            <a:r>
              <a:rPr lang="en-US" altLang="de-DE" i="1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205" name="Rectangle 23"/>
          <p:cNvSpPr>
            <a:spLocks/>
          </p:cNvSpPr>
          <p:nvPr/>
        </p:nvSpPr>
        <p:spPr bwMode="auto">
          <a:xfrm>
            <a:off x="309563" y="1636713"/>
            <a:ext cx="1635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Annahmen:</a:t>
            </a:r>
          </a:p>
        </p:txBody>
      </p:sp>
      <p:sp>
        <p:nvSpPr>
          <p:cNvPr id="8206" name="Rectangle 24"/>
          <p:cNvSpPr>
            <a:spLocks/>
          </p:cNvSpPr>
          <p:nvPr/>
        </p:nvSpPr>
        <p:spPr bwMode="auto">
          <a:xfrm>
            <a:off x="309563" y="2157413"/>
            <a:ext cx="12695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i)	Seltenheit:              &lt;&lt;1 Ereignisse in [</a:t>
            </a:r>
            <a:r>
              <a:rPr lang="en-US" altLang="de-DE" i="1">
                <a:solidFill>
                  <a:schemeClr val="tx1"/>
                </a:solidFill>
              </a:rPr>
              <a:t>w</a:t>
            </a:r>
            <a:r>
              <a:rPr lang="en-US" altLang="de-DE">
                <a:solidFill>
                  <a:schemeClr val="tx1"/>
                </a:solidFill>
              </a:rPr>
              <a:t>, </a:t>
            </a:r>
            <a:r>
              <a:rPr lang="en-US" altLang="de-DE" i="1">
                <a:solidFill>
                  <a:schemeClr val="tx1"/>
                </a:solidFill>
              </a:rPr>
              <a:t>w</a:t>
            </a:r>
            <a:r>
              <a:rPr lang="en-US" altLang="de-DE">
                <a:solidFill>
                  <a:schemeClr val="tx1"/>
                </a:solidFill>
              </a:rPr>
              <a:t>+Δ</a:t>
            </a:r>
            <a:r>
              <a:rPr lang="en-US" altLang="de-DE" i="1">
                <a:solidFill>
                  <a:schemeClr val="tx1"/>
                </a:solidFill>
              </a:rPr>
              <a:t>w</a:t>
            </a:r>
            <a:r>
              <a:rPr lang="en-US" altLang="de-DE">
                <a:solidFill>
                  <a:schemeClr val="tx1"/>
                </a:solidFill>
              </a:rPr>
              <a:t>], höchstens ein Ereignis</a:t>
            </a:r>
          </a:p>
        </p:txBody>
      </p:sp>
      <p:sp>
        <p:nvSpPr>
          <p:cNvPr id="8207" name="Rectangle 25"/>
          <p:cNvSpPr>
            <a:spLocks/>
          </p:cNvSpPr>
          <p:nvPr/>
        </p:nvSpPr>
        <p:spPr bwMode="auto">
          <a:xfrm>
            <a:off x="309563" y="2703513"/>
            <a:ext cx="589121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ii)	Proportionalität:     &lt;</a:t>
            </a:r>
            <a:r>
              <a:rPr lang="en-US" altLang="de-DE" i="1">
                <a:solidFill>
                  <a:schemeClr val="tx1"/>
                </a:solidFill>
              </a:rPr>
              <a:t>N</a:t>
            </a:r>
            <a:r>
              <a:rPr lang="en-US" altLang="de-DE">
                <a:solidFill>
                  <a:schemeClr val="tx1"/>
                </a:solidFill>
              </a:rPr>
              <a:t>&gt;  =  </a:t>
            </a:r>
            <a:r>
              <a:rPr lang="en-US" altLang="de-DE">
                <a:solidFill>
                  <a:schemeClr val="tx1"/>
                </a:solidFill>
                <a:latin typeface="Lucida Grande" charset="0"/>
              </a:rPr>
              <a:t>λ</a:t>
            </a:r>
            <a:r>
              <a:rPr lang="en-US" altLang="de-DE">
                <a:solidFill>
                  <a:schemeClr val="tx1"/>
                </a:solidFill>
              </a:rPr>
              <a:t> Δ</a:t>
            </a:r>
            <a:r>
              <a:rPr lang="en-US" altLang="de-DE" i="1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8208" name="Rectangle 26"/>
          <p:cNvSpPr>
            <a:spLocks/>
          </p:cNvSpPr>
          <p:nvPr/>
        </p:nvSpPr>
        <p:spPr bwMode="auto">
          <a:xfrm>
            <a:off x="309563" y="3249613"/>
            <a:ext cx="5957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iii)	Geschichtslosigkeit (Markov-Prozess)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BA8F276-98B6-43CC-9645-10EC0695DCD3}" type="slidenum">
              <a:rPr lang="en-US" altLang="de-DE" sz="1800">
                <a:solidFill>
                  <a:schemeClr val="tx1"/>
                </a:solidFill>
              </a:rPr>
              <a:pPr/>
              <a:t>5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9218" name="Rectangle 1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Reaktionen im Teilchenbild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088" y="1295400"/>
            <a:ext cx="2921000" cy="12763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/>
          </p:cNvSpPr>
          <p:nvPr/>
        </p:nvSpPr>
        <p:spPr bwMode="auto">
          <a:xfrm>
            <a:off x="596900" y="1295400"/>
            <a:ext cx="18081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Assoziation: </a:t>
            </a:r>
          </a:p>
        </p:txBody>
      </p:sp>
      <p:sp>
        <p:nvSpPr>
          <p:cNvPr id="9221" name="Rectangle 4"/>
          <p:cNvSpPr>
            <a:spLocks/>
          </p:cNvSpPr>
          <p:nvPr/>
        </p:nvSpPr>
        <p:spPr bwMode="auto">
          <a:xfrm>
            <a:off x="2336800" y="1930400"/>
            <a:ext cx="20669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 + B  =&gt;  AB</a:t>
            </a:r>
          </a:p>
        </p:txBody>
      </p:sp>
      <p:sp>
        <p:nvSpPr>
          <p:cNvPr id="9222" name="Rectangle 5"/>
          <p:cNvSpPr>
            <a:spLocks/>
          </p:cNvSpPr>
          <p:nvPr/>
        </p:nvSpPr>
        <p:spPr bwMode="auto">
          <a:xfrm>
            <a:off x="596900" y="3149600"/>
            <a:ext cx="45243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Kontinuierliche Ratengleichung:</a:t>
            </a: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959100"/>
            <a:ext cx="264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7"/>
          <p:cNvSpPr>
            <a:spLocks/>
          </p:cNvSpPr>
          <p:nvPr/>
        </p:nvSpPr>
        <p:spPr bwMode="auto">
          <a:xfrm>
            <a:off x="596900" y="4140200"/>
            <a:ext cx="4926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Anzahl neuer AB in </a:t>
            </a:r>
            <a:r>
              <a:rPr lang="en-US" altLang="de-DE" i="1">
                <a:solidFill>
                  <a:schemeClr val="tx1"/>
                </a:solidFill>
              </a:rPr>
              <a:t>V</a:t>
            </a:r>
            <a:r>
              <a:rPr lang="en-US" altLang="de-DE">
                <a:solidFill>
                  <a:schemeClr val="tx1"/>
                </a:solidFill>
              </a:rPr>
              <a:t> während Δ</a:t>
            </a:r>
            <a:r>
              <a:rPr lang="en-US" altLang="de-DE" i="1">
                <a:solidFill>
                  <a:schemeClr val="tx1"/>
                </a:solidFill>
              </a:rPr>
              <a:t>t</a:t>
            </a:r>
            <a:r>
              <a:rPr lang="en-US" altLang="de-DE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876800"/>
            <a:ext cx="4013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9"/>
          <p:cNvSpPr>
            <a:spLocks/>
          </p:cNvSpPr>
          <p:nvPr/>
        </p:nvSpPr>
        <p:spPr bwMode="auto">
          <a:xfrm>
            <a:off x="2501900" y="7988300"/>
            <a:ext cx="81676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Reaktionsrate   </a:t>
            </a:r>
            <a:r>
              <a:rPr lang="en-US" altLang="de-DE" i="1">
                <a:solidFill>
                  <a:schemeClr val="tx1"/>
                </a:solidFill>
              </a:rPr>
              <a:t>k</a:t>
            </a:r>
            <a:r>
              <a:rPr lang="en-US" altLang="de-DE" baseline="-6000">
                <a:solidFill>
                  <a:schemeClr val="tx1"/>
                </a:solidFill>
              </a:rPr>
              <a:t>AB</a:t>
            </a:r>
            <a:r>
              <a:rPr lang="en-US" altLang="de-DE">
                <a:solidFill>
                  <a:schemeClr val="tx1"/>
                </a:solidFill>
              </a:rPr>
              <a:t>  =&gt;  Reaktionswahrscheinlichkeit </a:t>
            </a:r>
            <a:r>
              <a:rPr lang="en-US" altLang="de-DE" i="1">
                <a:solidFill>
                  <a:schemeClr val="tx1"/>
                </a:solidFill>
              </a:rPr>
              <a:t>P</a:t>
            </a:r>
            <a:r>
              <a:rPr lang="en-US" altLang="de-DE" baseline="-6000">
                <a:solidFill>
                  <a:schemeClr val="tx1"/>
                </a:solidFill>
              </a:rPr>
              <a:t>AB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622C451C-109B-4FFB-AD46-031FB68F57C2}" type="slidenum">
              <a:rPr lang="en-US" altLang="de-DE" sz="1800">
                <a:solidFill>
                  <a:schemeClr val="tx1"/>
                </a:solidFill>
              </a:rPr>
              <a:pPr/>
              <a:t>6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11266" name="Rectangle 1"/>
          <p:cNvSpPr>
            <a:spLocks noChangeArrowheads="1"/>
          </p:cNvSpPr>
          <p:nvPr>
            <p:ph type="title"/>
          </p:nvPr>
        </p:nvSpPr>
        <p:spPr>
          <a:xfrm>
            <a:off x="8509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Direkte Implementierung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524000"/>
            <a:ext cx="5715000" cy="726281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524000"/>
            <a:ext cx="6578600" cy="73421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/>
          </p:cNvSpPr>
          <p:nvPr/>
        </p:nvSpPr>
        <p:spPr bwMode="auto">
          <a:xfrm>
            <a:off x="4368800" y="8763000"/>
            <a:ext cx="5918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Achtung: didaktische Implementierungen!</a:t>
            </a:r>
          </a:p>
        </p:txBody>
      </p:sp>
      <p:sp>
        <p:nvSpPr>
          <p:cNvPr id="11270" name="Rectangle 5"/>
          <p:cNvSpPr>
            <a:spLocks/>
          </p:cNvSpPr>
          <p:nvPr/>
        </p:nvSpPr>
        <p:spPr bwMode="auto">
          <a:xfrm>
            <a:off x="5130800" y="1066800"/>
            <a:ext cx="20669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 + B  =&gt;  AB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6FE563F-CF4F-470E-8003-61ED5FDDF24A}" type="slidenum">
              <a:rPr lang="en-US" altLang="de-DE" sz="1800">
                <a:solidFill>
                  <a:schemeClr val="tx1"/>
                </a:solidFill>
              </a:rPr>
              <a:pPr/>
              <a:t>7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12290" name="Rectangle 1"/>
          <p:cNvSpPr>
            <a:spLocks noChangeArrowheads="1"/>
          </p:cNvSpPr>
          <p:nvPr>
            <p:ph type="title"/>
          </p:nvPr>
        </p:nvSpPr>
        <p:spPr>
          <a:xfrm>
            <a:off x="9271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Beispiel: Reaktions-Kette</a:t>
            </a:r>
          </a:p>
        </p:txBody>
      </p:sp>
      <p:sp>
        <p:nvSpPr>
          <p:cNvPr id="12291" name="Rectangle 2"/>
          <p:cNvSpPr>
            <a:spLocks/>
          </p:cNvSpPr>
          <p:nvPr/>
        </p:nvSpPr>
        <p:spPr bwMode="auto">
          <a:xfrm>
            <a:off x="5105400" y="1143000"/>
            <a:ext cx="23225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  =&gt;  B  =&gt;  C</a:t>
            </a:r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5549900" y="8051800"/>
            <a:ext cx="15732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k</a:t>
            </a:r>
            <a:r>
              <a:rPr lang="en-US" altLang="de-DE" sz="2400" baseline="-6000">
                <a:solidFill>
                  <a:schemeClr val="tx1"/>
                </a:solidFill>
              </a:rPr>
              <a:t>1</a:t>
            </a:r>
            <a:r>
              <a:rPr lang="en-US" altLang="de-DE" sz="2400">
                <a:solidFill>
                  <a:schemeClr val="tx1"/>
                </a:solidFill>
              </a:rPr>
              <a:t> = k</a:t>
            </a:r>
            <a:r>
              <a:rPr lang="en-US" altLang="de-DE" sz="2400" baseline="-6000">
                <a:solidFill>
                  <a:schemeClr val="tx1"/>
                </a:solidFill>
              </a:rPr>
              <a:t>2</a:t>
            </a:r>
            <a:r>
              <a:rPr lang="en-US" altLang="de-DE" sz="2400">
                <a:solidFill>
                  <a:schemeClr val="tx1"/>
                </a:solidFill>
              </a:rPr>
              <a:t> = 0.3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3454400" y="4073525"/>
            <a:ext cx="5626100" cy="3978275"/>
            <a:chOff x="0" y="0"/>
            <a:chExt cx="3544" cy="2505"/>
          </a:xfrm>
        </p:grpSpPr>
        <p:sp>
          <p:nvSpPr>
            <p:cNvPr id="21509" name="Rectangle 5"/>
            <p:cNvSpPr>
              <a:spLocks/>
            </p:cNvSpPr>
            <p:nvPr/>
          </p:nvSpPr>
          <p:spPr bwMode="auto">
            <a:xfrm>
              <a:off x="0" y="105"/>
              <a:ext cx="3544" cy="2208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230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" y="0"/>
              <a:ext cx="3368" cy="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Rectangle 7"/>
            <p:cNvSpPr>
              <a:spLocks/>
            </p:cNvSpPr>
            <p:nvPr/>
          </p:nvSpPr>
          <p:spPr bwMode="auto">
            <a:xfrm rot="-5400000">
              <a:off x="-401" y="990"/>
              <a:ext cx="11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N</a:t>
              </a:r>
              <a:r>
                <a:rPr lang="en-US" altLang="de-DE" sz="2100" baseline="-6000">
                  <a:solidFill>
                    <a:schemeClr val="tx1"/>
                  </a:solidFill>
                </a:rPr>
                <a:t>A</a:t>
              </a:r>
              <a:r>
                <a:rPr lang="en-US" altLang="de-DE" sz="2100">
                  <a:solidFill>
                    <a:schemeClr val="tx1"/>
                  </a:solidFill>
                </a:rPr>
                <a:t>, N</a:t>
              </a:r>
              <a:r>
                <a:rPr lang="en-US" altLang="de-DE" sz="2100" baseline="-6000">
                  <a:solidFill>
                    <a:schemeClr val="tx1"/>
                  </a:solidFill>
                </a:rPr>
                <a:t>B</a:t>
              </a:r>
              <a:r>
                <a:rPr lang="en-US" altLang="de-DE" sz="2100">
                  <a:solidFill>
                    <a:schemeClr val="tx1"/>
                  </a:solidFill>
                </a:rPr>
                <a:t>, N</a:t>
              </a:r>
              <a:r>
                <a:rPr lang="en-US" altLang="de-DE" sz="2100" baseline="-6000">
                  <a:solidFill>
                    <a:schemeClr val="tx1"/>
                  </a:solidFill>
                </a:rPr>
                <a:t>C</a:t>
              </a:r>
              <a:r>
                <a:rPr lang="en-US" altLang="de-DE" sz="2100">
                  <a:solidFill>
                    <a:schemeClr val="tx1"/>
                  </a:solidFill>
                </a:rPr>
                <a:t> / N</a:t>
              </a:r>
              <a:r>
                <a:rPr lang="en-US" altLang="de-DE" sz="2100" baseline="-6000">
                  <a:solidFill>
                    <a:schemeClr val="tx1"/>
                  </a:solidFill>
                </a:rPr>
                <a:t>A0</a:t>
              </a:r>
            </a:p>
          </p:txBody>
        </p:sp>
      </p:grpSp>
      <p:sp>
        <p:nvSpPr>
          <p:cNvPr id="12294" name="Rectangle 8"/>
          <p:cNvSpPr>
            <a:spLocks/>
          </p:cNvSpPr>
          <p:nvPr/>
        </p:nvSpPr>
        <p:spPr bwMode="auto">
          <a:xfrm>
            <a:off x="838200" y="1968500"/>
            <a:ext cx="9223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Raten:</a:t>
            </a:r>
          </a:p>
        </p:txBody>
      </p:sp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070100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070100"/>
            <a:ext cx="246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2070100"/>
            <a:ext cx="1562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12"/>
          <p:cNvSpPr>
            <a:spLocks/>
          </p:cNvSpPr>
          <p:nvPr/>
        </p:nvSpPr>
        <p:spPr bwMode="auto">
          <a:xfrm>
            <a:off x="838200" y="3492500"/>
            <a:ext cx="69310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Zeitentwicklung aus den kontinuierlichen Raten: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486BB248-1CA7-4CE8-A70C-B2E8089CC13A}" type="slidenum">
              <a:rPr lang="en-US" altLang="de-DE" sz="1800">
                <a:solidFill>
                  <a:schemeClr val="tx1"/>
                </a:solidFill>
              </a:rPr>
              <a:pPr/>
              <a:t>8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635000" y="2857500"/>
            <a:ext cx="5626100" cy="36068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14339" name="Rectangle 2"/>
          <p:cNvSpPr>
            <a:spLocks noChangeArrowheads="1"/>
          </p:cNvSpPr>
          <p:nvPr>
            <p:ph type="title"/>
          </p:nvPr>
        </p:nvSpPr>
        <p:spPr>
          <a:xfrm>
            <a:off x="774700" y="762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Stochastische Simulation</a:t>
            </a:r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2578100" y="6565900"/>
            <a:ext cx="15732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k</a:t>
            </a:r>
            <a:r>
              <a:rPr lang="en-US" altLang="de-DE" sz="2400" baseline="-6000">
                <a:solidFill>
                  <a:schemeClr val="tx1"/>
                </a:solidFill>
              </a:rPr>
              <a:t>1</a:t>
            </a:r>
            <a:r>
              <a:rPr lang="en-US" altLang="de-DE" sz="2400">
                <a:solidFill>
                  <a:schemeClr val="tx1"/>
                </a:solidFill>
              </a:rPr>
              <a:t> = k</a:t>
            </a:r>
            <a:r>
              <a:rPr lang="en-US" altLang="de-DE" sz="2400" baseline="-6000">
                <a:solidFill>
                  <a:schemeClr val="tx1"/>
                </a:solidFill>
              </a:rPr>
              <a:t>2</a:t>
            </a:r>
            <a:r>
              <a:rPr lang="en-US" altLang="de-DE" sz="2400">
                <a:solidFill>
                  <a:schemeClr val="tx1"/>
                </a:solidFill>
              </a:rPr>
              <a:t> = 0.3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682875"/>
            <a:ext cx="5464175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5"/>
          <p:cNvSpPr>
            <a:spLocks/>
          </p:cNvSpPr>
          <p:nvPr/>
        </p:nvSpPr>
        <p:spPr bwMode="auto">
          <a:xfrm>
            <a:off x="1562100" y="3403600"/>
            <a:ext cx="1984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rgbClr val="F30608"/>
                </a:solidFill>
              </a:rPr>
              <a:t>A</a:t>
            </a:r>
          </a:p>
        </p:txBody>
      </p:sp>
      <p:sp>
        <p:nvSpPr>
          <p:cNvPr id="14343" name="Rectangle 6"/>
          <p:cNvSpPr>
            <a:spLocks/>
          </p:cNvSpPr>
          <p:nvPr/>
        </p:nvSpPr>
        <p:spPr bwMode="auto">
          <a:xfrm>
            <a:off x="2489200" y="4508500"/>
            <a:ext cx="169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rgbClr val="008012"/>
                </a:solidFill>
              </a:rPr>
              <a:t>B</a:t>
            </a:r>
          </a:p>
        </p:txBody>
      </p:sp>
      <p:sp>
        <p:nvSpPr>
          <p:cNvPr id="14344" name="Rectangle 7"/>
          <p:cNvSpPr>
            <a:spLocks/>
          </p:cNvSpPr>
          <p:nvPr/>
        </p:nvSpPr>
        <p:spPr bwMode="auto">
          <a:xfrm>
            <a:off x="2717800" y="3556000"/>
            <a:ext cx="2095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200">
                <a:solidFill>
                  <a:srgbClr val="0000D3"/>
                </a:solidFill>
              </a:rPr>
              <a:t>C</a:t>
            </a:r>
          </a:p>
        </p:txBody>
      </p:sp>
      <p:sp>
        <p:nvSpPr>
          <p:cNvPr id="14345" name="Rectangle 8"/>
          <p:cNvSpPr>
            <a:spLocks/>
          </p:cNvSpPr>
          <p:nvPr/>
        </p:nvSpPr>
        <p:spPr bwMode="auto">
          <a:xfrm>
            <a:off x="6500813" y="1371600"/>
            <a:ext cx="41338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</a:t>
            </a:r>
            <a:r>
              <a:rPr lang="en-US" altLang="de-DE" baseline="-6000">
                <a:solidFill>
                  <a:schemeClr val="tx1"/>
                </a:solidFill>
              </a:rPr>
              <a:t>0</a:t>
            </a:r>
            <a:r>
              <a:rPr lang="en-US" altLang="de-DE">
                <a:solidFill>
                  <a:schemeClr val="tx1"/>
                </a:solidFill>
              </a:rPr>
              <a:t> = 1000  Teilchen bei t = 0</a:t>
            </a:r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2817813" y="3084513"/>
            <a:ext cx="0" cy="261143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7" name="Rectangle 10"/>
          <p:cNvSpPr>
            <a:spLocks/>
          </p:cNvSpPr>
          <p:nvPr/>
        </p:nvSpPr>
        <p:spPr bwMode="auto">
          <a:xfrm rot="-5400000">
            <a:off x="272257" y="44870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348" name="Rectangle 11"/>
          <p:cNvSpPr>
            <a:spLocks/>
          </p:cNvSpPr>
          <p:nvPr/>
        </p:nvSpPr>
        <p:spPr bwMode="auto">
          <a:xfrm>
            <a:off x="2578100" y="2362200"/>
            <a:ext cx="6127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400">
                <a:solidFill>
                  <a:schemeClr val="tx1"/>
                </a:solidFill>
              </a:rPr>
              <a:t>t = 7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940300" y="2717800"/>
            <a:ext cx="7416800" cy="5245100"/>
            <a:chOff x="0" y="0"/>
            <a:chExt cx="4672" cy="3304"/>
          </a:xfrm>
        </p:grpSpPr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1128" y="88"/>
              <a:ext cx="3544" cy="227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sp>
          <p:nvSpPr>
            <p:cNvPr id="14352" name="Rectangle 14"/>
            <p:cNvSpPr>
              <a:spLocks/>
            </p:cNvSpPr>
            <p:nvPr/>
          </p:nvSpPr>
          <p:spPr bwMode="auto">
            <a:xfrm rot="-5400000">
              <a:off x="998" y="1157"/>
              <a:ext cx="6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 sz="2100">
                  <a:solidFill>
                    <a:schemeClr val="tx1"/>
                  </a:solidFill>
                </a:rPr>
                <a:t>frequency</a:t>
              </a:r>
            </a:p>
          </p:txBody>
        </p:sp>
        <p:sp>
          <p:nvSpPr>
            <p:cNvPr id="14353" name="Rectangle 15"/>
            <p:cNvSpPr>
              <a:spLocks/>
            </p:cNvSpPr>
            <p:nvPr/>
          </p:nvSpPr>
          <p:spPr bwMode="auto">
            <a:xfrm>
              <a:off x="1648" y="2424"/>
              <a:ext cx="263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>
                  <a:solidFill>
                    <a:schemeClr val="tx1"/>
                  </a:solidFill>
                </a:rPr>
                <a:t>Werte bei t = 7 (1000 Läufe)</a:t>
              </a:r>
            </a:p>
          </p:txBody>
        </p:sp>
        <p:grpSp>
          <p:nvGrpSpPr>
            <p:cNvPr id="14354" name="Group 16"/>
            <p:cNvGrpSpPr>
              <a:grpSpLocks/>
            </p:cNvGrpSpPr>
            <p:nvPr/>
          </p:nvGrpSpPr>
          <p:grpSpPr bwMode="auto">
            <a:xfrm>
              <a:off x="1136" y="0"/>
              <a:ext cx="3424" cy="2424"/>
              <a:chOff x="0" y="0"/>
              <a:chExt cx="3424" cy="2424"/>
            </a:xfrm>
          </p:grpSpPr>
          <p:pic>
            <p:nvPicPr>
              <p:cNvPr id="14356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424" cy="2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57" name="Rectangle 18"/>
              <p:cNvSpPr>
                <a:spLocks/>
              </p:cNvSpPr>
              <p:nvPr/>
            </p:nvSpPr>
            <p:spPr bwMode="auto">
              <a:xfrm>
                <a:off x="1144" y="376"/>
                <a:ext cx="12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de-DE" sz="2200">
                    <a:solidFill>
                      <a:srgbClr val="F30608"/>
                    </a:solidFill>
                  </a:rPr>
                  <a:t>A</a:t>
                </a:r>
              </a:p>
            </p:txBody>
          </p:sp>
          <p:sp>
            <p:nvSpPr>
              <p:cNvPr id="14358" name="Rectangle 19"/>
              <p:cNvSpPr>
                <a:spLocks/>
              </p:cNvSpPr>
              <p:nvPr/>
            </p:nvSpPr>
            <p:spPr bwMode="auto">
              <a:xfrm>
                <a:off x="1464" y="592"/>
                <a:ext cx="107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de-DE" sz="2200">
                    <a:solidFill>
                      <a:srgbClr val="008012"/>
                    </a:solidFill>
                  </a:rPr>
                  <a:t>B</a:t>
                </a:r>
              </a:p>
            </p:txBody>
          </p:sp>
          <p:sp>
            <p:nvSpPr>
              <p:cNvPr id="14359" name="Rectangle 20"/>
              <p:cNvSpPr>
                <a:spLocks/>
              </p:cNvSpPr>
              <p:nvPr/>
            </p:nvSpPr>
            <p:spPr bwMode="auto">
              <a:xfrm>
                <a:off x="2376" y="672"/>
                <a:ext cx="132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1pPr>
                <a:lvl2pPr marL="742950" indent="-28575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2pPr>
                <a:lvl3pPr marL="11430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3pPr>
                <a:lvl4pPr marL="16002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4pPr>
                <a:lvl5pPr marL="2057400" indent="-228600"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sym typeface="Gill Sans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altLang="de-DE" sz="2200">
                    <a:solidFill>
                      <a:srgbClr val="0000D3"/>
                    </a:solidFill>
                  </a:rPr>
                  <a:t>C</a:t>
                </a:r>
              </a:p>
            </p:txBody>
          </p:sp>
        </p:grpSp>
        <p:sp>
          <p:nvSpPr>
            <p:cNvPr id="14355" name="Rectangle 21"/>
            <p:cNvSpPr>
              <a:spLocks/>
            </p:cNvSpPr>
            <p:nvPr/>
          </p:nvSpPr>
          <p:spPr bwMode="auto">
            <a:xfrm>
              <a:off x="0" y="3048"/>
              <a:ext cx="1566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de-DE">
                  <a:solidFill>
                    <a:schemeClr val="tx1"/>
                  </a:solidFill>
                </a:rPr>
                <a:t>=&gt; Fluktuationen</a:t>
              </a:r>
            </a:p>
          </p:txBody>
        </p:sp>
      </p:grpSp>
      <p:sp>
        <p:nvSpPr>
          <p:cNvPr id="14350" name="Rectangle 22"/>
          <p:cNvSpPr>
            <a:spLocks/>
          </p:cNvSpPr>
          <p:nvPr/>
        </p:nvSpPr>
        <p:spPr bwMode="auto">
          <a:xfrm>
            <a:off x="3340100" y="1371600"/>
            <a:ext cx="19272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 =&gt; B =&gt;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fld id="{2D3AE818-FF39-4608-BC1A-32224BD3F8D1}" type="slidenum">
              <a:rPr lang="en-US" altLang="de-DE" sz="1800">
                <a:solidFill>
                  <a:schemeClr val="tx1"/>
                </a:solidFill>
              </a:rPr>
              <a:pPr/>
              <a:t>9</a:t>
            </a:fld>
            <a:endParaRPr lang="en-US" altLang="de-DE" sz="1800">
              <a:solidFill>
                <a:schemeClr val="tx1"/>
              </a:solidFill>
            </a:endParaRPr>
          </a:p>
        </p:txBody>
      </p:sp>
      <p:sp>
        <p:nvSpPr>
          <p:cNvPr id="24577" name="Rectangle 1"/>
          <p:cNvSpPr>
            <a:spLocks/>
          </p:cNvSpPr>
          <p:nvPr/>
        </p:nvSpPr>
        <p:spPr bwMode="auto">
          <a:xfrm>
            <a:off x="800100" y="53594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6540500" y="53594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6540500" y="17780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800100" y="1778000"/>
            <a:ext cx="5359400" cy="32639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sp>
        <p:nvSpPr>
          <p:cNvPr id="15366" name="Rectangle 5"/>
          <p:cNvSpPr>
            <a:spLocks noChangeArrowheads="1"/>
          </p:cNvSpPr>
          <p:nvPr>
            <p:ph type="title"/>
          </p:nvPr>
        </p:nvSpPr>
        <p:spPr>
          <a:xfrm>
            <a:off x="774700" y="15240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de-DE" smtClean="0"/>
              <a:t>Weniger Teilchen =&gt; Mehr Rauschen</a:t>
            </a: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85913"/>
            <a:ext cx="50800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585913"/>
            <a:ext cx="50800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105400"/>
            <a:ext cx="5080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105400"/>
            <a:ext cx="50800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0"/>
          <p:cNvSpPr>
            <a:spLocks/>
          </p:cNvSpPr>
          <p:nvPr/>
        </p:nvSpPr>
        <p:spPr bwMode="auto">
          <a:xfrm>
            <a:off x="952500" y="1143000"/>
            <a:ext cx="13065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>
                <a:solidFill>
                  <a:schemeClr val="tx1"/>
                </a:solidFill>
              </a:rPr>
              <a:t>A</a:t>
            </a:r>
            <a:r>
              <a:rPr lang="en-US" altLang="de-DE" baseline="-6000">
                <a:solidFill>
                  <a:schemeClr val="tx1"/>
                </a:solidFill>
              </a:rPr>
              <a:t>0</a:t>
            </a:r>
            <a:r>
              <a:rPr lang="en-US" altLang="de-DE">
                <a:solidFill>
                  <a:schemeClr val="tx1"/>
                </a:solidFill>
              </a:rPr>
              <a:t> = 100</a:t>
            </a:r>
          </a:p>
        </p:txBody>
      </p:sp>
      <p:sp>
        <p:nvSpPr>
          <p:cNvPr id="15372" name="Rectangle 11"/>
          <p:cNvSpPr>
            <a:spLocks/>
          </p:cNvSpPr>
          <p:nvPr/>
        </p:nvSpPr>
        <p:spPr bwMode="auto">
          <a:xfrm rot="-5400000">
            <a:off x="500857" y="30392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373" name="Rectangle 12"/>
          <p:cNvSpPr>
            <a:spLocks/>
          </p:cNvSpPr>
          <p:nvPr/>
        </p:nvSpPr>
        <p:spPr bwMode="auto">
          <a:xfrm rot="-5400000">
            <a:off x="6228557" y="30392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374" name="Rectangle 13"/>
          <p:cNvSpPr>
            <a:spLocks/>
          </p:cNvSpPr>
          <p:nvPr/>
        </p:nvSpPr>
        <p:spPr bwMode="auto">
          <a:xfrm rot="-5400000">
            <a:off x="6228557" y="66587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375" name="Rectangle 14"/>
          <p:cNvSpPr>
            <a:spLocks/>
          </p:cNvSpPr>
          <p:nvPr/>
        </p:nvSpPr>
        <p:spPr bwMode="auto">
          <a:xfrm rot="-5400000">
            <a:off x="500857" y="6658769"/>
            <a:ext cx="1204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de-DE" sz="2100">
                <a:solidFill>
                  <a:schemeClr val="tx1"/>
                </a:solidFill>
              </a:rPr>
              <a:t>A, B, C / A</a:t>
            </a:r>
            <a:r>
              <a:rPr lang="en-US" altLang="de-DE" sz="2100" baseline="-600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1984</Words>
  <Characters>0</Characters>
  <Application>Microsoft Office PowerPoint</Application>
  <PresentationFormat>Benutzerdefiniert</PresentationFormat>
  <Lines>0</Lines>
  <Paragraphs>385</Paragraphs>
  <Slides>37</Slides>
  <Notes>10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6" baseType="lpstr">
      <vt:lpstr>Gill Sans</vt:lpstr>
      <vt:lpstr>ヒラギノ角ゴ ProN W3</vt:lpstr>
      <vt:lpstr>Arial</vt:lpstr>
      <vt:lpstr>MS PGothic</vt:lpstr>
      <vt:lpstr>Lucida Grande</vt:lpstr>
      <vt:lpstr>Marker Felt</vt:lpstr>
      <vt:lpstr>Courier New Bold</vt:lpstr>
      <vt:lpstr>Monaco</vt:lpstr>
      <vt:lpstr>Title top</vt:lpstr>
      <vt:lpstr>V13 Stochastische Effekte &amp; Diffusion</vt:lpstr>
      <vt:lpstr>Klausur-relevanter Vorlesungsstoff</vt:lpstr>
      <vt:lpstr>Dichtefluktuationen</vt:lpstr>
      <vt:lpstr>Poisson-Verteilung</vt:lpstr>
      <vt:lpstr>Reaktionen im Teilchenbild</vt:lpstr>
      <vt:lpstr>Direkte Implementierung</vt:lpstr>
      <vt:lpstr>Beispiel: Reaktions-Kette</vt:lpstr>
      <vt:lpstr>Stochastische Simulation</vt:lpstr>
      <vt:lpstr>Weniger Teilchen =&gt; Mehr Rauschen</vt:lpstr>
      <vt:lpstr>Noch weniger Teilchen</vt:lpstr>
      <vt:lpstr>Varianz vs. Teilchenanzahl</vt:lpstr>
      <vt:lpstr>Photosynthese ist…</vt:lpstr>
      <vt:lpstr>Photosynthese in Rb. sphaeroides</vt:lpstr>
      <vt:lpstr>Chromatophoren-Vesikel</vt:lpstr>
      <vt:lpstr>Modellierung der Proteine</vt:lpstr>
      <vt:lpstr>Stochastische Reaktionen</vt:lpstr>
      <vt:lpstr>Bsp:  Elektronentransfer im RC</vt:lpstr>
      <vt:lpstr>"Pools-and-Proteins"–Modell</vt:lpstr>
      <vt:lpstr>Web Interface</vt:lpstr>
      <vt:lpstr>Stochastische Effekte</vt:lpstr>
      <vt:lpstr>Steady State &lt;=&gt; Fluktuationen</vt:lpstr>
      <vt:lpstr>Deterministisch vs. Stochastisch</vt:lpstr>
      <vt:lpstr>Prozesse in einer Zelle</vt:lpstr>
      <vt:lpstr>Diffusion</vt:lpstr>
      <vt:lpstr>Kontinuitätsgleichung</vt:lpstr>
      <vt:lpstr>Diffusionsstrom</vt:lpstr>
      <vt:lpstr>Diffusion mikroskopisch</vt:lpstr>
      <vt:lpstr>Diffusionsgleichung: partielle DGL</vt:lpstr>
      <vt:lpstr>Zur Boltzmann-Verteilung</vt:lpstr>
      <vt:lpstr>Integration</vt:lpstr>
      <vt:lpstr>FTCS–Integrator</vt:lpstr>
      <vt:lpstr>Beispiel:  Diffusion</vt:lpstr>
      <vt:lpstr>The Virtual Cell</vt:lpstr>
      <vt:lpstr>Model-Setup: Spezies und Reaktionen</vt:lpstr>
      <vt:lpstr>      Reaktionen                      m</vt:lpstr>
      <vt:lpstr>Simulationen: remote</vt:lpstr>
      <vt:lpstr>Daten-Analyse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V12 Stochastische Effekte</dc:title>
  <dc:creator>vhelms</dc:creator>
  <cp:lastModifiedBy>Standard</cp:lastModifiedBy>
  <cp:revision>20</cp:revision>
  <cp:lastPrinted>2017-02-02T08:09:55Z</cp:lastPrinted>
  <dcterms:created xsi:type="dcterms:W3CDTF">2015-01-27T15:34:50Z</dcterms:created>
  <dcterms:modified xsi:type="dcterms:W3CDTF">2018-01-17T08:55:47Z</dcterms:modified>
</cp:coreProperties>
</file>