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3"/>
  </p:notesMasterIdLst>
  <p:sldIdLst>
    <p:sldId id="286" r:id="rId2"/>
    <p:sldId id="287" r:id="rId3"/>
    <p:sldId id="288" r:id="rId4"/>
    <p:sldId id="289" r:id="rId5"/>
    <p:sldId id="332" r:id="rId6"/>
    <p:sldId id="330" r:id="rId7"/>
    <p:sldId id="306" r:id="rId8"/>
    <p:sldId id="293" r:id="rId9"/>
    <p:sldId id="327" r:id="rId10"/>
    <p:sldId id="301" r:id="rId11"/>
    <p:sldId id="328" r:id="rId12"/>
    <p:sldId id="305" r:id="rId13"/>
    <p:sldId id="302" r:id="rId14"/>
    <p:sldId id="325" r:id="rId15"/>
    <p:sldId id="326" r:id="rId16"/>
    <p:sldId id="304" r:id="rId17"/>
    <p:sldId id="341" r:id="rId18"/>
    <p:sldId id="342" r:id="rId19"/>
    <p:sldId id="345" r:id="rId20"/>
    <p:sldId id="343" r:id="rId21"/>
    <p:sldId id="344" r:id="rId22"/>
    <p:sldId id="346" r:id="rId23"/>
    <p:sldId id="349" r:id="rId24"/>
    <p:sldId id="350" r:id="rId25"/>
    <p:sldId id="347" r:id="rId26"/>
    <p:sldId id="323" r:id="rId27"/>
    <p:sldId id="324" r:id="rId28"/>
    <p:sldId id="352" r:id="rId29"/>
    <p:sldId id="363" r:id="rId30"/>
    <p:sldId id="353" r:id="rId31"/>
    <p:sldId id="362" r:id="rId32"/>
    <p:sldId id="366" r:id="rId33"/>
    <p:sldId id="365" r:id="rId34"/>
    <p:sldId id="369" r:id="rId35"/>
    <p:sldId id="370" r:id="rId36"/>
    <p:sldId id="371" r:id="rId37"/>
    <p:sldId id="372" r:id="rId38"/>
    <p:sldId id="373" r:id="rId39"/>
    <p:sldId id="374" r:id="rId40"/>
    <p:sldId id="376" r:id="rId41"/>
    <p:sldId id="364" r:id="rId4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7C80"/>
    <a:srgbClr val="FF9999"/>
    <a:srgbClr val="FF99CC"/>
    <a:srgbClr val="FF6699"/>
    <a:srgbClr val="FF33CC"/>
    <a:srgbClr val="21011B"/>
    <a:srgbClr val="FFF9F9"/>
    <a:srgbClr val="FF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ndale Mono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ndale Mono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smtClean="0"/>
              <a:t>Click to edit Master text styles</a:t>
            </a:r>
          </a:p>
          <a:p>
            <a:pPr lvl="1"/>
            <a:r>
              <a:rPr lang="en-GB" altLang="de-DE" noProof="0" smtClean="0"/>
              <a:t>Second level</a:t>
            </a:r>
          </a:p>
          <a:p>
            <a:pPr lvl="2"/>
            <a:r>
              <a:rPr lang="en-GB" altLang="de-DE" noProof="0" smtClean="0"/>
              <a:t>Third level</a:t>
            </a:r>
          </a:p>
          <a:p>
            <a:pPr lvl="3"/>
            <a:r>
              <a:rPr lang="en-GB" altLang="de-DE" noProof="0" smtClean="0"/>
              <a:t>Fourth level</a:t>
            </a:r>
          </a:p>
          <a:p>
            <a:pPr lvl="4"/>
            <a:r>
              <a:rPr lang="en-GB" altLang="de-DE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ndale Mono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ndale Mono" charset="0"/>
              </a:defRPr>
            </a:lvl1pPr>
          </a:lstStyle>
          <a:p>
            <a:pPr>
              <a:defRPr/>
            </a:pPr>
            <a:fld id="{FCA57CD6-77F7-4F4B-94EB-3DF002CCFDA3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dale Mono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FCC287-5A97-4AEF-BB00-FA75F0DC6C37}" type="slidenum">
              <a:rPr lang="en-GB" altLang="de-DE" sz="1300" smtClean="0">
                <a:latin typeface="Andale Mono" charset="0"/>
              </a:rPr>
              <a:pPr/>
              <a:t>8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31" tIns="48745" rIns="99231" bIns="48745" anchor="b"/>
          <a:lstStyle>
            <a:lvl1pPr defTabSz="10033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033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10033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10033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10033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10033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3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22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8525"/>
            <a:ext cx="4767262" cy="3575050"/>
          </a:xfrm>
          <a:ln w="12700" cap="flat"/>
        </p:spPr>
      </p:sp>
      <p:sp>
        <p:nvSpPr>
          <p:cNvPr id="122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31" tIns="48745" rIns="99231" bIns="48745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7D5BBE-EB99-4C8E-AF5C-FD3C5FA7C341}" type="slidenum">
              <a:rPr lang="en-GB" altLang="de-DE" sz="1300" smtClean="0">
                <a:latin typeface="Andale Mono" charset="0"/>
              </a:rPr>
              <a:pPr/>
              <a:t>9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 anchor="b"/>
          <a:lstStyle>
            <a:lvl1pPr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3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43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900113"/>
            <a:ext cx="4765675" cy="3573462"/>
          </a:xfrm>
          <a:ln w="12700" cap="flat"/>
        </p:spPr>
      </p:sp>
      <p:sp>
        <p:nvSpPr>
          <p:cNvPr id="143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54FD56-45C2-43DF-A9F7-43C0C18E2FAA}" type="slidenum">
              <a:rPr lang="en-GB" altLang="de-DE" sz="1300" smtClean="0">
                <a:latin typeface="Andale Mono" charset="0"/>
              </a:rPr>
              <a:pPr/>
              <a:t>11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 anchor="b"/>
          <a:lstStyle>
            <a:lvl1pPr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3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74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900113"/>
            <a:ext cx="4765675" cy="3573462"/>
          </a:xfrm>
          <a:ln w="12700" cap="flat"/>
        </p:spPr>
      </p:sp>
      <p:sp>
        <p:nvSpPr>
          <p:cNvPr id="174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45D4BE-3A5C-4DEC-B3F6-835704DE4C21}" type="slidenum">
              <a:rPr lang="en-GB" altLang="de-DE" sz="1300" smtClean="0">
                <a:latin typeface="Andale Mono" charset="0"/>
              </a:rPr>
              <a:pPr/>
              <a:t>14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87413"/>
            <a:ext cx="4786312" cy="3589337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4878388"/>
            <a:ext cx="5375275" cy="4545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9" tIns="46917" rIns="95509" bIns="46917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F9D000-05F6-41EE-88A7-EA8ED5DA4C9A}" type="slidenum">
              <a:rPr lang="en-GB" altLang="de-DE" sz="1300" smtClean="0">
                <a:latin typeface="Andale Mono" charset="0"/>
              </a:rPr>
              <a:pPr/>
              <a:t>15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87413"/>
            <a:ext cx="4786312" cy="3589337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4878388"/>
            <a:ext cx="5375275" cy="4545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9" tIns="46917" rIns="95509" bIns="46917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8E2B8F-AF3A-464C-9550-08A143CB190D}" type="slidenum">
              <a:rPr lang="en-GB" altLang="de-DE" sz="1300" smtClean="0">
                <a:latin typeface="Andale Mono" charset="0"/>
              </a:rPr>
              <a:pPr/>
              <a:t>26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 anchor="b"/>
          <a:lstStyle>
            <a:lvl1pPr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3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58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900113"/>
            <a:ext cx="4765675" cy="3573462"/>
          </a:xfrm>
          <a:ln w="12700" cap="flat"/>
        </p:spPr>
      </p:sp>
      <p:sp>
        <p:nvSpPr>
          <p:cNvPr id="358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90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DCCFE8-ED50-4E93-BE7D-69C839824925}" type="slidenum">
              <a:rPr lang="en-GB" altLang="de-DE" sz="1300" smtClean="0">
                <a:latin typeface="Andale Mono" charset="0"/>
              </a:rPr>
              <a:pPr/>
              <a:t>27</a:t>
            </a:fld>
            <a:endParaRPr lang="en-GB" altLang="de-DE" sz="1300" smtClean="0">
              <a:latin typeface="Andale Mono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 anchor="b"/>
          <a:lstStyle>
            <a:lvl1pPr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de-DE" altLang="de-DE" sz="1300">
                <a:latin typeface="Times" panose="02020603050405020304" pitchFamily="18" charset="0"/>
              </a:rPr>
              <a:t>1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378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900113"/>
            <a:ext cx="4765675" cy="3573462"/>
          </a:xfrm>
          <a:ln w="12700" cap="flat"/>
        </p:spPr>
      </p:sp>
      <p:sp>
        <p:nvSpPr>
          <p:cNvPr id="378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2" tIns="46914" rIns="95502" bIns="46914"/>
          <a:lstStyle/>
          <a:p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91579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534400" cy="381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24400" y="6858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81000" y="34671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24400" y="34671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56555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60729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685800"/>
            <a:ext cx="4191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685800"/>
            <a:ext cx="4191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24002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03144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63178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29965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381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685800"/>
            <a:ext cx="4191000" cy="5410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685800"/>
            <a:ext cx="4191000" cy="5410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91882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81000" y="152400"/>
            <a:ext cx="8534400" cy="59436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36223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381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685800"/>
            <a:ext cx="4191000" cy="5410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24400" y="6858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24400" y="3467100"/>
            <a:ext cx="4191000" cy="26289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05802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53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0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0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 sz="1000" dirty="0" smtClean="0"/>
          </a:p>
          <a:p>
            <a:pPr eaLnBrk="1" hangingPunct="1">
              <a:defRPr/>
            </a:pPr>
            <a:r>
              <a:rPr lang="de-DE" altLang="de-DE" sz="1000" dirty="0" smtClean="0">
                <a:solidFill>
                  <a:srgbClr val="000000"/>
                </a:solidFill>
              </a:rPr>
              <a:t>5. Vorlesung WS 2017/18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de-DE" altLang="de-DE" sz="100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de-DE" altLang="de-DE" sz="1000" smtClean="0">
                <a:solidFill>
                  <a:srgbClr val="000000"/>
                </a:solidFill>
              </a:rPr>
              <a:t>Softwarewerkzeuge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endParaRPr lang="de-DE" altLang="de-DE" sz="1000" smtClean="0"/>
          </a:p>
          <a:p>
            <a:pPr algn="r" eaLnBrk="1" hangingPunct="1">
              <a:defRPr/>
            </a:pPr>
            <a:fld id="{319F4F72-5A04-47F1-9740-40C6F8FBA991}" type="slidenum">
              <a:rPr lang="de-DE" altLang="de-DE" sz="1000" smtClean="0">
                <a:solidFill>
                  <a:srgbClr val="000000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1000" smtClean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52" r:id="rId7"/>
    <p:sldLayoutId id="2147483853" r:id="rId8"/>
    <p:sldLayoutId id="2147483854" r:id="rId9"/>
    <p:sldLayoutId id="2147483855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Andale Mono" charset="0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.embl-heidelberg.de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hyperlink" Target="http://cti.itc.virginia.edu/~cmg/Demo/wheel/wheelApp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bi.ac.uk/dali" TargetMode="External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V5: Proteinstruktur: Sekundärstruktur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281987" cy="563562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INHALT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Hierarchischer Aufbau der Proteinstruktur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Ramachandran-Plot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Vorhersage von Sekundärstrukturelementen aus der Sequenz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Membranproteine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Strukturvergleich (DALI)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LERNZIELE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lerne Prinzipien der Proteinstruktur kennen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stelle Proteinstrukturen graphisch dar (Übung)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WOZU IST DAS GUT?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Verständnis der dreidimensionalen Proteinstruktur macht erst deutlich, was die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Funktion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vieler Proteine ist.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viele interessante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Strukturmotive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können bereits aus der Sequenz mit Bioinformatik-Methoden vorhergesagt werden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Fig5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692150"/>
            <a:ext cx="6677025" cy="4268788"/>
          </a:xfrm>
          <a:noFill/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250825" y="1158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Diederwinkel des Proteinrückgrats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7143750" y="5897563"/>
            <a:ext cx="901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>
                <a:solidFill>
                  <a:srgbClr val="000000"/>
                </a:solidFill>
              </a:rPr>
              <a:t>Lesk-Buch</a:t>
            </a:r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468313" y="765175"/>
            <a:ext cx="29511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800">
                <a:sym typeface="Symbol" panose="05050102010706020507" pitchFamily="18" charset="2"/>
              </a:rPr>
              <a:t>Die dreidimensionale Faltung des Proteins wird vor allem durch die </a:t>
            </a:r>
            <a:r>
              <a:rPr lang="en-US" altLang="de-DE" sz="1800" b="1">
                <a:sym typeface="Symbol" panose="05050102010706020507" pitchFamily="18" charset="2"/>
              </a:rPr>
              <a:t>Diederwinkel </a:t>
            </a:r>
            <a:r>
              <a:rPr lang="en-US" altLang="de-DE" sz="1800">
                <a:sym typeface="Symbol" panose="05050102010706020507" pitchFamily="18" charset="2"/>
              </a:rPr>
              <a:t>des Proteinrückgrats bestimmt.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de-DE" sz="180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de-DE" sz="1800">
                <a:sym typeface="Symbol" panose="05050102010706020507" pitchFamily="18" charset="2"/>
              </a:rPr>
              <a:t>Pro Residue gibt es 2 frei drehbare Diederwinkel, die als  und  bezeichnet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720725"/>
            <a:ext cx="39687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Wie seit den 1950‘er Jahren bekannt,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können Aminosäure-Stränge 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b="1"/>
              <a:t>Sekundärstrukturelemente</a:t>
            </a:r>
            <a:endParaRPr kumimoji="0" lang="de-DE" altLang="de-DE" sz="180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bilden: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200"/>
              <a:t>(aus Stryer, Biochemistry)</a:t>
            </a:r>
            <a:endParaRPr kumimoji="0" lang="de-DE" altLang="de-DE" sz="1800"/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8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ym typeface="Symbol" panose="05050102010706020507" pitchFamily="18" charset="2"/>
              </a:rPr>
              <a:t>			</a:t>
            </a:r>
            <a:r>
              <a:rPr kumimoji="0" lang="de-DE" altLang="de-DE" sz="1800" b="1">
                <a:sym typeface="Symbol" panose="05050102010706020507" pitchFamily="18" charset="2"/>
              </a:rPr>
              <a:t>-Helices</a:t>
            </a:r>
            <a:endParaRPr kumimoji="0" lang="de-DE" altLang="de-DE" sz="1800" b="1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20713"/>
            <a:ext cx="37973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03800" y="3284538"/>
            <a:ext cx="357505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 b="1">
                <a:sym typeface="Symbol" panose="05050102010706020507" pitchFamily="18" charset="2"/>
              </a:rPr>
              <a:t>und </a:t>
            </a:r>
            <a:r>
              <a:rPr kumimoji="0" lang="de-DE" altLang="de-DE" sz="1800" b="1"/>
              <a:t>-Stränge</a:t>
            </a:r>
            <a:r>
              <a:rPr kumimoji="0" lang="en-US" altLang="de-DE" sz="1800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en-US" altLang="de-DE" sz="180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In diesen Konformationen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bilden sich jeweils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b="1"/>
              <a:t>Wasserstoffbrückenbindungen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zwischen den C=O und N-H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Atomen des Rückgrats.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Daher sind diese Einheiten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strukturell stabil.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08313"/>
            <a:ext cx="45370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28600" y="1158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A12"/>
                </a:solidFill>
              </a:rPr>
              <a:t>Sekundärstrukturelemente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7956550" y="2133600"/>
            <a:ext cx="431800" cy="2519363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3708400" y="4437063"/>
            <a:ext cx="1368425" cy="2159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81000" y="1158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Stabilität und Faltung von Proteinen</a:t>
            </a: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549275"/>
            <a:ext cx="4694237" cy="3975100"/>
          </a:xfrm>
          <a:noFill/>
        </p:spPr>
      </p:pic>
      <p:sp>
        <p:nvSpPr>
          <p:cNvPr id="1843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92150"/>
            <a:ext cx="4392612" cy="5256213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Die gefaltete Struktur eines Proteins ist die Konformation, die die günstigste freie Enthalpie G für diese Aminosäuresequenz besitzt.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Der </a:t>
            </a:r>
            <a:r>
              <a:rPr lang="en-US" altLang="de-DE" sz="1800" b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Ramachandran-Plot </a:t>
            </a: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charakterisiert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die energetisch günstigen Bereiche des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Aminosäurerückgrats.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Die einzige Residue, die außerhalb der erlaubten Bereich liegt, also alle möglichen Torsionswinkel annehmen kann, ist </a:t>
            </a:r>
            <a:r>
              <a:rPr lang="en-US" altLang="de-DE" sz="1800" b="1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Glycin</a:t>
            </a: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Grund: es hat keine Seitenkette.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80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5703888" y="46212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b="1">
                <a:solidFill>
                  <a:srgbClr val="FF3399"/>
                </a:solidFill>
                <a:sym typeface="Symbol" panose="05050102010706020507" pitchFamily="18" charset="2"/>
              </a:rPr>
              <a:t></a:t>
            </a:r>
            <a:r>
              <a:rPr kumimoji="0" lang="de-DE" altLang="de-DE" sz="1600" b="1" baseline="-25000">
                <a:solidFill>
                  <a:srgbClr val="FF3399"/>
                </a:solidFill>
                <a:sym typeface="Symbol" panose="05050102010706020507" pitchFamily="18" charset="2"/>
              </a:rPr>
              <a:t>r</a:t>
            </a:r>
            <a:r>
              <a:rPr kumimoji="0" lang="de-DE" altLang="de-DE" sz="1600" b="1">
                <a:solidFill>
                  <a:srgbClr val="FF3399"/>
                </a:solidFill>
                <a:sym typeface="Symbol" panose="05050102010706020507" pitchFamily="18" charset="2"/>
              </a:rPr>
              <a:t>-Helix-Region</a:t>
            </a:r>
          </a:p>
        </p:txBody>
      </p:sp>
      <p:sp>
        <p:nvSpPr>
          <p:cNvPr id="18438" name="Line 9"/>
          <p:cNvSpPr>
            <a:spLocks noChangeShapeType="1"/>
          </p:cNvSpPr>
          <p:nvPr/>
        </p:nvSpPr>
        <p:spPr bwMode="auto">
          <a:xfrm flipV="1">
            <a:off x="6372225" y="3068638"/>
            <a:ext cx="360363" cy="15843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5076825" y="1052513"/>
            <a:ext cx="191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b="1">
                <a:solidFill>
                  <a:srgbClr val="FF3399"/>
                </a:solidFill>
                <a:sym typeface="Symbol" panose="05050102010706020507" pitchFamily="18" charset="2"/>
              </a:rPr>
              <a:t>-Faltblatt-Region</a:t>
            </a:r>
          </a:p>
        </p:txBody>
      </p:sp>
      <p:sp>
        <p:nvSpPr>
          <p:cNvPr id="18440" name="Line 11"/>
          <p:cNvSpPr>
            <a:spLocks noChangeShapeType="1"/>
          </p:cNvSpPr>
          <p:nvPr/>
        </p:nvSpPr>
        <p:spPr bwMode="auto">
          <a:xfrm>
            <a:off x="6084888" y="1341438"/>
            <a:ext cx="358775" cy="3587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5775325" y="5105400"/>
            <a:ext cx="1617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/>
              <a:t>(rechtsgängige Helix)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Fig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27686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3168650" cy="2743200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Kompakter Bereich im Faltungsmuster einer Molekülkette, der den Anschein hat,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“er könnte auch unabhängig von den anderen stabil sein”.</a:t>
            </a:r>
          </a:p>
        </p:txBody>
      </p:sp>
      <p:pic>
        <p:nvPicPr>
          <p:cNvPr id="19460" name="Picture 4" descr="cAP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781300"/>
            <a:ext cx="2281237" cy="2628900"/>
          </a:xfrm>
          <a:noFill/>
        </p:spPr>
      </p:pic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81000" y="1158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Domänen</a:t>
            </a:r>
          </a:p>
        </p:txBody>
      </p:sp>
      <p:pic>
        <p:nvPicPr>
          <p:cNvPr id="557063" name="Picture 7" descr="serca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836613"/>
            <a:ext cx="2055812" cy="3816350"/>
          </a:xfrm>
          <a:noFill/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50825" y="5734050"/>
            <a:ext cx="338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cAMP-abhängige Proteinkinase</a:t>
            </a: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3492500" y="4868863"/>
            <a:ext cx="266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SERCA Calcium-Pumpe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6496050" y="4097338"/>
            <a:ext cx="126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Lesk-Buch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37600" cy="5067300"/>
          </a:xfrm>
          <a:noFill/>
        </p:spPr>
        <p:txBody>
          <a:bodyPr lIns="90487" tIns="44450" rIns="90487" bIns="44450"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GB" altLang="de-DE" sz="1800" smtClean="0">
                <a:ea typeface="ＭＳ Ｐゴシック" panose="020B0600070205080204" pitchFamily="34" charset="-128"/>
              </a:rPr>
              <a:t>Modular aufgebaute Proteine bestehen aus mehreren Domänen.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Anwendung von SMART (</a:t>
            </a:r>
            <a:r>
              <a:rPr lang="de-DE" altLang="de-DE" sz="1800" smtClean="0">
                <a:ea typeface="ＭＳ Ｐゴシック" panose="020B0600070205080204" pitchFamily="34" charset="-128"/>
                <a:hlinkClick r:id="rId3"/>
              </a:rPr>
              <a:t>www.smart.embl-heidelberg.de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) für die Src-Kinase HcK ergibt</a:t>
            </a:r>
            <a:endParaRPr lang="en-GB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GB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Sequenz: 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MGGRSSCEDP GCPRDEERAP RMGCMKSKFL QVGGNTFSKT ETSASPHCPV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YVPDPTSTIK PGPNSHNSNT PGIREAGSED IIVVALYDYE AIHHEDLSFQ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KGDQMVVLEE SGEWWKARSL ATRKEGYIPS NYVARVDSLE TEEWFFKGIS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RKDAERQLLA PGNMLGSFMI RDSETTKGSY SLSVRDYDPR QGDTVKHYKI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RTLDNGGFYI SPRSTFSTLQ ELVDHYKKGN DGLCQKLSVP CMSSKPQKPW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EKDAWEIPRE SLKLEKKLGA GQFGEVWMAT YNKHTKVAVK TMKPGSMSVE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AFLAEANVMK TLQHDKLVKL HAVVTKEPIY IITEFMAKGS LLDFLKSDEG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SKQPLPKLID FSAQIAEGMA FIEQRNYIHR DLRAANILVS ASLVCKIADF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GLARVIEDNE YTAREGAKFP IKWTAPEAIN FGSFTIKSDV WSFGILLMEI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VTYGRIPYPG MSNPEVIRAL ERGYRMPRPE NCPEELYNIM MRCWKNRPEE</a:t>
            </a: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40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RPTFEYIQSV LDDFYTATES QYQQQP </a:t>
            </a: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400" smtClean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b="1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endParaRPr lang="de-DE" altLang="de-DE" sz="1000" b="1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6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 </a:t>
            </a:r>
            <a:endParaRPr lang="en-GB" altLang="de-DE" sz="1000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115888"/>
            <a:ext cx="7772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707"/>
                </a:solidFill>
              </a:rPr>
              <a:t>Modular aufgebaute Proteine</a:t>
            </a:r>
            <a:endParaRPr kumimoji="0" lang="nl-NL" altLang="de-DE" sz="2400" b="1">
              <a:solidFill>
                <a:srgbClr val="FF0707"/>
              </a:solidFill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762000" y="4648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4648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419600" y="4648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0487" name="Picture 7" descr="TyrK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19600"/>
            <a:ext cx="2971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S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1657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SH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1085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0"/>
            <a:ext cx="3505200" cy="381000"/>
          </a:xfrm>
          <a:noFill/>
        </p:spPr>
        <p:txBody>
          <a:bodyPr lIns="90487" tIns="44450" rIns="90487" bIns="44450"/>
          <a:lstStyle/>
          <a:p>
            <a:pPr>
              <a:lnSpc>
                <a:spcPct val="120000"/>
              </a:lnSpc>
              <a:buFontTx/>
              <a:buNone/>
            </a:pPr>
            <a:r>
              <a:rPr lang="de-DE" altLang="de-DE" sz="800" smtClean="0">
                <a:ea typeface="ＭＳ Ｐゴシック" panose="020B0600070205080204" pitchFamily="34" charset="-128"/>
              </a:rPr>
              <a:t>http://jkweb.berkeley.edu/</a:t>
            </a:r>
            <a:endParaRPr lang="en-GB" altLang="de-DE" sz="80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15888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707"/>
                </a:solidFill>
              </a:rPr>
              <a:t>Beispiel: Src-Kinase HcK</a:t>
            </a:r>
            <a:endParaRPr kumimoji="0" lang="nl-NL" altLang="de-DE" sz="2400" b="1">
              <a:solidFill>
                <a:srgbClr val="FF0707"/>
              </a:solidFill>
            </a:endParaRPr>
          </a:p>
        </p:txBody>
      </p:sp>
      <p:pic>
        <p:nvPicPr>
          <p:cNvPr id="22532" name="Picture 4" descr="ribb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086600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Die Klassifikation von Proteinstrukturen nimmt in der Bioinformatik eine Schlüsselposition ein, weil sie das Bindeglied zwischen Sequenz und Funktion darstellt.</a:t>
            </a:r>
          </a:p>
        </p:txBody>
      </p:sp>
      <p:pic>
        <p:nvPicPr>
          <p:cNvPr id="24579" name="Picture 4" descr="tabl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3284538"/>
            <a:ext cx="5903913" cy="2587625"/>
          </a:xfrm>
          <a:noFill/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3616325" y="5754688"/>
            <a:ext cx="901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200">
                <a:solidFill>
                  <a:srgbClr val="000000"/>
                </a:solidFill>
              </a:rPr>
              <a:t>Lesk-Buch</a:t>
            </a: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381000" y="1158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Klassifikation von Proteinen</a:t>
            </a:r>
          </a:p>
        </p:txBody>
      </p:sp>
      <p:graphicFrame>
        <p:nvGraphicFramePr>
          <p:cNvPr id="24582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0" y="549275"/>
          <a:ext cx="4333875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Bitmap" r:id="rId4" imgW="6523810" imgH="4238095" progId="Paint.Picture">
                  <p:embed/>
                </p:oleObj>
              </mc:Choice>
              <mc:Fallback>
                <p:oleObj name="Bitmap" r:id="rId4" imgW="6523810" imgH="423809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9275"/>
                        <a:ext cx="4333875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can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981075"/>
            <a:ext cx="32734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Sekundärstruktur-Vorhersage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23850" y="692150"/>
            <a:ext cx="851535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- Sekundärstrukturvorhersage für lösliche Proteine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Sekundärstrukturvorhersage für Membranproteine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Literatur: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Kapitel 11 und 12 in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Understanding Bioinformatics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Zvelebil &amp; Baum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am häufigsten auftretende Sekundärstrukturen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pic>
        <p:nvPicPr>
          <p:cNvPr id="26627" name="Picture 6" descr="Scan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741680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Die 20 natürlichen Aminosäuren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pic>
        <p:nvPicPr>
          <p:cNvPr id="27651" name="Picture 5" descr="Scan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168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Funktion von Proteinen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85225" cy="4751388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Strukturproteine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(Hüllenproteine von Viren, Cytoskelett)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Enzyme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, die chemische Reaktionen katalysieren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Transportproteine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und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Speicherproteine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(Hämoglobin)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Regulatoren wie Hormone und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Rezeptoren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/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Signalübertragungsproteine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Proteine, die die Transkription kontrollieren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	oder an Erkennungsvorgängen beteiligt sind: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	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Zelladhäsionsproteine, Antikörper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can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020763" y="514350"/>
            <a:ext cx="6577012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Sekundärstruktur-Auftreten in löslichen Proteinen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Textfeld 3"/>
          <p:cNvSpPr txBox="1">
            <a:spLocks noChangeArrowheads="1"/>
          </p:cNvSpPr>
          <p:nvPr/>
        </p:nvSpPr>
        <p:spPr bwMode="auto">
          <a:xfrm>
            <a:off x="762000" y="4114800"/>
            <a:ext cx="71993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 b="1"/>
              <a:t>Längenverteilung </a:t>
            </a:r>
            <a:r>
              <a:rPr kumimoji="0" lang="de-DE" altLang="de-DE" sz="1600"/>
              <a:t>von Sekundärstrukturelementen.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600"/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600"/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/>
              <a:t>Statistische Daten für eine große Menge an Proteinen mit bekannter Struktur.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Rückgratwinkel in Sekundärstrukturelementen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pic>
        <p:nvPicPr>
          <p:cNvPr id="29699" name="Picture 5" descr="Scan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708150" y="582613"/>
            <a:ext cx="569436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Chou &amp; Fasman Propensities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356100" y="692150"/>
            <a:ext cx="44831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 : starke Tendenz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  : schwache Tendenz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 : starker (Unter-) Brecher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 :  schwacher (Unter-) Brecher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  :  indifferent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Prolin: stärkster Helixbrecher sowie für Betastränge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0724" name="Picture 6" descr="Scan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92150"/>
            <a:ext cx="389413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Scan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5435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3492500" y="6308725"/>
            <a:ext cx="6192838" cy="12969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Vorhersage mit Neuronalen Netzwerken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284663" y="692150"/>
            <a:ext cx="455453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zweilagiges Neuronales Netzwerk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Feed-forward NN zur Vorhersage von Sekundärstrukturen</a:t>
            </a:r>
          </a:p>
        </p:txBody>
      </p:sp>
      <p:pic>
        <p:nvPicPr>
          <p:cNvPr id="31748" name="Picture 5" descr="Scan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41052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Scan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28466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PSIPRED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3850" y="692150"/>
            <a:ext cx="24479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Benutze Profil aus PSIBLAST.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Skaliere Werte auf Intervall [0.0;1.0].</a:t>
            </a:r>
            <a:endParaRPr kumimoji="0" lang="de-DE" altLang="de-DE" sz="14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4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2772" name="Picture 6" descr="Scan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620713"/>
            <a:ext cx="65532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763000" cy="420687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Qualität der Sekundärstruktur-Vorhersagen</a:t>
            </a:r>
            <a:endParaRPr lang="en-GB" altLang="de-DE" smtClean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5" descr="Scan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0713"/>
            <a:ext cx="292576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Scan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649605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Scan0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65166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2247900" y="5749925"/>
            <a:ext cx="1404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  protein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2195513" y="2917825"/>
            <a:ext cx="1382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all  protein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4840288" y="5705475"/>
            <a:ext cx="2216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000000"/>
                </a:solidFill>
              </a:rPr>
              <a:t>etwa 75% Genauigkeit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620713"/>
            <a:ext cx="8588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Im Inneren der Lipidschicht kann das Proteinrückgrat keine Wasserstoffbrücken-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Bindungen mit den Lipiden ausbilden </a:t>
            </a:r>
            <a:r>
              <a:rPr kumimoji="0" lang="de-DE" altLang="de-DE" sz="1800">
                <a:sym typeface="Symbol" panose="05050102010706020507" pitchFamily="18" charset="2"/>
              </a:rPr>
              <a:t>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ym typeface="Symbol" panose="05050102010706020507" pitchFamily="18" charset="2"/>
              </a:rPr>
              <a:t>die Atome des Rückgrats müssen miteinander Wasserstoffbrückenbindungen ausbilden,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ym typeface="Symbol" panose="05050102010706020507" pitchFamily="18" charset="2"/>
              </a:rPr>
              <a:t>sie müssen entweder helikale oder -Faltblattkonformation annehmen.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28600" y="1158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A12"/>
                </a:solidFill>
              </a:rPr>
              <a:t>Topologie von Membranproteinen</a:t>
            </a: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781300"/>
            <a:ext cx="3713162" cy="2590800"/>
          </a:xfrm>
          <a:solidFill>
            <a:schemeClr val="bg1"/>
          </a:solidFill>
        </p:spPr>
      </p:pic>
      <p:pic>
        <p:nvPicPr>
          <p:cNvPr id="3482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988" y="2952750"/>
            <a:ext cx="4184650" cy="2360613"/>
          </a:xfr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611188" y="2781300"/>
            <a:ext cx="2160587" cy="2736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1158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A12"/>
                </a:solidFill>
              </a:rPr>
              <a:t>Topologie von Membranproteinen</a:t>
            </a:r>
          </a:p>
        </p:txBody>
      </p:sp>
      <p:pic>
        <p:nvPicPr>
          <p:cNvPr id="36869" name="Picture 6" descr="Betabarrels2004_100dp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3883025" cy="2627312"/>
          </a:xfrm>
          <a:noFill/>
        </p:spPr>
      </p:pic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3779838" y="6165850"/>
            <a:ext cx="5189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de-DE" altLang="de-DE" sz="1200">
                <a:solidFill>
                  <a:schemeClr val="tx1"/>
                </a:solidFill>
              </a:rPr>
              <a:t>http://</a:t>
            </a:r>
            <a:r>
              <a:rPr kumimoji="0" lang="de-DE" altLang="de-DE" sz="1200"/>
              <a:t>www.biologie.uni-konstanz.de/folding/Structure%20gallery%201.html</a:t>
            </a:r>
          </a:p>
        </p:txBody>
      </p:sp>
      <p:pic>
        <p:nvPicPr>
          <p:cNvPr id="36871" name="Picture 10" descr="Die Grafik “http://www.sciencemag.org/content/vol289/issue5480/images/large/se3008725002.jpeg” kann nicht angezeigt werden, da sie Fehler enthält.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836613"/>
            <a:ext cx="3367088" cy="4379912"/>
          </a:xfrm>
          <a:noFill/>
        </p:spPr>
      </p:pic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7165975" y="620713"/>
            <a:ext cx="2374900" cy="48244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5435600" y="3933825"/>
            <a:ext cx="1873250" cy="14398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519113" y="4484688"/>
            <a:ext cx="79438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Die hydrophobe Umgebung erzwingt, dass (zumindest die bisher bekannten)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Strukturen von Transmembranproteinen entweder reine </a:t>
            </a:r>
            <a:r>
              <a:rPr kumimoji="0" lang="de-DE" altLang="de-DE" sz="1800">
                <a:sym typeface="Symbol" panose="05050102010706020507" pitchFamily="18" charset="2"/>
              </a:rPr>
              <a:t>-Barrels (links)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ym typeface="Symbol" panose="05050102010706020507" pitchFamily="18" charset="2"/>
              </a:rPr>
              <a:t>oder reine -helikale Bündel (rechts) sind.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89888" cy="468313"/>
          </a:xfrm>
        </p:spPr>
        <p:txBody>
          <a:bodyPr/>
          <a:lstStyle/>
          <a:p>
            <a:r>
              <a:rPr lang="en-GB" altLang="de-DE" smtClean="0">
                <a:ea typeface="ＭＳ Ｐゴシック" panose="020B0600070205080204" pitchFamily="34" charset="-128"/>
              </a:rPr>
              <a:t>Vorhersage von Transmembranhelices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569325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Einfaches Kriterium: Hydrophobizitäts-Skalen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TMHs können aus der Abfolge von hydrophoben und polaren Regionen in der Sequenz vorhergesagt werden (siehe helikales Rad).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0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Man beobacht folgende immer wiederkehrende Motive: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kumimoji="0" lang="de-DE" altLang="de-DE" sz="1800"/>
              <a:t> TMHs sind meistens apolar und 12-35 Residuen lang,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endParaRPr kumimoji="0" lang="de-DE" altLang="de-DE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 startAt="2"/>
            </a:pPr>
            <a:r>
              <a:rPr kumimoji="0" lang="de-DE" altLang="de-DE" sz="1800"/>
              <a:t> Globuläre (d.h. kompakte oder kugelförmige) Regionen zwischen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den TMHs sind kürzer als 60 Residuen,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 startAt="2"/>
            </a:pPr>
            <a:endParaRPr kumimoji="0" lang="de-DE" altLang="de-DE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3. die meisten TMH Proteine haben eine speziﬁsche Verteilung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der positiv geladenen Aminosäuren Arginin und Lysin,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”</a:t>
            </a:r>
            <a:r>
              <a:rPr kumimoji="0" lang="de-DE" altLang="de-DE" sz="1800" b="1"/>
              <a:t>positive-inside-rule</a:t>
            </a:r>
            <a:r>
              <a:rPr kumimoji="0" lang="de-DE" altLang="de-DE" sz="1800"/>
              <a:t>“ (Gunnar von Heijne), die ”loop“ Regionen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innen haben mehr positiv geladene Aminosäuren als außen.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4. Lange globuläre Regionen (&gt; 60 Residuen) unterscheiden sich in ihrer Anordnung von den Regionen, die der ”Innen-Außen-Regel“ unterliegen. </a:t>
            </a:r>
            <a:endParaRPr kumimoji="0" lang="de-DE" altLang="de-DE" sz="1800">
              <a:sym typeface="Symbol" panose="05050102010706020507" pitchFamily="18" charset="2"/>
            </a:endParaRPr>
          </a:p>
        </p:txBody>
      </p:sp>
      <p:pic>
        <p:nvPicPr>
          <p:cNvPr id="38916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0"/>
            <a:ext cx="14097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feld 4"/>
          <p:cNvSpPr txBox="1">
            <a:spLocks noChangeArrowheads="1"/>
          </p:cNvSpPr>
          <p:nvPr/>
        </p:nvSpPr>
        <p:spPr bwMode="auto">
          <a:xfrm>
            <a:off x="7010400" y="5257800"/>
            <a:ext cx="1895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rgbClr val="21011B"/>
                </a:solidFill>
              </a:rPr>
              <a:t>Gunnar von Heijne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457200"/>
          </a:xfrm>
        </p:spPr>
        <p:txBody>
          <a:bodyPr/>
          <a:lstStyle/>
          <a:p>
            <a:r>
              <a:rPr lang="de-DE" altLang="de-DE" smtClean="0">
                <a:ea typeface="ＭＳ Ｐゴシック" panose="020B0600070205080204" pitchFamily="34" charset="-128"/>
              </a:rPr>
              <a:t>Helikale Räder</a:t>
            </a:r>
          </a:p>
        </p:txBody>
      </p:sp>
      <p:pic>
        <p:nvPicPr>
          <p:cNvPr id="39939" name="Picture 5" descr="helical_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554355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600200" y="5867400"/>
            <a:ext cx="564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600">
                <a:solidFill>
                  <a:schemeClr val="tx1"/>
                </a:solidFill>
                <a:hlinkClick r:id="rId3"/>
              </a:rPr>
              <a:t>http://cti.itc.Virginia.EDU/~cmg/Demo/wheel/wheelApp.html</a:t>
            </a:r>
            <a:r>
              <a:rPr kumimoji="0" lang="de-DE" altLang="de-DE" sz="1600">
                <a:solidFill>
                  <a:schemeClr val="tx1"/>
                </a:solidFill>
              </a:rPr>
              <a:t>.</a:t>
            </a:r>
            <a:r>
              <a:rPr kumimoji="0" lang="de-DE" altLang="de-DE" sz="1600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6011863" y="720725"/>
            <a:ext cx="271303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220020"/>
                </a:solidFill>
              </a:rPr>
              <a:t>Helikale Räder dienen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220020"/>
                </a:solidFill>
              </a:rPr>
              <a:t>zur Darstellung von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220020"/>
                </a:solidFill>
              </a:rPr>
              <a:t>Helices.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220020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220020"/>
                </a:solidFill>
              </a:rPr>
              <a:t>Man kann so leicht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220020"/>
                </a:solidFill>
              </a:rPr>
              <a:t>erkennen, welche Seite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220020"/>
                </a:solidFill>
              </a:rPr>
              <a:t>der Helix dem Solvens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220020"/>
                </a:solidFill>
              </a:rPr>
              <a:t>zugewandt ist und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220020"/>
                </a:solidFill>
              </a:rPr>
              <a:t>welche ins Proteininnere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220020"/>
                </a:solidFill>
              </a:rPr>
              <a:t>zeigt.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Warum sind Proteine so groß?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8785225" cy="4751388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Proteine sind große Moleküle.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Ihre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Funktion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ist oft in einem kleinen Teil der Struktur,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dem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aktiven Zentrum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, lokalisiert.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Der Rest?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Korrekte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Orientierung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der Aminosäuren des aktiven Zentrums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Bindungsstellen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für Interaktionspartner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800" smtClean="0">
                <a:ea typeface="ＭＳ Ｐゴシック" panose="020B0600070205080204" pitchFamily="34" charset="-128"/>
              </a:rPr>
              <a:t> Konformationelle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Dynamik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Evolution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der Proteine: Veränderungen der Struktur, die durch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Mutationen in ihrer Aminosäuresequenz hervorgerufen werden.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89888" cy="468313"/>
          </a:xfrm>
        </p:spPr>
        <p:txBody>
          <a:bodyPr/>
          <a:lstStyle/>
          <a:p>
            <a:r>
              <a:rPr lang="en-GB" altLang="de-DE" smtClean="0">
                <a:ea typeface="ＭＳ Ｐゴシック" panose="020B0600070205080204" pitchFamily="34" charset="-128"/>
              </a:rPr>
              <a:t>Kyte-Doolittle Hydrophobizitätsskala (1982)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44767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Jede Aminosäure erhält Hydrophobizitäts-wert zugeordnet.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Um TM-Helices zu finden, addiere alle Werte in einem </a:t>
            </a:r>
            <a:r>
              <a:rPr kumimoji="0" lang="de-DE" altLang="de-DE" sz="1800" b="1">
                <a:solidFill>
                  <a:srgbClr val="000000"/>
                </a:solidFill>
                <a:sym typeface="Symbol" panose="05050102010706020507" pitchFamily="18" charset="2"/>
              </a:rPr>
              <a:t>Sequenzfenster </a:t>
            </a: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der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Länge </a:t>
            </a:r>
            <a:r>
              <a:rPr kumimoji="0" lang="de-DE" altLang="de-DE" sz="1800" i="1">
                <a:solidFill>
                  <a:srgbClr val="000000"/>
                </a:solidFill>
                <a:sym typeface="Symbol" panose="05050102010706020507" pitchFamily="18" charset="2"/>
              </a:rPr>
              <a:t>w.</a:t>
            </a: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Alle Fenster oberhalb einer Schranke </a:t>
            </a:r>
            <a:r>
              <a:rPr kumimoji="0" lang="de-DE" altLang="de-DE" sz="1800" i="1">
                <a:solidFill>
                  <a:srgbClr val="000000"/>
                </a:solidFill>
                <a:sym typeface="Symbol" panose="05050102010706020507" pitchFamily="18" charset="2"/>
              </a:rPr>
              <a:t>T </a:t>
            </a: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werden als TM-Helix vorhergesagt.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Beobachtung: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Gute Parameter sind </a:t>
            </a:r>
            <a:r>
              <a:rPr kumimoji="0" lang="de-DE" altLang="de-DE" sz="1800" i="1">
                <a:solidFill>
                  <a:srgbClr val="000000"/>
                </a:solidFill>
                <a:sym typeface="Symbol" panose="05050102010706020507" pitchFamily="18" charset="2"/>
              </a:rPr>
              <a:t>w</a:t>
            </a: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 = 19 und </a:t>
            </a:r>
            <a:r>
              <a:rPr kumimoji="0" lang="de-DE" altLang="de-DE" sz="1800" i="1">
                <a:solidFill>
                  <a:srgbClr val="000000"/>
                </a:solidFill>
                <a:sym typeface="Symbol" panose="05050102010706020507" pitchFamily="18" charset="2"/>
              </a:rPr>
              <a:t>T </a:t>
            </a: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&gt; 1.6.</a:t>
            </a:r>
            <a:endParaRPr kumimoji="0" lang="de-DE" altLang="de-DE" sz="1800" i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4800600" y="685800"/>
          <a:ext cx="3971925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Bitmap" r:id="rId3" imgW="3971429" imgH="3866667" progId="Paint.Picture">
                  <p:embed/>
                </p:oleObj>
              </mc:Choice>
              <mc:Fallback>
                <p:oleObj name="Bitmap" r:id="rId3" imgW="3971429" imgH="386666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85800"/>
                        <a:ext cx="3971925" cy="386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hteck 5"/>
          <p:cNvSpPr>
            <a:spLocks noChangeArrowheads="1"/>
          </p:cNvSpPr>
          <p:nvPr/>
        </p:nvSpPr>
        <p:spPr bwMode="auto">
          <a:xfrm>
            <a:off x="7239000" y="1524000"/>
            <a:ext cx="1143000" cy="3505200"/>
          </a:xfrm>
          <a:prstGeom prst="rect">
            <a:avLst/>
          </a:prstGeom>
          <a:solidFill>
            <a:srgbClr val="FFF9F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Scan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41438"/>
            <a:ext cx="5795962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468313"/>
          </a:xfrm>
        </p:spPr>
        <p:txBody>
          <a:bodyPr/>
          <a:lstStyle/>
          <a:p>
            <a:r>
              <a:rPr lang="en-GB" altLang="de-DE" smtClean="0">
                <a:ea typeface="ＭＳ Ｐゴシック" panose="020B0600070205080204" pitchFamily="34" charset="-128"/>
              </a:rPr>
              <a:t>TM-Vorhersage mit Hidden Markov Modellen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3850" y="620713"/>
            <a:ext cx="85693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HMMTOP: verwendet ein Hidden Markov-Modell um 5 strukturelle Zustände zu unterscheiden: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- Nicht-Membran Region innen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- TMH-Ende innen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- Membranehelix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- TMH-Ende außen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- Nicht-Membran Region außen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  <a:sym typeface="Symbol" panose="05050102010706020507" pitchFamily="18" charset="2"/>
              </a:rPr>
              <a:t>HMMTOP Vorhersage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12175" cy="468313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Wie kann man 2 Proteinstrukturen vergleichen?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65175"/>
            <a:ext cx="8281987" cy="244792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Paarweise Sequenzvergleiche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Paarweise Strukturvergleiche?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367713" cy="5410200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L. Holm &amp; C. Sander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Während der Evolution eines Proteins verändert sich seine Sequenz.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Was häufig erhalten bleibt, ist die Verteilung der Kontakte zwischen den Aminosäuren.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en-US" altLang="de-DE" sz="160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Font typeface="Symbol" panose="05050102010706020507" pitchFamily="18" charset="2"/>
              <a:buChar char="®"/>
            </a:pPr>
            <a:r>
              <a:rPr lang="en-US" altLang="de-DE" sz="1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Konstruiere Kontaktmatrizen für beide Proteine (leicht)</a:t>
            </a:r>
          </a:p>
          <a:p>
            <a:pPr marL="0" indent="0">
              <a:lnSpc>
                <a:spcPct val="120000"/>
              </a:lnSpc>
              <a:buFont typeface="Symbol" panose="05050102010706020507" pitchFamily="18" charset="2"/>
              <a:buChar char="®"/>
            </a:pPr>
            <a:r>
              <a:rPr lang="en-US" altLang="de-DE" sz="1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finde maximal übereinstimmende Untermatrizen der Kontaktmatrizen (schwierig)</a:t>
            </a:r>
          </a:p>
          <a:p>
            <a:pPr marL="0" indent="0">
              <a:lnSpc>
                <a:spcPct val="120000"/>
              </a:lnSpc>
              <a:buFont typeface="Symbol" panose="05050102010706020507" pitchFamily="18" charset="2"/>
              <a:buChar char="®"/>
            </a:pPr>
            <a:endParaRPr lang="en-US" altLang="de-DE" sz="160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Font typeface="Symbol" panose="05050102010706020507" pitchFamily="18" charset="2"/>
              <a:buNone/>
            </a:pPr>
            <a:r>
              <a:rPr lang="en-US" altLang="de-DE" sz="1600" smtClean="0">
                <a:latin typeface="Courier New" panose="02070309020205020404" pitchFamily="49" charset="0"/>
                <a:ea typeface="ＭＳ Ｐゴシック" panose="020B0600070205080204" pitchFamily="34" charset="-128"/>
                <a:sym typeface="Symbol" panose="05050102010706020507" pitchFamily="18" charset="2"/>
                <a:hlinkClick r:id="rId2"/>
              </a:rPr>
              <a:t>http://www.ebi.ac.uk/dali</a:t>
            </a:r>
            <a:endParaRPr lang="en-US" altLang="de-DE" sz="1600" smtClean="0">
              <a:latin typeface="Courier New" panose="02070309020205020404" pitchFamily="49" charset="0"/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Font typeface="Symbol" panose="05050102010706020507" pitchFamily="18" charset="2"/>
              <a:buNone/>
            </a:pPr>
            <a:endParaRPr lang="en-US" altLang="de-DE" sz="1600" smtClean="0"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5288" y="163513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DALI (Distance-matrix Alignment)</a:t>
            </a:r>
          </a:p>
        </p:txBody>
      </p:sp>
      <p:pic>
        <p:nvPicPr>
          <p:cNvPr id="44036" name="Picture 7" descr="Fig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3500438"/>
            <a:ext cx="5435600" cy="2855912"/>
          </a:xfrm>
          <a:noFill/>
        </p:spPr>
      </p:pic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2411413" y="3429000"/>
            <a:ext cx="2305050" cy="1873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Bedeutung von struktureller Äquivalenz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4321175" cy="540067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Beim Strukturvergleich sollen äquivalente Strukturblöcke zweier Proteine einander zugeordnet werden.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6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Darstellung 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600" smtClean="0">
                <a:ea typeface="ＭＳ Ｐゴシック" panose="020B0600070205080204" pitchFamily="34" charset="-128"/>
              </a:rPr>
              <a:t> in 3D als Überlagerung (superimposition) starrer Körper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600" smtClean="0">
                <a:ea typeface="ＭＳ Ｐゴシック" panose="020B0600070205080204" pitchFamily="34" charset="-128"/>
              </a:rPr>
              <a:t> in 2D als ähnliche Muster in Distanz-Matrizen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600" smtClean="0">
                <a:ea typeface="ＭＳ Ｐゴシック" panose="020B0600070205080204" pitchFamily="34" charset="-128"/>
              </a:rPr>
              <a:t> in 1D als Sequenzalignment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6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Rechts: Strukturvergleich von zwei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Zinkfinger-Proteinen, tramtrack und 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MBP-1 [1bbo].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09600" y="5943600"/>
            <a:ext cx="334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Holm, Sander Science 273, 5275 (1996)</a:t>
            </a:r>
          </a:p>
        </p:txBody>
      </p:sp>
      <p:pic>
        <p:nvPicPr>
          <p:cNvPr id="45061" name="Picture 5" descr="seHOLM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4263" y="533400"/>
            <a:ext cx="3868737" cy="2590800"/>
          </a:xfrm>
          <a:noFill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800600" y="3429000"/>
            <a:ext cx="3962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/>
              <a:t>3D-Überlagerung: finde Translation und Rotation eines Moleküls (rot: 1bbo), so dass es optimal auf das andere Molekül passt (blau: 2drpA).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600"/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/>
              <a:t>Das Problem ist hier, dass die zwei Domänen der beiden Proteine unterschiedlich gegeneinander verdreht sind (vgl. parallele Lage der beiden roten Helices bzw. senkrechte Lage der beiden blauen Helices).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Ähnlichkeit zwischen zwei Proteinen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003800" y="5949950"/>
            <a:ext cx="2903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 et al. Prot Sci 1, 1691 (1992)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692150"/>
            <a:ext cx="8893175" cy="4464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Überraschende Ähnlichkeit zwischen </a:t>
            </a:r>
            <a:br>
              <a:rPr lang="en-US" altLang="de-DE" smtClean="0">
                <a:ea typeface="ＭＳ Ｐゴシック" panose="020B0600070205080204" pitchFamily="34" charset="-128"/>
              </a:rPr>
            </a:br>
            <a:r>
              <a:rPr lang="en-US" altLang="de-DE" smtClean="0">
                <a:ea typeface="ＭＳ Ｐゴシック" panose="020B0600070205080204" pitchFamily="34" charset="-128"/>
              </a:rPr>
              <a:t>papD und CD4 T-Zellrezeptor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003800" y="5949950"/>
            <a:ext cx="2903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 et al. Prot Sci 1, 1691 (1992)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08050"/>
            <a:ext cx="9036050" cy="37099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762000"/>
            <a:ext cx="8856662" cy="5321300"/>
          </a:xfr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003800" y="5949950"/>
            <a:ext cx="2903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 et al. Prot Sci 1, 1691 (1992)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Überraschende Ähnlichkeit zwischen </a:t>
            </a:r>
            <a:br>
              <a:rPr lang="en-US" altLang="de-DE" smtClean="0">
                <a:ea typeface="ＭＳ Ｐゴシック" panose="020B0600070205080204" pitchFamily="34" charset="-128"/>
              </a:rPr>
            </a:br>
            <a:r>
              <a:rPr lang="en-US" altLang="de-DE" smtClean="0">
                <a:ea typeface="ＭＳ Ｐゴシック" panose="020B0600070205080204" pitchFamily="34" charset="-128"/>
              </a:rPr>
              <a:t>Flavodoxin und Malat-Dehydrogenase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Überraschende Ähnlichkeit zwischen </a:t>
            </a:r>
            <a:br>
              <a:rPr lang="en-US" altLang="de-DE" smtClean="0">
                <a:ea typeface="ＭＳ Ｐゴシック" panose="020B0600070205080204" pitchFamily="34" charset="-128"/>
              </a:rPr>
            </a:br>
            <a:r>
              <a:rPr lang="en-US" altLang="de-DE" smtClean="0">
                <a:ea typeface="ＭＳ Ｐゴシック" panose="020B0600070205080204" pitchFamily="34" charset="-128"/>
              </a:rPr>
              <a:t>Tryptophansynthase und Flavocytochrom b2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003800" y="5949950"/>
            <a:ext cx="2903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 et al. Prot Sci 1, 1691 (1992)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92200"/>
            <a:ext cx="8642350" cy="3175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Distanzmatrix bzw. Kontaktmatrix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49275"/>
            <a:ext cx="3529012" cy="54102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(</a:t>
            </a:r>
            <a:r>
              <a:rPr lang="de-DE" altLang="de-DE" sz="1600" b="1" smtClean="0">
                <a:ea typeface="ＭＳ Ｐゴシック" panose="020B0600070205080204" pitchFamily="34" charset="-128"/>
              </a:rPr>
              <a:t>B</a:t>
            </a:r>
            <a:r>
              <a:rPr lang="de-DE" altLang="de-DE" sz="1600" smtClean="0">
                <a:ea typeface="ＭＳ Ｐゴシック" panose="020B0600070205080204" pitchFamily="34" charset="-128"/>
              </a:rPr>
              <a:t>) Distanzmatrix: schwarze Punkte markieren Paare von Residuen in 1bbo (unten) und 2drpA (oben) mit Abstand unter 12 Å.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Links: ohne Alignierung, schlechte Übereinstimmung der Kontakte.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Rechts: nach Alignierung, wenn nur die Spalten und Reihen für sich strukturell entsprechende Residuen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behalten werden.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 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(</a:t>
            </a:r>
            <a:r>
              <a:rPr lang="de-DE" altLang="de-DE" sz="1600" b="1" smtClean="0">
                <a:ea typeface="ＭＳ Ｐゴシック" panose="020B0600070205080204" pitchFamily="34" charset="-128"/>
              </a:rPr>
              <a:t>C</a:t>
            </a:r>
            <a:r>
              <a:rPr lang="de-DE" altLang="de-DE" sz="1600" smtClean="0">
                <a:ea typeface="ＭＳ Ｐゴシック" panose="020B0600070205080204" pitchFamily="34" charset="-128"/>
              </a:rPr>
              <a:t>) 1D Sequenzalignment.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Die die Zinkatome koordinierenden Histidin-Residuen werden aligniert.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Unterstrichen: Sekundärstruktur-elemente.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003800" y="5949950"/>
            <a:ext cx="334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Holm, Sander Science 273, 5275 (1996)</a:t>
            </a:r>
          </a:p>
        </p:txBody>
      </p:sp>
      <p:pic>
        <p:nvPicPr>
          <p:cNvPr id="50181" name="Picture 5" descr="se31638832b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4575" y="488950"/>
            <a:ext cx="5559425" cy="48117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Hierarchischer Aufbau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2300"/>
            <a:ext cx="8785225" cy="9017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Primärstruktur – Sekundärstruktur – Tertiärstruktur – Quartärnere Struktur – Komplexe</a:t>
            </a:r>
          </a:p>
        </p:txBody>
      </p:sp>
      <p:pic>
        <p:nvPicPr>
          <p:cNvPr id="7172" name="Bild 5" descr="Fig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210175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DALI verwendet einen branch-and-bound Algorithmus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476250"/>
            <a:ext cx="5400675" cy="5976938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(</a:t>
            </a:r>
            <a:r>
              <a:rPr lang="de-DE" altLang="de-DE" sz="1000" b="1" smtClean="0">
                <a:ea typeface="ＭＳ Ｐゴシック" panose="020B0600070205080204" pitchFamily="34" charset="-128"/>
              </a:rPr>
              <a:t>B</a:t>
            </a:r>
            <a:r>
              <a:rPr lang="de-DE" altLang="de-DE" sz="1000" smtClean="0">
                <a:ea typeface="ＭＳ Ｐゴシック" panose="020B0600070205080204" pitchFamily="34" charset="-128"/>
              </a:rPr>
              <a:t>) A branch-and-bound algorithm  is guaranteed to yield the global optimum but may, in the worst case, need an exponential number of steps to do so.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First, protein structures A and B are represented by distance matrices (bottom left and right; each point in a matrix is a residue-residue distance; an internal square is a set of contacts made by two segments; the secondary structure segments are </a:t>
            </a:r>
            <a:r>
              <a:rPr lang="de-DE" altLang="de-DE" sz="10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,, and </a:t>
            </a:r>
            <a:r>
              <a:rPr lang="de-DE" altLang="de-DE" sz="1000" smtClean="0">
                <a:ea typeface="ＭＳ Ｐゴシック" panose="020B0600070205080204" pitchFamily="34" charset="-128"/>
              </a:rPr>
              <a:t>).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The problem of shape comparison becomes one of finding a best subset of residues in each matrix (subsets of rows and columns) such that the set of residues in protein A has a similar pattern of intramolecular distances as the set in protein B.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A single solution to the problem is given in terms of the two sets of equivalent residues (an alignment). The solution space consists of all possible placements of residues in protein B relative to the segments of residues of protein A. The key algorithmic idea is to recursively split the solution subspace (schematically shown as a circle at upper left, in which each point is a solution to the problem and the lines divide subsets of solutions) that yields the highest upper bound until there is a single alignment trace left: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000" smtClean="0">
                <a:ea typeface="ＭＳ Ｐゴシック" panose="020B0600070205080204" pitchFamily="34" charset="-128"/>
              </a:rPr>
              <a:t>start with the entire circle; calculate the upper bound for the left (9) and right (17) half; choose the right half and split it into top (upper bound 10) and bottom (upper bound 16) quarters; choose the bottom part and split it (left: 14; right: 12); choose the right part; and so on until the area of solution space has shrunk to a single solution (shown as the residue-residue alignment matrix enlarged at right). The upper bound for each part of the solution space is estimated in terms of a simplified subproblem that asks for the best match of residues in protein B onto a predefined set of residues in protein A (the match is illustrated by the circle-ended line connecting the single square in matrix A with a set of candidate squares in matrix B). The best match is the one with the maximal pair score (sum of similarities of distances between the square in A and the square in B). The predefined set corresponds to residues in secondary structure elements. The upper bound for each of the segment-segment submatrices of matrix A is found by calculating the similarity scores between the submatrix in A and all accessible submatrices in B. An upper bound of the total similarity score (sum over all segment-segment submatrices in A) for one set of solutions is given by the sum of separately calculated upper bounds for each segment-segment pair of matrix A. 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562600" y="5410200"/>
            <a:ext cx="33877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>
                <a:solidFill>
                  <a:srgbClr val="000000"/>
                </a:solidFill>
              </a:rPr>
              <a:t>Holm, Sander Science 273, 5275 (1996)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de-DE" altLang="de-DE" sz="1400" b="1">
                <a:solidFill>
                  <a:srgbClr val="FF33CC"/>
                </a:solidFill>
              </a:rPr>
              <a:t>Folie nicht klausurrelevant</a:t>
            </a:r>
          </a:p>
        </p:txBody>
      </p:sp>
      <p:pic>
        <p:nvPicPr>
          <p:cNvPr id="51205" name="Picture 5" descr="se31638830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1163" y="533400"/>
            <a:ext cx="3576637" cy="46116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Zusammenfassung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11188"/>
            <a:ext cx="8281988" cy="5635625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600" smtClean="0">
                <a:ea typeface="ＭＳ Ｐゴシック" panose="020B0600070205080204" pitchFamily="34" charset="-128"/>
              </a:rPr>
              <a:t> Proteinstrukturen sind hierarchisch aufgebaut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6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600" smtClean="0">
                <a:ea typeface="ＭＳ Ｐゴシック" panose="020B0600070205080204" pitchFamily="34" charset="-128"/>
              </a:rPr>
              <a:t> Die Kenntnis der 3D-Struktur erlaubt es, die Proteinfunktion mechanistisch zu verstehen, z.B. von Enzymen katalysierte chemische Umwandlungsschritte.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6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600" smtClean="0">
                <a:ea typeface="ＭＳ Ｐゴシック" panose="020B0600070205080204" pitchFamily="34" charset="-128"/>
              </a:rPr>
              <a:t> die strukturelle Bioinformatik beschäftigt sich u.a. mit der Vorhersage von 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600" smtClean="0">
                <a:ea typeface="ＭＳ Ｐゴシック" panose="020B0600070205080204" pitchFamily="34" charset="-128"/>
              </a:rPr>
              <a:t>2D- und 3D-Struktur aus der 1D-Struktur (Sequenz)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6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600" smtClean="0">
                <a:ea typeface="ＭＳ Ｐゴシック" panose="020B0600070205080204" pitchFamily="34" charset="-128"/>
              </a:rPr>
              <a:t> Vorhersagen von 2D-Strukturelementen sind ca. 80% genau 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6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600" smtClean="0">
                <a:ea typeface="ＭＳ Ｐゴシック" panose="020B0600070205080204" pitchFamily="34" charset="-128"/>
              </a:rPr>
              <a:t> Die Aminosäurezusammensetzung der Membranregionen von Membranproteinen ist sehr verschieden von der löslicher Proteine.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6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de-DE" altLang="de-DE" sz="1600" smtClean="0">
                <a:ea typeface="ＭＳ Ｐゴシック" panose="020B0600070205080204" pitchFamily="34" charset="-128"/>
              </a:rPr>
              <a:t> Dadurch kann man Transmembranregionen recht zuverlässig identifizieren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6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Char char="-"/>
            </a:pPr>
            <a:r>
              <a:rPr lang="en-US" altLang="de-DE" sz="16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 Der Vergleich mehrerer Proteinstrukturen ist nicht trivial.</a:t>
            </a:r>
          </a:p>
          <a:p>
            <a:pPr marL="0" indent="0">
              <a:lnSpc>
                <a:spcPct val="120000"/>
              </a:lnSpc>
              <a:buFontTx/>
              <a:buChar char="-"/>
            </a:pPr>
            <a:endParaRPr lang="de-DE" altLang="de-DE" sz="1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512175" cy="468312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Hierarchischer Aufbau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2300"/>
            <a:ext cx="8785225" cy="4751388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solidFill>
                  <a:srgbClr val="FF3399"/>
                </a:solidFill>
                <a:ea typeface="ＭＳ Ｐゴシック" panose="020B0600070205080204" pitchFamily="34" charset="-128"/>
              </a:rPr>
              <a:t>Welche „Kräfte“ sind für die Ausbildung der verschiedenen „Strukturen“ wichtig?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b="1" smtClean="0">
              <a:solidFill>
                <a:srgbClr val="FF3399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Lösliche Proteine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: wichtigstes Prinzip ist der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hydrophobe Effekt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Der Beitrag hydrophober WW zur Freien Enthalpie bei der Proteinfaltung und der Protein-Liganden-Wechselwirkung kann als proportional zur Grösse der während dieser Prozesse vergrabenen hydrophoben Oberfläche angesehen werden.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endParaRPr lang="de-DE" altLang="de-DE" sz="1800" smtClean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b="1" smtClean="0">
                <a:ea typeface="ＭＳ Ｐゴシック" panose="020B0600070205080204" pitchFamily="34" charset="-128"/>
              </a:rPr>
              <a:t>Membranproteine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: sind im </a:t>
            </a:r>
            <a:r>
              <a:rPr lang="de-DE" altLang="de-DE" sz="1800" b="1" smtClean="0">
                <a:ea typeface="ＭＳ Ｐゴシック" panose="020B0600070205080204" pitchFamily="34" charset="-128"/>
              </a:rPr>
              <a:t>Transmembranbereich </a:t>
            </a:r>
            <a:r>
              <a:rPr lang="de-DE" altLang="de-DE" sz="1800" smtClean="0">
                <a:ea typeface="ＭＳ Ｐゴシック" panose="020B0600070205080204" pitchFamily="34" charset="-128"/>
              </a:rPr>
              <a:t>außen hydrophober als innen.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de-DE" altLang="de-DE" sz="1800" smtClean="0">
                <a:ea typeface="ＭＳ Ｐゴシック" panose="020B0600070205080204" pitchFamily="34" charset="-128"/>
              </a:rPr>
              <a:t>Die wasserlöslichen Bereiche von Membranproteinen ähneln in ihrer Zusammen-setzung den löslichen Proteinen.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396875"/>
          </a:xfrm>
        </p:spPr>
        <p:txBody>
          <a:bodyPr/>
          <a:lstStyle/>
          <a:p>
            <a:r>
              <a:rPr lang="en-US" altLang="de-DE" smtClean="0">
                <a:ea typeface="ＭＳ Ｐゴシック" panose="020B0600070205080204" pitchFamily="34" charset="-128"/>
              </a:rPr>
              <a:t>Hydrophober Effekt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49275"/>
            <a:ext cx="8078787" cy="3703638"/>
          </a:xfrm>
        </p:spPr>
        <p:txBody>
          <a:bodyPr/>
          <a:lstStyle/>
          <a:p>
            <a:pPr marL="381000" indent="-38100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Beobachtung, dass die Überführung einer unpolaren Substanz/Oberflächenbereichs aus einem organischen bzw. Unpolaren Lösungsmittel nach Wasser</a:t>
            </a:r>
          </a:p>
          <a:p>
            <a:pPr marL="381000" indent="-381000">
              <a:lnSpc>
                <a:spcPct val="120000"/>
              </a:lnSpc>
              <a:buFontTx/>
              <a:buAutoNum type="alphaLcParenBoth"/>
            </a:pPr>
            <a:r>
              <a:rPr lang="en-US" altLang="de-DE" sz="1800" smtClean="0">
                <a:ea typeface="ＭＳ Ｐゴシック" panose="020B0600070205080204" pitchFamily="34" charset="-128"/>
              </a:rPr>
              <a:t>energetisch stark ungünstig ist</a:t>
            </a:r>
          </a:p>
          <a:p>
            <a:pPr marL="381000" indent="-381000">
              <a:lnSpc>
                <a:spcPct val="120000"/>
              </a:lnSpc>
              <a:buFontTx/>
              <a:buAutoNum type="alphaLcParenBoth"/>
            </a:pPr>
            <a:r>
              <a:rPr lang="en-US" altLang="de-DE" sz="1800" smtClean="0">
                <a:ea typeface="ＭＳ Ｐゴシック" panose="020B0600070205080204" pitchFamily="34" charset="-128"/>
              </a:rPr>
              <a:t>bei Raumtemperatur zu einer Abnahme der Entropie führt</a:t>
            </a:r>
          </a:p>
          <a:p>
            <a:pPr marL="381000" indent="-381000">
              <a:lnSpc>
                <a:spcPct val="120000"/>
              </a:lnSpc>
              <a:buFontTx/>
              <a:buAutoNum type="alphaLcParenBoth"/>
            </a:pPr>
            <a:r>
              <a:rPr lang="en-US" altLang="de-DE" sz="1800" smtClean="0">
                <a:ea typeface="ＭＳ Ｐゴシック" panose="020B0600070205080204" pitchFamily="34" charset="-128"/>
              </a:rPr>
              <a:t>zu einer Zunahme der Wärmekapazität führt.</a:t>
            </a:r>
          </a:p>
          <a:p>
            <a:pPr marL="381000" indent="-381000">
              <a:lnSpc>
                <a:spcPct val="120000"/>
              </a:lnSpc>
              <a:buFontTx/>
              <a:buAutoNum type="alphaLcParenBoth"/>
            </a:pPr>
            <a:endParaRPr lang="en-US" altLang="de-DE" sz="1800" smtClean="0">
              <a:ea typeface="ＭＳ Ｐゴシック" panose="020B0600070205080204" pitchFamily="34" charset="-128"/>
            </a:endParaRPr>
          </a:p>
          <a:p>
            <a:pPr marL="381000" indent="-381000">
              <a:lnSpc>
                <a:spcPct val="120000"/>
              </a:lnSpc>
              <a:buFontTx/>
              <a:buNone/>
            </a:pPr>
            <a:r>
              <a:rPr lang="en-US" altLang="de-DE" sz="1800" b="1" smtClean="0">
                <a:ea typeface="ＭＳ Ｐゴシック" panose="020B0600070205080204" pitchFamily="34" charset="-128"/>
              </a:rPr>
              <a:t>Eisberg-Modell</a:t>
            </a:r>
          </a:p>
          <a:p>
            <a:pPr marL="381000" indent="-381000">
              <a:lnSpc>
                <a:spcPct val="120000"/>
              </a:lnSpc>
              <a:buFontTx/>
              <a:buNone/>
            </a:pPr>
            <a:r>
              <a:rPr lang="en-US" altLang="de-DE" sz="1800" smtClean="0">
                <a:ea typeface="ＭＳ Ｐゴシック" panose="020B0600070205080204" pitchFamily="34" charset="-128"/>
              </a:rPr>
              <a:t>W. Kauzman 1959</a:t>
            </a: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3124200"/>
            <a:ext cx="3114675" cy="2403475"/>
          </a:xfrm>
          <a:noFill/>
        </p:spPr>
      </p:pic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5867400" y="32766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de-DE" sz="1800"/>
              <a:t>Wassermoleküle an einer hydrophoben Oberfläche sind in ihren möglichen Orientierungen stark eingeschränkt -&gt; dies ist entropisch ungünstig.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g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75" y="620713"/>
            <a:ext cx="5667375" cy="5832475"/>
          </a:xfrm>
          <a:noFill/>
        </p:spPr>
      </p:pic>
      <p:sp>
        <p:nvSpPr>
          <p:cNvPr id="1024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605588" y="4868863"/>
            <a:ext cx="2462212" cy="439737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en-US" altLang="de-DE" sz="120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Lesk-Buch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81000" y="115888"/>
            <a:ext cx="861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de-DE" altLang="de-DE" sz="2400" b="1">
                <a:solidFill>
                  <a:srgbClr val="FF0000"/>
                </a:solidFill>
              </a:rPr>
              <a:t>Anwendungen der Hydrophobizität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620713"/>
            <a:ext cx="7566025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In Peptiden und Proteinen sind die Aminosäuren miteinander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als lange Ketten verknüpft.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Ein Paar ist jeweils über eine „</a:t>
            </a:r>
            <a:r>
              <a:rPr kumimoji="0" lang="de-DE" altLang="de-DE" sz="1800" b="1">
                <a:solidFill>
                  <a:srgbClr val="000000"/>
                </a:solidFill>
              </a:rPr>
              <a:t>Peptidbindung</a:t>
            </a:r>
            <a:r>
              <a:rPr kumimoji="0" lang="de-DE" altLang="de-DE" sz="1800">
                <a:solidFill>
                  <a:srgbClr val="000000"/>
                </a:solidFill>
              </a:rPr>
              <a:t>“ verknüpft.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Die Aminosäuresequenz eines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Proteins bestimmt seinen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„</a:t>
            </a:r>
            <a:r>
              <a:rPr kumimoji="0" lang="de-DE" altLang="de-DE" sz="1800" b="1">
                <a:solidFill>
                  <a:srgbClr val="000000"/>
                </a:solidFill>
              </a:rPr>
              <a:t>genetischen code</a:t>
            </a:r>
            <a:r>
              <a:rPr kumimoji="0" lang="de-DE" altLang="de-DE" sz="1800">
                <a:solidFill>
                  <a:srgbClr val="000000"/>
                </a:solidFill>
              </a:rPr>
              <a:t>“.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de-DE" altLang="de-DE" sz="18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Die Kenntnis der Sequenz eines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Proteins allein verrät noch nicht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viel über seine Funktion.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>
                <a:solidFill>
                  <a:srgbClr val="000000"/>
                </a:solidFill>
              </a:rPr>
              <a:t>Entscheidend ist seine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 b="1">
                <a:solidFill>
                  <a:srgbClr val="000000"/>
                </a:solidFill>
              </a:rPr>
              <a:t>drei-dimensionale Struktur.</a:t>
            </a:r>
            <a:endParaRPr kumimoji="0" lang="de-DE" altLang="de-DE" sz="1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57200" y="115888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A12"/>
                </a:solidFill>
              </a:rPr>
              <a:t>Peptidbindung</a:t>
            </a:r>
          </a:p>
        </p:txBody>
      </p:sp>
      <p:pic>
        <p:nvPicPr>
          <p:cNvPr id="11270" name="Bild 8" descr="Fig2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752600"/>
            <a:ext cx="6276975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de-DE" altLang="de-DE" sz="1600">
              <a:solidFill>
                <a:schemeClr val="tx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7566025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E.J. Corey und </a:t>
            </a:r>
            <a:r>
              <a:rPr kumimoji="0" lang="de-DE" altLang="de-DE" sz="1800" b="1"/>
              <a:t>Linus Pauling</a:t>
            </a:r>
            <a:r>
              <a:rPr kumimoji="0" lang="de-DE" altLang="de-DE" sz="1800"/>
              <a:t> studierten die Petidbindung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in den 1940‘ern und 1950‘ern.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de-DE" altLang="de-DE" sz="1800"/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de-DE" altLang="de-DE" sz="1800"/>
              <a:t>Sie fanden: die C-N Länge ist 1.33 </a:t>
            </a:r>
            <a:r>
              <a:rPr kumimoji="0" lang="en-US" altLang="de-DE" sz="1800">
                <a:cs typeface="Arial" panose="020B0604020202020204" pitchFamily="34" charset="0"/>
              </a:rPr>
              <a:t>Å.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Sie liegt damit zwischen 1.52 Å und 1.25 Å,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was die Werte für eine Einfach- bzw.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Doppelbindung sind.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de-DE" sz="180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Die benachbarte C=O Bindung hat eine Länge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Von 1.24 Å, was etwas länger als eine typische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en-US" altLang="de-DE" sz="1800">
                <a:cs typeface="Arial" panose="020B0604020202020204" pitchFamily="34" charset="0"/>
              </a:rPr>
              <a:t>Carbonyl- C=O Doppelbindung ist (1.215 Å).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kumimoji="0" lang="en-US" altLang="de-DE" sz="180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Char char="®"/>
            </a:pPr>
            <a:r>
              <a:rPr kumimoji="0" lang="en-US" altLang="de-DE" sz="1800">
                <a:cs typeface="Arial" panose="020B0604020202020204" pitchFamily="34" charset="0"/>
                <a:sym typeface="Symbol" panose="05050102010706020507" pitchFamily="18" charset="2"/>
              </a:rPr>
              <a:t> die Peptidbindung hat einen teilweise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kumimoji="0" lang="en-US" altLang="de-DE" sz="1800">
                <a:cs typeface="Arial" panose="020B0604020202020204" pitchFamily="34" charset="0"/>
                <a:sym typeface="Symbol" panose="05050102010706020507" pitchFamily="18" charset="2"/>
              </a:rPr>
              <a:t>konjugierten Charakter und ist nicht frei drehbar.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kumimoji="0" lang="en-US" altLang="de-DE" sz="180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kumimoji="0" lang="en-US" altLang="de-DE" sz="1800">
                <a:cs typeface="Arial" panose="020B0604020202020204" pitchFamily="34" charset="0"/>
                <a:sym typeface="Symbol" panose="05050102010706020507" pitchFamily="18" charset="2"/>
              </a:rPr>
              <a:t>Es bleiben damit pro Residue 2 frei drehbare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kumimoji="0" lang="en-US" altLang="de-DE" sz="1800">
                <a:cs typeface="Arial" panose="020B0604020202020204" pitchFamily="34" charset="0"/>
                <a:sym typeface="Symbol" panose="05050102010706020507" pitchFamily="18" charset="2"/>
              </a:rPr>
              <a:t>Diederwinkel des Proteinrückgrats übrig.</a:t>
            </a:r>
          </a:p>
        </p:txBody>
      </p:sp>
      <p:graphicFrame>
        <p:nvGraphicFramePr>
          <p:cNvPr id="13317" name="Object 2"/>
          <p:cNvGraphicFramePr>
            <a:graphicFrameLocks noChangeAspect="1"/>
          </p:cNvGraphicFramePr>
          <p:nvPr/>
        </p:nvGraphicFramePr>
        <p:xfrm>
          <a:off x="5156200" y="2270125"/>
          <a:ext cx="3987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kument" r:id="rId4" imgW="7077456" imgH="7165848" progId="Word.Document.8">
                  <p:embed/>
                </p:oleObj>
              </mc:Choice>
              <mc:Fallback>
                <p:oleObj name="Dokument" r:id="rId4" imgW="7077456" imgH="716584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2270125"/>
                        <a:ext cx="39878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8600" y="1158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de-DE" sz="2400" b="1">
                <a:solidFill>
                  <a:srgbClr val="FF0A12"/>
                </a:solidFill>
              </a:rPr>
              <a:t>Eigenschaften der Peptidbindung</a:t>
            </a:r>
          </a:p>
        </p:txBody>
      </p:sp>
      <p:pic>
        <p:nvPicPr>
          <p:cNvPr id="13319" name="Picture 7" descr="Linus Paul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333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651500" y="1125538"/>
            <a:ext cx="15827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ndale Mono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de-DE" altLang="de-DE" sz="1400"/>
              <a:t>Linus Pauling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de-DE" altLang="de-DE" sz="1400"/>
              <a:t>Nobelpreise für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de-DE" altLang="de-DE" sz="1400"/>
              <a:t>Chemie 1954 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de-DE" altLang="de-DE" sz="1400"/>
              <a:t>Frieden 1963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Nevada HD:•Applications:Microsoft Office 98:Templates:Presentation Designs:Ribbons</Template>
  <TotalTime>0</TotalTime>
  <Words>1838</Words>
  <Application>Microsoft Macintosh PowerPoint</Application>
  <PresentationFormat>Bildschirmpräsentation (4:3)</PresentationFormat>
  <Paragraphs>357</Paragraphs>
  <Slides>41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41</vt:i4>
      </vt:variant>
    </vt:vector>
  </HeadingPairs>
  <TitlesOfParts>
    <vt:vector size="51" baseType="lpstr">
      <vt:lpstr>Andale Mono</vt:lpstr>
      <vt:lpstr>Arial</vt:lpstr>
      <vt:lpstr>Courier New</vt:lpstr>
      <vt:lpstr>ＭＳ Ｐゴシック</vt:lpstr>
      <vt:lpstr>Symbol</vt:lpstr>
      <vt:lpstr>Times</vt:lpstr>
      <vt:lpstr>Times New Roman</vt:lpstr>
      <vt:lpstr>Ribbons</vt:lpstr>
      <vt:lpstr>Dokument</vt:lpstr>
      <vt:lpstr>Bitmap</vt:lpstr>
      <vt:lpstr>V5: Proteinstruktur: Sekundärstruktur</vt:lpstr>
      <vt:lpstr>Funktion von Proteinen</vt:lpstr>
      <vt:lpstr>Warum sind Proteine so groß?</vt:lpstr>
      <vt:lpstr>Hierarchischer Aufbau</vt:lpstr>
      <vt:lpstr>Hierarchischer Aufbau</vt:lpstr>
      <vt:lpstr>Hydrophober Effekt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Sekundärstruktur-Vorhersage</vt:lpstr>
      <vt:lpstr>am häufigsten auftretende Sekundärstrukturen</vt:lpstr>
      <vt:lpstr>Die 20 natürlichen Aminosäuren</vt:lpstr>
      <vt:lpstr>Sekundärstruktur-Auftreten in löslichen Proteinen</vt:lpstr>
      <vt:lpstr>Rückgratwinkel in Sekundärstrukturelementen</vt:lpstr>
      <vt:lpstr>Chou &amp; Fasman Propensities</vt:lpstr>
      <vt:lpstr>Vorhersage mit Neuronalen Netzwerken</vt:lpstr>
      <vt:lpstr>PSIPRED</vt:lpstr>
      <vt:lpstr>Qualität der Sekundärstruktur-Vorhersagen</vt:lpstr>
      <vt:lpstr>PowerPoint-Präsentation</vt:lpstr>
      <vt:lpstr>PowerPoint-Präsentation</vt:lpstr>
      <vt:lpstr>Vorhersage von Transmembranhelices</vt:lpstr>
      <vt:lpstr>Helikale Räder</vt:lpstr>
      <vt:lpstr>Kyte-Doolittle Hydrophobizitätsskala (1982)</vt:lpstr>
      <vt:lpstr>TM-Vorhersage mit Hidden Markov Modellen</vt:lpstr>
      <vt:lpstr>Wie kann man 2 Proteinstrukturen vergleichen?</vt:lpstr>
      <vt:lpstr>PowerPoint-Präsentation</vt:lpstr>
      <vt:lpstr>Bedeutung von struktureller Äquivalenz</vt:lpstr>
      <vt:lpstr>Ähnlichkeit zwischen zwei Proteinen</vt:lpstr>
      <vt:lpstr>Überraschende Ähnlichkeit zwischen  papD und CD4 T-Zellrezeptor </vt:lpstr>
      <vt:lpstr>Überraschende Ähnlichkeit zwischen  Flavodoxin und Malat-Dehydrogenase</vt:lpstr>
      <vt:lpstr>Überraschende Ähnlichkeit zwischen  Tryptophansynthase und Flavocytochrom b2</vt:lpstr>
      <vt:lpstr>Distanzmatrix bzw. Kontaktmatrix</vt:lpstr>
      <vt:lpstr>DALI verwendet einen branch-and-bound Algorithmus</vt:lpstr>
      <vt:lpstr>Zusammenfassung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Solaris of Genome Annotation</dc:title>
  <dc:creator>Christos Ouzounis</dc:creator>
  <cp:lastModifiedBy>Microsoft Office-Anwender</cp:lastModifiedBy>
  <cp:revision>453</cp:revision>
  <cp:lastPrinted>2011-11-13T10:11:53Z</cp:lastPrinted>
  <dcterms:created xsi:type="dcterms:W3CDTF">2011-11-13T09:27:12Z</dcterms:created>
  <dcterms:modified xsi:type="dcterms:W3CDTF">2017-11-22T08:40:26Z</dcterms:modified>
</cp:coreProperties>
</file>