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67" r:id="rId2"/>
    <p:sldId id="468" r:id="rId3"/>
    <p:sldId id="469" r:id="rId4"/>
    <p:sldId id="470" r:id="rId5"/>
    <p:sldId id="471" r:id="rId6"/>
    <p:sldId id="473" r:id="rId7"/>
    <p:sldId id="481" r:id="rId8"/>
    <p:sldId id="482" r:id="rId9"/>
    <p:sldId id="501" r:id="rId10"/>
    <p:sldId id="502" r:id="rId11"/>
    <p:sldId id="474" r:id="rId12"/>
    <p:sldId id="498" r:id="rId13"/>
    <p:sldId id="499" r:id="rId14"/>
    <p:sldId id="500" r:id="rId15"/>
    <p:sldId id="475" r:id="rId16"/>
    <p:sldId id="478" r:id="rId17"/>
    <p:sldId id="507" r:id="rId18"/>
    <p:sldId id="479" r:id="rId19"/>
    <p:sldId id="483" r:id="rId20"/>
    <p:sldId id="485" r:id="rId21"/>
    <p:sldId id="487" r:id="rId22"/>
    <p:sldId id="488" r:id="rId23"/>
    <p:sldId id="489" r:id="rId24"/>
    <p:sldId id="490" r:id="rId25"/>
    <p:sldId id="503" r:id="rId26"/>
    <p:sldId id="504" r:id="rId27"/>
    <p:sldId id="505" r:id="rId28"/>
    <p:sldId id="458" r:id="rId29"/>
    <p:sldId id="459" r:id="rId30"/>
    <p:sldId id="461" r:id="rId31"/>
    <p:sldId id="462" r:id="rId32"/>
    <p:sldId id="465" r:id="rId33"/>
    <p:sldId id="463" r:id="rId34"/>
    <p:sldId id="464" r:id="rId35"/>
    <p:sldId id="291" r:id="rId36"/>
    <p:sldId id="314" r:id="rId37"/>
    <p:sldId id="385" r:id="rId38"/>
    <p:sldId id="281" r:id="rId39"/>
    <p:sldId id="258" r:id="rId40"/>
    <p:sldId id="261" r:id="rId41"/>
    <p:sldId id="265" r:id="rId42"/>
    <p:sldId id="266" r:id="rId43"/>
    <p:sldId id="267" r:id="rId44"/>
    <p:sldId id="506" r:id="rId45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>
          <p15:clr>
            <a:srgbClr val="A4A3A4"/>
          </p15:clr>
        </p15:guide>
        <p15:guide id="2" pos="22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CC3399"/>
    <a:srgbClr val="CCFF99"/>
    <a:srgbClr val="FFCCFF"/>
    <a:srgbClr val="FF99FF"/>
    <a:srgbClr val="FFFF99"/>
    <a:srgbClr val="FF33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08" y="102"/>
      </p:cViewPr>
      <p:guideLst>
        <p:guide orient="horz" pos="1920"/>
        <p:guide pos="220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52"/>
    </p:cViewPr>
  </p:sorterViewPr>
  <p:notesViewPr>
    <p:cSldViewPr>
      <p:cViewPr varScale="1">
        <p:scale>
          <a:sx n="80" d="100"/>
          <a:sy n="80" d="100"/>
        </p:scale>
        <p:origin x="-1962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0.xml"/><Relationship Id="rId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fld id="{692A4DEA-854D-4A9C-8F32-A605F9292E41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30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fld id="{7E5DB8C7-97AD-467A-9304-6EF628577DC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09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78A291-5425-400F-AAAE-D8C8E7762652}" type="slidenum">
              <a:rPr lang="de-DE" altLang="de-DE" sz="1300">
                <a:latin typeface="Times New Roman" panose="02020603050405020304" pitchFamily="18" charset="0"/>
              </a:rPr>
              <a:pPr/>
              <a:t>25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436BF6-355F-4D42-BDA3-57D67F230F04}" type="slidenum">
              <a:rPr lang="de-DE" altLang="de-DE" sz="1300">
                <a:latin typeface="Times New Roman" panose="02020603050405020304" pitchFamily="18" charset="0"/>
              </a:rPr>
              <a:pPr/>
              <a:t>34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249C9E-DBE5-450F-A97D-60FCF572FA08}" type="slidenum">
              <a:rPr lang="de-DE" altLang="de-DE" sz="1300">
                <a:latin typeface="Times New Roman" panose="02020603050405020304" pitchFamily="18" charset="0"/>
              </a:rPr>
              <a:pPr/>
              <a:t>35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CCAA84-BFEB-4BBB-A696-B3D60E0EB392}" type="slidenum">
              <a:rPr lang="de-DE" altLang="de-DE" sz="1300">
                <a:latin typeface="Times New Roman" panose="02020603050405020304" pitchFamily="18" charset="0"/>
              </a:rPr>
              <a:pPr/>
              <a:t>36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E73026-6386-4139-B511-6DE62D4B87A4}" type="slidenum">
              <a:rPr lang="de-DE" altLang="de-DE" sz="1300">
                <a:latin typeface="Times New Roman" panose="02020603050405020304" pitchFamily="18" charset="0"/>
              </a:rPr>
              <a:pPr/>
              <a:t>37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DA2F97-AD6D-4CD6-A1EF-61475C180BF0}" type="slidenum">
              <a:rPr lang="de-DE" altLang="de-DE" sz="1300">
                <a:latin typeface="Times New Roman" panose="02020603050405020304" pitchFamily="18" charset="0"/>
              </a:rPr>
              <a:pPr/>
              <a:t>38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1D6B66A-E6BA-465F-BCAC-C5536F251A4A}" type="slidenum">
              <a:rPr lang="de-DE" altLang="de-DE" sz="1300">
                <a:latin typeface="Times New Roman" panose="02020603050405020304" pitchFamily="18" charset="0"/>
              </a:rPr>
              <a:pPr/>
              <a:t>39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48C005-C424-49F0-947B-B384F85C2C00}" type="slidenum">
              <a:rPr lang="de-DE" altLang="de-DE" sz="1300">
                <a:latin typeface="Times New Roman" panose="02020603050405020304" pitchFamily="18" charset="0"/>
              </a:rPr>
              <a:pPr/>
              <a:t>40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065F78-8FC3-45C4-A024-9440F7C67DBF}" type="slidenum">
              <a:rPr lang="de-DE" altLang="de-DE" sz="1300">
                <a:latin typeface="Times New Roman" panose="02020603050405020304" pitchFamily="18" charset="0"/>
              </a:rPr>
              <a:pPr/>
              <a:t>41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A1DC1FA-F344-4D94-ADCC-3557BCF7A18C}" type="slidenum">
              <a:rPr lang="de-DE" altLang="de-DE" sz="1300">
                <a:latin typeface="Times New Roman" panose="02020603050405020304" pitchFamily="18" charset="0"/>
              </a:rPr>
              <a:pPr/>
              <a:t>42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731075-BE0F-4ECD-A13C-2C847E1FAD9D}" type="slidenum">
              <a:rPr lang="de-DE" altLang="de-DE" sz="1300">
                <a:latin typeface="Times New Roman" panose="02020603050405020304" pitchFamily="18" charset="0"/>
              </a:rPr>
              <a:pPr/>
              <a:t>43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9DAAE2-BC19-4277-BDE4-1EE61D34EB85}" type="slidenum">
              <a:rPr lang="de-DE" altLang="de-DE" sz="1300">
                <a:latin typeface="Times New Roman" panose="02020603050405020304" pitchFamily="18" charset="0"/>
              </a:rPr>
              <a:pPr/>
              <a:t>26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B2C24E-E30A-438E-94D5-3572B0DBD25D}" type="slidenum">
              <a:rPr lang="de-DE" altLang="de-DE" sz="1300">
                <a:latin typeface="Times New Roman" panose="02020603050405020304" pitchFamily="18" charset="0"/>
              </a:rPr>
              <a:pPr/>
              <a:t>44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4B3811-2CE1-438D-AEE2-DCC034F19D27}" type="slidenum">
              <a:rPr lang="de-DE" altLang="de-DE" sz="1300">
                <a:latin typeface="Times New Roman" panose="02020603050405020304" pitchFamily="18" charset="0"/>
              </a:rPr>
              <a:pPr/>
              <a:t>27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F0C3028-030D-4637-9968-CE5C7E64068D}" type="slidenum">
              <a:rPr lang="de-DE" altLang="de-DE" sz="1300">
                <a:latin typeface="Times New Roman" panose="02020603050405020304" pitchFamily="18" charset="0"/>
              </a:rPr>
              <a:pPr/>
              <a:t>28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CB08DD-A72F-471F-8B9F-65498E123439}" type="slidenum">
              <a:rPr lang="de-DE" altLang="de-DE" sz="1300">
                <a:latin typeface="Times New Roman" panose="02020603050405020304" pitchFamily="18" charset="0"/>
              </a:rPr>
              <a:pPr/>
              <a:t>29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2063C3-60D0-456C-B37B-90008EC01AEF}" type="slidenum">
              <a:rPr lang="de-DE" altLang="de-DE" sz="1300">
                <a:latin typeface="Times New Roman" panose="02020603050405020304" pitchFamily="18" charset="0"/>
              </a:rPr>
              <a:pPr/>
              <a:t>30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6E0802-C43E-4D16-A378-6269620C4249}" type="slidenum">
              <a:rPr lang="de-DE" altLang="de-DE" sz="1300">
                <a:latin typeface="Times New Roman" panose="02020603050405020304" pitchFamily="18" charset="0"/>
              </a:rPr>
              <a:pPr/>
              <a:t>31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5F6D8F-ED74-462F-9EC3-8E1999266F47}" type="slidenum">
              <a:rPr lang="de-DE" altLang="de-DE" sz="1300">
                <a:latin typeface="Times New Roman" panose="02020603050405020304" pitchFamily="18" charset="0"/>
              </a:rPr>
              <a:pPr/>
              <a:t>32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990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BF6CF8-C26D-46C8-90DF-323E18FAC66B}" type="slidenum">
              <a:rPr lang="de-DE" altLang="de-DE" sz="1300">
                <a:latin typeface="Times New Roman" panose="02020603050405020304" pitchFamily="18" charset="0"/>
              </a:rPr>
              <a:pPr/>
              <a:t>33</a:t>
            </a:fld>
            <a:endParaRPr lang="de-DE" altLang="de-DE" sz="1300">
              <a:latin typeface="Times New Roman" panose="02020603050405020304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F4D1C-E8D2-49B9-8C60-A29B9CB2C13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0293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A997CC-C701-4EE5-92DB-0776F42797A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46612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15125" y="152400"/>
            <a:ext cx="2162175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34125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1ADD24-F16C-4BA3-805B-2534F2FE2D0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43535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6700" y="152400"/>
            <a:ext cx="8610600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28600" y="762000"/>
            <a:ext cx="4229100" cy="5410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762000"/>
            <a:ext cx="4229100" cy="5410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9AB3E-6828-44EF-9A00-F21F9A7974A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4250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266700" y="152400"/>
            <a:ext cx="8610600" cy="4572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28600" y="7620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10100" y="7620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28600" y="35433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10100" y="3543300"/>
            <a:ext cx="4229100" cy="26289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228600" y="6248400"/>
            <a:ext cx="26876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CD7E8-E861-4C21-93F6-9D6EC0A5DC5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7491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250825" y="115888"/>
            <a:ext cx="8569325" cy="5980112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ED3F3-4DE4-496C-99BA-4C488B4439C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560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70DE8-9DE7-4A84-B4F8-655F5172337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20217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1640B-2043-4A59-B1D7-37D9D1A8869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437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4229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0100" y="762000"/>
            <a:ext cx="4229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B1DC2A-7218-49E8-8FFC-B30CF7377BF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00540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B2248-1D64-4F4C-9C02-D5AE0839EE7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6626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8E6A6-34D5-433A-BB17-64F7BDCBF2C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7305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25E161-1E89-407B-9D50-448B1610E5C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594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BC860E-A24D-4441-844F-E0F78E057B1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131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1B1E0-4D17-468A-83C0-651D9647AD4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9107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6700" y="1524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762000"/>
            <a:ext cx="861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Click to edit Master text styles</a:t>
            </a:r>
          </a:p>
          <a:p>
            <a:pPr lvl="1"/>
            <a:r>
              <a:rPr lang="de-DE" altLang="de-DE" smtClean="0"/>
              <a:t>Second level</a:t>
            </a:r>
          </a:p>
          <a:p>
            <a:pPr lvl="2"/>
            <a:r>
              <a:rPr lang="de-DE" altLang="de-DE" smtClean="0"/>
              <a:t>Third level</a:t>
            </a:r>
          </a:p>
          <a:p>
            <a:pPr lvl="3"/>
            <a:r>
              <a:rPr lang="de-DE" altLang="de-DE" smtClean="0"/>
              <a:t>Fourth level</a:t>
            </a:r>
          </a:p>
          <a:p>
            <a:pPr lvl="4"/>
            <a:r>
              <a:rPr lang="de-DE" altLang="de-DE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7. Vorlesung WS 17/18</a:t>
            </a: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Softwarewerkzeuge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600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3E44EB8-89BA-4F28-9722-A7AA52717AC9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5" r:id="rId13"/>
    <p:sldLayoutId id="2147483924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as.org/content/102/43/15447/F3.large.jp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://pymolwiki.org/index.php/File:1GVF_5A.jpe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sciencemag.org/content/262/5142.cover-expansion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vhelms\talks\EMBL_Oct_15\movie.avi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ervice.bioinformatik.uni-saarland.de/ABCSquareWeb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V7 Modellierung von biomolekularen Komplexen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569325" cy="5688013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endParaRPr lang="de-DE" altLang="de-DE" sz="1800" b="1" smtClean="0"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endParaRPr lang="de-DE" altLang="de-DE" sz="1800" b="1" smtClean="0"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altLang="de-DE" sz="1800" b="1" smtClean="0">
                <a:ea typeface="ＭＳ Ｐゴシック" panose="020B0600070205080204" pitchFamily="34" charset="-128"/>
              </a:rPr>
              <a:t>Protein-Protein-Docking</a:t>
            </a:r>
          </a:p>
          <a:p>
            <a:pPr>
              <a:lnSpc>
                <a:spcPct val="150000"/>
              </a:lnSpc>
            </a:pPr>
            <a:endParaRPr lang="de-DE" altLang="de-DE" sz="1800" b="1" smtClean="0">
              <a:ea typeface="ＭＳ Ｐゴシック" panose="020B0600070205080204" pitchFamily="34" charset="-128"/>
            </a:endParaRPr>
          </a:p>
          <a:p>
            <a:pPr>
              <a:lnSpc>
                <a:spcPct val="150000"/>
              </a:lnSpc>
            </a:pPr>
            <a:r>
              <a:rPr lang="de-DE" altLang="de-DE" sz="1800" b="1" smtClean="0">
                <a:ea typeface="ＭＳ Ｐゴシック" panose="020B0600070205080204" pitchFamily="34" charset="-128"/>
              </a:rPr>
              <a:t>Protein-DNA-Komplexe</a:t>
            </a:r>
          </a:p>
        </p:txBody>
      </p:sp>
      <p:sp>
        <p:nvSpPr>
          <p:cNvPr id="5124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5125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1843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F33027-A1F3-4D5D-9803-73986BDA560A}" type="slidenum">
              <a:rPr lang="de-DE" altLang="de-DE" sz="1200"/>
              <a:pPr/>
              <a:t>1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" descr="http://www.rcsb.org/pdb/images/1HRC_bio_r_500.jpg?bioNum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9413"/>
            <a:ext cx="19240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Fläche von Protein-Protein-Interfaces</a:t>
            </a:r>
          </a:p>
        </p:txBody>
      </p:sp>
      <p:sp>
        <p:nvSpPr>
          <p:cNvPr id="27652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sp>
        <p:nvSpPr>
          <p:cNvPr id="27653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3733800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Redox-Komplexe dienen z.B. zur Übertragung von Elektronen (Cytochrom </a:t>
            </a:r>
            <a:r>
              <a:rPr lang="de-DE" altLang="de-DE" sz="1800" i="1"/>
              <a:t>c</a:t>
            </a:r>
            <a:r>
              <a:rPr lang="de-DE" altLang="de-DE" sz="1800"/>
              <a:t>).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Beobachtung: Redox-Komplexe haben recht kleine Schnittstellen.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Ihre Funktion benötigt nur eine transiente = kurzlebige Bindung.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Dies wird durch die kleine Größe der Schnittstelle unterstützt.</a:t>
            </a:r>
          </a:p>
        </p:txBody>
      </p:sp>
      <p:pic>
        <p:nvPicPr>
          <p:cNvPr id="27654" name="Bild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4581525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434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765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0902FB-8298-45F9-A827-84B457364D7F}" type="slidenum">
              <a:rPr lang="de-DE" altLang="de-DE" sz="1200"/>
              <a:pPr/>
              <a:t>10</a:t>
            </a:fld>
            <a:endParaRPr lang="de-DE" altLang="de-DE" sz="1200"/>
          </a:p>
        </p:txBody>
      </p:sp>
      <p:sp>
        <p:nvSpPr>
          <p:cNvPr id="27658" name="Textfeld 4"/>
          <p:cNvSpPr txBox="1">
            <a:spLocks noChangeArrowheads="1"/>
          </p:cNvSpPr>
          <p:nvPr/>
        </p:nvSpPr>
        <p:spPr bwMode="auto">
          <a:xfrm>
            <a:off x="1924050" y="1700213"/>
            <a:ext cx="19272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Cytochrom </a:t>
            </a:r>
            <a:r>
              <a:rPr lang="de-DE" altLang="de-DE" sz="1600" i="1"/>
              <a:t>c</a:t>
            </a:r>
            <a:r>
              <a:rPr lang="de-DE" altLang="de-DE" sz="1600"/>
              <a:t> aus Pferdeherz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1hrc.pdb; www.rcsb.org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38363"/>
            <a:ext cx="4705350" cy="854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Protein-Protein-Komplexe</a:t>
            </a:r>
          </a:p>
        </p:txBody>
      </p:sp>
      <p:sp>
        <p:nvSpPr>
          <p:cNvPr id="28676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8677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1534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Die bekannten Strukturen von Protein-Protein-Interaktionen des Menschen (bekannte experimentelle Strukturen plus Homologie-Modelle) decken nur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etwa 4% der geschätzten Anzahl von etwa 300.000 Protein-Protein-Interaktionen zwischen menschlichen Proteinen ab.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			</a:t>
            </a:r>
            <a:r>
              <a:rPr lang="de-DE" altLang="de-DE" sz="1400" i="1"/>
              <a:t>Quelle: Proteins, 81, 2192–2200 (2013)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Idee: versuche, die Strukturen von PP-Komplexen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durch </a:t>
            </a:r>
            <a:r>
              <a:rPr lang="de-DE" altLang="de-DE" sz="1800" b="1"/>
              <a:t>Docking</a:t>
            </a:r>
            <a:r>
              <a:rPr lang="de-DE" altLang="de-DE" sz="1800"/>
              <a:t> zu modellieren.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Berechne die Komplementarität der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Oberflächen zwischen beiden starren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Proteinen in allen möglichen Orientierungen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(alle erlaubten Translationen + Rotationen),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Suche in 6 Freiheitsgraden</a:t>
            </a:r>
          </a:p>
        </p:txBody>
      </p:sp>
      <p:sp>
        <p:nvSpPr>
          <p:cNvPr id="15366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5367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868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5461351-1B01-4300-937F-7CE118343EFA}" type="slidenum">
              <a:rPr lang="de-DE" altLang="de-DE" sz="1200"/>
              <a:pPr/>
              <a:t>11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Workflow für Protein-Protein-Docking</a:t>
            </a:r>
          </a:p>
        </p:txBody>
      </p:sp>
      <p:sp>
        <p:nvSpPr>
          <p:cNvPr id="29699" name="Textfeld 4"/>
          <p:cNvSpPr txBox="1">
            <a:spLocks noChangeArrowheads="1"/>
          </p:cNvSpPr>
          <p:nvPr/>
        </p:nvSpPr>
        <p:spPr bwMode="auto">
          <a:xfrm>
            <a:off x="5940425" y="6351588"/>
            <a:ext cx="30702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29700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153400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(1) Docking von starren Proteinen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mit Katchalski-Kazir-Algorithmus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z.B. FTDock-Program, verwendet FFT,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Optimale Lösung hat maximales </a:t>
            </a:r>
            <a:r>
              <a:rPr lang="de-DE" altLang="de-DE" sz="1800" b="1"/>
              <a:t>a</a:t>
            </a:r>
            <a:r>
              <a:rPr lang="de-DE" altLang="de-DE" sz="1800"/>
              <a:t> x </a:t>
            </a:r>
            <a:r>
              <a:rPr lang="de-DE" altLang="de-DE" sz="1800" b="1"/>
              <a:t>b</a:t>
            </a:r>
          </a:p>
        </p:txBody>
      </p:sp>
      <p:sp>
        <p:nvSpPr>
          <p:cNvPr id="16389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6390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970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03B485-902C-4529-BD91-1F35981587C2}" type="slidenum">
              <a:rPr lang="de-DE" altLang="de-DE" sz="1200"/>
              <a:pPr/>
              <a:t>12</a:t>
            </a:fld>
            <a:endParaRPr lang="de-DE" altLang="de-DE" sz="1200"/>
          </a:p>
        </p:txBody>
      </p:sp>
      <p:pic>
        <p:nvPicPr>
          <p:cNvPr id="2970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609600"/>
            <a:ext cx="43862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Bild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55825"/>
            <a:ext cx="6172200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Bild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2420938"/>
            <a:ext cx="578961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Workflow für Protein-Protein-Docking</a:t>
            </a:r>
          </a:p>
        </p:txBody>
      </p:sp>
      <p:sp>
        <p:nvSpPr>
          <p:cNvPr id="30723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0724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51535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(2) Wende Zdock-Scoring-Funktion auf die FTDock-Ergebnisse an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-&gt; wähle 1000-2000 Kandidaten-Modelle mit dem besten Score aus.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Zdock Scoring-Funktion: s</a:t>
            </a:r>
            <a:r>
              <a:rPr lang="en-US" altLang="de-DE" sz="1800"/>
              <a:t>tatistisches Paar-Potential zwischen Kontaktresiduen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/>
              <a:t>(</a:t>
            </a:r>
            <a:r>
              <a:rPr lang="en-US" altLang="de-DE" sz="180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de-DE" sz="1800"/>
              <a:t>DOPE in V6), Oberflächenkomplementarität und Elektrostatik</a:t>
            </a: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(3) Bewerte Zdock-Lösungen noch einmal mit pyDOCK-Scoring-Funktion: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/>
              <a:t>Desolvationsenergie</a:t>
            </a:r>
            <a:r>
              <a:rPr lang="de-DE" altLang="de-DE" sz="1800"/>
              <a:t> proportional zur Abnahme der gesamten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Solvent-accessible surface area (-&gt; Hydrophober Effekt in V5)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- </a:t>
            </a:r>
            <a:r>
              <a:rPr lang="de-DE" altLang="de-DE" sz="1800" b="1"/>
              <a:t>Coulomb-Elektrostatik</a:t>
            </a:r>
            <a:r>
              <a:rPr lang="de-DE" altLang="de-DE" sz="1800"/>
              <a:t> und </a:t>
            </a:r>
            <a:r>
              <a:rPr lang="de-DE" altLang="de-DE" sz="1800" b="1"/>
              <a:t>van-der-Waals-Wechselwirkungen</a:t>
            </a:r>
            <a:r>
              <a:rPr lang="de-DE" altLang="de-DE" sz="1800"/>
              <a:t> zwischen Kontakt-Residuen</a:t>
            </a:r>
          </a:p>
        </p:txBody>
      </p:sp>
      <p:sp>
        <p:nvSpPr>
          <p:cNvPr id="1741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741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072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3E44FC-3722-4EBF-B6BF-3033AED18D4E}" type="slidenum">
              <a:rPr lang="de-DE" altLang="de-DE" sz="1200"/>
              <a:pPr/>
              <a:t>13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Ergebnis in CAPRI5-Wettbewerb</a:t>
            </a:r>
          </a:p>
        </p:txBody>
      </p:sp>
      <p:sp>
        <p:nvSpPr>
          <p:cNvPr id="31747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</a:t>
            </a:r>
            <a:r>
              <a:rPr lang="de-DE" altLang="de-DE" sz="160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18436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8437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175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16393CA-761E-4E0A-BDAD-377209468A2D}" type="slidenum">
              <a:rPr lang="de-DE" altLang="de-DE" sz="1200"/>
              <a:pPr/>
              <a:t>14</a:t>
            </a:fld>
            <a:endParaRPr lang="de-DE" altLang="de-DE" sz="1200"/>
          </a:p>
        </p:txBody>
      </p:sp>
      <p:pic>
        <p:nvPicPr>
          <p:cNvPr id="317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20713"/>
            <a:ext cx="8982075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feld 4"/>
          <p:cNvSpPr txBox="1">
            <a:spLocks noChangeArrowheads="1"/>
          </p:cNvSpPr>
          <p:nvPr/>
        </p:nvSpPr>
        <p:spPr bwMode="auto">
          <a:xfrm>
            <a:off x="160338" y="4487863"/>
            <a:ext cx="85883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HH: Docking von 2 Homologie-Modellen für die beiden Proteine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UU: Docking der Kristallstrukturen der ungebundenen (freien / apo) Strukturen der Proteine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(ist natürlich zuverlässiger als HH)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Protein-Protein-Komplexe</a:t>
            </a:r>
          </a:p>
        </p:txBody>
      </p:sp>
      <p:sp>
        <p:nvSpPr>
          <p:cNvPr id="32771" name="Textfeld 4"/>
          <p:cNvSpPr txBox="1">
            <a:spLocks noChangeArrowheads="1"/>
          </p:cNvSpPr>
          <p:nvPr/>
        </p:nvSpPr>
        <p:spPr bwMode="auto">
          <a:xfrm>
            <a:off x="6019800" y="6019800"/>
            <a:ext cx="30702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Proteins, 81, 2192–2200 (2013)</a:t>
            </a:r>
          </a:p>
        </p:txBody>
      </p:sp>
      <p:sp>
        <p:nvSpPr>
          <p:cNvPr id="32772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45720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Beste Docking-Modelle für die Targets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T47, T48, T49, T50, T53, T57, und T58.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Rezeptorstruktur ist jeweils überlagert und weiss gefärbt.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Rot/blau: beste Dockingpositionen für das zweite Protein.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In grün ist (falls bekannt) die experimentelle Struktur gezeigt.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Dies sind die Erfolgsfälle.</a:t>
            </a:r>
          </a:p>
        </p:txBody>
      </p:sp>
      <p:pic>
        <p:nvPicPr>
          <p:cNvPr id="32773" name="Bild 6" descr="prot24387-fig-0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9624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9463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277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23BB406-535C-4007-88A3-30D9A9275E2D}" type="slidenum">
              <a:rPr lang="de-DE" altLang="de-DE" sz="1200"/>
              <a:pPr/>
              <a:t>15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Komposition von Protein-Protein-Bindungsschnittstellen</a:t>
            </a:r>
          </a:p>
        </p:txBody>
      </p:sp>
      <p:sp>
        <p:nvSpPr>
          <p:cNvPr id="33795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sp>
        <p:nvSpPr>
          <p:cNvPr id="33796" name="Textfeld 5"/>
          <p:cNvSpPr txBox="1">
            <a:spLocks noChangeArrowheads="1"/>
          </p:cNvSpPr>
          <p:nvPr/>
        </p:nvSpPr>
        <p:spPr bwMode="auto">
          <a:xfrm>
            <a:off x="374650" y="2924175"/>
            <a:ext cx="3911600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(a) Verglichen mit der gesamten Proteinoberfläche enthält die zentrale Region der Schnittstelle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(Interface-core) viel mehr  aromatische Aminosäuren, aber deutlich weniger geladene Aminosäuren.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Der Rand („rim“) der Schnittstelle ist recht ähnlich zur Gesamtoberfläche.</a:t>
            </a:r>
          </a:p>
        </p:txBody>
      </p:sp>
      <p:pic>
        <p:nvPicPr>
          <p:cNvPr id="33797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3327400"/>
            <a:ext cx="435292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0487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380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661040-0E1C-463C-8E14-BA14B8EBE33C}" type="slidenum">
              <a:rPr lang="de-DE" altLang="de-DE" sz="1200"/>
              <a:pPr/>
              <a:t>16</a:t>
            </a:fld>
            <a:endParaRPr lang="de-DE" altLang="de-DE" sz="1200"/>
          </a:p>
        </p:txBody>
      </p:sp>
      <p:pic>
        <p:nvPicPr>
          <p:cNvPr id="33801" name="Picture 12" descr="Fig. 3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685800"/>
            <a:ext cx="49752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feld 4"/>
          <p:cNvSpPr txBox="1">
            <a:spLocks noChangeArrowheads="1"/>
          </p:cNvSpPr>
          <p:nvPr/>
        </p:nvSpPr>
        <p:spPr bwMode="auto">
          <a:xfrm>
            <a:off x="3995738" y="2895600"/>
            <a:ext cx="434975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http://www.pnas.org/content/102/43/15447.full</a:t>
            </a:r>
          </a:p>
        </p:txBody>
      </p:sp>
      <p:sp>
        <p:nvSpPr>
          <p:cNvPr id="33803" name="Rechteck 2"/>
          <p:cNvSpPr>
            <a:spLocks noChangeArrowheads="1"/>
          </p:cNvSpPr>
          <p:nvPr/>
        </p:nvSpPr>
        <p:spPr bwMode="auto">
          <a:xfrm>
            <a:off x="374650" y="685800"/>
            <a:ext cx="4572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Bindungsschnittstelle einer Untereinheit des homodimerischen Proteins</a:t>
            </a:r>
            <a:endParaRPr lang="en-US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/>
              <a:t>2-Phospho-d-Glycerat Hydrolase (PDB ID code 1ebh).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/>
              <a:t>“core” (rot) und “rim” (blau) Regionen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Komposition von Bindungsschnittstellen</a:t>
            </a:r>
          </a:p>
        </p:txBody>
      </p:sp>
      <p:sp>
        <p:nvSpPr>
          <p:cNvPr id="34819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sp>
        <p:nvSpPr>
          <p:cNvPr id="34820" name="Textfeld 5"/>
          <p:cNvSpPr txBox="1">
            <a:spLocks noChangeArrowheads="1"/>
          </p:cNvSpPr>
          <p:nvPr/>
        </p:nvSpPr>
        <p:spPr bwMode="auto">
          <a:xfrm>
            <a:off x="228600" y="620713"/>
            <a:ext cx="39116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Kristallkontakt: Bindungsschnittstelle zweier Proteine im Kristall, ist oft nur eine artifizielle Interaktion durch Kristallisationsprozess.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http://pymolwiki.org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(b) Artifizielle Kristallkontakte haben (zu) wenig hydrophobe Aminosäuren am Interface.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(c) An Interfaces mit negativ geladener DNA gibt es viel weniger negative Glu- und Asp-Residuen als bei PP-Kontakten. Dafür mehr positive Arg-Residuen.</a:t>
            </a:r>
          </a:p>
        </p:txBody>
      </p:sp>
      <p:pic>
        <p:nvPicPr>
          <p:cNvPr id="34821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609600"/>
            <a:ext cx="4538662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3352800"/>
            <a:ext cx="44196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1512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4825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86C67D-A500-4298-9BB7-D7D6A7BD29B9}" type="slidenum">
              <a:rPr lang="de-DE" altLang="de-DE" sz="1200"/>
              <a:pPr/>
              <a:t>17</a:t>
            </a:fld>
            <a:endParaRPr lang="de-DE" altLang="de-DE" sz="1200"/>
          </a:p>
        </p:txBody>
      </p:sp>
      <p:pic>
        <p:nvPicPr>
          <p:cNvPr id="34826" name="Picture 2" descr="1GVF 5A.jpe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700213"/>
            <a:ext cx="1687512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Protein-Nukleinsäure-Komplexe</a:t>
            </a:r>
          </a:p>
        </p:txBody>
      </p:sp>
      <p:sp>
        <p:nvSpPr>
          <p:cNvPr id="35843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pic>
        <p:nvPicPr>
          <p:cNvPr id="3584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72517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253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3584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90A34B-D57C-40E2-B829-062172D314CA}" type="slidenum">
              <a:rPr lang="de-DE" altLang="de-DE" sz="1200"/>
              <a:pPr/>
              <a:t>18</a:t>
            </a:fld>
            <a:endParaRPr lang="de-DE" altLang="de-DE" sz="1200"/>
          </a:p>
        </p:txBody>
      </p:sp>
      <p:sp>
        <p:nvSpPr>
          <p:cNvPr id="35848" name="Textfeld 5"/>
          <p:cNvSpPr txBox="1">
            <a:spLocks noChangeArrowheads="1"/>
          </p:cNvSpPr>
          <p:nvPr/>
        </p:nvSpPr>
        <p:spPr bwMode="auto">
          <a:xfrm>
            <a:off x="7092950" y="692150"/>
            <a:ext cx="205105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Eher größere Kontaktflächen.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Hoher Anteil an positiv geladenen Aminosäuren.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3789409-A989-44AA-8807-04411279BD32}" type="slidenum">
              <a:rPr lang="de-DE" altLang="de-DE" sz="1200">
                <a:latin typeface="Times New Roman" panose="02020603050405020304" pitchFamily="18" charset="0"/>
              </a:rPr>
              <a:pPr/>
              <a:t>19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Assoziationspfad für PP-Bindung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627063"/>
            <a:ext cx="4608513" cy="51054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Schritte bei Protein-Protein-Assoziation: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Zufällige Diffusion (1)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Elektrostatische Anziehung (2)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Bildung von Encounter-Komplex (3)</a:t>
            </a:r>
          </a:p>
          <a:p>
            <a:pPr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Dissoziation oder Bildung des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</a:rPr>
              <a:t>endgültigen Komplexes via Übergangszustand (TS) (4)</a:t>
            </a:r>
          </a:p>
          <a:p>
            <a:pPr>
              <a:lnSpc>
                <a:spcPct val="120000"/>
              </a:lnSpc>
              <a:buFontTx/>
              <a:buNone/>
            </a:pPr>
            <a:endParaRPr lang="en-GB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Mögliches Energieprofil als 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Funktion des Abstands beider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Proteine.</a:t>
            </a:r>
          </a:p>
          <a:p>
            <a:pPr>
              <a:lnSpc>
                <a:spcPct val="120000"/>
              </a:lnSpc>
              <a:buFontTx/>
              <a:buNone/>
            </a:pPr>
            <a:endParaRPr lang="en-GB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Bei der Bindung müssen die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Schnittstellen desolvatisiert werden.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Dies könnte energetisch aufwändig sein.</a:t>
            </a:r>
          </a:p>
        </p:txBody>
      </p:sp>
      <p:pic>
        <p:nvPicPr>
          <p:cNvPr id="36869" name="Picture 5" descr="fig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7822" r="24135" b="57361"/>
          <a:stretch>
            <a:fillRect/>
          </a:stretch>
        </p:blipFill>
        <p:spPr bwMode="auto">
          <a:xfrm>
            <a:off x="4284663" y="3284538"/>
            <a:ext cx="35274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1036638"/>
            <a:ext cx="517842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3560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Beispiel eines Protein-DNA-Komplexes</a:t>
            </a:r>
          </a:p>
        </p:txBody>
      </p:sp>
      <p:sp>
        <p:nvSpPr>
          <p:cNvPr id="19459" name="Textfeld 4"/>
          <p:cNvSpPr txBox="1">
            <a:spLocks noChangeArrowheads="1"/>
          </p:cNvSpPr>
          <p:nvPr/>
        </p:nvSpPr>
        <p:spPr bwMode="auto">
          <a:xfrm>
            <a:off x="7391400" y="6096000"/>
            <a:ext cx="1416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>
                <a:solidFill>
                  <a:schemeClr val="bg2"/>
                </a:solidFill>
              </a:rPr>
              <a:t>www.rcsb.org</a:t>
            </a:r>
          </a:p>
        </p:txBody>
      </p:sp>
      <p:pic>
        <p:nvPicPr>
          <p:cNvPr id="19460" name="Bild 5" descr="1tup_bio_r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609600"/>
            <a:ext cx="42418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93738"/>
            <a:ext cx="5181600" cy="3167062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smtClean="0">
                <a:ea typeface="ＭＳ Ｐゴシック" panose="020B0600070205080204" pitchFamily="34" charset="-128"/>
              </a:rPr>
              <a:t>PDB-Struktur 1TUP: tumor suppressor </a:t>
            </a:r>
            <a:r>
              <a:rPr lang="de-DE" altLang="de-DE" sz="1800" b="1" smtClean="0">
                <a:ea typeface="ＭＳ Ｐゴシック" panose="020B0600070205080204" pitchFamily="34" charset="-128"/>
              </a:rPr>
              <a:t>p53</a:t>
            </a:r>
          </a:p>
          <a:p>
            <a:pPr>
              <a:lnSpc>
                <a:spcPct val="120000"/>
              </a:lnSpc>
              <a:buFontTx/>
              <a:buNone/>
            </a:pPr>
            <a:endParaRPr lang="de-DE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smtClean="0">
                <a:ea typeface="ＭＳ Ｐゴシック" panose="020B0600070205080204" pitchFamily="34" charset="-128"/>
              </a:rPr>
              <a:t>Durch Röntgenkristallographie bestimmter Protein-DNA-Komplex in der PDB-Datenbank.</a:t>
            </a:r>
          </a:p>
          <a:p>
            <a:pPr>
              <a:lnSpc>
                <a:spcPct val="120000"/>
              </a:lnSpc>
              <a:buFontTx/>
              <a:buNone/>
            </a:pPr>
            <a:endParaRPr lang="de-DE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smtClean="0">
                <a:ea typeface="ＭＳ Ｐゴシック" panose="020B0600070205080204" pitchFamily="34" charset="-128"/>
              </a:rPr>
              <a:t>Lila (links): p53-Protein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de-DE" altLang="de-DE" sz="1800" smtClean="0">
                <a:ea typeface="ＭＳ Ｐゴシック" panose="020B0600070205080204" pitchFamily="34" charset="-128"/>
              </a:rPr>
              <a:t>Blau/roter DNA-Doppelstrang (rechts)</a:t>
            </a:r>
          </a:p>
          <a:p>
            <a:pPr>
              <a:lnSpc>
                <a:spcPct val="120000"/>
              </a:lnSpc>
              <a:buFontTx/>
              <a:buNone/>
            </a:pPr>
            <a:endParaRPr lang="de-DE" altLang="de-DE" sz="1800" smtClean="0">
              <a:ea typeface="ＭＳ Ｐゴシック" panose="020B0600070205080204" pitchFamily="34" charset="-128"/>
            </a:endParaRPr>
          </a:p>
        </p:txBody>
      </p:sp>
      <p:sp>
        <p:nvSpPr>
          <p:cNvPr id="6150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6151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19464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6B4DBCA-8633-4EE0-A245-AC47F2F3AABC}" type="slidenum">
              <a:rPr lang="de-DE" altLang="de-DE" sz="1200"/>
              <a:pPr/>
              <a:t>2</a:t>
            </a:fld>
            <a:endParaRPr lang="de-DE" altLang="de-DE" sz="1200"/>
          </a:p>
        </p:txBody>
      </p:sp>
      <p:sp>
        <p:nvSpPr>
          <p:cNvPr id="19465" name="Textfeld 1"/>
          <p:cNvSpPr txBox="1">
            <a:spLocks noChangeArrowheads="1"/>
          </p:cNvSpPr>
          <p:nvPr/>
        </p:nvSpPr>
        <p:spPr bwMode="auto">
          <a:xfrm>
            <a:off x="107950" y="3903663"/>
            <a:ext cx="26638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400"/>
              <a:t>The protective action of the wild-type </a:t>
            </a:r>
            <a:r>
              <a:rPr lang="en-US" altLang="de-DE" sz="1400" i="1"/>
              <a:t>p53</a:t>
            </a:r>
            <a:r>
              <a:rPr lang="en-US" altLang="de-DE" sz="1400"/>
              <a:t> gene helps to suppress tumors in humans. The </a:t>
            </a:r>
            <a:r>
              <a:rPr lang="en-US" altLang="de-DE" sz="1400" i="1"/>
              <a:t>p53</a:t>
            </a:r>
            <a:r>
              <a:rPr lang="en-US" altLang="de-DE" sz="1400"/>
              <a:t> gene is the most commonly mutated gene in human cancer, and these mutations may actively promote tumor growth.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400"/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>
                <a:hlinkClick r:id="rId3"/>
              </a:rPr>
              <a:t>www.sciencemag.org</a:t>
            </a:r>
            <a:r>
              <a:rPr lang="de-DE" altLang="de-DE" sz="1400"/>
              <a:t> (1993)</a:t>
            </a:r>
            <a:endParaRPr lang="en-US" altLang="de-DE" sz="1400"/>
          </a:p>
        </p:txBody>
      </p:sp>
      <p:pic>
        <p:nvPicPr>
          <p:cNvPr id="19466" name="Picture 10" descr="Cover">
            <a:hlinkClick r:id="rId4" tooltip="About the Cover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952875"/>
            <a:ext cx="17272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90DABF-FDE5-43EB-AC77-2D3AA84341C7}" type="slidenum">
              <a:rPr lang="de-DE" altLang="de-DE" sz="1200">
                <a:latin typeface="Times New Roman" panose="02020603050405020304" pitchFamily="18" charset="0"/>
              </a:rPr>
              <a:pPr/>
              <a:t>20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7891" name="Rectangle 8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Barnase:Barstar</a:t>
            </a: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5513387" cy="518477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Barnase: eine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Ribonuklease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, die  außerhalb der Zelle aktiv ist.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</a:rPr>
              <a:t>Barstar: ihr intrazellulärer Inhibitor;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	beide Proteine haben Durchmesser  ~ 30 </a:t>
            </a:r>
            <a:r>
              <a:rPr lang="en-GB" altLang="de-DE" sz="1800" smtClean="0">
                <a:ea typeface="ＭＳ Ｐゴシック" panose="020B0600070205080204" pitchFamily="34" charset="-128"/>
                <a:cs typeface="Arial" panose="020B0604020202020204" pitchFamily="34" charset="0"/>
              </a:rPr>
              <a:t>Å</a:t>
            </a:r>
            <a:endParaRPr lang="en-GB" altLang="de-DE" sz="1800" smtClean="0">
              <a:ea typeface="ＭＳ Ｐゴシック" panose="020B0600070205080204" pitchFamily="34" charset="-128"/>
            </a:endParaRPr>
          </a:p>
          <a:p>
            <a:pPr>
              <a:lnSpc>
                <a:spcPct val="13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Sehr gut charakterisiertes Modellsystem für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 elektrostatisch gesteuerte 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diffusive Annäherung zweier Proteine</a:t>
            </a:r>
          </a:p>
          <a:p>
            <a:pPr>
              <a:lnSpc>
                <a:spcPct val="13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Interaktion zwischen Barnase und Barstar gehört zu den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stärksten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bekannten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Interaktionen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	zwischen Proteinen 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en-GB" altLang="de-DE" sz="1800" smtClean="0">
                <a:ea typeface="ＭＳ Ｐゴシック" panose="020B0600070205080204" pitchFamily="34" charset="-128"/>
              </a:rPr>
              <a:t>	sehr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schnelle Assoziations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rate: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</a:rPr>
              <a:t>10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8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– 10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9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M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-1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s</a:t>
            </a:r>
            <a:r>
              <a:rPr lang="en-GB" altLang="de-DE" sz="1800" baseline="30000" smtClean="0">
                <a:ea typeface="ＭＳ Ｐゴシック" panose="020B0600070205080204" pitchFamily="34" charset="-128"/>
              </a:rPr>
              <a:t>-1  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bei  50 mM ionischer Stärke</a:t>
            </a:r>
          </a:p>
        </p:txBody>
      </p:sp>
      <p:pic>
        <p:nvPicPr>
          <p:cNvPr id="37893" name="Picture 6" descr="t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9" t="8305" r="13066" b="8305"/>
          <a:stretch>
            <a:fillRect/>
          </a:stretch>
        </p:blipFill>
        <p:spPr bwMode="auto">
          <a:xfrm>
            <a:off x="5908675" y="836613"/>
            <a:ext cx="3201988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6108700" y="4700588"/>
            <a:ext cx="28559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/>
              <a:t>Färbung gemäß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/>
              <a:t>elektrostatischem Potential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 b="1"/>
              <a:t>auf Proteinoberfläche.</a:t>
            </a:r>
          </a:p>
        </p:txBody>
      </p:sp>
      <p:sp>
        <p:nvSpPr>
          <p:cNvPr id="24583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4584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A8B6EF5-B778-47FC-8477-AD99897E1D70}" type="slidenum">
              <a:rPr lang="de-DE" altLang="de-DE" sz="1200">
                <a:latin typeface="Times New Roman" panose="02020603050405020304" pitchFamily="18" charset="0"/>
              </a:rPr>
              <a:pPr/>
              <a:t>21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457200" y="115888"/>
            <a:ext cx="822960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Experiment: untersuche Protein-Protein-Assoziation mit atomistischen MD-Simulationen</a:t>
            </a:r>
            <a:endParaRPr lang="en-US" altLang="de-DE" b="1">
              <a:solidFill>
                <a:srgbClr val="FF5050"/>
              </a:solidFill>
              <a:cs typeface="Arial" panose="020B0604020202020204" pitchFamily="34" charset="0"/>
            </a:endParaRPr>
          </a:p>
        </p:txBody>
      </p:sp>
      <p:pic>
        <p:nvPicPr>
          <p:cNvPr id="38916" name="Picture 68" descr="barnas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t="14238" r="26604" b="16075"/>
          <a:stretch>
            <a:fillRect/>
          </a:stretch>
        </p:blipFill>
        <p:spPr bwMode="auto">
          <a:xfrm>
            <a:off x="228600" y="1371600"/>
            <a:ext cx="26765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7" descr="align bar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t="2495" r="17731" b="3828"/>
          <a:stretch>
            <a:fillRect/>
          </a:stretch>
        </p:blipFill>
        <p:spPr bwMode="auto">
          <a:xfrm>
            <a:off x="6629400" y="1828800"/>
            <a:ext cx="2209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8"/>
          <p:cNvSpPr>
            <a:spLocks noChangeArrowheads="1"/>
          </p:cNvSpPr>
          <p:nvPr/>
        </p:nvSpPr>
        <p:spPr bwMode="auto">
          <a:xfrm>
            <a:off x="6443663" y="5229225"/>
            <a:ext cx="18557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>
            <a:lvl1pPr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RMSD= 1.2 </a:t>
            </a:r>
            <a:r>
              <a:rPr lang="de-DE" altLang="de-DE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Å</a:t>
            </a:r>
            <a:endParaRPr lang="de-DE" altLang="de-DE" sz="22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19" name="TextBox 6"/>
          <p:cNvSpPr txBox="1">
            <a:spLocks noChangeArrowheads="1"/>
          </p:cNvSpPr>
          <p:nvPr/>
        </p:nvSpPr>
        <p:spPr bwMode="auto">
          <a:xfrm>
            <a:off x="9467850" y="8901113"/>
            <a:ext cx="4043363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>
            <a:spAutoFit/>
          </a:bodyPr>
          <a:lstStyle>
            <a:lvl1pPr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defTabSz="4540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Red:  Snapshot from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simulation (340 ns)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600" b="1">
                <a:solidFill>
                  <a:srgbClr val="0070C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Blue: crystal structure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de-DE" sz="2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20" name="AutoShape 19"/>
          <p:cNvSpPr>
            <a:spLocks noChangeArrowheads="1"/>
          </p:cNvSpPr>
          <p:nvPr/>
        </p:nvSpPr>
        <p:spPr bwMode="auto">
          <a:xfrm>
            <a:off x="3563938" y="3646488"/>
            <a:ext cx="1728787" cy="719137"/>
          </a:xfrm>
          <a:prstGeom prst="rightArrow">
            <a:avLst>
              <a:gd name="adj1" fmla="val 50000"/>
              <a:gd name="adj2" fmla="val 60099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  <p:sp>
        <p:nvSpPr>
          <p:cNvPr id="38921" name="Text Box 20"/>
          <p:cNvSpPr txBox="1">
            <a:spLocks noChangeArrowheads="1"/>
          </p:cNvSpPr>
          <p:nvPr/>
        </p:nvSpPr>
        <p:spPr bwMode="auto">
          <a:xfrm>
            <a:off x="2916238" y="4560888"/>
            <a:ext cx="352742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5 Simulationen näherten sich  Kristallkomplex bis auf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1.2 – 3.5 </a:t>
            </a:r>
            <a:r>
              <a:rPr lang="en-US" altLang="de-DE" sz="1800">
                <a:cs typeface="Arial" panose="020B0604020202020204" pitchFamily="34" charset="0"/>
              </a:rPr>
              <a:t>Å innerhalb von 100 ns</a:t>
            </a:r>
          </a:p>
        </p:txBody>
      </p:sp>
      <p:sp>
        <p:nvSpPr>
          <p:cNvPr id="38922" name="Rectangle 6"/>
          <p:cNvSpPr>
            <a:spLocks noChangeArrowheads="1"/>
          </p:cNvSpPr>
          <p:nvPr/>
        </p:nvSpPr>
        <p:spPr bwMode="auto">
          <a:xfrm>
            <a:off x="6858000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sp>
        <p:nvSpPr>
          <p:cNvPr id="38923" name="Text Box 20"/>
          <p:cNvSpPr txBox="1">
            <a:spLocks noChangeArrowheads="1"/>
          </p:cNvSpPr>
          <p:nvPr/>
        </p:nvSpPr>
        <p:spPr bwMode="auto">
          <a:xfrm>
            <a:off x="2895600" y="1066800"/>
            <a:ext cx="3055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Schiebe Barnase:Barstar-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>
                <a:cs typeface="Arial" panose="020B0604020202020204" pitchFamily="34" charset="0"/>
              </a:rPr>
              <a:t>Kristallkomplex um 1.3 – 2.0 nm auseinander + rotiere Barstar um bis zu 45°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>
                <a:cs typeface="Arial" panose="020B0604020202020204" pitchFamily="34" charset="0"/>
              </a:rPr>
              <a:t>9 MD-Simulationen über mehrere 100 ns Dauer. </a:t>
            </a:r>
            <a:endParaRPr lang="en-US" altLang="de-DE" sz="1800">
              <a:cs typeface="Arial" panose="020B0604020202020204" pitchFamily="34" charset="0"/>
            </a:endParaRPr>
          </a:p>
        </p:txBody>
      </p:sp>
      <p:sp>
        <p:nvSpPr>
          <p:cNvPr id="25612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5613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ußzeilenplatzhalter 3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Times New Roman" pitchFamily="-105" charset="0"/>
              </a:rPr>
              <a:t>Softwarewerkzeuge</a:t>
            </a:r>
          </a:p>
        </p:txBody>
      </p:sp>
      <p:sp>
        <p:nvSpPr>
          <p:cNvPr id="39939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ABEC95-199E-434D-A79A-9108B90AAA5D}" type="slidenum">
              <a:rPr lang="de-DE" altLang="de-DE" sz="1200">
                <a:latin typeface="Times New Roman" panose="02020603050405020304" pitchFamily="18" charset="0"/>
              </a:rPr>
              <a:pPr/>
              <a:t>22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6858000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sp>
        <p:nvSpPr>
          <p:cNvPr id="39941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Spontaneous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association of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barnase:barstar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in all-atom MD</a:t>
            </a:r>
          </a:p>
        </p:txBody>
      </p:sp>
      <p:sp>
        <p:nvSpPr>
          <p:cNvPr id="26630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pic>
        <p:nvPicPr>
          <p:cNvPr id="39943" name="movie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0"/>
            <a:ext cx="4983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9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4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994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ußzeilenplatzhalter 3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Times New Roman" pitchFamily="-105" charset="0"/>
              </a:rPr>
              <a:t>Softwarewerkzeuge</a:t>
            </a:r>
          </a:p>
        </p:txBody>
      </p:sp>
      <p:sp>
        <p:nvSpPr>
          <p:cNvPr id="40963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8692AD-B0ED-4A6C-966A-D71FDDC070BA}" type="slidenum">
              <a:rPr lang="de-DE" altLang="de-DE" sz="1200">
                <a:latin typeface="Times New Roman" panose="02020603050405020304" pitchFamily="18" charset="0"/>
              </a:rPr>
              <a:pPr/>
              <a:t>23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0964" name="Rectangle 2"/>
          <p:cNvSpPr>
            <a:spLocks noChangeArrowheads="1"/>
          </p:cNvSpPr>
          <p:nvPr/>
        </p:nvSpPr>
        <p:spPr bwMode="auto">
          <a:xfrm>
            <a:off x="457200" y="188913"/>
            <a:ext cx="8507413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Schnelle Ausbildung von Kontakten zwischen Proteinen</a:t>
            </a:r>
          </a:p>
        </p:txBody>
      </p:sp>
      <p:pic>
        <p:nvPicPr>
          <p:cNvPr id="48" name="Bild 47" descr="FIG1.tif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692150"/>
            <a:ext cx="6049962" cy="5940425"/>
          </a:xfrm>
          <a:effectLst>
            <a:outerShdw blurRad="50800" dist="38100" dir="2700000" algn="tl" rotWithShape="0">
              <a:srgbClr val="808080">
                <a:alpha val="42998"/>
              </a:srgbClr>
            </a:outerShdw>
          </a:effectLst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395288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sp>
        <p:nvSpPr>
          <p:cNvPr id="27655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nummernplatzhalter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EA34A93-5313-4A10-A606-1EDF375EDD13}" type="slidenum">
              <a:rPr lang="de-DE" altLang="de-DE" sz="1200">
                <a:latin typeface="Times New Roman" panose="02020603050405020304" pitchFamily="18" charset="0"/>
              </a:rPr>
              <a:pPr/>
              <a:t>24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457200" y="188913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Die vier anderen Assoziationspfaden</a:t>
            </a: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395288" y="5562600"/>
            <a:ext cx="19812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Ahmad </a:t>
            </a:r>
            <a:r>
              <a:rPr lang="de-DE" altLang="de-DE" sz="1400" i="1"/>
              <a:t>et al</a:t>
            </a:r>
            <a:r>
              <a:rPr lang="de-DE" altLang="de-DE" sz="1400"/>
              <a:t>. , </a:t>
            </a:r>
            <a:r>
              <a:rPr lang="de-DE" altLang="de-DE" sz="1400" i="1"/>
              <a:t>Nature Comm. 2, 261  </a:t>
            </a:r>
            <a:r>
              <a:rPr lang="de-DE" altLang="de-DE" sz="1400"/>
              <a:t>(2011)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84213"/>
            <a:ext cx="4373562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8679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1992" name="Textfeld 3"/>
          <p:cNvSpPr txBox="1">
            <a:spLocks noChangeArrowheads="1"/>
          </p:cNvSpPr>
          <p:nvPr/>
        </p:nvSpPr>
        <p:spPr bwMode="auto">
          <a:xfrm>
            <a:off x="4932363" y="908050"/>
            <a:ext cx="403225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Prinzipiell ähnliche Pfade,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dennoch individueller Verlauf.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Entspricht dem Unterschied zwischen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verschiedenen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Einzelmolekülexperimenten.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29699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3012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7BB8E22-EB07-4DD4-A373-879229234B24}" type="slidenum">
              <a:rPr lang="de-DE" altLang="de-DE" sz="1200"/>
              <a:pPr/>
              <a:t>25</a:t>
            </a:fld>
            <a:endParaRPr lang="de-DE" altLang="de-DE" sz="1200"/>
          </a:p>
        </p:txBody>
      </p:sp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Energetik der Assoziation hydrophiler Proteine</a:t>
            </a: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52451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565400"/>
            <a:ext cx="44100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31747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506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F0F501F-D95A-463E-A949-916A5DDC7DAE}" type="slidenum">
              <a:rPr lang="de-DE" altLang="de-DE" sz="1200"/>
              <a:pPr/>
              <a:t>26</a:t>
            </a:fld>
            <a:endParaRPr lang="de-DE" altLang="de-DE" sz="1200"/>
          </a:p>
        </p:txBody>
      </p:sp>
      <p:sp>
        <p:nvSpPr>
          <p:cNvPr id="4506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Energetik der Assoziation hydrophiler Proteine</a:t>
            </a: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5950"/>
            <a:ext cx="39830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0575"/>
            <a:ext cx="89757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608013"/>
            <a:ext cx="40322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04813"/>
            <a:ext cx="4249738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33796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7109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D976D79-55DC-4EC0-A9E7-30C86B2E83F0}" type="slidenum">
              <a:rPr lang="de-DE" altLang="de-DE" sz="1200"/>
              <a:pPr/>
              <a:t>27</a:t>
            </a:fld>
            <a:endParaRPr lang="de-DE" altLang="de-DE" sz="1200"/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Energetik der Assoziation hydrophiler Proteine</a:t>
            </a:r>
          </a:p>
        </p:txBody>
      </p:sp>
      <p:sp>
        <p:nvSpPr>
          <p:cNvPr id="47111" name="Textfeld 1"/>
          <p:cNvSpPr txBox="1">
            <a:spLocks noChangeArrowheads="1"/>
          </p:cNvSpPr>
          <p:nvPr/>
        </p:nvSpPr>
        <p:spPr bwMode="auto">
          <a:xfrm>
            <a:off x="4067175" y="620713"/>
            <a:ext cx="47529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Führe Simulationen bei festen Abständen beider Proteine durch, wobei ein Protein durch ein Federpotential festgehalten wird.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Messe die mittlere Auslenkung vom Nullpunkt des Federpotentials -&gt; Anziehende bzw. abstoßende Wechselwirkung.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Energieprofil ist „downhill“.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Es gibt keine Energiebarriere bei nahen Abständen.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3 Protein-Protein-Systeme verhalten sich sehr ähnlich.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3584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660608B-B7EA-42E3-A9F7-CB4552DBA162}" type="slidenum">
              <a:rPr lang="de-DE" altLang="de-DE" sz="1200"/>
              <a:pPr/>
              <a:t>28</a:t>
            </a:fld>
            <a:endParaRPr lang="de-DE" altLang="de-DE" sz="1200"/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Wo können Liganden an einem PP-Interface binden?</a:t>
            </a:r>
          </a:p>
        </p:txBody>
      </p:sp>
      <p:sp>
        <p:nvSpPr>
          <p:cNvPr id="49158" name="Text Box 3"/>
          <p:cNvSpPr txBox="1">
            <a:spLocks noChangeArrowheads="1"/>
          </p:cNvSpPr>
          <p:nvPr/>
        </p:nvSpPr>
        <p:spPr bwMode="auto">
          <a:xfrm>
            <a:off x="287338" y="3213100"/>
            <a:ext cx="856932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Aus ABC database </a:t>
            </a:r>
            <a:r>
              <a:rPr lang="de-DE" altLang="de-DE" sz="1400"/>
              <a:t>(</a:t>
            </a:r>
            <a:r>
              <a:rPr lang="de-DE" altLang="de-DE" sz="1400">
                <a:hlinkClick r:id="rId3"/>
              </a:rPr>
              <a:t>http://service.bioinformatik.uni-saarland.de/ABCSquareWeb/</a:t>
            </a:r>
            <a:r>
              <a:rPr lang="de-DE" altLang="de-DE" sz="1400"/>
              <a:t>) </a:t>
            </a:r>
            <a:r>
              <a:rPr lang="de-DE" altLang="de-DE" sz="2000"/>
              <a:t>wurde Datensatz mit 175 redundanten Paaren von P</a:t>
            </a:r>
            <a:r>
              <a:rPr lang="de-DE" altLang="de-DE" sz="2000" baseline="-25000"/>
              <a:t>1</a:t>
            </a:r>
            <a:r>
              <a:rPr lang="de-DE" altLang="de-DE" sz="2000"/>
              <a:t>P</a:t>
            </a:r>
            <a:r>
              <a:rPr lang="de-DE" altLang="de-DE" sz="2000" baseline="-25000"/>
              <a:t>2</a:t>
            </a:r>
            <a:r>
              <a:rPr lang="de-DE" altLang="de-DE" sz="2000"/>
              <a:t>: P</a:t>
            </a:r>
            <a:r>
              <a:rPr lang="de-DE" altLang="de-DE" sz="2000" baseline="-25000"/>
              <a:t>3</a:t>
            </a:r>
            <a:r>
              <a:rPr lang="de-DE" altLang="de-DE" sz="2000"/>
              <a:t>L-Komplexen extrahiert, die am Interface überlappen.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200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- P</a:t>
            </a:r>
            <a:r>
              <a:rPr lang="de-DE" altLang="de-DE" sz="2000" baseline="-25000"/>
              <a:t>1</a:t>
            </a:r>
            <a:r>
              <a:rPr lang="de-DE" altLang="de-DE" sz="2000"/>
              <a:t> und P</a:t>
            </a:r>
            <a:r>
              <a:rPr lang="de-DE" altLang="de-DE" sz="2000" baseline="-25000"/>
              <a:t>3</a:t>
            </a:r>
            <a:r>
              <a:rPr lang="de-DE" altLang="de-DE" sz="2000"/>
              <a:t> müssen mindestens 40% Sequenzidentität haben sowie</a:t>
            </a:r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2000"/>
          </a:p>
          <a:p>
            <a:pPr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- Mindestens 2 gemeinsame Interface-Residuen</a:t>
            </a:r>
          </a:p>
        </p:txBody>
      </p:sp>
      <p:pic>
        <p:nvPicPr>
          <p:cNvPr id="49159" name="Bild 6" descr="figure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549275"/>
            <a:ext cx="56340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37891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512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5FC20D-D410-4ACD-BCFA-CC06417DBAB9}" type="slidenum">
              <a:rPr lang="de-DE" altLang="de-DE" sz="1200"/>
              <a:pPr/>
              <a:t>29</a:t>
            </a:fld>
            <a:endParaRPr lang="de-DE" altLang="de-DE" sz="1200"/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Beispiel für PP : PL-Paar - Trypsin</a:t>
            </a:r>
          </a:p>
        </p:txBody>
      </p:sp>
      <p:sp>
        <p:nvSpPr>
          <p:cNvPr id="51206" name="Text Box 3"/>
          <p:cNvSpPr txBox="1">
            <a:spLocks noChangeArrowheads="1"/>
          </p:cNvSpPr>
          <p:nvPr/>
        </p:nvSpPr>
        <p:spPr bwMode="auto">
          <a:xfrm>
            <a:off x="1524000" y="4495800"/>
            <a:ext cx="64770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trypsin : BPTI			trypsin:benzamidin</a:t>
            </a:r>
          </a:p>
        </p:txBody>
      </p:sp>
      <p:pic>
        <p:nvPicPr>
          <p:cNvPr id="51207" name="Bild 7" descr="figure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6538913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spezifische Bindung / Kristallkontakt</a:t>
            </a:r>
          </a:p>
        </p:txBody>
      </p:sp>
      <p:sp>
        <p:nvSpPr>
          <p:cNvPr id="20483" name="Textfeld 4"/>
          <p:cNvSpPr txBox="1">
            <a:spLocks noChangeArrowheads="1"/>
          </p:cNvSpPr>
          <p:nvPr/>
        </p:nvSpPr>
        <p:spPr bwMode="auto">
          <a:xfrm>
            <a:off x="6248400" y="5948363"/>
            <a:ext cx="28289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Science 265, 346-355 (1994)</a:t>
            </a:r>
          </a:p>
        </p:txBody>
      </p:sp>
      <p:pic>
        <p:nvPicPr>
          <p:cNvPr id="20484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60788"/>
            <a:ext cx="33528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92150"/>
            <a:ext cx="540067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7175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048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A43221-721E-497D-B4D9-F9204F60D2FD}" type="slidenum">
              <a:rPr lang="de-DE" altLang="de-DE" sz="1200"/>
              <a:pPr/>
              <a:t>3</a:t>
            </a:fld>
            <a:endParaRPr lang="de-DE" altLang="de-DE" sz="1200"/>
          </a:p>
        </p:txBody>
      </p:sp>
      <p:pic>
        <p:nvPicPr>
          <p:cNvPr id="20489" name="Picture 7" descr="Pictured: Nikola Pavleti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908050"/>
            <a:ext cx="247808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feld 4"/>
          <p:cNvSpPr txBox="1">
            <a:spLocks noChangeArrowheads="1"/>
          </p:cNvSpPr>
          <p:nvPr/>
        </p:nvSpPr>
        <p:spPr bwMode="auto">
          <a:xfrm>
            <a:off x="169863" y="2565400"/>
            <a:ext cx="18907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Nikola Pavletich,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Sloan Kettering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Cancer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39939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4F2483-2AC6-4C4D-BDE5-53FD4224EB3D}" type="slidenum">
              <a:rPr lang="de-DE" altLang="de-DE" sz="1200"/>
              <a:pPr/>
              <a:t>30</a:t>
            </a:fld>
            <a:endParaRPr lang="de-DE" altLang="de-DE" sz="1200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Konservierung am Interface</a:t>
            </a:r>
          </a:p>
        </p:txBody>
      </p:sp>
      <p:sp>
        <p:nvSpPr>
          <p:cNvPr id="53254" name="Text Box 3"/>
          <p:cNvSpPr txBox="1">
            <a:spLocks noChangeArrowheads="1"/>
          </p:cNvSpPr>
          <p:nvPr/>
        </p:nvSpPr>
        <p:spPr bwMode="auto">
          <a:xfrm>
            <a:off x="1879600" y="4652963"/>
            <a:ext cx="62214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 b="1">
                <a:solidFill>
                  <a:srgbClr val="FF33CC"/>
                </a:solidFill>
              </a:rPr>
              <a:t>-&gt;  Überlapp-Residuen sind stärker konserviert als Nicht-Überlapp-Resduen </a:t>
            </a:r>
            <a:r>
              <a:rPr lang="de-DE" altLang="de-DE" sz="2000"/>
              <a:t>(p &lt; 2.2e-16)</a:t>
            </a:r>
            <a:r>
              <a:rPr lang="de-DE" altLang="de-DE" sz="2000" b="1">
                <a:solidFill>
                  <a:srgbClr val="FF33CC"/>
                </a:solidFill>
              </a:rPr>
              <a:t> </a:t>
            </a:r>
          </a:p>
        </p:txBody>
      </p:sp>
      <p:pic>
        <p:nvPicPr>
          <p:cNvPr id="53255" name="Bild 7" descr="figure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0356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3"/>
          <p:cNvSpPr txBox="1">
            <a:spLocks noChangeArrowheads="1"/>
          </p:cNvSpPr>
          <p:nvPr/>
        </p:nvSpPr>
        <p:spPr bwMode="auto">
          <a:xfrm>
            <a:off x="971550" y="3810000"/>
            <a:ext cx="790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Hohe Konservierung 		niedrige Konservierung (Consurf)  </a:t>
            </a:r>
          </a:p>
        </p:txBody>
      </p:sp>
      <p:sp>
        <p:nvSpPr>
          <p:cNvPr id="53257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41987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702DF1D-D709-4DE2-81BE-A3841C0E643A}" type="slidenum">
              <a:rPr lang="de-DE" altLang="de-DE" sz="1200"/>
              <a:pPr/>
              <a:t>31</a:t>
            </a:fld>
            <a:endParaRPr lang="de-DE" altLang="de-DE" sz="1200"/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Protrusion / dt. Hervorstehen</a:t>
            </a:r>
          </a:p>
        </p:txBody>
      </p:sp>
      <p:pic>
        <p:nvPicPr>
          <p:cNvPr id="55302" name="Bild 8" descr="figure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695642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3"/>
          <p:cNvSpPr txBox="1">
            <a:spLocks noChangeArrowheads="1"/>
          </p:cNvSpPr>
          <p:nvPr/>
        </p:nvSpPr>
        <p:spPr bwMode="auto">
          <a:xfrm>
            <a:off x="468313" y="5157788"/>
            <a:ext cx="8331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 b="1">
                <a:solidFill>
                  <a:srgbClr val="FF33CC"/>
                </a:solidFill>
              </a:rPr>
              <a:t>Überlapp-Residuen haben kleinere Protrusion-Indices</a:t>
            </a:r>
            <a:r>
              <a:rPr lang="de-DE" altLang="de-DE" sz="2000"/>
              <a:t> (p &lt; 2.2e-16), sind also stärker begraben/verdeckt.</a:t>
            </a:r>
            <a:endParaRPr lang="de-DE" altLang="de-DE" sz="2000" b="1">
              <a:solidFill>
                <a:srgbClr val="FF33CC"/>
              </a:solidFill>
            </a:endParaRPr>
          </a:p>
        </p:txBody>
      </p:sp>
      <p:sp>
        <p:nvSpPr>
          <p:cNvPr id="55304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  <p:pic>
        <p:nvPicPr>
          <p:cNvPr id="5530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25812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Text Box 3"/>
          <p:cNvSpPr txBox="1">
            <a:spLocks noChangeArrowheads="1"/>
          </p:cNvSpPr>
          <p:nvPr/>
        </p:nvSpPr>
        <p:spPr bwMode="auto">
          <a:xfrm>
            <a:off x="809625" y="4508500"/>
            <a:ext cx="5849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Komplett begraben		stärker exponiert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44035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573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62446D-BB3C-4399-8B40-F83C855B5926}" type="slidenum">
              <a:rPr lang="de-DE" altLang="de-DE" sz="1200"/>
              <a:pPr/>
              <a:t>32</a:t>
            </a:fld>
            <a:endParaRPr lang="de-DE" altLang="de-DE" sz="1200"/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52400"/>
            <a:ext cx="8553450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Bedeutung von Features in Random forest classifier</a:t>
            </a:r>
          </a:p>
        </p:txBody>
      </p:sp>
      <p:sp>
        <p:nvSpPr>
          <p:cNvPr id="57350" name="Rechteck 1"/>
          <p:cNvSpPr>
            <a:spLocks noChangeArrowheads="1"/>
          </p:cNvSpPr>
          <p:nvPr/>
        </p:nvSpPr>
        <p:spPr bwMode="auto">
          <a:xfrm>
            <a:off x="395288" y="765175"/>
            <a:ext cx="4824412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Features für Interface-Residuen sind: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/>
              <a:t>Konservierungsscore</a:t>
            </a:r>
            <a:r>
              <a:rPr lang="de-DE" altLang="de-DE" sz="1800"/>
              <a:t> (‚cons1‘ ist die Konservierung der zentralen Residue, ‚cons2‘ etc die der nächsten Nachbarn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/>
              <a:t>hot spots </a:t>
            </a:r>
            <a:r>
              <a:rPr lang="de-DE" altLang="de-DE" sz="1800"/>
              <a:t>(vorhergesagte Residuen, die mindestens 2 kcal/mol zur Bindungs-affinität beitragen)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/>
              <a:t>protrusion index </a:t>
            </a:r>
            <a:r>
              <a:rPr lang="de-DE" altLang="de-DE" sz="1800"/>
              <a:t>(‚protru‘)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/>
              <a:t>surface fraction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1800" b="1"/>
              <a:t>contact density </a:t>
            </a:r>
            <a:r>
              <a:rPr lang="de-DE" altLang="de-DE" sz="1800"/>
              <a:t>(‚density‘)</a:t>
            </a:r>
            <a:endParaRPr lang="en-US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1800" b="1">
                <a:solidFill>
                  <a:srgbClr val="FF33CC"/>
                </a:solidFill>
              </a:rPr>
              <a:t>Die Genauigkeit der Klassifizierung einzelner Residuen in Überlapp/ Nicht-Überlapp-Residuen ist 67%</a:t>
            </a:r>
            <a:r>
              <a:rPr lang="de-DE" altLang="de-DE" sz="1800" b="1">
                <a:solidFill>
                  <a:srgbClr val="FF33CC"/>
                </a:solidFill>
              </a:rPr>
              <a:t>.</a:t>
            </a:r>
            <a:endParaRPr lang="en-US" altLang="de-DE" sz="1800" b="1">
              <a:solidFill>
                <a:srgbClr val="FF33CC"/>
              </a:solidFill>
            </a:endParaRPr>
          </a:p>
        </p:txBody>
      </p:sp>
      <p:pic>
        <p:nvPicPr>
          <p:cNvPr id="57351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620713"/>
            <a:ext cx="2528888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  <p:sp>
        <p:nvSpPr>
          <p:cNvPr id="57353" name="Text Box 20"/>
          <p:cNvSpPr txBox="1">
            <a:spLocks noChangeArrowheads="1"/>
          </p:cNvSpPr>
          <p:nvPr/>
        </p:nvSpPr>
        <p:spPr bwMode="auto">
          <a:xfrm>
            <a:off x="5091113" y="5157788"/>
            <a:ext cx="380206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um wieviel wird die Klassifizierung schlechter, wenn für das jeweilige Feature Zufallswerte verwendet werden?</a:t>
            </a: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4608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B7C2DC-93E4-49F3-A7A4-22CBB460C04A}" type="slidenum">
              <a:rPr lang="de-DE" altLang="de-DE" sz="1200"/>
              <a:pPr/>
              <a:t>33</a:t>
            </a:fld>
            <a:endParaRPr lang="de-DE" altLang="de-DE" sz="1200"/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877300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Kombiniere Vorhersagen für Residuen innerhalb von Patch</a:t>
            </a:r>
          </a:p>
        </p:txBody>
      </p:sp>
      <p:pic>
        <p:nvPicPr>
          <p:cNvPr id="59398" name="Bild 7" descr="figure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836613"/>
            <a:ext cx="5445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Bild 7" descr="figur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819400" cy="45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3"/>
          <p:cNvSpPr txBox="1">
            <a:spLocks noChangeArrowheads="1"/>
          </p:cNvSpPr>
          <p:nvPr/>
        </p:nvSpPr>
        <p:spPr bwMode="auto">
          <a:xfrm>
            <a:off x="4095750" y="4005263"/>
            <a:ext cx="44370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sz="2000" b="1">
                <a:solidFill>
                  <a:srgbClr val="FF33CC"/>
                </a:solidFill>
              </a:rPr>
              <a:t>Starker Anteil von vorhergesagten Überlapp-Residuen in einem Patch erhöht die Wahrscheinlichkeit von True Positive-Vorhersagen</a:t>
            </a:r>
            <a:endParaRPr lang="de-DE" altLang="de-DE" sz="2000" b="1">
              <a:solidFill>
                <a:srgbClr val="FF33CC"/>
              </a:solidFill>
            </a:endParaRPr>
          </a:p>
        </p:txBody>
      </p:sp>
      <p:sp>
        <p:nvSpPr>
          <p:cNvPr id="59401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  <p:sp>
        <p:nvSpPr>
          <p:cNvPr id="59402" name="Textfeld 1"/>
          <p:cNvSpPr txBox="1">
            <a:spLocks noChangeArrowheads="1"/>
          </p:cNvSpPr>
          <p:nvPr/>
        </p:nvSpPr>
        <p:spPr bwMode="auto">
          <a:xfrm>
            <a:off x="304800" y="5589588"/>
            <a:ext cx="2979738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Konstruktion eines Patches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144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803828A-B42F-4022-9E19-3924AA08F017}" type="slidenum">
              <a:rPr lang="de-DE" altLang="de-DE" sz="1200"/>
              <a:pPr/>
              <a:t>34</a:t>
            </a:fld>
            <a:endParaRPr lang="de-DE" altLang="de-DE" sz="1200"/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152400"/>
            <a:ext cx="3800475" cy="468313"/>
          </a:xfrm>
        </p:spPr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Modellstudie: Apoptose</a:t>
            </a:r>
          </a:p>
        </p:txBody>
      </p:sp>
      <p:sp>
        <p:nvSpPr>
          <p:cNvPr id="61446" name="Text Box 3"/>
          <p:cNvSpPr txBox="1">
            <a:spLocks noChangeArrowheads="1"/>
          </p:cNvSpPr>
          <p:nvPr/>
        </p:nvSpPr>
        <p:spPr bwMode="auto">
          <a:xfrm>
            <a:off x="0" y="3003550"/>
            <a:ext cx="5148263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Anreicherung von GO biological process -Ausdrücken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2 der 8 Apoptose-Komplexe enthalten kleine Moleküle an den vorhergesagten Patches</a:t>
            </a:r>
            <a:endParaRPr lang="de-DE" altLang="de-DE" sz="2000"/>
          </a:p>
        </p:txBody>
      </p:sp>
      <p:pic>
        <p:nvPicPr>
          <p:cNvPr id="61447" name="Bild 8" descr="Figure13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92150"/>
            <a:ext cx="3506788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Bild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31800"/>
            <a:ext cx="38163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Bild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98963"/>
            <a:ext cx="32639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0" name="Text Box 20"/>
          <p:cNvSpPr txBox="1">
            <a:spLocks noChangeArrowheads="1"/>
          </p:cNvSpPr>
          <p:nvPr/>
        </p:nvSpPr>
        <p:spPr bwMode="auto">
          <a:xfrm>
            <a:off x="5437188" y="5981700"/>
            <a:ext cx="309562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Walter …. Helms,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PLoS ONE (2013) 8, e58583</a:t>
            </a:r>
            <a:endParaRPr lang="de-DE" altLang="de-DE" sz="1800"/>
          </a:p>
        </p:txBody>
      </p:sp>
      <p:sp>
        <p:nvSpPr>
          <p:cNvPr id="61451" name="Rechteck 1"/>
          <p:cNvSpPr>
            <a:spLocks noChangeArrowheads="1"/>
          </p:cNvSpPr>
          <p:nvPr/>
        </p:nvSpPr>
        <p:spPr bwMode="auto">
          <a:xfrm>
            <a:off x="6985000" y="692150"/>
            <a:ext cx="1779588" cy="1368425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  <p:cxnSp>
        <p:nvCxnSpPr>
          <p:cNvPr id="61452" name="Gerade Verbindung mit Pfeil 3"/>
          <p:cNvCxnSpPr>
            <a:cxnSpLocks noChangeShapeType="1"/>
          </p:cNvCxnSpPr>
          <p:nvPr/>
        </p:nvCxnSpPr>
        <p:spPr bwMode="auto">
          <a:xfrm flipV="1">
            <a:off x="3492500" y="1484313"/>
            <a:ext cx="4381500" cy="3457575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3" name="Gerade Verbindung mit Pfeil 16"/>
          <p:cNvCxnSpPr>
            <a:cxnSpLocks noChangeShapeType="1"/>
          </p:cNvCxnSpPr>
          <p:nvPr/>
        </p:nvCxnSpPr>
        <p:spPr bwMode="auto">
          <a:xfrm flipV="1">
            <a:off x="3587750" y="2668588"/>
            <a:ext cx="4119563" cy="2649537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4" name="Rechteck 18"/>
          <p:cNvSpPr>
            <a:spLocks noChangeArrowheads="1"/>
          </p:cNvSpPr>
          <p:nvPr/>
        </p:nvSpPr>
        <p:spPr bwMode="auto">
          <a:xfrm>
            <a:off x="7019925" y="2060575"/>
            <a:ext cx="1779588" cy="1368425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  <p:sp>
        <p:nvSpPr>
          <p:cNvPr id="61455" name="Text Box 3"/>
          <p:cNvSpPr txBox="1">
            <a:spLocks noChangeArrowheads="1"/>
          </p:cNvSpPr>
          <p:nvPr/>
        </p:nvSpPr>
        <p:spPr bwMode="auto">
          <a:xfrm>
            <a:off x="0" y="44450"/>
            <a:ext cx="543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In gesamter PDB: 54809 Interface-Patches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50179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3492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661326B-FC50-465E-BABA-007AC004AB45}" type="slidenum">
              <a:rPr lang="de-DE" altLang="de-DE" sz="1200"/>
              <a:pPr/>
              <a:t>35</a:t>
            </a:fld>
            <a:endParaRPr lang="de-DE" altLang="de-DE" sz="1200"/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457200"/>
          </a:xfrm>
        </p:spPr>
        <p:txBody>
          <a:bodyPr/>
          <a:lstStyle/>
          <a:p>
            <a:pPr eaLnBrk="1" hangingPunct="1"/>
            <a:r>
              <a:rPr lang="en-GB" altLang="de-DE" smtClean="0">
                <a:ea typeface="ＭＳ Ｐゴシック" panose="020B0600070205080204" pitchFamily="34" charset="-128"/>
              </a:rPr>
              <a:t>Können Liganden an Protein-Protein-Schnittstellen binden?</a:t>
            </a:r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96875" y="2592388"/>
            <a:ext cx="6048375" cy="6308725"/>
          </a:xfrm>
        </p:spPr>
        <p:txBody>
          <a:bodyPr/>
          <a:lstStyle/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Interfaces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zu flach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Bindungstaschen?</a:t>
            </a:r>
            <a:endParaRPr lang="en-GB" altLang="de-DE" sz="1800" smtClean="0">
              <a:ea typeface="ＭＳ Ｐゴシック" panose="020B0600070205080204" pitchFamily="34" charset="-128"/>
            </a:endParaRPr>
          </a:p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Interfaces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zu groß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(~1500 </a:t>
            </a:r>
            <a:r>
              <a:rPr lang="en-US" altLang="de-DE" sz="1800" smtClean="0">
                <a:ea typeface="ＭＳ Ｐゴシック" panose="020B0600070205080204" pitchFamily="34" charset="-128"/>
                <a:cs typeface="Arial" panose="020B0604020202020204" pitchFamily="34" charset="0"/>
              </a:rPr>
              <a:t>Å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²)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können kleine Moleküle Interaktion inhibieren? 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Interfaces besitzen keine ausgeprägten </a:t>
            </a:r>
            <a:r>
              <a:rPr lang="en-GB" altLang="de-DE" sz="1800" b="1" smtClean="0">
                <a:ea typeface="ＭＳ Ｐゴシック" panose="020B0600070205080204" pitchFamily="34" charset="-128"/>
              </a:rPr>
              <a:t>Features</a:t>
            </a:r>
            <a:r>
              <a:rPr lang="en-GB" altLang="de-DE" sz="1800" smtClean="0">
                <a:ea typeface="ＭＳ Ｐゴシック" panose="020B0600070205080204" pitchFamily="34" charset="-128"/>
              </a:rPr>
              <a:t> 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kann Spezifität erreicht werden?</a:t>
            </a:r>
          </a:p>
          <a:p>
            <a:pPr lvl="1" eaLnBrk="1" hangingPunct="1">
              <a:lnSpc>
                <a:spcPct val="120000"/>
              </a:lnSpc>
            </a:pPr>
            <a:r>
              <a:rPr lang="en-GB" altLang="de-DE" sz="1800" smtClean="0">
                <a:ea typeface="ＭＳ Ｐゴシック" panose="020B0600070205080204" pitchFamily="34" charset="-128"/>
              </a:rPr>
              <a:t>Natürliche Liganden sind Proteine; Interfaces werden von verschiedenen Abschnitten der Proteinkette gebildet</a:t>
            </a:r>
            <a:br>
              <a:rPr lang="en-GB" altLang="de-DE" sz="1800" smtClean="0">
                <a:ea typeface="ＭＳ Ｐゴシック" panose="020B0600070205080204" pitchFamily="34" charset="-128"/>
              </a:rPr>
            </a:br>
            <a:r>
              <a:rPr lang="en-GB" altLang="de-DE" sz="1800" smtClean="0">
                <a:ea typeface="ＭＳ Ｐゴシック" panose="020B0600070205080204" pitchFamily="34" charset="-128"/>
                <a:sym typeface="Wingdings" panose="05000000000000000000" pitchFamily="2" charset="2"/>
              </a:rPr>
              <a:t> Liganden mimic?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GB" altLang="de-DE" sz="1800" smtClean="0">
              <a:ea typeface="ＭＳ Ｐゴシック" panose="020B0600070205080204" pitchFamily="34" charset="-128"/>
            </a:endParaRPr>
          </a:p>
        </p:txBody>
      </p:sp>
      <p:sp>
        <p:nvSpPr>
          <p:cNvPr id="63495" name="Text Box 5"/>
          <p:cNvSpPr txBox="1">
            <a:spLocks noChangeArrowheads="1"/>
          </p:cNvSpPr>
          <p:nvPr/>
        </p:nvSpPr>
        <p:spPr bwMode="auto">
          <a:xfrm>
            <a:off x="5508625" y="4581525"/>
            <a:ext cx="32448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00"/>
              <a:t>H. Yin, A.D. Hamilton: Strategies for Targeting Protein-Protein Interactions with Synthetic Agents (Angew. Chem. Int. Ed. 2005, 44, 4130-4163)</a:t>
            </a:r>
          </a:p>
        </p:txBody>
      </p:sp>
      <p:pic>
        <p:nvPicPr>
          <p:cNvPr id="6349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620713"/>
            <a:ext cx="6372225" cy="26971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52227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554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9800DB5-8AC1-4E57-94F7-205E619C7708}" type="slidenum">
              <a:rPr lang="de-DE" altLang="de-DE" sz="1200"/>
              <a:pPr/>
              <a:t>36</a:t>
            </a:fld>
            <a:endParaRPr lang="de-DE" altLang="de-DE" sz="1200"/>
          </a:p>
        </p:txBody>
      </p:sp>
      <p:pic>
        <p:nvPicPr>
          <p:cNvPr id="6554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765175"/>
            <a:ext cx="5983287" cy="4602163"/>
          </a:xfrm>
          <a:noFill/>
        </p:spPr>
      </p:pic>
      <p:sp>
        <p:nvSpPr>
          <p:cNvPr id="6554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>
                <a:ea typeface="ＭＳ Ｐゴシック" panose="020B0600070205080204" pitchFamily="34" charset="-128"/>
              </a:rPr>
              <a:t>Taschen-Detektion mit PASS-Algorithmus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1116013" y="5589588"/>
            <a:ext cx="6754812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400"/>
              <a:t>G.P. Brady, P.F.W. Stouten: Fast Prediction of Protein Binding Pockets with PASS, </a:t>
            </a:r>
          </a:p>
          <a:p>
            <a:pPr eaLnBrk="1" hangingPunct="1"/>
            <a:r>
              <a:rPr lang="en-GB" altLang="de-DE" sz="1400"/>
              <a:t>J. Comp. Aid. Mol. Des. (2000) 14, 383-401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758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CF4ECF2-E5FE-4577-9A5F-AB74109828E6}" type="slidenum">
              <a:rPr lang="de-DE" altLang="de-DE" sz="1200"/>
              <a:pPr/>
              <a:t>37</a:t>
            </a:fld>
            <a:endParaRPr lang="de-DE" altLang="de-DE" sz="1200"/>
          </a:p>
        </p:txBody>
      </p:sp>
      <p:sp>
        <p:nvSpPr>
          <p:cNvPr id="675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Proteinoberflächen verhalten sich wie Flüssigkeit!</a:t>
            </a:r>
          </a:p>
        </p:txBody>
      </p:sp>
      <p:sp>
        <p:nvSpPr>
          <p:cNvPr id="67590" name="Text Box 3"/>
          <p:cNvSpPr txBox="1">
            <a:spLocks noChangeArrowheads="1"/>
          </p:cNvSpPr>
          <p:nvPr/>
        </p:nvSpPr>
        <p:spPr bwMode="auto">
          <a:xfrm>
            <a:off x="250825" y="692150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Schnappschüsse aus einer MD-Simulation des MDM2-Proteins</a:t>
            </a:r>
          </a:p>
        </p:txBody>
      </p:sp>
      <p:pic>
        <p:nvPicPr>
          <p:cNvPr id="6759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341438"/>
            <a:ext cx="8610600" cy="2136775"/>
          </a:xfrm>
          <a:noFill/>
        </p:spPr>
      </p:pic>
      <p:sp>
        <p:nvSpPr>
          <p:cNvPr id="67592" name="Text Box 5"/>
          <p:cNvSpPr txBox="1">
            <a:spLocks noChangeArrowheads="1"/>
          </p:cNvSpPr>
          <p:nvPr/>
        </p:nvSpPr>
        <p:spPr bwMode="auto">
          <a:xfrm>
            <a:off x="250825" y="3908425"/>
            <a:ext cx="8569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Rote Kugeln: mit PASS-Algorithmus bestimmte Taschen.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20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Schnappschüsse folgen in Abständen von 100 Pikosekunden.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696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DEF2F5-4607-4267-A208-B5DDE6C54DE7}" type="slidenum">
              <a:rPr lang="de-DE" altLang="de-DE" sz="1200"/>
              <a:pPr/>
              <a:t>38</a:t>
            </a:fld>
            <a:endParaRPr lang="de-DE" altLang="de-DE" sz="1200"/>
          </a:p>
        </p:txBody>
      </p:sp>
      <p:sp>
        <p:nvSpPr>
          <p:cNvPr id="347152" name="Line 16"/>
          <p:cNvSpPr>
            <a:spLocks noChangeShapeType="1"/>
          </p:cNvSpPr>
          <p:nvPr/>
        </p:nvSpPr>
        <p:spPr bwMode="auto">
          <a:xfrm>
            <a:off x="3924300" y="4292600"/>
            <a:ext cx="50482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96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>
                <a:ea typeface="ＭＳ Ｐゴシック" panose="020B0600070205080204" pitchFamily="34" charset="-128"/>
              </a:rPr>
              <a:t>Taschen-Detektions-Protokoll</a:t>
            </a:r>
          </a:p>
        </p:txBody>
      </p:sp>
      <p:sp>
        <p:nvSpPr>
          <p:cNvPr id="69639" name="Rectangle 3"/>
          <p:cNvSpPr>
            <a:spLocks noChangeArrowheads="1"/>
          </p:cNvSpPr>
          <p:nvPr/>
        </p:nvSpPr>
        <p:spPr bwMode="auto">
          <a:xfrm>
            <a:off x="3059113" y="2347913"/>
            <a:ext cx="1223962" cy="5762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PASS</a:t>
            </a:r>
          </a:p>
        </p:txBody>
      </p:sp>
      <p:sp>
        <p:nvSpPr>
          <p:cNvPr id="69640" name="Rectangle 4"/>
          <p:cNvSpPr>
            <a:spLocks noChangeArrowheads="1"/>
          </p:cNvSpPr>
          <p:nvPr/>
        </p:nvSpPr>
        <p:spPr bwMode="auto">
          <a:xfrm>
            <a:off x="2771775" y="908050"/>
            <a:ext cx="2376488" cy="6477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10 ns MD-Simulation</a:t>
            </a:r>
          </a:p>
        </p:txBody>
      </p:sp>
      <p:sp>
        <p:nvSpPr>
          <p:cNvPr id="69641" name="AutoShape 5"/>
          <p:cNvSpPr>
            <a:spLocks noChangeArrowheads="1"/>
          </p:cNvSpPr>
          <p:nvPr/>
        </p:nvSpPr>
        <p:spPr bwMode="auto">
          <a:xfrm>
            <a:off x="5508625" y="1052513"/>
            <a:ext cx="1657350" cy="1223962"/>
          </a:xfrm>
          <a:prstGeom prst="irregularSeal1">
            <a:avLst/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Pockets</a:t>
            </a:r>
          </a:p>
        </p:txBody>
      </p:sp>
      <p:sp>
        <p:nvSpPr>
          <p:cNvPr id="69642" name="Line 6"/>
          <p:cNvSpPr>
            <a:spLocks noChangeShapeType="1"/>
          </p:cNvSpPr>
          <p:nvPr/>
        </p:nvSpPr>
        <p:spPr bwMode="auto">
          <a:xfrm>
            <a:off x="3563938" y="1555750"/>
            <a:ext cx="1587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cxnSp>
        <p:nvCxnSpPr>
          <p:cNvPr id="69643" name="AutoShape 7"/>
          <p:cNvCxnSpPr>
            <a:cxnSpLocks noChangeShapeType="1"/>
            <a:stCxn id="69647" idx="2"/>
            <a:endCxn id="69639" idx="1"/>
          </p:cNvCxnSpPr>
          <p:nvPr/>
        </p:nvCxnSpPr>
        <p:spPr bwMode="auto">
          <a:xfrm rot="16200000" flipH="1">
            <a:off x="2068513" y="1646238"/>
            <a:ext cx="434975" cy="154622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44" name="AutoShape 8"/>
          <p:cNvCxnSpPr>
            <a:cxnSpLocks noChangeShapeType="1"/>
            <a:stCxn id="69647" idx="0"/>
            <a:endCxn id="69640" idx="1"/>
          </p:cNvCxnSpPr>
          <p:nvPr/>
        </p:nvCxnSpPr>
        <p:spPr bwMode="auto">
          <a:xfrm rot="-5400000">
            <a:off x="1980407" y="764381"/>
            <a:ext cx="323850" cy="125888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9645" name="Text Box 9"/>
          <p:cNvSpPr txBox="1">
            <a:spLocks noChangeArrowheads="1"/>
          </p:cNvSpPr>
          <p:nvPr/>
        </p:nvSpPr>
        <p:spPr bwMode="auto">
          <a:xfrm>
            <a:off x="3492500" y="177165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de-DE" altLang="de-DE" sz="1800" b="1"/>
              <a:t>4000 Snapshots</a:t>
            </a:r>
          </a:p>
        </p:txBody>
      </p:sp>
      <p:sp>
        <p:nvSpPr>
          <p:cNvPr id="347146" name="Rectangle 10"/>
          <p:cNvSpPr>
            <a:spLocks noChangeArrowheads="1"/>
          </p:cNvSpPr>
          <p:nvPr/>
        </p:nvSpPr>
        <p:spPr bwMode="auto">
          <a:xfrm>
            <a:off x="2700338" y="4005263"/>
            <a:ext cx="1368425" cy="5762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Docking</a:t>
            </a:r>
          </a:p>
        </p:txBody>
      </p:sp>
      <p:sp>
        <p:nvSpPr>
          <p:cNvPr id="69647" name="AutoShape 11"/>
          <p:cNvSpPr>
            <a:spLocks noChangeArrowheads="1"/>
          </p:cNvSpPr>
          <p:nvPr/>
        </p:nvSpPr>
        <p:spPr bwMode="auto">
          <a:xfrm>
            <a:off x="684213" y="1555750"/>
            <a:ext cx="1655762" cy="646113"/>
          </a:xfrm>
          <a:prstGeom prst="roundRect">
            <a:avLst>
              <a:gd name="adj" fmla="val 16667"/>
            </a:avLst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 Structure of </a:t>
            </a:r>
          </a:p>
          <a:p>
            <a:pPr algn="ctr" eaLnBrk="1" hangingPunct="1"/>
            <a:r>
              <a:rPr lang="de-DE" altLang="de-DE" sz="1800" b="1"/>
              <a:t>Free Protein</a:t>
            </a:r>
          </a:p>
        </p:txBody>
      </p:sp>
      <p:sp>
        <p:nvSpPr>
          <p:cNvPr id="347148" name="AutoShape 12"/>
          <p:cNvSpPr>
            <a:spLocks noChangeArrowheads="1"/>
          </p:cNvSpPr>
          <p:nvPr/>
        </p:nvSpPr>
        <p:spPr bwMode="auto">
          <a:xfrm>
            <a:off x="539750" y="3427413"/>
            <a:ext cx="1800225" cy="646112"/>
          </a:xfrm>
          <a:prstGeom prst="roundRect">
            <a:avLst>
              <a:gd name="adj" fmla="val 16667"/>
            </a:avLst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Native Ligands</a:t>
            </a:r>
          </a:p>
        </p:txBody>
      </p:sp>
      <p:sp>
        <p:nvSpPr>
          <p:cNvPr id="347149" name="AutoShape 13"/>
          <p:cNvSpPr>
            <a:spLocks noChangeArrowheads="1"/>
          </p:cNvSpPr>
          <p:nvPr/>
        </p:nvSpPr>
        <p:spPr bwMode="auto">
          <a:xfrm>
            <a:off x="611188" y="4506913"/>
            <a:ext cx="1728787" cy="646112"/>
          </a:xfrm>
          <a:prstGeom prst="roundRect">
            <a:avLst>
              <a:gd name="adj" fmla="val 16667"/>
            </a:avLst>
          </a:prstGeom>
          <a:solidFill>
            <a:srgbClr val="FFCCFF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Ligand Library</a:t>
            </a:r>
          </a:p>
        </p:txBody>
      </p:sp>
      <p:cxnSp>
        <p:nvCxnSpPr>
          <p:cNvPr id="347150" name="AutoShape 14"/>
          <p:cNvCxnSpPr>
            <a:cxnSpLocks noChangeShapeType="1"/>
            <a:stCxn id="347148" idx="0"/>
            <a:endCxn id="347146" idx="0"/>
          </p:cNvCxnSpPr>
          <p:nvPr/>
        </p:nvCxnSpPr>
        <p:spPr bwMode="auto">
          <a:xfrm rot="5400000" flipV="1">
            <a:off x="2123282" y="2743994"/>
            <a:ext cx="577850" cy="1944687"/>
          </a:xfrm>
          <a:prstGeom prst="curvedConnector3">
            <a:avLst>
              <a:gd name="adj1" fmla="val -3956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7151" name="AutoShape 15"/>
          <p:cNvCxnSpPr>
            <a:cxnSpLocks noChangeShapeType="1"/>
            <a:stCxn id="347149" idx="2"/>
            <a:endCxn id="347146" idx="2"/>
          </p:cNvCxnSpPr>
          <p:nvPr/>
        </p:nvCxnSpPr>
        <p:spPr bwMode="auto">
          <a:xfrm rot="5400000" flipH="1" flipV="1">
            <a:off x="2144713" y="3913187"/>
            <a:ext cx="571500" cy="1908175"/>
          </a:xfrm>
          <a:prstGeom prst="curvedConnector3">
            <a:avLst>
              <a:gd name="adj1" fmla="val -4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153" name="AutoShape 17"/>
          <p:cNvSpPr>
            <a:spLocks noChangeArrowheads="1"/>
          </p:cNvSpPr>
          <p:nvPr/>
        </p:nvSpPr>
        <p:spPr bwMode="auto">
          <a:xfrm>
            <a:off x="4500563" y="3644900"/>
            <a:ext cx="2881312" cy="1222375"/>
          </a:xfrm>
          <a:prstGeom prst="horizontalScroll">
            <a:avLst>
              <a:gd name="adj" fmla="val 12500"/>
            </a:avLst>
          </a:prstGeom>
          <a:solidFill>
            <a:srgbClr val="CCFF99">
              <a:alpha val="8901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Set of Transient Pockets </a:t>
            </a:r>
          </a:p>
          <a:p>
            <a:pPr algn="ctr" eaLnBrk="1" hangingPunct="1"/>
            <a:r>
              <a:rPr lang="de-DE" altLang="de-DE" sz="1800" b="1"/>
              <a:t>in MD-Snapshots</a:t>
            </a:r>
          </a:p>
        </p:txBody>
      </p:sp>
      <p:sp>
        <p:nvSpPr>
          <p:cNvPr id="347154" name="Rectangle 18"/>
          <p:cNvSpPr>
            <a:spLocks noChangeArrowheads="1"/>
          </p:cNvSpPr>
          <p:nvPr/>
        </p:nvSpPr>
        <p:spPr bwMode="auto">
          <a:xfrm>
            <a:off x="6588125" y="2492375"/>
            <a:ext cx="2195513" cy="5762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1800" b="1"/>
              <a:t>Pocket Clustering</a:t>
            </a:r>
          </a:p>
        </p:txBody>
      </p:sp>
      <p:cxnSp>
        <p:nvCxnSpPr>
          <p:cNvPr id="347155" name="AutoShape 19"/>
          <p:cNvCxnSpPr>
            <a:cxnSpLocks noChangeShapeType="1"/>
            <a:stCxn id="69641" idx="3"/>
            <a:endCxn id="347154" idx="0"/>
          </p:cNvCxnSpPr>
          <p:nvPr/>
        </p:nvCxnSpPr>
        <p:spPr bwMode="auto">
          <a:xfrm>
            <a:off x="7165975" y="1804988"/>
            <a:ext cx="520700" cy="68738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7156" name="AutoShape 20"/>
          <p:cNvCxnSpPr>
            <a:cxnSpLocks noChangeShapeType="1"/>
            <a:stCxn id="347154" idx="2"/>
            <a:endCxn id="347153" idx="3"/>
          </p:cNvCxnSpPr>
          <p:nvPr/>
        </p:nvCxnSpPr>
        <p:spPr bwMode="auto">
          <a:xfrm rot="5400000">
            <a:off x="6940550" y="3509963"/>
            <a:ext cx="1187450" cy="3048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656" name="AutoShape 21"/>
          <p:cNvCxnSpPr>
            <a:cxnSpLocks noChangeShapeType="1"/>
            <a:endCxn id="69641" idx="2"/>
          </p:cNvCxnSpPr>
          <p:nvPr/>
        </p:nvCxnSpPr>
        <p:spPr bwMode="auto">
          <a:xfrm flipV="1">
            <a:off x="4284663" y="2276475"/>
            <a:ext cx="1874837" cy="358775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7158" name="AutoShape 22"/>
          <p:cNvSpPr>
            <a:spLocks/>
          </p:cNvSpPr>
          <p:nvPr/>
        </p:nvSpPr>
        <p:spPr bwMode="auto">
          <a:xfrm>
            <a:off x="468313" y="4364038"/>
            <a:ext cx="71437" cy="936625"/>
          </a:xfrm>
          <a:prstGeom prst="leftBracket">
            <a:avLst>
              <a:gd name="adj" fmla="val 10926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  <p:sp>
        <p:nvSpPr>
          <p:cNvPr id="347159" name="AutoShape 23"/>
          <p:cNvSpPr>
            <a:spLocks/>
          </p:cNvSpPr>
          <p:nvPr/>
        </p:nvSpPr>
        <p:spPr bwMode="auto">
          <a:xfrm rot="10800000">
            <a:off x="2411413" y="4364038"/>
            <a:ext cx="71437" cy="936625"/>
          </a:xfrm>
          <a:prstGeom prst="leftBracket">
            <a:avLst>
              <a:gd name="adj" fmla="val 10926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6" grpId="0" animBg="1"/>
      <p:bldP spid="347148" grpId="0" animBg="1"/>
      <p:bldP spid="347149" grpId="0" animBg="1"/>
      <p:bldP spid="347153" grpId="0" animBg="1"/>
      <p:bldP spid="347154" grpId="0" animBg="1"/>
      <p:bldP spid="347158" grpId="0" animBg="1"/>
      <p:bldP spid="3471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58371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1684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C3F85A-79B9-4672-9D42-B359574E1AAE}" type="slidenum">
              <a:rPr lang="de-DE" altLang="de-DE" sz="1200"/>
              <a:pPr/>
              <a:t>39</a:t>
            </a:fld>
            <a:endParaRPr lang="de-DE" altLang="de-DE" sz="1200"/>
          </a:p>
        </p:txBody>
      </p:sp>
      <p:sp>
        <p:nvSpPr>
          <p:cNvPr id="716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Introduction</a:t>
            </a:r>
          </a:p>
        </p:txBody>
      </p:sp>
      <p:pic>
        <p:nvPicPr>
          <p:cNvPr id="7168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88913"/>
            <a:ext cx="6697663" cy="1347787"/>
          </a:xfrm>
          <a:noFill/>
        </p:spPr>
      </p:pic>
      <p:sp>
        <p:nvSpPr>
          <p:cNvPr id="71687" name="Text Box 3"/>
          <p:cNvSpPr txBox="1">
            <a:spLocks noChangeArrowheads="1"/>
          </p:cNvSpPr>
          <p:nvPr/>
        </p:nvSpPr>
        <p:spPr bwMode="auto">
          <a:xfrm>
            <a:off x="1187450" y="4508500"/>
            <a:ext cx="72739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de-DE" altLang="de-DE" sz="2000" b="1">
                <a:solidFill>
                  <a:srgbClr val="FF3399"/>
                </a:solidFill>
              </a:rPr>
              <a:t>Beobachtung: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- Manche Taschen öffnen sehr selten, manche sehr oft.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- Ähnliche Statistik für die 3 Systeme</a:t>
            </a:r>
          </a:p>
        </p:txBody>
      </p:sp>
      <p:pic>
        <p:nvPicPr>
          <p:cNvPr id="71688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73238"/>
            <a:ext cx="5976937" cy="24574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Konservierte Bereiche sind am Interface angereichert</a:t>
            </a:r>
          </a:p>
        </p:txBody>
      </p:sp>
      <p:sp>
        <p:nvSpPr>
          <p:cNvPr id="21507" name="Textfeld 4"/>
          <p:cNvSpPr txBox="1">
            <a:spLocks noChangeArrowheads="1"/>
          </p:cNvSpPr>
          <p:nvPr/>
        </p:nvSpPr>
        <p:spPr bwMode="auto">
          <a:xfrm>
            <a:off x="6248400" y="5949950"/>
            <a:ext cx="28289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Science 265, 346-355 (1994)</a:t>
            </a:r>
          </a:p>
        </p:txBody>
      </p:sp>
      <p:pic>
        <p:nvPicPr>
          <p:cNvPr id="21508" name="Bild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191000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Bild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44525"/>
            <a:ext cx="42672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962400"/>
            <a:ext cx="55626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8200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1513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34DBBD-7149-41AC-AA56-4A1AB2E65278}" type="slidenum">
              <a:rPr lang="de-DE" altLang="de-DE" sz="1200"/>
              <a:pPr/>
              <a:t>4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umsplatzhalter 6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60419" name="Fußzeilenplatzhalter 7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3733" name="Foliennummernplatzhalter 8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B1ADE7-69AF-4033-A970-DC78109D2A6A}" type="slidenum">
              <a:rPr lang="de-DE" altLang="de-DE" sz="1200"/>
              <a:pPr/>
              <a:t>40</a:t>
            </a:fld>
            <a:endParaRPr lang="de-DE" altLang="de-DE" sz="1200"/>
          </a:p>
        </p:txBody>
      </p:sp>
      <p:sp>
        <p:nvSpPr>
          <p:cNvPr id="73734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Polarität der Taschen</a:t>
            </a:r>
          </a:p>
        </p:txBody>
      </p:sp>
      <p:pic>
        <p:nvPicPr>
          <p:cNvPr id="73735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620713"/>
            <a:ext cx="5257800" cy="1908175"/>
          </a:xfrm>
          <a:noFill/>
        </p:spPr>
      </p:pic>
      <p:pic>
        <p:nvPicPr>
          <p:cNvPr id="73736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8675" y="2492375"/>
            <a:ext cx="5164138" cy="1835150"/>
          </a:xfrm>
          <a:noFill/>
        </p:spPr>
      </p:pic>
      <p:pic>
        <p:nvPicPr>
          <p:cNvPr id="7373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8525" y="4292600"/>
            <a:ext cx="5165725" cy="1879600"/>
          </a:xfrm>
          <a:noFill/>
        </p:spPr>
      </p:pic>
      <p:sp>
        <p:nvSpPr>
          <p:cNvPr id="73738" name="Rectangle 12"/>
          <p:cNvSpPr>
            <a:spLocks noChangeArrowheads="1"/>
          </p:cNvSpPr>
          <p:nvPr/>
        </p:nvSpPr>
        <p:spPr bwMode="auto">
          <a:xfrm>
            <a:off x="179388" y="549275"/>
            <a:ext cx="30956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Durchschnittliche Polarität einer Tasche wird aus dem Anteil der polaren Atome unter ihren pocket-lining atoms berechnet: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6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6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600"/>
          </a:p>
        </p:txBody>
      </p:sp>
      <p:graphicFrame>
        <p:nvGraphicFramePr>
          <p:cNvPr id="73730" name="Object 1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47675" y="1844675"/>
          <a:ext cx="160337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41" name="Formel" r:id="rId7" imgW="850531" imgH="482391" progId="Equation.3">
                  <p:embed/>
                </p:oleObj>
              </mc:Choice>
              <mc:Fallback>
                <p:oleObj name="Formel" r:id="rId7" imgW="850531" imgH="482391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1844675"/>
                        <a:ext cx="1603375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9" name="Text Box 17"/>
          <p:cNvSpPr txBox="1">
            <a:spLocks noChangeArrowheads="1"/>
          </p:cNvSpPr>
          <p:nvPr/>
        </p:nvSpPr>
        <p:spPr bwMode="auto">
          <a:xfrm>
            <a:off x="179388" y="2852738"/>
            <a:ext cx="31464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Taschen-Polarität ist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gut reproduzierbar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(run 1 vs. run 2).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 b="1">
              <a:solidFill>
                <a:srgbClr val="FF3399"/>
              </a:solidFill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Transiente Taschen sind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leicht polarer als die native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Bindungstasche des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 b="1">
                <a:solidFill>
                  <a:srgbClr val="FF3399"/>
                </a:solidFill>
              </a:rPr>
              <a:t>Liganden (grün).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62467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5780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50520A-4898-4B1B-853D-79DA3C561C79}" type="slidenum">
              <a:rPr lang="de-DE" altLang="de-DE" sz="1200"/>
              <a:pPr/>
              <a:t>41</a:t>
            </a:fld>
            <a:endParaRPr lang="de-DE" altLang="de-DE" sz="1200"/>
          </a:p>
        </p:txBody>
      </p:sp>
      <p:sp>
        <p:nvSpPr>
          <p:cNvPr id="7578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an Bcl-X</a:t>
            </a:r>
            <a:r>
              <a:rPr lang="de-DE" altLang="de-DE" baseline="-25000" smtClean="0">
                <a:ea typeface="ＭＳ Ｐゴシック" panose="020B0600070205080204" pitchFamily="34" charset="-128"/>
              </a:rPr>
              <a:t>L</a:t>
            </a:r>
            <a:endParaRPr lang="de-DE" altLang="de-DE" smtClean="0">
              <a:ea typeface="ＭＳ Ｐゴシック" panose="020B0600070205080204" pitchFamily="34" charset="-128"/>
            </a:endParaRPr>
          </a:p>
        </p:txBody>
      </p:sp>
      <p:pic>
        <p:nvPicPr>
          <p:cNvPr id="75782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731838"/>
            <a:ext cx="9180513" cy="3935412"/>
          </a:xfrm>
          <a:noFill/>
        </p:spPr>
      </p:pic>
      <p:sp>
        <p:nvSpPr>
          <p:cNvPr id="75783" name="Text Box 13"/>
          <p:cNvSpPr txBox="1">
            <a:spLocks noChangeArrowheads="1"/>
          </p:cNvSpPr>
          <p:nvPr/>
        </p:nvSpPr>
        <p:spPr bwMode="auto">
          <a:xfrm>
            <a:off x="6588125" y="5589588"/>
            <a:ext cx="180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Eyrisch, Helms, J.Med.Chem. (2007) 50, 3457-3464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64515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7828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A3C6BB-2127-4FC6-BFAD-DED87EF5F9BF}" type="slidenum">
              <a:rPr lang="de-DE" altLang="de-DE" sz="1200"/>
              <a:pPr/>
              <a:t>42</a:t>
            </a:fld>
            <a:endParaRPr lang="de-DE" altLang="de-DE" sz="1200"/>
          </a:p>
        </p:txBody>
      </p:sp>
      <p:sp>
        <p:nvSpPr>
          <p:cNvPr id="7782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an IL-2</a:t>
            </a:r>
            <a:endParaRPr lang="de-DE" altLang="de-DE" baseline="-25000" smtClean="0">
              <a:ea typeface="ＭＳ Ｐゴシック" panose="020B0600070205080204" pitchFamily="34" charset="-128"/>
            </a:endParaRPr>
          </a:p>
        </p:txBody>
      </p:sp>
      <p:pic>
        <p:nvPicPr>
          <p:cNvPr id="77830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69950"/>
            <a:ext cx="9109075" cy="3638550"/>
          </a:xfrm>
          <a:noFill/>
        </p:spPr>
      </p:pic>
      <p:sp>
        <p:nvSpPr>
          <p:cNvPr id="77831" name="Text Box 13"/>
          <p:cNvSpPr txBox="1">
            <a:spLocks noChangeArrowheads="1"/>
          </p:cNvSpPr>
          <p:nvPr/>
        </p:nvSpPr>
        <p:spPr bwMode="auto">
          <a:xfrm>
            <a:off x="6588125" y="5589588"/>
            <a:ext cx="180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Eyrisch, Helms, J.Med.Chem. (2007) 50, 3457-3464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Datumsplatzhalter 4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66563" name="Fußzeilenplatzhalter 5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79876" name="Foliennummernplatzhalter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C3A4AB-6EF9-42D6-A4C7-7F28AFB79DB0}" type="slidenum">
              <a:rPr lang="de-DE" altLang="de-DE" sz="1200"/>
              <a:pPr/>
              <a:t>43</a:t>
            </a:fld>
            <a:endParaRPr lang="de-DE" altLang="de-DE" sz="1200"/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an MDM2</a:t>
            </a:r>
          </a:p>
        </p:txBody>
      </p:sp>
      <p:pic>
        <p:nvPicPr>
          <p:cNvPr id="79878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23913"/>
            <a:ext cx="9180513" cy="3829050"/>
          </a:xfrm>
          <a:noFill/>
        </p:spPr>
      </p:pic>
      <p:sp>
        <p:nvSpPr>
          <p:cNvPr id="79879" name="Text Box 13"/>
          <p:cNvSpPr txBox="1">
            <a:spLocks noChangeArrowheads="1"/>
          </p:cNvSpPr>
          <p:nvPr/>
        </p:nvSpPr>
        <p:spPr bwMode="auto">
          <a:xfrm>
            <a:off x="6588125" y="5589588"/>
            <a:ext cx="18002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Eyrisch, Helms, J.Med.Chem. (2007) 50, 3457-3464</a:t>
            </a:r>
            <a:r>
              <a:rPr lang="de-DE" altLang="de-DE" sz="18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Datumsplatzhalter 3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68611" name="Fußzeilenplatzhalter 4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819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3C410E-C8B8-4C46-AAD8-EA73565FEEA2}" type="slidenum">
              <a:rPr lang="de-DE" altLang="de-DE" sz="1200"/>
              <a:pPr/>
              <a:t>44</a:t>
            </a:fld>
            <a:endParaRPr lang="de-DE" altLang="de-DE" sz="1200"/>
          </a:p>
        </p:txBody>
      </p:sp>
      <p:sp>
        <p:nvSpPr>
          <p:cNvPr id="81925" name="Text Box 2"/>
          <p:cNvSpPr txBox="1">
            <a:spLocks noChangeArrowheads="1"/>
          </p:cNvSpPr>
          <p:nvPr/>
        </p:nvSpPr>
        <p:spPr bwMode="auto">
          <a:xfrm>
            <a:off x="250825" y="692150"/>
            <a:ext cx="8569325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Introduction &amp; Motivation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Results for Bcl-Xl, MDM2, IL-2 in water and in methanol</a:t>
            </a:r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5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Outlook: Pocket finder</a:t>
            </a:r>
          </a:p>
        </p:txBody>
      </p:sp>
      <p:sp>
        <p:nvSpPr>
          <p:cNvPr id="8192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de-DE" smtClean="0">
                <a:ea typeface="ＭＳ Ｐゴシック" panose="020B0600070205080204" pitchFamily="34" charset="-128"/>
              </a:rPr>
              <a:t>Docking ranks und scores</a:t>
            </a:r>
          </a:p>
        </p:txBody>
      </p:sp>
      <p:sp>
        <p:nvSpPr>
          <p:cNvPr id="81927" name="Rectangle 4"/>
          <p:cNvSpPr>
            <a:spLocks noChangeArrowheads="1"/>
          </p:cNvSpPr>
          <p:nvPr/>
        </p:nvSpPr>
        <p:spPr bwMode="auto">
          <a:xfrm>
            <a:off x="179388" y="2924175"/>
            <a:ext cx="8713787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 b="1">
                <a:solidFill>
                  <a:srgbClr val="FF3399"/>
                </a:solidFill>
              </a:rPr>
              <a:t>Interpretation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2000"/>
              <a:t> Redocking in Kristallstruktur der Komplexe funktioniert sehr gut: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/>
              <a:t>ca. 1.0 </a:t>
            </a:r>
            <a:r>
              <a:rPr lang="en-US" altLang="de-DE" sz="2000">
                <a:cs typeface="Arial" panose="020B0604020202020204" pitchFamily="34" charset="0"/>
              </a:rPr>
              <a:t>Å RMSD, Rang 1-2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80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de-DE" altLang="de-DE" sz="2000">
                <a:cs typeface="Arial" panose="020B0604020202020204" pitchFamily="34" charset="0"/>
              </a:rPr>
              <a:t> Docking in MD-Schnappschüsse erreicht geringste Abweichung von 1.4 – 1.9 </a:t>
            </a:r>
            <a:r>
              <a:rPr lang="en-US" altLang="de-DE" sz="2000">
                <a:cs typeface="Arial" panose="020B0604020202020204" pitchFamily="34" charset="0"/>
              </a:rPr>
              <a:t>Å RMSD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r>
              <a:rPr lang="en-US" altLang="de-DE" sz="2000">
                <a:cs typeface="Arial" panose="020B0604020202020204" pitchFamily="34" charset="0"/>
              </a:rPr>
              <a:t> Score </a:t>
            </a:r>
            <a:r>
              <a:rPr lang="de-DE" altLang="de-DE" sz="2000">
                <a:cs typeface="Arial" panose="020B0604020202020204" pitchFamily="34" charset="0"/>
              </a:rPr>
              <a:t>ca. 2-4 kcal/mol schlechter, nativer Bindungsmodus wird in den 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2000">
                <a:cs typeface="Arial" panose="020B0604020202020204" pitchFamily="34" charset="0"/>
              </a:rPr>
              <a:t>1 – 20% besten Treffern gerankt.</a:t>
            </a:r>
            <a:endParaRPr lang="de-DE" altLang="de-DE" sz="800">
              <a:cs typeface="Arial" panose="020B0604020202020204" pitchFamily="34" charset="0"/>
            </a:endParaRPr>
          </a:p>
        </p:txBody>
      </p:sp>
      <p:pic>
        <p:nvPicPr>
          <p:cNvPr id="81928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765175"/>
            <a:ext cx="9036050" cy="1884363"/>
          </a:xfrm>
          <a:noFill/>
        </p:spPr>
      </p:pic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7200900" y="981075"/>
            <a:ext cx="2051050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50593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Kontakt-Residuen</a:t>
            </a:r>
          </a:p>
        </p:txBody>
      </p:sp>
      <p:sp>
        <p:nvSpPr>
          <p:cNvPr id="22532" name="Textfeld 4"/>
          <p:cNvSpPr txBox="1">
            <a:spLocks noChangeArrowheads="1"/>
          </p:cNvSpPr>
          <p:nvPr/>
        </p:nvSpPr>
        <p:spPr bwMode="auto">
          <a:xfrm>
            <a:off x="6248400" y="6096000"/>
            <a:ext cx="28289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Science 265, 346-355 (1994)</a:t>
            </a:r>
          </a:p>
        </p:txBody>
      </p:sp>
      <p:pic>
        <p:nvPicPr>
          <p:cNvPr id="22533" name="Bild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95400"/>
            <a:ext cx="36480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9223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2536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3E74D9C-2B89-4E4E-835F-E5DFECEC9D6D}" type="slidenum">
              <a:rPr lang="de-DE" altLang="de-DE" sz="1200"/>
              <a:pPr/>
              <a:t>5</a:t>
            </a:fld>
            <a:endParaRPr lang="de-DE" altLang="de-DE" sz="1200"/>
          </a:p>
        </p:txBody>
      </p:sp>
      <p:sp>
        <p:nvSpPr>
          <p:cNvPr id="22537" name="Textfeld 4"/>
          <p:cNvSpPr txBox="1">
            <a:spLocks noChangeArrowheads="1"/>
          </p:cNvSpPr>
          <p:nvPr/>
        </p:nvSpPr>
        <p:spPr bwMode="auto">
          <a:xfrm>
            <a:off x="323850" y="4365625"/>
            <a:ext cx="743426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Links: Protein – DNA-Kontakte enthalten viele Arginin- und Lysin-Reste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Rechts: die 6 am häufigsten bei </a:t>
            </a:r>
            <a:r>
              <a:rPr lang="de-DE" altLang="de-DE" sz="1800" b="1"/>
              <a:t>Krebs</a:t>
            </a:r>
            <a:r>
              <a:rPr lang="de-DE" altLang="de-DE" sz="1800"/>
              <a:t> mutierten Aminosäuren (gelb)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in p53 liegen alle am Interface!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Modellierung von Protein-DNA-Komplexen</a:t>
            </a:r>
          </a:p>
        </p:txBody>
      </p:sp>
      <p:sp>
        <p:nvSpPr>
          <p:cNvPr id="23555" name="Textfeld 5"/>
          <p:cNvSpPr txBox="1">
            <a:spLocks noChangeArrowheads="1"/>
          </p:cNvSpPr>
          <p:nvPr/>
        </p:nvSpPr>
        <p:spPr bwMode="auto">
          <a:xfrm>
            <a:off x="304800" y="609600"/>
            <a:ext cx="8580438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Eine besondere Herausforderung bei der Modellierung von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Protein-DNA-Kontakten ist die Tatsache, dass beide Bindungspartner flexibel sind.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  <a:buFontTx/>
              <a:buChar char="-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Wichtigstes Prinzip: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- Elektrostatische Komplementarität – DNA ist stark negativ geladen,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Proteinoberfläche muss entsprechend positiv geladen sein</a:t>
            </a:r>
          </a:p>
        </p:txBody>
      </p:sp>
      <p:sp>
        <p:nvSpPr>
          <p:cNvPr id="10244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0245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355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CED53D-0322-484C-B383-67DCA69C931E}" type="slidenum">
              <a:rPr lang="de-DE" altLang="de-DE" sz="1200"/>
              <a:pPr/>
              <a:t>6</a:t>
            </a:fld>
            <a:endParaRPr lang="de-DE" altLang="de-DE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766273-1745-4811-BF13-1517D46BB9FC}" type="slidenum">
              <a:rPr lang="de-DE" altLang="de-DE" sz="1200">
                <a:latin typeface="Times New Roman" panose="02020603050405020304" pitchFamily="18" charset="0"/>
              </a:rPr>
              <a:pPr/>
              <a:t>7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23850" y="633413"/>
            <a:ext cx="8280400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Sínd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wichtig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für viele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zelluläre Prozesse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Eine biologische Zelle enthält zu jedem Zeitpunkt ca.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10</a:t>
            </a:r>
            <a:r>
              <a:rPr lang="en-US" altLang="de-DE" sz="1800" baseline="30000">
                <a:cs typeface="Arial" panose="020B0604020202020204" pitchFamily="34" charset="0"/>
                <a:sym typeface="Wingdings" panose="05000000000000000000" pitchFamily="2" charset="2"/>
              </a:rPr>
              <a:t>9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Proteinkopien aus etwa 5000 verschiedenen Proteinen.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Im Mittel bildet jedes Protein etwa 6 Interaktionen.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Etwa die Hälfte aller Proteine bildet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stabile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oder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transiente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Komplexe</a:t>
            </a:r>
            <a:endParaRPr lang="en-US" altLang="de-DE" sz="18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Charakterisierung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der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Protein-Protein-Assoziation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: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thermodynamische Stabilität : Bindungskonstante </a:t>
            </a:r>
            <a:r>
              <a:rPr lang="en-US" altLang="de-DE" sz="1800" b="1" i="1"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altLang="de-DE" sz="1800" b="1" i="1" baseline="-25000"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endParaRPr lang="en-US" altLang="de-DE" sz="1800" b="1" i="1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Kinetische Ratenkonstante für Assoziation: </a:t>
            </a:r>
            <a:r>
              <a:rPr lang="en-US" altLang="de-DE" sz="1800" b="1" i="1">
                <a:cs typeface="Arial" panose="020B0604020202020204" pitchFamily="34" charset="0"/>
                <a:sym typeface="Wingdings" panose="05000000000000000000" pitchFamily="2" charset="2"/>
              </a:rPr>
              <a:t>k</a:t>
            </a:r>
            <a:r>
              <a:rPr lang="en-US" altLang="de-DE" sz="1800" b="1" i="1" baseline="-25000">
                <a:cs typeface="Arial" panose="020B0604020202020204" pitchFamily="34" charset="0"/>
                <a:sym typeface="Wingdings" panose="05000000000000000000" pitchFamily="2" charset="2"/>
              </a:rPr>
              <a:t>on</a:t>
            </a:r>
            <a:endParaRPr lang="en-US" altLang="de-DE" sz="1800" b="1" i="1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0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driving forces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der Protein-Protein-Wechselwirkung: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- lang-reichweitige elektrostatische Anziehung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- Feste Assoziation durch hydrophoben Effekt</a:t>
            </a:r>
          </a:p>
        </p:txBody>
      </p:sp>
      <p:sp>
        <p:nvSpPr>
          <p:cNvPr id="24581" name="Rectangle 3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Protein-Protein Interaktionen</a:t>
            </a:r>
          </a:p>
        </p:txBody>
      </p:sp>
      <p:pic>
        <p:nvPicPr>
          <p:cNvPr id="24582" name="Picture 4" descr="ribos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92150"/>
            <a:ext cx="17272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7369175" y="3887788"/>
          <a:ext cx="1666875" cy="162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6" name="Bitmap" r:id="rId4" imgW="1666667" imgH="1628571" progId="Paint.Picture">
                  <p:embed/>
                </p:oleObj>
              </mc:Choice>
              <mc:Fallback>
                <p:oleObj name="Bitmap" r:id="rId4" imgW="1666667" imgH="1628571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175" y="3887788"/>
                        <a:ext cx="1666875" cy="162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1272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485E955-31D3-42EC-B16D-409897841E84}" type="slidenum">
              <a:rPr lang="de-DE" altLang="de-DE" sz="1200">
                <a:latin typeface="Times New Roman" panose="02020603050405020304" pitchFamily="18" charset="0"/>
              </a:rPr>
              <a:pPr/>
              <a:t>8</a:t>
            </a:fld>
            <a:endParaRPr lang="de-DE" altLang="de-DE" sz="1200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57200" y="115888"/>
            <a:ext cx="822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de-DE" b="1">
                <a:solidFill>
                  <a:srgbClr val="FF5050"/>
                </a:solidFill>
              </a:rPr>
              <a:t>Protein-Protein-Assoziation</a:t>
            </a:r>
          </a:p>
        </p:txBody>
      </p:sp>
      <p:pic>
        <p:nvPicPr>
          <p:cNvPr id="25604" name="Picture 4" descr="Onuchic-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3" y="727075"/>
            <a:ext cx="431165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292725" y="5418138"/>
            <a:ext cx="31908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Brooks, Gruebele, Onuchic, Wolynes,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400"/>
              <a:t>PNAS 95, 11037 (1998)</a:t>
            </a:r>
          </a:p>
        </p:txBody>
      </p:sp>
      <p:sp>
        <p:nvSpPr>
          <p:cNvPr id="25606" name="Text Box 2"/>
          <p:cNvSpPr txBox="1">
            <a:spLocks noChangeArrowheads="1"/>
          </p:cNvSpPr>
          <p:nvPr/>
        </p:nvSpPr>
        <p:spPr bwMode="auto">
          <a:xfrm>
            <a:off x="179388" y="744538"/>
            <a:ext cx="5113337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Vor der Komplexbildung muss die kritische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Energiebarriere für die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Desolvation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überwunden werden sowie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Konformationsänderungen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der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Seitenketten stattfinden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800" b="1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800" b="1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Gezeigt ist die Oberfläche der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reien Enthalpie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für die Protein-Protein- 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Assoziation.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endParaRPr lang="en-US" altLang="de-DE" sz="180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Diese ähnelt der </a:t>
            </a: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trichterförmigen </a:t>
            </a:r>
          </a:p>
          <a:p>
            <a:pPr eaLnBrk="1" hangingPunct="1">
              <a:lnSpc>
                <a:spcPts val="25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de-DE" sz="1800" b="1">
                <a:cs typeface="Arial" panose="020B0604020202020204" pitchFamily="34" charset="0"/>
                <a:sym typeface="Wingdings" panose="05000000000000000000" pitchFamily="2" charset="2"/>
              </a:rPr>
              <a:t>Energielandschaft</a:t>
            </a:r>
            <a:r>
              <a:rPr lang="en-US" altLang="de-DE" sz="1800">
                <a:cs typeface="Arial" panose="020B0604020202020204" pitchFamily="34" charset="0"/>
                <a:sym typeface="Wingdings" panose="05000000000000000000" pitchFamily="2" charset="2"/>
              </a:rPr>
              <a:t> der Proteinfaltung. </a:t>
            </a:r>
          </a:p>
        </p:txBody>
      </p:sp>
      <p:sp>
        <p:nvSpPr>
          <p:cNvPr id="12295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2296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88913"/>
            <a:ext cx="8659813" cy="392112"/>
          </a:xfrm>
        </p:spPr>
        <p:txBody>
          <a:bodyPr/>
          <a:lstStyle/>
          <a:p>
            <a:r>
              <a:rPr lang="en-US" altLang="de-DE" smtClean="0">
                <a:ea typeface="ＭＳ Ｐゴシック" panose="020B0600070205080204" pitchFamily="34" charset="-128"/>
              </a:rPr>
              <a:t>Eigenschaften von Protein-Protein-Interfaces</a:t>
            </a:r>
          </a:p>
        </p:txBody>
      </p:sp>
      <p:sp>
        <p:nvSpPr>
          <p:cNvPr id="26627" name="Textfeld 4"/>
          <p:cNvSpPr txBox="1">
            <a:spLocks noChangeArrowheads="1"/>
          </p:cNvSpPr>
          <p:nvPr/>
        </p:nvSpPr>
        <p:spPr bwMode="auto">
          <a:xfrm>
            <a:off x="4038600" y="5943600"/>
            <a:ext cx="4759325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600"/>
              <a:t>Janin et al. Quart Rev Biophys 41, 133-180 (2008)</a:t>
            </a:r>
          </a:p>
        </p:txBody>
      </p:sp>
      <p:pic>
        <p:nvPicPr>
          <p:cNvPr id="2662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606425"/>
            <a:ext cx="6092826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feld 5"/>
          <p:cNvSpPr txBox="1">
            <a:spLocks noChangeArrowheads="1"/>
          </p:cNvSpPr>
          <p:nvPr/>
        </p:nvSpPr>
        <p:spPr bwMode="auto">
          <a:xfrm>
            <a:off x="5795963" y="606425"/>
            <a:ext cx="3240087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Homodimere sind meist permanente Komplexe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-&gt; sehr große Schnittstellen, großer Anteil an unpolaren Aminosäuren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BSA: buried surface area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S.D. standard deviation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de-DE" altLang="de-DE" sz="1800"/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Artifizielle Kristallkontakte enthalten einen wesentlich kleineren Anteil an konser-vierten Residuen </a:t>
            </a:r>
          </a:p>
          <a:p>
            <a:pPr>
              <a:lnSpc>
                <a:spcPts val="2563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de-DE" altLang="de-DE" sz="1800"/>
              <a:t>(40% gegenüber 55-60%).</a:t>
            </a:r>
          </a:p>
        </p:txBody>
      </p:sp>
      <p:sp>
        <p:nvSpPr>
          <p:cNvPr id="13318" name="Datumsplatzhalter 1"/>
          <p:cNvSpPr>
            <a:spLocks noGrp="1"/>
          </p:cNvSpPr>
          <p:nvPr>
            <p:ph type="dt" sz="quarter" idx="10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 smtClean="0">
                <a:latin typeface="Arial" pitchFamily="-105" charset="0"/>
              </a:rPr>
              <a:t>7. Vorlesung WS 17/18</a:t>
            </a:r>
            <a:endParaRPr lang="de-DE">
              <a:latin typeface="Arial" pitchFamily="-105" charset="0"/>
            </a:endParaRPr>
          </a:p>
        </p:txBody>
      </p:sp>
      <p:sp>
        <p:nvSpPr>
          <p:cNvPr id="13319" name="Fußzeilenplatzhalter 2"/>
          <p:cNvSpPr>
            <a:spLocks noGrp="1"/>
          </p:cNvSpPr>
          <p:nvPr>
            <p:ph type="ftr" sz="quarter" idx="11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DE">
                <a:latin typeface="Arial" pitchFamily="-105" charset="0"/>
              </a:rPr>
              <a:t>Softwarewerkzeuge</a:t>
            </a:r>
          </a:p>
        </p:txBody>
      </p:sp>
      <p:sp>
        <p:nvSpPr>
          <p:cNvPr id="26632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B174917-1C66-4A99-9AED-F9880B76C2CC}" type="slidenum">
              <a:rPr lang="de-DE" altLang="de-DE" sz="1200"/>
              <a:pPr/>
              <a:t>9</a:t>
            </a:fld>
            <a:endParaRPr lang="de-DE" altLang="de-DE" sz="1200"/>
          </a:p>
        </p:txBody>
      </p:sp>
      <p:sp>
        <p:nvSpPr>
          <p:cNvPr id="26633" name="Rechteck 3"/>
          <p:cNvSpPr>
            <a:spLocks noChangeArrowheads="1"/>
          </p:cNvSpPr>
          <p:nvPr/>
        </p:nvSpPr>
        <p:spPr bwMode="auto">
          <a:xfrm>
            <a:off x="34925" y="3068638"/>
            <a:ext cx="5257800" cy="576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de-DE" sz="1800"/>
          </a:p>
        </p:txBody>
      </p:sp>
      <p:sp>
        <p:nvSpPr>
          <p:cNvPr id="26634" name="Rechteck 11"/>
          <p:cNvSpPr>
            <a:spLocks noChangeArrowheads="1"/>
          </p:cNvSpPr>
          <p:nvPr/>
        </p:nvSpPr>
        <p:spPr bwMode="auto">
          <a:xfrm>
            <a:off x="34925" y="2924175"/>
            <a:ext cx="525780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endParaRPr lang="en-US" altLang="de-DE" sz="1800"/>
          </a:p>
        </p:txBody>
      </p:sp>
      <p:cxnSp>
        <p:nvCxnSpPr>
          <p:cNvPr id="26635" name="Gerade Verbindung mit Pfeil 2"/>
          <p:cNvCxnSpPr>
            <a:cxnSpLocks noChangeShapeType="1"/>
            <a:endCxn id="26629" idx="1"/>
          </p:cNvCxnSpPr>
          <p:nvPr/>
        </p:nvCxnSpPr>
        <p:spPr bwMode="auto">
          <a:xfrm>
            <a:off x="684213" y="1700213"/>
            <a:ext cx="5111750" cy="1465262"/>
          </a:xfrm>
          <a:prstGeom prst="straightConnector1">
            <a:avLst/>
          </a:prstGeom>
          <a:noFill/>
          <a:ln w="9525">
            <a:solidFill>
              <a:srgbClr val="FF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2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5000"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2099</Words>
  <Application>Microsoft Office PowerPoint</Application>
  <PresentationFormat>Bildschirmpräsentation (4:3)</PresentationFormat>
  <Paragraphs>493</Paragraphs>
  <Slides>44</Slides>
  <Notes>20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51" baseType="lpstr">
      <vt:lpstr>ＭＳ Ｐゴシック</vt:lpstr>
      <vt:lpstr>Arial</vt:lpstr>
      <vt:lpstr>Times New Roman</vt:lpstr>
      <vt:lpstr>Wingdings</vt:lpstr>
      <vt:lpstr>Standarddesign</vt:lpstr>
      <vt:lpstr>Bitmap</vt:lpstr>
      <vt:lpstr>Formel</vt:lpstr>
      <vt:lpstr>V7 Modellierung von biomolekularen Komplexen</vt:lpstr>
      <vt:lpstr>Beispiel eines Protein-DNA-Komplexes</vt:lpstr>
      <vt:lpstr>spezifische Bindung / Kristallkontakt</vt:lpstr>
      <vt:lpstr>Konservierte Bereiche sind am Interface angereichert</vt:lpstr>
      <vt:lpstr>Kontakt-Residuen</vt:lpstr>
      <vt:lpstr>Modellierung von Protein-DNA-Komplexen</vt:lpstr>
      <vt:lpstr>PowerPoint-Präsentation</vt:lpstr>
      <vt:lpstr>PowerPoint-Präsentation</vt:lpstr>
      <vt:lpstr>Eigenschaften von Protein-Protein-Interfaces</vt:lpstr>
      <vt:lpstr>Fläche von Protein-Protein-Interfaces</vt:lpstr>
      <vt:lpstr>Protein-Protein-Komplexe</vt:lpstr>
      <vt:lpstr>Workflow für Protein-Protein-Docking</vt:lpstr>
      <vt:lpstr>Workflow für Protein-Protein-Docking</vt:lpstr>
      <vt:lpstr>Ergebnis in CAPRI5-Wettbewerb</vt:lpstr>
      <vt:lpstr>Protein-Protein-Komplexe</vt:lpstr>
      <vt:lpstr>Komposition von Protein-Protein-Bindungsschnittstellen</vt:lpstr>
      <vt:lpstr>Komposition von Bindungsschnittstellen</vt:lpstr>
      <vt:lpstr>Protein-Nukleinsäure-Komplexe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Energetik der Assoziation hydrophiler Proteine</vt:lpstr>
      <vt:lpstr>Energetik der Assoziation hydrophiler Proteine</vt:lpstr>
      <vt:lpstr>Energetik der Assoziation hydrophiler Proteine</vt:lpstr>
      <vt:lpstr>Wo können Liganden an einem PP-Interface binden?</vt:lpstr>
      <vt:lpstr>Beispiel für PP : PL-Paar - Trypsin</vt:lpstr>
      <vt:lpstr>Konservierung am Interface</vt:lpstr>
      <vt:lpstr>Protrusion / dt. Hervorstehen</vt:lpstr>
      <vt:lpstr>Bedeutung von Features in Random forest classifier</vt:lpstr>
      <vt:lpstr>Kombiniere Vorhersagen für Residuen innerhalb von Patch</vt:lpstr>
      <vt:lpstr>Modellstudie: Apoptose</vt:lpstr>
      <vt:lpstr>Können Liganden an Protein-Protein-Schnittstellen binden?</vt:lpstr>
      <vt:lpstr>Taschen-Detektion mit PASS-Algorithmus</vt:lpstr>
      <vt:lpstr>Proteinoberflächen verhalten sich wie Flüssigkeit!</vt:lpstr>
      <vt:lpstr>Taschen-Detektions-Protokoll</vt:lpstr>
      <vt:lpstr>Introduction</vt:lpstr>
      <vt:lpstr>Polarität der Taschen</vt:lpstr>
      <vt:lpstr>Docking an Bcl-XL</vt:lpstr>
      <vt:lpstr>Docking an IL-2</vt:lpstr>
      <vt:lpstr>Docking an MDM2</vt:lpstr>
      <vt:lpstr>Docking ranks und scores</vt:lpstr>
    </vt:vector>
  </TitlesOfParts>
  <Company>ZBI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Chemistry SS07</dc:title>
  <dc:subject>Introduction</dc:subject>
  <dc:creator>Michael Hutter</dc:creator>
  <cp:lastModifiedBy>Standard</cp:lastModifiedBy>
  <cp:revision>281</cp:revision>
  <dcterms:created xsi:type="dcterms:W3CDTF">2013-03-06T10:51:34Z</dcterms:created>
  <dcterms:modified xsi:type="dcterms:W3CDTF">2017-12-06T10:46:54Z</dcterms:modified>
</cp:coreProperties>
</file>