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320" r:id="rId2"/>
    <p:sldId id="772" r:id="rId3"/>
    <p:sldId id="520" r:id="rId4"/>
    <p:sldId id="524" r:id="rId5"/>
    <p:sldId id="672" r:id="rId6"/>
    <p:sldId id="771" r:id="rId7"/>
    <p:sldId id="776" r:id="rId8"/>
    <p:sldId id="730" r:id="rId9"/>
    <p:sldId id="777" r:id="rId10"/>
    <p:sldId id="560" r:id="rId11"/>
    <p:sldId id="773" r:id="rId12"/>
    <p:sldId id="774" r:id="rId13"/>
    <p:sldId id="642" r:id="rId14"/>
    <p:sldId id="644" r:id="rId15"/>
    <p:sldId id="645" r:id="rId16"/>
    <p:sldId id="646" r:id="rId17"/>
    <p:sldId id="652" r:id="rId18"/>
    <p:sldId id="653" r:id="rId19"/>
    <p:sldId id="661" r:id="rId20"/>
    <p:sldId id="664" r:id="rId21"/>
    <p:sldId id="671" r:id="rId22"/>
    <p:sldId id="731" r:id="rId23"/>
    <p:sldId id="732" r:id="rId24"/>
    <p:sldId id="733" r:id="rId25"/>
    <p:sldId id="734" r:id="rId26"/>
    <p:sldId id="736" r:id="rId27"/>
    <p:sldId id="738" r:id="rId28"/>
    <p:sldId id="739" r:id="rId29"/>
    <p:sldId id="744" r:id="rId30"/>
    <p:sldId id="745" r:id="rId31"/>
    <p:sldId id="746" r:id="rId32"/>
    <p:sldId id="747" r:id="rId33"/>
    <p:sldId id="748" r:id="rId34"/>
    <p:sldId id="749" r:id="rId35"/>
    <p:sldId id="751" r:id="rId36"/>
    <p:sldId id="752" r:id="rId37"/>
    <p:sldId id="753" r:id="rId38"/>
    <p:sldId id="754" r:id="rId39"/>
    <p:sldId id="755" r:id="rId40"/>
    <p:sldId id="756" r:id="rId41"/>
    <p:sldId id="757" r:id="rId42"/>
    <p:sldId id="758" r:id="rId43"/>
    <p:sldId id="759" r:id="rId44"/>
    <p:sldId id="760" r:id="rId45"/>
    <p:sldId id="761" r:id="rId46"/>
    <p:sldId id="762" r:id="rId47"/>
    <p:sldId id="763" r:id="rId48"/>
    <p:sldId id="764" r:id="rId49"/>
    <p:sldId id="765" r:id="rId50"/>
    <p:sldId id="766" r:id="rId51"/>
    <p:sldId id="767" r:id="rId52"/>
    <p:sldId id="768" r:id="rId53"/>
    <p:sldId id="769" r:id="rId54"/>
    <p:sldId id="770" r:id="rId55"/>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CC33"/>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1.xml"/><Relationship Id="rId5" Type="http://schemas.openxmlformats.org/officeDocument/2006/relationships/slide" Target="slides/slide53.xml"/><Relationship Id="rId4"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de-DE" altLang="de-DE"/>
          </a:p>
        </p:txBody>
      </p:sp>
      <p:sp>
        <p:nvSpPr>
          <p:cNvPr id="3" name="Datumsplatzhalter 2"/>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FC19874-8C72-49AB-AED0-2EE1AADB3A70}" type="datetime1">
              <a:rPr lang="de-DE" altLang="de-DE"/>
              <a:pPr/>
              <a:t>05.11.2019</a:t>
            </a:fld>
            <a:endParaRPr lang="de-DE" alt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cs typeface="+mn-cs"/>
              </a:defRPr>
            </a:lvl1pPr>
          </a:lstStyle>
          <a:p>
            <a:pPr>
              <a:defRPr/>
            </a:pPr>
            <a:endParaRPr lang="de-DE" alt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64DB430-33C7-4D42-922C-3FA62F030407}"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1955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955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anose="02020603050405020304" pitchFamily="18" charset="0"/>
                <a:ea typeface="ＭＳ Ｐゴシック" panose="020B0600070205080204" pitchFamily="34" charset="-128"/>
                <a:cs typeface="+mn-cs"/>
              </a:defRPr>
            </a:lvl1pPr>
          </a:lstStyle>
          <a:p>
            <a:pPr>
              <a:defRPr/>
            </a:pPr>
            <a:endParaRPr lang="de-DE" altLang="de-DE"/>
          </a:p>
        </p:txBody>
      </p:sp>
      <p:sp>
        <p:nvSpPr>
          <p:cNvPr id="1955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fld id="{8B2BC565-7B5F-434B-AB9A-31D5D465E686}"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92188" y="768350"/>
            <a:ext cx="5114925" cy="38369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smtClean="0">
              <a:latin typeface="Times New Roman"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2B20F1-D602-43A6-8129-A202E73E2E4E}" type="slidenum">
              <a:rPr lang="en-US" altLang="de-DE" sz="2800"/>
              <a:pPr/>
              <a:t>24</a:t>
            </a:fld>
            <a:endParaRPr lang="en-US" altLang="de-DE" sz="2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441BC1-3525-49C8-8605-7B883FB4561C}" type="slidenum">
              <a:rPr lang="de-DE" altLang="de-DE" sz="1300">
                <a:latin typeface="Times New Roman" panose="02020603050405020304" pitchFamily="18" charset="0"/>
              </a:rPr>
              <a:pPr/>
              <a:t>54</a:t>
            </a:fld>
            <a:endParaRPr lang="de-DE" altLang="de-DE" sz="13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92188" y="768350"/>
            <a:ext cx="5114925" cy="3836988"/>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Explain on board an example of P =0.001</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341551-A53A-4D40-B597-7E0C8BCB1031}" type="slidenum">
              <a:rPr lang="en-US" altLang="de-DE" sz="2800"/>
              <a:pPr/>
              <a:t>25</a:t>
            </a:fld>
            <a:endParaRPr lang="en-US" altLang="de-DE" sz="2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92188" y="768350"/>
            <a:ext cx="5114925" cy="3836988"/>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As we all know we all differ from each other by having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1C79A0-6C2A-43AB-8100-942DA6259AD9}" type="slidenum">
              <a:rPr lang="en-US" altLang="de-DE" sz="2800"/>
              <a:pPr/>
              <a:t>27</a:t>
            </a:fld>
            <a:endParaRPr lang="en-US" altLang="de-DE" sz="2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92188" y="768350"/>
            <a:ext cx="5114925" cy="3836988"/>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z="1300" smtClean="0">
                <a:latin typeface="Calibri" panose="020F0502020204030204" pitchFamily="34" charset="0"/>
                <a:ea typeface="ＭＳ Ｐゴシック" panose="020B0600070205080204" pitchFamily="34" charset="-128"/>
              </a:rPr>
              <a:t>SNVs define differences between healthy and diseased cells</a:t>
            </a:r>
          </a:p>
          <a:p>
            <a:r>
              <a:rPr lang="en-US" altLang="de-DE" sz="1300" smtClean="0">
                <a:latin typeface="Calibri" panose="020F0502020204030204" pitchFamily="34" charset="0"/>
                <a:ea typeface="ＭＳ Ｐゴシック" panose="020B0600070205080204" pitchFamily="34" charset="-128"/>
              </a:rPr>
              <a:t>SNPs define differenecs between individuals</a:t>
            </a:r>
            <a:endParaRPr lang="en-US" altLang="de-DE" smtClean="0">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382A16-F8B6-4077-A403-B625C9A286B9}" type="slidenum">
              <a:rPr lang="en-US" altLang="de-DE" sz="2800"/>
              <a:pPr/>
              <a:t>28</a:t>
            </a:fld>
            <a:endParaRPr lang="en-US" altLang="de-DE" sz="2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92188" y="768350"/>
            <a:ext cx="5114925" cy="3836988"/>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So those are the putative candidates for virulence factors /genes  and could be subjected later fur further analysis </a:t>
            </a:r>
          </a:p>
          <a:p>
            <a:r>
              <a:rPr lang="en-US" altLang="de-DE" smtClean="0">
                <a:latin typeface="Times New Roman" panose="02020603050405020304" pitchFamily="18" charset="0"/>
                <a:ea typeface="ＭＳ Ｐゴシック" panose="020B0600070205080204" pitchFamily="34" charset="-128"/>
              </a:rPr>
              <a:t>For example to know the effect of this mutation on the translated  protein and analyzing the course of actions of these effect in the infection mechanism </a:t>
            </a:r>
          </a:p>
          <a:p>
            <a:endParaRPr lang="en-US" altLang="de-DE" smtClean="0">
              <a:latin typeface="Times New Roman" panose="02020603050405020304" pitchFamily="18"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0A36BD-3919-4E86-83D8-FAFEAA554889}" type="slidenum">
              <a:rPr lang="en-US" altLang="de-DE" sz="2800"/>
              <a:pPr/>
              <a:t>29</a:t>
            </a:fld>
            <a:endParaRPr lang="en-US" altLang="de-DE" sz="2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92188" y="768350"/>
            <a:ext cx="5114925" cy="3836988"/>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Times New Roman" panose="02020603050405020304" pitchFamily="18" charset="0"/>
                <a:ea typeface="ＭＳ Ｐゴシック" panose="020B0600070205080204" pitchFamily="34" charset="-128"/>
              </a:rPr>
              <a:t>As you have seen yesterday and played with this programs to generate the tree and visualize it according to your color preferences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1C4B9B-75F7-40DB-B8D5-B889532A3D8C}" type="slidenum">
              <a:rPr lang="en-US" altLang="de-DE" sz="2800"/>
              <a:pPr/>
              <a:t>30</a:t>
            </a:fld>
            <a:endParaRPr lang="en-US" altLang="de-DE" sz="2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968E69-1DA0-4D65-8C11-90E25F724325}" type="slidenum">
              <a:rPr lang="de-DE" altLang="de-DE" sz="1300">
                <a:latin typeface="Times New Roman" panose="02020603050405020304" pitchFamily="18" charset="0"/>
              </a:rPr>
              <a:pPr/>
              <a:t>34</a:t>
            </a:fld>
            <a:endParaRPr lang="de-DE" altLang="de-DE" sz="13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93286F-9CD5-4C7A-BE05-F60C4D6ED94A}" type="slidenum">
              <a:rPr lang="de-DE" altLang="de-DE" sz="1300">
                <a:latin typeface="Times New Roman" panose="02020603050405020304" pitchFamily="18" charset="0"/>
              </a:rPr>
              <a:pPr/>
              <a:t>52</a:t>
            </a:fld>
            <a:endParaRPr lang="de-DE" altLang="de-DE" sz="13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992188" y="768350"/>
            <a:ext cx="5114925" cy="38369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37931725" indent="-37474525" defTabSz="990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44F79C-3A43-471E-A839-26C95F57FBB9}" type="slidenum">
              <a:rPr lang="de-DE" altLang="de-DE" sz="1300">
                <a:latin typeface="Times New Roman" panose="02020603050405020304" pitchFamily="18" charset="0"/>
              </a:rPr>
              <a:pPr/>
              <a:t>53</a:t>
            </a:fld>
            <a:endParaRPr lang="de-DE" altLang="de-DE"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de-DE" smtClean="0">
                <a:latin typeface="Times New Roman" panose="02020603050405020304" pitchFamily="18" charset="0"/>
                <a:ea typeface="ＭＳ Ｐゴシック" panose="020B0600070205080204" pitchFamily="34" charset="-128"/>
              </a:rPr>
              <a:t>In conclusion, we think MUMmer is a major breakthrough in full genome alignment and MUMmer 2 has made some further improvement in time and space requirements;</a:t>
            </a:r>
          </a:p>
          <a:p>
            <a:pPr eaLnBrk="1" hangingPunct="1"/>
            <a:r>
              <a:rPr lang="en-CA" altLang="de-DE" smtClean="0">
                <a:latin typeface="Times New Roman" panose="02020603050405020304" pitchFamily="18" charset="0"/>
                <a:ea typeface="ＭＳ Ｐゴシック" panose="020B0600070205080204" pitchFamily="34" charset="-128"/>
              </a:rPr>
              <a:t>It is possible to improve the data structure further, for example by using suffix array</a:t>
            </a:r>
          </a:p>
          <a:p>
            <a:pPr eaLnBrk="1" hangingPunct="1"/>
            <a:r>
              <a:rPr lang="en-CA" altLang="de-DE" smtClean="0">
                <a:latin typeface="Times New Roman" panose="02020603050405020304" pitchFamily="18" charset="0"/>
                <a:ea typeface="ＭＳ Ｐゴシック" panose="020B0600070205080204" pitchFamily="34" charset="-128"/>
              </a:rPr>
              <a:t>Also, it is worth noting the the principle of MUMmer has been extended to multiple genome alignment implemented in a program called MGA</a:t>
            </a:r>
          </a:p>
          <a:p>
            <a:pPr eaLnBrk="1" hangingPunct="1"/>
            <a:endParaRPr lang="en-US" altLang="de-DE" smtClean="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de-DE" smtClean="0"/>
              <a:t>4. Vorlesung WS 2019/20</a:t>
            </a: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7C436E03-7EFD-4212-9FEA-DADBBF347EE1}" type="slidenum">
              <a:rPr lang="de-DE" altLang="de-DE"/>
              <a:pPr/>
              <a:t>‹Nr.›</a:t>
            </a:fld>
            <a:endParaRPr lang="de-DE" altLang="de-DE"/>
          </a:p>
        </p:txBody>
      </p:sp>
    </p:spTree>
    <p:extLst>
      <p:ext uri="{BB962C8B-B14F-4D97-AF65-F5344CB8AC3E}">
        <p14:creationId xmlns:p14="http://schemas.microsoft.com/office/powerpoint/2010/main" val="397084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de-DE" smtClean="0"/>
              <a:t>4. Vorlesung WS 2019/20</a:t>
            </a: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8C9824B4-DD63-48D1-9FD3-120A62556E69}" type="slidenum">
              <a:rPr lang="de-DE" altLang="de-DE"/>
              <a:pPr/>
              <a:t>‹Nr.›</a:t>
            </a:fld>
            <a:endParaRPr lang="de-DE" altLang="de-DE"/>
          </a:p>
        </p:txBody>
      </p:sp>
    </p:spTree>
    <p:extLst>
      <p:ext uri="{BB962C8B-B14F-4D97-AF65-F5344CB8AC3E}">
        <p14:creationId xmlns:p14="http://schemas.microsoft.com/office/powerpoint/2010/main" val="96037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de-DE" smtClean="0"/>
              <a:t>4. Vorlesung WS 2019/20</a:t>
            </a: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4" name="Rectangle 6"/>
          <p:cNvSpPr>
            <a:spLocks noGrp="1" noChangeArrowheads="1"/>
          </p:cNvSpPr>
          <p:nvPr>
            <p:ph type="sldNum" sz="quarter" idx="12"/>
          </p:nvPr>
        </p:nvSpPr>
        <p:spPr>
          <a:ln/>
        </p:spPr>
        <p:txBody>
          <a:bodyPr/>
          <a:lstStyle>
            <a:lvl1pPr>
              <a:defRPr/>
            </a:lvl1pPr>
          </a:lstStyle>
          <a:p>
            <a:endParaRPr lang="de-DE" altLang="de-DE"/>
          </a:p>
          <a:p>
            <a:fld id="{B05633D9-F3DA-4392-B18F-09E8EF5769F8}" type="slidenum">
              <a:rPr lang="de-DE" altLang="de-DE"/>
              <a:pPr/>
              <a:t>‹Nr.›</a:t>
            </a:fld>
            <a:endParaRPr lang="de-DE" altLang="de-DE"/>
          </a:p>
        </p:txBody>
      </p:sp>
    </p:spTree>
    <p:extLst>
      <p:ext uri="{BB962C8B-B14F-4D97-AF65-F5344CB8AC3E}">
        <p14:creationId xmlns:p14="http://schemas.microsoft.com/office/powerpoint/2010/main" val="118183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en-US" altLang="de-DE" smtClean="0"/>
              <a:t>4. Vorlesung WS 2019/20</a:t>
            </a: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de-DE"/>
              <a:t>Softwarewerkzeuge</a:t>
            </a:r>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A40BBBED-2A99-4BF7-914C-71B3C932686A}" type="slidenum">
              <a:rPr lang="de-DE" altLang="de-DE"/>
              <a:pPr/>
              <a:t>‹Nr.›</a:t>
            </a:fld>
            <a:endParaRPr lang="de-DE" altLang="de-DE"/>
          </a:p>
        </p:txBody>
      </p:sp>
    </p:spTree>
    <p:extLst>
      <p:ext uri="{BB962C8B-B14F-4D97-AF65-F5344CB8AC3E}">
        <p14:creationId xmlns:p14="http://schemas.microsoft.com/office/powerpoint/2010/main" val="338346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1022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ea typeface="ＭＳ Ｐゴシック" panose="020B0600070205080204" pitchFamily="34" charset="-128"/>
                <a:cs typeface="+mn-cs"/>
              </a:defRPr>
            </a:lvl1pPr>
          </a:lstStyle>
          <a:p>
            <a:pPr>
              <a:defRPr/>
            </a:pPr>
            <a:r>
              <a:rPr lang="en-US" altLang="de-DE" smtClean="0"/>
              <a:t>4. Vorlesung WS 2019/20</a:t>
            </a:r>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ea typeface="ＭＳ Ｐゴシック" panose="020B0600070205080204" pitchFamily="34" charset="-128"/>
                <a:cs typeface="+mn-cs"/>
              </a:defRPr>
            </a:lvl1pPr>
          </a:lstStyle>
          <a:p>
            <a:pPr>
              <a:defRPr/>
            </a:pPr>
            <a:r>
              <a:rPr lang="de-DE" altLang="de-DE"/>
              <a:t>Softwarewerkzeuge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de-DE" altLang="de-DE"/>
          </a:p>
          <a:p>
            <a:fld id="{DFE5AA40-7249-41CC-9BAB-E58564354951}"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roadinstitute.org/igv/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smtClean="0">
                <a:ea typeface="ＭＳ Ｐゴシック" panose="020B0600070205080204" pitchFamily="34" charset="-128"/>
              </a:rPr>
              <a:t>V4 – Analyse von Genomsequenzen</a:t>
            </a:r>
          </a:p>
        </p:txBody>
      </p:sp>
      <p:sp>
        <p:nvSpPr>
          <p:cNvPr id="9222" name="Text Box 1028"/>
          <p:cNvSpPr txBox="1">
            <a:spLocks noChangeArrowheads="1"/>
          </p:cNvSpPr>
          <p:nvPr/>
        </p:nvSpPr>
        <p:spPr bwMode="auto">
          <a:xfrm>
            <a:off x="250825" y="549275"/>
            <a:ext cx="852011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 </a:t>
            </a:r>
            <a:r>
              <a:rPr lang="de-DE" altLang="de-DE" sz="1800" b="1"/>
              <a:t>Gene identifizieren</a:t>
            </a:r>
          </a:p>
          <a:p>
            <a:pPr eaLnBrk="1" hangingPunct="1">
              <a:lnSpc>
                <a:spcPct val="120000"/>
              </a:lnSpc>
            </a:pPr>
            <a:r>
              <a:rPr lang="de-DE" altLang="de-DE" sz="1800"/>
              <a:t>	Intrinsische und Extrinsische Verfahren:</a:t>
            </a:r>
          </a:p>
          <a:p>
            <a:pPr eaLnBrk="1" hangingPunct="1">
              <a:lnSpc>
                <a:spcPct val="120000"/>
              </a:lnSpc>
            </a:pPr>
            <a:r>
              <a:rPr lang="de-DE" altLang="de-DE" sz="1800"/>
              <a:t>	Homologie bzw. Hidden Markov Modelle</a:t>
            </a:r>
          </a:p>
          <a:p>
            <a:pPr eaLnBrk="1" hangingPunct="1">
              <a:lnSpc>
                <a:spcPct val="120000"/>
              </a:lnSpc>
            </a:pPr>
            <a:endParaRPr lang="de-DE" altLang="de-DE" sz="1800"/>
          </a:p>
          <a:p>
            <a:pPr eaLnBrk="1" hangingPunct="1">
              <a:lnSpc>
                <a:spcPct val="120000"/>
              </a:lnSpc>
            </a:pPr>
            <a:r>
              <a:rPr lang="de-DE" altLang="de-DE" sz="1800"/>
              <a:t>- </a:t>
            </a:r>
            <a:r>
              <a:rPr lang="de-DE" altLang="de-DE" sz="1800" b="1"/>
              <a:t>Transkriptionsfaktorbindestellen</a:t>
            </a:r>
            <a:r>
              <a:rPr lang="de-DE" altLang="de-DE" sz="1800"/>
              <a:t> identifizieren</a:t>
            </a:r>
          </a:p>
          <a:p>
            <a:pPr eaLnBrk="1" hangingPunct="1">
              <a:lnSpc>
                <a:spcPct val="120000"/>
              </a:lnSpc>
            </a:pPr>
            <a:r>
              <a:rPr lang="de-DE" altLang="de-DE" sz="1800"/>
              <a:t>	Position Specific Scoring Matrices (PSSM)</a:t>
            </a:r>
          </a:p>
          <a:p>
            <a:pPr eaLnBrk="1" hangingPunct="1">
              <a:lnSpc>
                <a:spcPct val="120000"/>
              </a:lnSpc>
            </a:pPr>
            <a:endParaRPr lang="de-DE" altLang="de-DE" sz="1800"/>
          </a:p>
          <a:p>
            <a:pPr eaLnBrk="1" hangingPunct="1">
              <a:lnSpc>
                <a:spcPct val="120000"/>
              </a:lnSpc>
            </a:pPr>
            <a:r>
              <a:rPr lang="de-DE" altLang="de-DE" sz="1800"/>
              <a:t>- Ganz kurz: finde </a:t>
            </a:r>
            <a:r>
              <a:rPr lang="de-DE" altLang="de-DE" sz="1800" b="1"/>
              <a:t>Repeat-Sequenzen</a:t>
            </a:r>
          </a:p>
          <a:p>
            <a:pPr eaLnBrk="1" hangingPunct="1">
              <a:lnSpc>
                <a:spcPct val="120000"/>
              </a:lnSpc>
            </a:pPr>
            <a:r>
              <a:rPr lang="de-DE" altLang="de-DE" sz="1800"/>
              <a:t>	Suche nach bekannten Repeat-Motiven</a:t>
            </a:r>
          </a:p>
          <a:p>
            <a:pPr eaLnBrk="1" hangingPunct="1">
              <a:lnSpc>
                <a:spcPct val="120000"/>
              </a:lnSpc>
            </a:pPr>
            <a:endParaRPr lang="de-DE" altLang="de-DE" sz="1800"/>
          </a:p>
          <a:p>
            <a:pPr eaLnBrk="1" hangingPunct="1">
              <a:lnSpc>
                <a:spcPct val="120000"/>
              </a:lnSpc>
            </a:pPr>
            <a:r>
              <a:rPr lang="de-DE" altLang="de-DE" sz="1800"/>
              <a:t>- </a:t>
            </a:r>
            <a:r>
              <a:rPr lang="de-DE" altLang="de-DE" sz="1800" b="1"/>
              <a:t>Mapping</a:t>
            </a:r>
            <a:r>
              <a:rPr lang="de-DE" altLang="de-DE" sz="1800"/>
              <a:t> von </a:t>
            </a:r>
            <a:r>
              <a:rPr lang="de-DE" altLang="de-DE" sz="1800" b="1"/>
              <a:t>NGS-Daten</a:t>
            </a:r>
            <a:r>
              <a:rPr lang="de-DE" altLang="de-DE" sz="1800"/>
              <a:t> auf </a:t>
            </a:r>
            <a:r>
              <a:rPr lang="de-DE" altLang="de-DE" sz="1800" b="1"/>
              <a:t>Referenzgenom</a:t>
            </a:r>
          </a:p>
          <a:p>
            <a:pPr eaLnBrk="1" hangingPunct="1">
              <a:lnSpc>
                <a:spcPct val="120000"/>
              </a:lnSpc>
            </a:pPr>
            <a:endParaRPr lang="de-DE" altLang="de-DE" sz="1800"/>
          </a:p>
          <a:p>
            <a:pPr eaLnBrk="1" hangingPunct="1">
              <a:lnSpc>
                <a:spcPct val="120000"/>
              </a:lnSpc>
              <a:buFontTx/>
              <a:buChar char="-"/>
            </a:pPr>
            <a:r>
              <a:rPr lang="de-DE" altLang="de-DE" sz="1800"/>
              <a:t> </a:t>
            </a:r>
            <a:r>
              <a:rPr lang="de-DE" altLang="de-DE" sz="1800" b="1"/>
              <a:t>Alignment zweier Genom-Sequenzen</a:t>
            </a:r>
          </a:p>
          <a:p>
            <a:pPr eaLnBrk="1" hangingPunct="1">
              <a:lnSpc>
                <a:spcPct val="120000"/>
              </a:lnSpc>
            </a:pPr>
            <a:r>
              <a:rPr lang="de-DE" altLang="de-DE" sz="1800"/>
              <a:t>	Suffix Bäume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638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6098F1B-4729-4659-B35B-838B557F4ED8}" type="slidenum">
              <a:rPr lang="de-DE" altLang="de-DE" sz="1000"/>
              <a:pPr/>
              <a:t>10</a:t>
            </a:fld>
            <a:endParaRPr lang="de-DE" altLang="de-DE" sz="1000"/>
          </a:p>
        </p:txBody>
      </p:sp>
      <p:sp>
        <p:nvSpPr>
          <p:cNvPr id="16388"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16389" name="Rectangle 4"/>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Vergleich von Genvorhersage-Methoden</a:t>
            </a:r>
          </a:p>
        </p:txBody>
      </p:sp>
      <p:sp>
        <p:nvSpPr>
          <p:cNvPr id="16390" name="Text Box 5"/>
          <p:cNvSpPr txBox="1">
            <a:spLocks noChangeArrowheads="1"/>
          </p:cNvSpPr>
          <p:nvPr/>
        </p:nvSpPr>
        <p:spPr bwMode="auto">
          <a:xfrm>
            <a:off x="250825" y="620713"/>
            <a:ext cx="36734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Ein Beispiel, in dem Exonomy </a:t>
            </a:r>
          </a:p>
          <a:p>
            <a:pPr eaLnBrk="1" hangingPunct="1">
              <a:lnSpc>
                <a:spcPct val="120000"/>
              </a:lnSpc>
            </a:pPr>
            <a:r>
              <a:rPr lang="de-DE" altLang="de-DE" sz="1800"/>
              <a:t>die Gene richtig erkennt.</a:t>
            </a:r>
            <a:r>
              <a:rPr lang="de-DE" altLang="de-DE" sz="1800">
                <a:solidFill>
                  <a:srgbClr val="FF5050"/>
                </a:solidFill>
              </a:rPr>
              <a:t> </a:t>
            </a:r>
          </a:p>
          <a:p>
            <a:pPr eaLnBrk="1" hangingPunct="1">
              <a:lnSpc>
                <a:spcPct val="120000"/>
              </a:lnSpc>
            </a:pPr>
            <a:endParaRPr lang="de-DE" altLang="de-DE" sz="1800">
              <a:solidFill>
                <a:srgbClr val="FF5050"/>
              </a:solidFill>
            </a:endParaRPr>
          </a:p>
          <a:p>
            <a:pPr eaLnBrk="1" hangingPunct="1">
              <a:lnSpc>
                <a:spcPct val="120000"/>
              </a:lnSpc>
            </a:pPr>
            <a:endParaRPr lang="de-DE" altLang="de-DE" sz="1800">
              <a:solidFill>
                <a:srgbClr val="FF5050"/>
              </a:solidFill>
            </a:endParaRPr>
          </a:p>
          <a:p>
            <a:pPr eaLnBrk="1" hangingPunct="1">
              <a:lnSpc>
                <a:spcPct val="120000"/>
              </a:lnSpc>
            </a:pPr>
            <a:endParaRPr lang="de-DE" altLang="de-DE" sz="1800">
              <a:solidFill>
                <a:srgbClr val="FF5050"/>
              </a:solidFill>
            </a:endParaRPr>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r>
              <a:rPr lang="de-DE" altLang="de-DE" sz="1800"/>
              <a:t>Ein Beispiel, in dem GlimmerM die Gene richtig erkennt.</a:t>
            </a:r>
            <a:endParaRPr lang="de-DE" altLang="de-DE" sz="1800" b="1"/>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endParaRPr lang="de-DE" altLang="de-DE" sz="1800"/>
          </a:p>
          <a:p>
            <a:pPr eaLnBrk="1" hangingPunct="1">
              <a:lnSpc>
                <a:spcPct val="120000"/>
              </a:lnSpc>
            </a:pPr>
            <a:r>
              <a:rPr lang="de-DE" altLang="de-DE" sz="1800"/>
              <a:t>Ein Beispiel, in dem Unveil </a:t>
            </a:r>
          </a:p>
          <a:p>
            <a:pPr eaLnBrk="1" hangingPunct="1">
              <a:lnSpc>
                <a:spcPct val="120000"/>
              </a:lnSpc>
            </a:pPr>
            <a:r>
              <a:rPr lang="de-DE" altLang="de-DE" sz="1800"/>
              <a:t>die Gene richtig erkennt </a:t>
            </a:r>
          </a:p>
          <a:p>
            <a:pPr eaLnBrk="1" hangingPunct="1">
              <a:lnSpc>
                <a:spcPct val="120000"/>
              </a:lnSpc>
            </a:pPr>
            <a:r>
              <a:rPr lang="de-DE" altLang="de-DE" sz="1800"/>
              <a:t>(auch Genscan).</a:t>
            </a:r>
            <a:r>
              <a:rPr lang="de-DE" altLang="de-DE" sz="1800" b="1">
                <a:solidFill>
                  <a:srgbClr val="FF5050"/>
                </a:solidFill>
              </a:rPr>
              <a:t> </a:t>
            </a:r>
            <a:endParaRPr lang="de-DE" altLang="de-DE" sz="1800"/>
          </a:p>
        </p:txBody>
      </p:sp>
      <p:sp>
        <p:nvSpPr>
          <p:cNvPr id="16391" name="Text Box 6"/>
          <p:cNvSpPr txBox="1">
            <a:spLocks noChangeArrowheads="1"/>
          </p:cNvSpPr>
          <p:nvPr/>
        </p:nvSpPr>
        <p:spPr bwMode="auto">
          <a:xfrm>
            <a:off x="4572000" y="6021388"/>
            <a:ext cx="394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dirty="0" err="1"/>
              <a:t>Majoros</a:t>
            </a:r>
            <a:r>
              <a:rPr lang="de-DE" altLang="de-DE" sz="1400" dirty="0"/>
              <a:t> et al. </a:t>
            </a:r>
            <a:r>
              <a:rPr lang="de-DE" altLang="de-DE" sz="1400" dirty="0" err="1"/>
              <a:t>Nucl</a:t>
            </a:r>
            <a:r>
              <a:rPr lang="de-DE" altLang="de-DE" sz="1400" dirty="0"/>
              <a:t>. </a:t>
            </a:r>
            <a:r>
              <a:rPr lang="de-DE" altLang="de-DE" sz="1400" dirty="0" err="1"/>
              <a:t>Acids</a:t>
            </a:r>
            <a:r>
              <a:rPr lang="de-DE" altLang="de-DE" sz="1400" dirty="0"/>
              <a:t>. Res. 31, 3601 (2003)</a:t>
            </a:r>
          </a:p>
        </p:txBody>
      </p:sp>
      <p:pic>
        <p:nvPicPr>
          <p:cNvPr id="16392" name="Picture 7" descr="gkg52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620713"/>
            <a:ext cx="4679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gkg52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276475"/>
            <a:ext cx="40322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descr="gkg527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292600"/>
            <a:ext cx="4752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11</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err="1" smtClean="0">
                <a:ea typeface="ＭＳ Ｐゴシック" panose="020B0600070205080204" pitchFamily="34" charset="-128"/>
              </a:rPr>
              <a:t>Vorhersage</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Genen</a:t>
            </a:r>
            <a:endParaRPr lang="en-GB" altLang="de-DE" dirty="0" smtClean="0">
              <a:ea typeface="ＭＳ Ｐゴシック" panose="020B0600070205080204" pitchFamily="34" charset="-128"/>
            </a:endParaRPr>
          </a:p>
        </p:txBody>
      </p:sp>
      <p:sp>
        <p:nvSpPr>
          <p:cNvPr id="8" name="Text Box 1028"/>
          <p:cNvSpPr txBox="1">
            <a:spLocks noChangeArrowheads="1"/>
          </p:cNvSpPr>
          <p:nvPr/>
        </p:nvSpPr>
        <p:spPr bwMode="auto">
          <a:xfrm>
            <a:off x="251520" y="5291799"/>
            <a:ext cx="23399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37237"/>
            <a:ext cx="8025381" cy="4686354"/>
          </a:xfrm>
          <a:prstGeom prst="rect">
            <a:avLst/>
          </a:prstGeom>
        </p:spPr>
      </p:pic>
      <p:sp>
        <p:nvSpPr>
          <p:cNvPr id="9222" name="Text Box 1028"/>
          <p:cNvSpPr txBox="1">
            <a:spLocks noChangeArrowheads="1"/>
          </p:cNvSpPr>
          <p:nvPr/>
        </p:nvSpPr>
        <p:spPr bwMode="auto">
          <a:xfrm>
            <a:off x="2483768" y="5223591"/>
            <a:ext cx="5758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Tools zur Vorhersage von Gene ermitteln nur die kodierenden Abschnitte!</a:t>
            </a:r>
            <a:endParaRPr lang="de-DE" altLang="de-DE" sz="1800" dirty="0"/>
          </a:p>
        </p:txBody>
      </p:sp>
    </p:spTree>
    <p:extLst>
      <p:ext uri="{BB962C8B-B14F-4D97-AF65-F5344CB8AC3E}">
        <p14:creationId xmlns:p14="http://schemas.microsoft.com/office/powerpoint/2010/main" val="789487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570" y="660312"/>
            <a:ext cx="7238824" cy="5865032"/>
          </a:xfrm>
          <a:prstGeom prst="rect">
            <a:avLst/>
          </a:prstGeom>
        </p:spPr>
      </p:pic>
      <p:sp>
        <p:nvSpPr>
          <p:cNvPr id="512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12</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smtClean="0">
                <a:ea typeface="ＭＳ Ｐゴシック" panose="020B0600070205080204" pitchFamily="34" charset="-128"/>
              </a:rPr>
              <a:t>Annotation von </a:t>
            </a:r>
            <a:r>
              <a:rPr lang="en-GB" altLang="de-DE" dirty="0" err="1" smtClean="0">
                <a:ea typeface="ＭＳ Ｐゴシック" panose="020B0600070205080204" pitchFamily="34" charset="-128"/>
              </a:rPr>
              <a:t>Genomen</a:t>
            </a:r>
            <a:endParaRPr lang="en-GB" altLang="de-DE" dirty="0" smtClean="0">
              <a:ea typeface="ＭＳ Ｐゴシック" panose="020B0600070205080204" pitchFamily="34" charset="-128"/>
            </a:endParaRPr>
          </a:p>
        </p:txBody>
      </p:sp>
      <p:sp>
        <p:nvSpPr>
          <p:cNvPr id="8" name="Text Box 1028"/>
          <p:cNvSpPr txBox="1">
            <a:spLocks noChangeArrowheads="1"/>
          </p:cNvSpPr>
          <p:nvPr/>
        </p:nvSpPr>
        <p:spPr bwMode="auto">
          <a:xfrm>
            <a:off x="253148" y="4701774"/>
            <a:ext cx="172819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spTree>
    <p:extLst>
      <p:ext uri="{BB962C8B-B14F-4D97-AF65-F5344CB8AC3E}">
        <p14:creationId xmlns:p14="http://schemas.microsoft.com/office/powerpoint/2010/main" val="2465801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741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4B6B4923-2BB8-4F18-B1FD-B8AD86B254B6}" type="slidenum">
              <a:rPr lang="de-DE" altLang="de-DE" sz="1000"/>
              <a:pPr/>
              <a:t>13</a:t>
            </a:fld>
            <a:endParaRPr lang="de-DE" altLang="de-DE" sz="1000"/>
          </a:p>
        </p:txBody>
      </p:sp>
      <p:sp>
        <p:nvSpPr>
          <p:cNvPr id="17412" name="Rectangle 2"/>
          <p:cNvSpPr>
            <a:spLocks noGrp="1" noChangeArrowheads="1"/>
          </p:cNvSpPr>
          <p:nvPr>
            <p:ph type="title"/>
          </p:nvPr>
        </p:nvSpPr>
        <p:spPr>
          <a:xfrm>
            <a:off x="684213" y="115888"/>
            <a:ext cx="7632700" cy="503237"/>
          </a:xfrm>
        </p:spPr>
        <p:txBody>
          <a:bodyPr/>
          <a:lstStyle/>
          <a:p>
            <a:pPr eaLnBrk="1" hangingPunct="1"/>
            <a:r>
              <a:rPr lang="en-GB" altLang="de-DE" smtClean="0">
                <a:ea typeface="ＭＳ Ｐゴシック" panose="020B0600070205080204" pitchFamily="34" charset="-128"/>
              </a:rPr>
              <a:t>Promotervorhersage in </a:t>
            </a:r>
            <a:r>
              <a:rPr lang="en-GB" altLang="de-DE" i="1" smtClean="0">
                <a:ea typeface="ＭＳ Ｐゴシック" panose="020B0600070205080204" pitchFamily="34" charset="-128"/>
              </a:rPr>
              <a:t>E.coli</a:t>
            </a:r>
          </a:p>
        </p:txBody>
      </p:sp>
      <p:sp>
        <p:nvSpPr>
          <p:cNvPr id="17413" name="Text Box 4"/>
          <p:cNvSpPr txBox="1">
            <a:spLocks noChangeArrowheads="1"/>
          </p:cNvSpPr>
          <p:nvPr/>
        </p:nvSpPr>
        <p:spPr bwMode="auto">
          <a:xfrm>
            <a:off x="250825" y="692150"/>
            <a:ext cx="84978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Um </a:t>
            </a:r>
            <a:r>
              <a:rPr lang="de-DE" altLang="de-DE" sz="1800" i="1"/>
              <a:t>E.coli </a:t>
            </a:r>
            <a:r>
              <a:rPr lang="de-DE" altLang="de-DE" sz="1800"/>
              <a:t>Promoter zu analysieren kann man eine Menge von Promoter-sequenzen bzgl. der Position alignieren, die den bekannten </a:t>
            </a:r>
            <a:r>
              <a:rPr lang="de-DE" altLang="de-DE" sz="1800" b="1"/>
              <a:t>Transkriptionsstart </a:t>
            </a:r>
            <a:r>
              <a:rPr lang="de-DE" altLang="de-DE" sz="1800"/>
              <a:t>markiert und in den Sequenzen nach konservierten Regionen suchen.</a:t>
            </a:r>
          </a:p>
          <a:p>
            <a:pPr eaLnBrk="1" hangingPunct="1">
              <a:lnSpc>
                <a:spcPct val="120000"/>
              </a:lnSpc>
            </a:pPr>
            <a:endParaRPr lang="de-DE" altLang="de-DE" sz="1800"/>
          </a:p>
          <a:p>
            <a:pPr eaLnBrk="1" hangingPunct="1">
              <a:lnSpc>
                <a:spcPct val="120000"/>
              </a:lnSpc>
              <a:buFont typeface="Symbol" panose="05050102010706020507" pitchFamily="18" charset="2"/>
              <a:buChar char="®"/>
            </a:pPr>
            <a:r>
              <a:rPr lang="de-DE" altLang="de-DE" sz="1800">
                <a:sym typeface="Symbol" panose="05050102010706020507" pitchFamily="18" charset="2"/>
              </a:rPr>
              <a:t> </a:t>
            </a:r>
            <a:r>
              <a:rPr lang="de-DE" altLang="de-DE" sz="1800" i="1">
                <a:sym typeface="Symbol" panose="05050102010706020507" pitchFamily="18" charset="2"/>
              </a:rPr>
              <a:t>E.coli</a:t>
            </a:r>
            <a:r>
              <a:rPr lang="de-DE" altLang="de-DE" sz="1800">
                <a:sym typeface="Symbol" panose="05050102010706020507" pitchFamily="18" charset="2"/>
              </a:rPr>
              <a:t> Promotoren enthalten 3 konservierte Sequenzmerkmale</a:t>
            </a:r>
          </a:p>
          <a:p>
            <a:pPr eaLnBrk="1" hangingPunct="1">
              <a:lnSpc>
                <a:spcPct val="120000"/>
              </a:lnSpc>
              <a:buFont typeface="Symbol" panose="05050102010706020507" pitchFamily="18" charset="2"/>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eine etwa 6bp lange Region mit dem Konsensusmotif </a:t>
            </a:r>
            <a:r>
              <a:rPr lang="de-DE" altLang="de-DE" sz="1800" b="1">
                <a:sym typeface="Symbol" panose="05050102010706020507" pitchFamily="18" charset="2"/>
              </a:rPr>
              <a:t>TATAAT</a:t>
            </a:r>
            <a:r>
              <a:rPr lang="de-DE" altLang="de-DE" sz="1800">
                <a:sym typeface="Symbol" panose="05050102010706020507" pitchFamily="18" charset="2"/>
              </a:rPr>
              <a:t> bei Position </a:t>
            </a:r>
            <a:r>
              <a:rPr lang="de-DE" altLang="de-DE" sz="1800" b="1">
                <a:sym typeface="Symbol" panose="05050102010706020507" pitchFamily="18" charset="2"/>
              </a:rPr>
              <a:t>-10</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eine etwa 6bp lange Region mit dem Konsensusmotif </a:t>
            </a:r>
            <a:r>
              <a:rPr lang="de-DE" altLang="de-DE" sz="1800" b="1">
                <a:sym typeface="Symbol" panose="05050102010706020507" pitchFamily="18" charset="2"/>
              </a:rPr>
              <a:t>TTGACA</a:t>
            </a:r>
            <a:r>
              <a:rPr lang="de-DE" altLang="de-DE" sz="1800">
                <a:sym typeface="Symbol" panose="05050102010706020507" pitchFamily="18" charset="2"/>
              </a:rPr>
              <a:t> bei Position </a:t>
            </a:r>
            <a:r>
              <a:rPr lang="de-DE" altLang="de-DE" sz="1800" b="1">
                <a:sym typeface="Symbol" panose="05050102010706020507" pitchFamily="18" charset="2"/>
              </a:rPr>
              <a:t>-35</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die </a:t>
            </a:r>
            <a:r>
              <a:rPr lang="de-DE" altLang="de-DE" sz="1800" b="1">
                <a:sym typeface="Symbol" panose="05050102010706020507" pitchFamily="18" charset="2"/>
              </a:rPr>
              <a:t>Distanz</a:t>
            </a:r>
            <a:r>
              <a:rPr lang="de-DE" altLang="de-DE" sz="1800">
                <a:sym typeface="Symbol" panose="05050102010706020507" pitchFamily="18" charset="2"/>
              </a:rPr>
              <a:t> zwischen den beiden Regionen von etwa 17bp ist relativ konstant</a:t>
            </a:r>
          </a:p>
        </p:txBody>
      </p:sp>
      <p:sp>
        <p:nvSpPr>
          <p:cNvPr id="13318"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843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BAD1C352-2501-494C-B228-6BC5147D768A}" type="slidenum">
              <a:rPr lang="de-DE" altLang="de-DE" sz="1000"/>
              <a:pPr/>
              <a:t>14</a:t>
            </a:fld>
            <a:endParaRPr lang="de-DE" altLang="de-DE" sz="1000"/>
          </a:p>
        </p:txBody>
      </p:sp>
      <p:sp>
        <p:nvSpPr>
          <p:cNvPr id="18436"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anose="020B0600070205080204" pitchFamily="34" charset="-128"/>
              </a:rPr>
              <a:t>Machbarkeit der Motivsuche mit dem Computer?</a:t>
            </a:r>
          </a:p>
        </p:txBody>
      </p:sp>
      <p:sp>
        <p:nvSpPr>
          <p:cNvPr id="18437" name="Text Box 4"/>
          <p:cNvSpPr txBox="1">
            <a:spLocks noChangeArrowheads="1"/>
          </p:cNvSpPr>
          <p:nvPr/>
        </p:nvSpPr>
        <p:spPr bwMode="auto">
          <a:xfrm>
            <a:off x="250825" y="549275"/>
            <a:ext cx="8713788"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Transkriptionsfaktorbindestellen (TFBS) mit einem Computerprogramm zu identifizieren ist schwierig, da diese aus kurzen, entarteten Sequenzen bestehen, die häufig ebenfalls durch Zufall auftreten. </a:t>
            </a:r>
          </a:p>
          <a:p>
            <a:pPr eaLnBrk="1" hangingPunct="1">
              <a:lnSpc>
                <a:spcPct val="120000"/>
              </a:lnSpc>
            </a:pPr>
            <a:endParaRPr lang="de-DE" altLang="de-DE" sz="1800"/>
          </a:p>
          <a:p>
            <a:pPr eaLnBrk="1" hangingPunct="1">
              <a:lnSpc>
                <a:spcPct val="120000"/>
              </a:lnSpc>
              <a:buFont typeface="Symbol" panose="05050102010706020507" pitchFamily="18" charset="2"/>
              <a:buChar char="®"/>
            </a:pPr>
            <a:r>
              <a:rPr lang="de-DE" altLang="de-DE" sz="1800">
                <a:sym typeface="Symbol" panose="05050102010706020507" pitchFamily="18" charset="2"/>
              </a:rPr>
              <a:t> Das Problem lässt sich daher schwer eingrenzen</a:t>
            </a:r>
          </a:p>
          <a:p>
            <a:pPr eaLnBrk="1" hangingPunct="1">
              <a:lnSpc>
                <a:spcPct val="120000"/>
              </a:lnSpc>
            </a:pPr>
            <a:r>
              <a:rPr lang="de-DE" altLang="de-DE" sz="1800">
                <a:sym typeface="Symbol" panose="05050102010706020507" pitchFamily="18" charset="2"/>
              </a:rPr>
              <a:t> </a:t>
            </a:r>
            <a:endParaRPr lang="de-DE" altLang="de-DE" sz="1800"/>
          </a:p>
          <a:p>
            <a:pPr eaLnBrk="1" hangingPunct="1">
              <a:lnSpc>
                <a:spcPct val="120000"/>
              </a:lnSpc>
              <a:buFontTx/>
              <a:buChar char="•"/>
            </a:pPr>
            <a:r>
              <a:rPr lang="de-DE" altLang="de-DE" sz="1800"/>
              <a:t> die Länge des gesuchten Motivs vorher nicht bekannt</a:t>
            </a:r>
          </a:p>
          <a:p>
            <a:pPr eaLnBrk="1" hangingPunct="1">
              <a:lnSpc>
                <a:spcPct val="120000"/>
              </a:lnSpc>
              <a:buFontTx/>
              <a:buChar char="•"/>
            </a:pPr>
            <a:endParaRPr lang="de-DE" altLang="de-DE" sz="1800"/>
          </a:p>
          <a:p>
            <a:pPr eaLnBrk="1" hangingPunct="1">
              <a:lnSpc>
                <a:spcPct val="120000"/>
              </a:lnSpc>
              <a:buFontTx/>
              <a:buChar char="•"/>
            </a:pPr>
            <a:r>
              <a:rPr lang="de-DE" altLang="de-DE" sz="1800">
                <a:sym typeface="Symbol" panose="05050102010706020507" pitchFamily="18" charset="2"/>
              </a:rPr>
              <a:t> das Motiv braucht zwischen verschiedenen Promotern nicht stark konserviert sein.</a:t>
            </a:r>
          </a:p>
          <a:p>
            <a:pPr eaLnBrk="1" hangingPunct="1">
              <a:lnSpc>
                <a:spcPct val="120000"/>
              </a:lnSpc>
              <a:buFontTx/>
              <a:buChar char="•"/>
            </a:pPr>
            <a:endParaRPr lang="de-DE" altLang="de-DE" sz="1800">
              <a:sym typeface="Symbol" panose="05050102010706020507" pitchFamily="18" charset="2"/>
            </a:endParaRPr>
          </a:p>
          <a:p>
            <a:pPr eaLnBrk="1" hangingPunct="1">
              <a:lnSpc>
                <a:spcPct val="120000"/>
              </a:lnSpc>
              <a:buFontTx/>
              <a:buChar char="•"/>
            </a:pPr>
            <a:r>
              <a:rPr lang="de-DE" altLang="de-DE" sz="1800">
                <a:sym typeface="Symbol" panose="05050102010706020507" pitchFamily="18" charset="2"/>
              </a:rPr>
              <a:t> die Sequenzen, mit denen man nach dem Motiv sucht, brauchen nicht notwendigerweise dem gesamten Promoter entsprechen</a:t>
            </a:r>
          </a:p>
        </p:txBody>
      </p:sp>
      <p:sp>
        <p:nvSpPr>
          <p:cNvPr id="1434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945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EC241BA-84BF-4868-AC9E-02F5A1BF11A6}" type="slidenum">
              <a:rPr lang="de-DE" altLang="de-DE" sz="1000"/>
              <a:pPr/>
              <a:t>15</a:t>
            </a:fld>
            <a:endParaRPr lang="de-DE" altLang="de-DE" sz="1000"/>
          </a:p>
        </p:txBody>
      </p:sp>
      <p:sp>
        <p:nvSpPr>
          <p:cNvPr id="19460"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anose="020B0600070205080204" pitchFamily="34" charset="-128"/>
              </a:rPr>
              <a:t>Suche nach gemeinsamen Sequenzmotiven</a:t>
            </a:r>
          </a:p>
        </p:txBody>
      </p:sp>
      <p:sp>
        <p:nvSpPr>
          <p:cNvPr id="19461" name="Text Box 4"/>
          <p:cNvSpPr txBox="1">
            <a:spLocks noChangeArrowheads="1"/>
          </p:cNvSpPr>
          <p:nvPr/>
        </p:nvSpPr>
        <p:spPr bwMode="auto">
          <a:xfrm>
            <a:off x="381000" y="609600"/>
            <a:ext cx="8534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Wird seit der Verfügbarkeit von Microarray Gen-Expressionsdaten eingesetzt.</a:t>
            </a:r>
          </a:p>
          <a:p>
            <a:pPr eaLnBrk="1" hangingPunct="1">
              <a:lnSpc>
                <a:spcPct val="120000"/>
              </a:lnSpc>
            </a:pPr>
            <a:endParaRPr lang="de-DE" altLang="de-DE" sz="1800"/>
          </a:p>
          <a:p>
            <a:pPr eaLnBrk="1" hangingPunct="1">
              <a:lnSpc>
                <a:spcPct val="120000"/>
              </a:lnSpc>
            </a:pPr>
            <a:r>
              <a:rPr lang="de-DE" altLang="de-DE" sz="1800"/>
              <a:t>Durch Clustern erhält man Gruppen von Genen mit ähnlichen Expressionsprofilen (z.B. solche, die zur selben Zeit im Zellzyklus aktiviert sind)</a:t>
            </a:r>
          </a:p>
          <a:p>
            <a:pPr eaLnBrk="1" hangingPunct="1">
              <a:lnSpc>
                <a:spcPct val="120000"/>
              </a:lnSpc>
            </a:pPr>
            <a:endParaRPr lang="de-DE" altLang="de-DE" sz="1800"/>
          </a:p>
          <a:p>
            <a:pPr eaLnBrk="1" hangingPunct="1">
              <a:lnSpc>
                <a:spcPct val="120000"/>
              </a:lnSpc>
            </a:pPr>
            <a:r>
              <a:rPr lang="de-DE" altLang="de-DE" sz="1800">
                <a:sym typeface="Symbol" panose="05050102010706020507" pitchFamily="18" charset="2"/>
              </a:rPr>
              <a:t>Hypothese, dass dieses Profil, zumindest teilweise, durch eine ähnliche Struktur der für die transkriptionelle Regulation verantwortlichen cis-regulatorischen Regionen verursacht wird.</a:t>
            </a:r>
          </a:p>
          <a:p>
            <a:pPr eaLnBrk="1" hangingPunct="1">
              <a:lnSpc>
                <a:spcPct val="120000"/>
              </a:lnSpc>
            </a:pPr>
            <a:endParaRPr lang="de-DE" altLang="de-DE" sz="1800">
              <a:sym typeface="Symbol" panose="05050102010706020507" pitchFamily="18" charset="2"/>
            </a:endParaRPr>
          </a:p>
          <a:p>
            <a:pPr eaLnBrk="1" hangingPunct="1">
              <a:lnSpc>
                <a:spcPct val="120000"/>
              </a:lnSpc>
            </a:pPr>
            <a:r>
              <a:rPr lang="de-DE" altLang="de-DE" sz="1800">
                <a:latin typeface="Times New Roman" panose="02020603050405020304" pitchFamily="18" charset="0"/>
                <a:cs typeface="Times New Roman" panose="02020603050405020304" pitchFamily="18" charset="0"/>
                <a:sym typeface="Symbol" panose="05050102010706020507" pitchFamily="18" charset="2"/>
              </a:rPr>
              <a:t>→ </a:t>
            </a:r>
            <a:r>
              <a:rPr lang="de-DE" altLang="de-DE" sz="1800">
                <a:sym typeface="Symbol" panose="05050102010706020507" pitchFamily="18" charset="2"/>
              </a:rPr>
              <a:t>Suche nach gemeinsamen Motiven in upstream Region des TSS dieser Gene (z.B. -100 bp für Prokaryoten bzw. -2000 bp für Eukaryoten).</a:t>
            </a:r>
          </a:p>
        </p:txBody>
      </p:sp>
      <p:sp>
        <p:nvSpPr>
          <p:cNvPr id="15366"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0483"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AE75765-8119-4FA8-8812-4BE138D252EE}" type="slidenum">
              <a:rPr lang="de-DE" altLang="de-DE" sz="1000"/>
              <a:pPr/>
              <a:t>16</a:t>
            </a:fld>
            <a:endParaRPr lang="de-DE" altLang="de-DE" sz="1000"/>
          </a:p>
        </p:txBody>
      </p:sp>
      <p:pic>
        <p:nvPicPr>
          <p:cNvPr id="20484" name="Picture 2" descr="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762000"/>
            <a:ext cx="4968875" cy="5616575"/>
          </a:xfrm>
          <a:noFill/>
        </p:spPr>
      </p:pic>
      <p:sp>
        <p:nvSpPr>
          <p:cNvPr id="20485" name="Rectangle 3"/>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Motif-Identifizierung</a:t>
            </a:r>
          </a:p>
        </p:txBody>
      </p:sp>
      <p:sp>
        <p:nvSpPr>
          <p:cNvPr id="20486" name="Text Box 6"/>
          <p:cNvSpPr txBox="1">
            <a:spLocks noChangeArrowheads="1"/>
          </p:cNvSpPr>
          <p:nvPr/>
        </p:nvSpPr>
        <p:spPr bwMode="auto">
          <a:xfrm>
            <a:off x="6908800" y="5715000"/>
            <a:ext cx="22352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Ohler, Niemann </a:t>
            </a:r>
          </a:p>
          <a:p>
            <a:pPr eaLnBrk="1" hangingPunct="1">
              <a:lnSpc>
                <a:spcPct val="120000"/>
              </a:lnSpc>
            </a:pPr>
            <a:r>
              <a:rPr lang="de-DE" altLang="de-DE" sz="1400"/>
              <a:t>Trends Gen 17, 2 (2001)</a:t>
            </a:r>
          </a:p>
        </p:txBody>
      </p:sp>
      <p:sp>
        <p:nvSpPr>
          <p:cNvPr id="16391"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150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6F53AF0C-0810-4C15-B591-7A7D40D2F4A6}" type="slidenum">
              <a:rPr lang="de-DE" altLang="de-DE" sz="1000"/>
              <a:pPr/>
              <a:t>17</a:t>
            </a:fld>
            <a:endParaRPr lang="de-DE" altLang="de-DE" sz="1000"/>
          </a:p>
        </p:txBody>
      </p:sp>
      <p:graphicFrame>
        <p:nvGraphicFramePr>
          <p:cNvPr id="21506" name="Object 2"/>
          <p:cNvGraphicFramePr>
            <a:graphicFrameLocks noGrp="1" noChangeAspect="1"/>
          </p:cNvGraphicFramePr>
          <p:nvPr>
            <p:ph sz="half" idx="2"/>
          </p:nvPr>
        </p:nvGraphicFramePr>
        <p:xfrm>
          <a:off x="755650" y="2205038"/>
          <a:ext cx="7273925" cy="4041775"/>
        </p:xfrm>
        <a:graphic>
          <a:graphicData uri="http://schemas.openxmlformats.org/presentationml/2006/ole">
            <mc:AlternateContent xmlns:mc="http://schemas.openxmlformats.org/markup-compatibility/2006">
              <mc:Choice xmlns:v="urn:schemas-microsoft-com:vml" Requires="v">
                <p:oleObj spid="_x0000_s21528" name="Bitmap" r:id="rId3" imgW="10295238" imgH="5723810" progId="Paint.Picture">
                  <p:embed/>
                </p:oleObj>
              </mc:Choice>
              <mc:Fallback>
                <p:oleObj name="Bitmap" r:id="rId3" imgW="10295238" imgH="57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05038"/>
                        <a:ext cx="7273925"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Rectangle 3"/>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Positions-spezifische Gewichtsmatrix</a:t>
            </a:r>
          </a:p>
        </p:txBody>
      </p:sp>
      <p:sp>
        <p:nvSpPr>
          <p:cNvPr id="21510" name="Rectangle 4"/>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1511" name="Text Box 5"/>
          <p:cNvSpPr txBox="1">
            <a:spLocks noChangeArrowheads="1"/>
          </p:cNvSpPr>
          <p:nvPr/>
        </p:nvSpPr>
        <p:spPr bwMode="auto">
          <a:xfrm>
            <a:off x="304800" y="533400"/>
            <a:ext cx="836771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Populäres Verfahren wenn es eine Liste von Genen gibt, die ein TF-Bindungs-motiv gemeinsam haben. Bedingung: gute MSAs müssen vorhanden sein.</a:t>
            </a:r>
          </a:p>
          <a:p>
            <a:pPr eaLnBrk="1" hangingPunct="1">
              <a:lnSpc>
                <a:spcPct val="120000"/>
              </a:lnSpc>
            </a:pPr>
            <a:endParaRPr lang="de-DE" altLang="de-DE" sz="1800"/>
          </a:p>
          <a:p>
            <a:pPr eaLnBrk="1" hangingPunct="1">
              <a:lnSpc>
                <a:spcPct val="120000"/>
              </a:lnSpc>
            </a:pPr>
            <a:r>
              <a:rPr lang="de-DE" altLang="de-DE" sz="1800"/>
              <a:t>Alignment-Matrix: wie häufig treten die verschiedenen </a:t>
            </a:r>
          </a:p>
          <a:p>
            <a:pPr eaLnBrk="1" hangingPunct="1">
              <a:lnSpc>
                <a:spcPct val="120000"/>
              </a:lnSpc>
            </a:pPr>
            <a:r>
              <a:rPr lang="de-DE" altLang="de-DE" sz="1800"/>
              <a:t>Buchstaben an jeder Position im Alignment auf?</a:t>
            </a:r>
            <a:endParaRPr lang="de-DE" altLang="de-DE" sz="1800">
              <a:sym typeface="Symbol" panose="05050102010706020507" pitchFamily="18" charset="2"/>
            </a:endParaRPr>
          </a:p>
        </p:txBody>
      </p:sp>
      <p:sp>
        <p:nvSpPr>
          <p:cNvPr id="21512" name="Text Box 6"/>
          <p:cNvSpPr txBox="1">
            <a:spLocks noChangeArrowheads="1"/>
          </p:cNvSpPr>
          <p:nvPr/>
        </p:nvSpPr>
        <p:spPr bwMode="auto">
          <a:xfrm>
            <a:off x="4859338" y="6105525"/>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Hertz, Stormo (1999) Bioinformatics 15, 563</a:t>
            </a:r>
            <a:endParaRPr lang="de-DE" altLang="de-DE" sz="1400">
              <a:sym typeface="Symbol" panose="05050102010706020507" pitchFamily="18" charset="2"/>
            </a:endParaRPr>
          </a:p>
        </p:txBody>
      </p:sp>
      <p:sp>
        <p:nvSpPr>
          <p:cNvPr id="17417"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2532"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26F08A1-7B25-4DA7-9168-3E63647A9AA8}" type="slidenum">
              <a:rPr lang="de-DE" altLang="de-DE" sz="1000"/>
              <a:pPr/>
              <a:t>18</a:t>
            </a:fld>
            <a:endParaRPr lang="de-DE" altLang="de-DE" sz="1000"/>
          </a:p>
        </p:txBody>
      </p:sp>
      <p:sp>
        <p:nvSpPr>
          <p:cNvPr id="22533" name="Rectangle 2"/>
          <p:cNvSpPr>
            <a:spLocks noGrp="1" noChangeArrowheads="1"/>
          </p:cNvSpPr>
          <p:nvPr>
            <p:ph type="title"/>
          </p:nvPr>
        </p:nvSpPr>
        <p:spPr/>
        <p:txBody>
          <a:bodyPr/>
          <a:lstStyle/>
          <a:p>
            <a:pPr eaLnBrk="1" hangingPunct="1"/>
            <a:r>
              <a:rPr lang="en-GB" altLang="de-DE" smtClean="0">
                <a:ea typeface="ＭＳ Ｐゴシック" panose="020B0600070205080204" pitchFamily="34" charset="-128"/>
              </a:rPr>
              <a:t>Positions-spezifische Gewichtsmatrix</a:t>
            </a:r>
          </a:p>
        </p:txBody>
      </p:sp>
      <p:sp>
        <p:nvSpPr>
          <p:cNvPr id="22534"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2535" name="Text Box 4"/>
          <p:cNvSpPr txBox="1">
            <a:spLocks noChangeArrowheads="1"/>
          </p:cNvSpPr>
          <p:nvPr/>
        </p:nvSpPr>
        <p:spPr bwMode="auto">
          <a:xfrm>
            <a:off x="381000" y="700088"/>
            <a:ext cx="8367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Beispiele für Matrizen, die von YRSA verwendet werden:</a:t>
            </a:r>
            <a:endParaRPr lang="de-DE" altLang="de-DE" sz="1800">
              <a:sym typeface="Symbol" panose="05050102010706020507" pitchFamily="18" charset="2"/>
            </a:endParaRPr>
          </a:p>
        </p:txBody>
      </p:sp>
      <p:sp>
        <p:nvSpPr>
          <p:cNvPr id="22536" name="Text Box 5"/>
          <p:cNvSpPr txBox="1">
            <a:spLocks noChangeArrowheads="1"/>
          </p:cNvSpPr>
          <p:nvPr/>
        </p:nvSpPr>
        <p:spPr bwMode="auto">
          <a:xfrm>
            <a:off x="3924300" y="5949950"/>
            <a:ext cx="48244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http://forkhead.cgb.ki.se/YRSA/matrixlist.html</a:t>
            </a:r>
          </a:p>
        </p:txBody>
      </p:sp>
      <p:graphicFrame>
        <p:nvGraphicFramePr>
          <p:cNvPr id="22530" name="Object 2"/>
          <p:cNvGraphicFramePr>
            <a:graphicFrameLocks noGrp="1" noChangeAspect="1"/>
          </p:cNvGraphicFramePr>
          <p:nvPr>
            <p:ph sz="quarter" idx="3"/>
          </p:nvPr>
        </p:nvGraphicFramePr>
        <p:xfrm>
          <a:off x="611188" y="1125538"/>
          <a:ext cx="4568825" cy="4752975"/>
        </p:xfrm>
        <a:graphic>
          <a:graphicData uri="http://schemas.openxmlformats.org/presentationml/2006/ole">
            <mc:AlternateContent xmlns:mc="http://schemas.openxmlformats.org/markup-compatibility/2006">
              <mc:Choice xmlns:v="urn:schemas-microsoft-com:vml" Requires="v">
                <p:oleObj spid="_x0000_s22552" name="Bitmap" r:id="rId3" imgW="4285714" imgH="4458322" progId="Paint.Picture">
                  <p:embed/>
                </p:oleObj>
              </mc:Choice>
              <mc:Fallback>
                <p:oleObj name="Bitmap" r:id="rId3" imgW="4285714" imgH="4458322"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45688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Datumsplatzhalter 3"/>
          <p:cNvSpPr>
            <a:spLocks noGrp="1"/>
          </p:cNvSpPr>
          <p:nvPr>
            <p:ph type="dt" sz="quarter" idx="4294967295"/>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5"/>
          <p:cNvSpPr>
            <a:spLocks noGrp="1"/>
          </p:cNvSpPr>
          <p:nvPr>
            <p:ph type="ftr" sz="quarter" idx="11"/>
          </p:nvPr>
        </p:nvSpPr>
        <p:spPr/>
        <p:txBody>
          <a:bodyPr/>
          <a:lstStyle/>
          <a:p>
            <a:pPr>
              <a:defRPr/>
            </a:pPr>
            <a:r>
              <a:rPr lang="de-DE">
                <a:latin typeface="Arial" pitchFamily="-105" charset="0"/>
              </a:rPr>
              <a:t>Softwarewerkzeuge</a:t>
            </a:r>
          </a:p>
        </p:txBody>
      </p:sp>
      <p:sp>
        <p:nvSpPr>
          <p:cNvPr id="23556"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87EC5BC-EDDA-4B48-92C6-7C7876807B55}" type="slidenum">
              <a:rPr lang="de-DE" altLang="de-DE" sz="1000"/>
              <a:pPr/>
              <a:t>19</a:t>
            </a:fld>
            <a:endParaRPr lang="de-DE" altLang="de-DE" sz="1000"/>
          </a:p>
        </p:txBody>
      </p:sp>
      <p:sp>
        <p:nvSpPr>
          <p:cNvPr id="23557" name="Rectangle 2"/>
          <p:cNvSpPr>
            <a:spLocks noGrp="1" noChangeArrowheads="1"/>
          </p:cNvSpPr>
          <p:nvPr>
            <p:ph type="title"/>
          </p:nvPr>
        </p:nvSpPr>
        <p:spPr>
          <a:xfrm>
            <a:off x="250825" y="152400"/>
            <a:ext cx="8642350" cy="457200"/>
          </a:xfrm>
        </p:spPr>
        <p:txBody>
          <a:bodyPr/>
          <a:lstStyle/>
          <a:p>
            <a:pPr eaLnBrk="1" hangingPunct="1"/>
            <a:r>
              <a:rPr lang="en-GB" altLang="de-DE" sz="2000" smtClean="0">
                <a:ea typeface="ＭＳ Ｐゴシック" panose="020B0600070205080204" pitchFamily="34" charset="-128"/>
              </a:rPr>
              <a:t>Datenbank für eukaryotische Transkriptionsfaktoren: TRANSFAC</a:t>
            </a:r>
          </a:p>
        </p:txBody>
      </p:sp>
      <p:sp>
        <p:nvSpPr>
          <p:cNvPr id="23558"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3559" name="Text Box 4"/>
          <p:cNvSpPr txBox="1">
            <a:spLocks noChangeArrowheads="1"/>
          </p:cNvSpPr>
          <p:nvPr/>
        </p:nvSpPr>
        <p:spPr bwMode="auto">
          <a:xfrm>
            <a:off x="395288" y="620713"/>
            <a:ext cx="83677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sym typeface="Symbol" panose="05050102010706020507" pitchFamily="18" charset="2"/>
              </a:rPr>
              <a:t>BIOBase / TU Braunschweig / GBF</a:t>
            </a:r>
          </a:p>
          <a:p>
            <a:pPr eaLnBrk="1" hangingPunct="1">
              <a:lnSpc>
                <a:spcPct val="120000"/>
              </a:lnSpc>
            </a:pPr>
            <a:endParaRPr lang="de-DE" altLang="de-DE" sz="1800">
              <a:sym typeface="Symbol" panose="05050102010706020507" pitchFamily="18" charset="2"/>
            </a:endParaRPr>
          </a:p>
          <a:p>
            <a:pPr eaLnBrk="1" hangingPunct="1">
              <a:lnSpc>
                <a:spcPct val="120000"/>
              </a:lnSpc>
            </a:pPr>
            <a:r>
              <a:rPr lang="de-DE" altLang="de-DE" sz="1800">
                <a:sym typeface="Symbol" panose="05050102010706020507" pitchFamily="18" charset="2"/>
              </a:rPr>
              <a:t>Relationelle Datenbank</a:t>
            </a:r>
          </a:p>
          <a:p>
            <a:pPr eaLnBrk="1" hangingPunct="1">
              <a:lnSpc>
                <a:spcPct val="120000"/>
              </a:lnSpc>
            </a:pPr>
            <a:r>
              <a:rPr lang="de-DE" altLang="de-DE" sz="1800">
                <a:sym typeface="Symbol" panose="05050102010706020507" pitchFamily="18" charset="2"/>
              </a:rPr>
              <a:t>6 Dateien:</a:t>
            </a:r>
          </a:p>
          <a:p>
            <a:pPr eaLnBrk="1" hangingPunct="1">
              <a:lnSpc>
                <a:spcPct val="120000"/>
              </a:lnSpc>
            </a:pPr>
            <a:r>
              <a:rPr lang="de-DE" altLang="de-DE" sz="1800">
                <a:sym typeface="Symbol" panose="05050102010706020507" pitchFamily="18" charset="2"/>
              </a:rPr>
              <a:t>FACTOR Wechselwirkung von TFs</a:t>
            </a:r>
          </a:p>
          <a:p>
            <a:pPr eaLnBrk="1" hangingPunct="1">
              <a:lnSpc>
                <a:spcPct val="120000"/>
              </a:lnSpc>
            </a:pPr>
            <a:r>
              <a:rPr lang="de-DE" altLang="de-DE" sz="1800">
                <a:sym typeface="Symbol" panose="05050102010706020507" pitchFamily="18" charset="2"/>
              </a:rPr>
              <a:t>SITE	 ihre DNA-Bindungsstelle</a:t>
            </a:r>
          </a:p>
          <a:p>
            <a:pPr eaLnBrk="1" hangingPunct="1">
              <a:lnSpc>
                <a:spcPct val="120000"/>
              </a:lnSpc>
            </a:pPr>
            <a:r>
              <a:rPr lang="de-DE" altLang="de-DE" sz="1800">
                <a:sym typeface="Symbol" panose="05050102010706020507" pitchFamily="18" charset="2"/>
              </a:rPr>
              <a:t>GENE	 durch welche sie diese</a:t>
            </a:r>
          </a:p>
          <a:p>
            <a:pPr eaLnBrk="1" hangingPunct="1">
              <a:lnSpc>
                <a:spcPct val="120000"/>
              </a:lnSpc>
            </a:pPr>
            <a:r>
              <a:rPr lang="de-DE" altLang="de-DE" sz="1800">
                <a:sym typeface="Symbol" panose="05050102010706020507" pitchFamily="18" charset="2"/>
              </a:rPr>
              <a:t>	 Zielgene regulieren</a:t>
            </a:r>
          </a:p>
          <a:p>
            <a:pPr eaLnBrk="1" hangingPunct="1">
              <a:lnSpc>
                <a:spcPct val="120000"/>
              </a:lnSpc>
            </a:pPr>
            <a:r>
              <a:rPr lang="de-DE" altLang="de-DE" sz="1800">
                <a:sym typeface="Symbol" panose="05050102010706020507" pitchFamily="18" charset="2"/>
              </a:rPr>
              <a:t>CELL	 wo kommt Faktor in Zelle vor?</a:t>
            </a:r>
          </a:p>
          <a:p>
            <a:pPr eaLnBrk="1" hangingPunct="1">
              <a:lnSpc>
                <a:spcPct val="120000"/>
              </a:lnSpc>
            </a:pPr>
            <a:r>
              <a:rPr lang="de-DE" altLang="de-DE" sz="1800">
                <a:sym typeface="Symbol" panose="05050102010706020507" pitchFamily="18" charset="2"/>
              </a:rPr>
              <a:t>MATRIX  TF Nukleotid-Gewichtungsmatrix</a:t>
            </a:r>
          </a:p>
          <a:p>
            <a:pPr eaLnBrk="1" hangingPunct="1">
              <a:lnSpc>
                <a:spcPct val="120000"/>
              </a:lnSpc>
            </a:pPr>
            <a:r>
              <a:rPr lang="de-DE" altLang="de-DE" sz="1800">
                <a:sym typeface="Symbol" panose="05050102010706020507" pitchFamily="18" charset="2"/>
              </a:rPr>
              <a:t>CLASS	 Klassifizierungsschema der TFs</a:t>
            </a:r>
          </a:p>
        </p:txBody>
      </p:sp>
      <p:sp>
        <p:nvSpPr>
          <p:cNvPr id="23560" name="Text Box 5"/>
          <p:cNvSpPr txBox="1">
            <a:spLocks noChangeArrowheads="1"/>
          </p:cNvSpPr>
          <p:nvPr/>
        </p:nvSpPr>
        <p:spPr bwMode="auto">
          <a:xfrm>
            <a:off x="4859338" y="5949950"/>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Wingender et al. (1998) J Mol Biol 284,241</a:t>
            </a:r>
            <a:endParaRPr lang="de-DE" altLang="de-DE" sz="1400">
              <a:sym typeface="Symbol" panose="05050102010706020507" pitchFamily="18" charset="2"/>
            </a:endParaRPr>
          </a:p>
        </p:txBody>
      </p:sp>
      <p:graphicFrame>
        <p:nvGraphicFramePr>
          <p:cNvPr id="23554" name="Object 2"/>
          <p:cNvGraphicFramePr>
            <a:graphicFrameLocks noGrp="1" noChangeAspect="1"/>
          </p:cNvGraphicFramePr>
          <p:nvPr>
            <p:ph sz="half" idx="2"/>
          </p:nvPr>
        </p:nvGraphicFramePr>
        <p:xfrm>
          <a:off x="4787900" y="620713"/>
          <a:ext cx="3810000" cy="2659062"/>
        </p:xfrm>
        <a:graphic>
          <a:graphicData uri="http://schemas.openxmlformats.org/presentationml/2006/ole">
            <mc:AlternateContent xmlns:mc="http://schemas.openxmlformats.org/markup-compatibility/2006">
              <mc:Choice xmlns:v="urn:schemas-microsoft-com:vml" Requires="v">
                <p:oleObj spid="_x0000_s23576" name="Bitmap" r:id="rId3" imgW="5485714" imgH="3828571" progId="Paint.Picture">
                  <p:embed/>
                </p:oleObj>
              </mc:Choice>
              <mc:Fallback>
                <p:oleObj name="Bitmap" r:id="rId3" imgW="5485714" imgH="3828571"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620713"/>
                        <a:ext cx="3810000"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5"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96480"/>
            <a:ext cx="6049368" cy="5794572"/>
          </a:xfrm>
          <a:prstGeom prst="rect">
            <a:avLst/>
          </a:prstGeom>
        </p:spPr>
      </p:pic>
      <p:sp>
        <p:nvSpPr>
          <p:cNvPr id="512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5123"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922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1532D51-1CE0-4F50-AD44-9E57EB9693B2}" type="slidenum">
              <a:rPr lang="de-DE" altLang="de-DE" sz="1000"/>
              <a:pPr/>
              <a:t>2</a:t>
            </a:fld>
            <a:endParaRPr lang="de-DE" altLang="de-DE" sz="1000"/>
          </a:p>
        </p:txBody>
      </p:sp>
      <p:sp>
        <p:nvSpPr>
          <p:cNvPr id="9221" name="Rectangle 1026"/>
          <p:cNvSpPr>
            <a:spLocks noGrp="1" noChangeArrowheads="1"/>
          </p:cNvSpPr>
          <p:nvPr>
            <p:ph type="title"/>
          </p:nvPr>
        </p:nvSpPr>
        <p:spPr>
          <a:xfrm>
            <a:off x="684213" y="188913"/>
            <a:ext cx="7775575" cy="360362"/>
          </a:xfrm>
        </p:spPr>
        <p:txBody>
          <a:bodyPr/>
          <a:lstStyle/>
          <a:p>
            <a:pPr eaLnBrk="1" hangingPunct="1"/>
            <a:r>
              <a:rPr lang="en-GB" altLang="de-DE" dirty="0" err="1" smtClean="0">
                <a:ea typeface="ＭＳ Ｐゴシック" panose="020B0600070205080204" pitchFamily="34" charset="-128"/>
              </a:rPr>
              <a:t>Länge</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Genen</a:t>
            </a:r>
            <a:endParaRPr lang="en-GB" altLang="de-DE" dirty="0" smtClean="0">
              <a:ea typeface="ＭＳ Ｐゴシック" panose="020B0600070205080204" pitchFamily="34" charset="-128"/>
            </a:endParaRPr>
          </a:p>
        </p:txBody>
      </p:sp>
      <p:sp>
        <p:nvSpPr>
          <p:cNvPr id="9222" name="Text Box 1028"/>
          <p:cNvSpPr txBox="1">
            <a:spLocks noChangeArrowheads="1"/>
          </p:cNvSpPr>
          <p:nvPr/>
        </p:nvSpPr>
        <p:spPr bwMode="auto">
          <a:xfrm>
            <a:off x="250825" y="549275"/>
            <a:ext cx="233997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Generell haben längere Genome auch längere Gene.</a:t>
            </a:r>
            <a:endParaRPr lang="de-DE" altLang="de-DE" sz="1800" dirty="0"/>
          </a:p>
        </p:txBody>
      </p:sp>
      <p:sp>
        <p:nvSpPr>
          <p:cNvPr id="8" name="Text Box 1028"/>
          <p:cNvSpPr txBox="1">
            <a:spLocks noChangeArrowheads="1"/>
          </p:cNvSpPr>
          <p:nvPr/>
        </p:nvSpPr>
        <p:spPr bwMode="auto">
          <a:xfrm>
            <a:off x="251520" y="5291799"/>
            <a:ext cx="23399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smtClean="0"/>
              <a:t>Yandell</a:t>
            </a:r>
            <a:r>
              <a:rPr lang="de-DE" altLang="de-DE" sz="1400" dirty="0" smtClean="0"/>
              <a:t> &amp; </a:t>
            </a:r>
            <a:r>
              <a:rPr lang="de-DE" altLang="de-DE" sz="1400" dirty="0" err="1" smtClean="0"/>
              <a:t>Ence</a:t>
            </a:r>
            <a:r>
              <a:rPr lang="de-DE" altLang="de-DE" sz="1400" dirty="0" smtClean="0"/>
              <a:t>, </a:t>
            </a:r>
            <a:r>
              <a:rPr lang="en-US" sz="1400" i="1" dirty="0"/>
              <a:t>Nature Reviews Genetics</a:t>
            </a:r>
            <a:r>
              <a:rPr lang="en-US" sz="1400" dirty="0"/>
              <a:t> </a:t>
            </a:r>
            <a:r>
              <a:rPr lang="en-US" sz="1400" dirty="0" smtClean="0"/>
              <a:t>13</a:t>
            </a:r>
            <a:r>
              <a:rPr lang="en-US" sz="1400" dirty="0"/>
              <a:t>, </a:t>
            </a:r>
            <a:r>
              <a:rPr lang="en-US" sz="1400" dirty="0" smtClean="0"/>
              <a:t>329–342 </a:t>
            </a:r>
            <a:r>
              <a:rPr lang="en-US" sz="1400" dirty="0"/>
              <a:t>(2012)</a:t>
            </a:r>
            <a:endParaRPr lang="de-DE" altLang="de-DE" sz="1400" dirty="0"/>
          </a:p>
        </p:txBody>
      </p:sp>
    </p:spTree>
    <p:extLst>
      <p:ext uri="{BB962C8B-B14F-4D97-AF65-F5344CB8AC3E}">
        <p14:creationId xmlns:p14="http://schemas.microsoft.com/office/powerpoint/2010/main" val="658914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4581"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E45F393-E29A-4534-BC2A-196289F198DA}" type="slidenum">
              <a:rPr lang="de-DE" altLang="de-DE" sz="1000"/>
              <a:pPr/>
              <a:t>20</a:t>
            </a:fld>
            <a:endParaRPr lang="de-DE" altLang="de-DE" sz="1000"/>
          </a:p>
        </p:txBody>
      </p:sp>
      <p:sp>
        <p:nvSpPr>
          <p:cNvPr id="24582" name="Rectangle 2"/>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graphicFrame>
        <p:nvGraphicFramePr>
          <p:cNvPr id="24578" name="Object 2"/>
          <p:cNvGraphicFramePr>
            <a:graphicFrameLocks noGrp="1" noChangeAspect="1"/>
          </p:cNvGraphicFramePr>
          <p:nvPr>
            <p:ph sz="quarter" idx="2"/>
            <p:extLst>
              <p:ext uri="{D42A27DB-BD31-4B8C-83A1-F6EECF244321}">
                <p14:modId xmlns:p14="http://schemas.microsoft.com/office/powerpoint/2010/main" val="221787562"/>
              </p:ext>
            </p:extLst>
          </p:nvPr>
        </p:nvGraphicFramePr>
        <p:xfrm>
          <a:off x="193798" y="845749"/>
          <a:ext cx="8424862" cy="2649537"/>
        </p:xfrm>
        <a:graphic>
          <a:graphicData uri="http://schemas.openxmlformats.org/presentationml/2006/ole">
            <mc:AlternateContent xmlns:mc="http://schemas.openxmlformats.org/markup-compatibility/2006">
              <mc:Choice xmlns:v="urn:schemas-microsoft-com:vml" Requires="v">
                <p:oleObj spid="_x0000_s24617" name="Bitmap" r:id="rId3" imgW="9783541" imgH="3076190" progId="Paint.Picture">
                  <p:embed/>
                </p:oleObj>
              </mc:Choice>
              <mc:Fallback>
                <p:oleObj name="Bitmap" r:id="rId3" imgW="9783541" imgH="307619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8" y="845749"/>
                        <a:ext cx="8424862"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4"/>
          <p:cNvSpPr txBox="1">
            <a:spLocks noChangeArrowheads="1"/>
          </p:cNvSpPr>
          <p:nvPr/>
        </p:nvSpPr>
        <p:spPr bwMode="auto">
          <a:xfrm>
            <a:off x="4701206" y="494631"/>
            <a:ext cx="396044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err="1">
                <a:sym typeface="Symbol" panose="05050102010706020507" pitchFamily="18" charset="2"/>
              </a:rPr>
              <a:t>BIOBase</a:t>
            </a:r>
            <a:r>
              <a:rPr lang="de-DE" altLang="de-DE" sz="1800" dirty="0">
                <a:sym typeface="Symbol" panose="05050102010706020507" pitchFamily="18" charset="2"/>
              </a:rPr>
              <a:t> / TU Braunschweig / GBF</a:t>
            </a:r>
          </a:p>
          <a:p>
            <a:pPr eaLnBrk="1" hangingPunct="1">
              <a:lnSpc>
                <a:spcPct val="120000"/>
              </a:lnSpc>
            </a:pPr>
            <a:endParaRPr lang="de-DE" altLang="de-DE" sz="1800" dirty="0">
              <a:sym typeface="Symbol" panose="05050102010706020507" pitchFamily="18" charset="2"/>
            </a:endParaRPr>
          </a:p>
        </p:txBody>
      </p:sp>
      <p:sp>
        <p:nvSpPr>
          <p:cNvPr id="24584" name="Text Box 5"/>
          <p:cNvSpPr txBox="1">
            <a:spLocks noChangeArrowheads="1"/>
          </p:cNvSpPr>
          <p:nvPr/>
        </p:nvSpPr>
        <p:spPr bwMode="auto">
          <a:xfrm>
            <a:off x="5384800" y="6120660"/>
            <a:ext cx="388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err="1"/>
              <a:t>Matys</a:t>
            </a:r>
            <a:r>
              <a:rPr lang="de-DE" altLang="de-DE" sz="1400" dirty="0"/>
              <a:t> et al. (2003) </a:t>
            </a:r>
            <a:r>
              <a:rPr lang="de-DE" altLang="de-DE" sz="1400" dirty="0" err="1"/>
              <a:t>Nucl</a:t>
            </a:r>
            <a:r>
              <a:rPr lang="de-DE" altLang="de-DE" sz="1400" dirty="0"/>
              <a:t> </a:t>
            </a:r>
            <a:r>
              <a:rPr lang="de-DE" altLang="de-DE" sz="1400" dirty="0" err="1"/>
              <a:t>Acid</a:t>
            </a:r>
            <a:r>
              <a:rPr lang="de-DE" altLang="de-DE" sz="1400" dirty="0"/>
              <a:t> Res 31,374</a:t>
            </a:r>
            <a:endParaRPr lang="de-DE" altLang="de-DE" sz="1400" dirty="0">
              <a:sym typeface="Symbol" panose="05050102010706020507" pitchFamily="18" charset="2"/>
            </a:endParaRPr>
          </a:p>
        </p:txBody>
      </p:sp>
      <p:graphicFrame>
        <p:nvGraphicFramePr>
          <p:cNvPr id="24579" name="Object 3"/>
          <p:cNvGraphicFramePr>
            <a:graphicFrameLocks noGrp="1" noChangeAspect="1"/>
          </p:cNvGraphicFramePr>
          <p:nvPr>
            <p:ph sz="quarter" idx="3"/>
            <p:extLst>
              <p:ext uri="{D42A27DB-BD31-4B8C-83A1-F6EECF244321}">
                <p14:modId xmlns:p14="http://schemas.microsoft.com/office/powerpoint/2010/main" val="2408426604"/>
              </p:ext>
            </p:extLst>
          </p:nvPr>
        </p:nvGraphicFramePr>
        <p:xfrm>
          <a:off x="150812" y="3370648"/>
          <a:ext cx="8856662" cy="644525"/>
        </p:xfrm>
        <a:graphic>
          <a:graphicData uri="http://schemas.openxmlformats.org/presentationml/2006/ole">
            <mc:AlternateContent xmlns:mc="http://schemas.openxmlformats.org/markup-compatibility/2006">
              <mc:Choice xmlns:v="urn:schemas-microsoft-com:vml" Requires="v">
                <p:oleObj spid="_x0000_s24618" name="Bitmap" r:id="rId5" imgW="10031225" imgH="733333" progId="Paint.Picture">
                  <p:embed/>
                </p:oleObj>
              </mc:Choice>
              <mc:Fallback>
                <p:oleObj name="Bitmap" r:id="rId5" imgW="10031225" imgH="733333"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3370648"/>
                        <a:ext cx="885666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Rectangle 7"/>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de-DE" sz="2000" b="1">
                <a:solidFill>
                  <a:srgbClr val="FF5050"/>
                </a:solidFill>
              </a:rPr>
              <a:t>Datenbank für eukaryotische Transkriptionsfaktoren: TRANSFAC</a:t>
            </a:r>
          </a:p>
        </p:txBody>
      </p:sp>
      <p:sp>
        <p:nvSpPr>
          <p:cNvPr id="20490" name="Datumsplatzhalter 3"/>
          <p:cNvSpPr>
            <a:spLocks noGrp="1"/>
          </p:cNvSpPr>
          <p:nvPr>
            <p:ph type="dt" sz="quarter" idx="4294967295"/>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2" name="Rechteck 1"/>
          <p:cNvSpPr/>
          <p:nvPr/>
        </p:nvSpPr>
        <p:spPr>
          <a:xfrm>
            <a:off x="120866" y="3957954"/>
            <a:ext cx="8588375" cy="2336537"/>
          </a:xfrm>
          <a:prstGeom prst="rect">
            <a:avLst/>
          </a:prstGeom>
        </p:spPr>
        <p:txBody>
          <a:bodyPr wrap="square">
            <a:spAutoFit/>
          </a:bodyPr>
          <a:lstStyle/>
          <a:p>
            <a:pPr>
              <a:lnSpc>
                <a:spcPts val="2500"/>
              </a:lnSpc>
            </a:pPr>
            <a:r>
              <a:rPr lang="de-DE" dirty="0" smtClean="0">
                <a:latin typeface="+mn-lt"/>
                <a:ea typeface="Times New Roman" panose="02020603050405020304" pitchFamily="18" charset="0"/>
              </a:rPr>
              <a:t>Wegen der relativen kurzen Länge der TFBS-Motive und den wenigen invarianten Nukleotiden darin gibt es manche Motive Millionen mal im menschlichen Genom.</a:t>
            </a:r>
          </a:p>
          <a:p>
            <a:pPr>
              <a:lnSpc>
                <a:spcPts val="2500"/>
              </a:lnSpc>
            </a:pPr>
            <a:r>
              <a:rPr lang="de-DE" dirty="0" smtClean="0">
                <a:latin typeface="+mn-lt"/>
                <a:ea typeface="Times New Roman" panose="02020603050405020304" pitchFamily="18" charset="0"/>
              </a:rPr>
              <a:t>Nur etwa 1 aus 500 ist tatsächlich davon mit einem TF besetzt!</a:t>
            </a:r>
          </a:p>
          <a:p>
            <a:pPr>
              <a:lnSpc>
                <a:spcPts val="2500"/>
              </a:lnSpc>
            </a:pPr>
            <a:endParaRPr lang="en-US" dirty="0" smtClean="0">
              <a:latin typeface="+mn-lt"/>
              <a:ea typeface="Times New Roman" panose="02020603050405020304" pitchFamily="18" charset="0"/>
            </a:endParaRPr>
          </a:p>
          <a:p>
            <a:pPr>
              <a:lnSpc>
                <a:spcPts val="2500"/>
              </a:lnSpc>
            </a:pPr>
            <a:r>
              <a:rPr lang="de-DE" dirty="0" smtClean="0">
                <a:latin typeface="+mn-lt"/>
                <a:ea typeface="Times New Roman" panose="02020603050405020304" pitchFamily="18" charset="0"/>
              </a:rPr>
              <a:t>Z.B. </a:t>
            </a:r>
            <a:r>
              <a:rPr lang="de-DE" dirty="0" err="1" smtClean="0">
                <a:latin typeface="+mn-lt"/>
                <a:ea typeface="Times New Roman" panose="02020603050405020304" pitchFamily="18" charset="0"/>
              </a:rPr>
              <a:t>enhält</a:t>
            </a:r>
            <a:r>
              <a:rPr lang="de-DE" dirty="0" smtClean="0">
                <a:latin typeface="+mn-lt"/>
                <a:ea typeface="Times New Roman" panose="02020603050405020304" pitchFamily="18" charset="0"/>
              </a:rPr>
              <a:t> das Maus-Genom </a:t>
            </a:r>
            <a:r>
              <a:rPr lang="en-US" dirty="0" smtClean="0">
                <a:latin typeface="+mn-lt"/>
                <a:ea typeface="Times New Roman" panose="02020603050405020304" pitchFamily="18" charset="0"/>
              </a:rPr>
              <a:t>~</a:t>
            </a:r>
            <a:r>
              <a:rPr lang="en-US" dirty="0">
                <a:latin typeface="+mn-lt"/>
                <a:ea typeface="Times New Roman" panose="02020603050405020304" pitchFamily="18" charset="0"/>
              </a:rPr>
              <a:t>8 </a:t>
            </a:r>
            <a:r>
              <a:rPr lang="en-US" dirty="0" err="1" smtClean="0">
                <a:latin typeface="+mn-lt"/>
                <a:ea typeface="Times New Roman" panose="02020603050405020304" pitchFamily="18" charset="0"/>
              </a:rPr>
              <a:t>Millionen</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Treffer</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für</a:t>
            </a:r>
            <a:r>
              <a:rPr lang="en-US" dirty="0" smtClean="0">
                <a:latin typeface="+mn-lt"/>
                <a:ea typeface="Times New Roman" panose="02020603050405020304" pitchFamily="18" charset="0"/>
              </a:rPr>
              <a:t> das </a:t>
            </a:r>
            <a:r>
              <a:rPr lang="en-US" dirty="0" err="1" smtClean="0">
                <a:latin typeface="+mn-lt"/>
                <a:ea typeface="Times New Roman" panose="02020603050405020304" pitchFamily="18" charset="0"/>
              </a:rPr>
              <a:t>Bindemotiv</a:t>
            </a:r>
            <a:r>
              <a:rPr lang="en-US" dirty="0" smtClean="0">
                <a:latin typeface="+mn-lt"/>
                <a:ea typeface="Times New Roman" panose="02020603050405020304" pitchFamily="18" charset="0"/>
              </a:rPr>
              <a:t> des GATA-binding </a:t>
            </a:r>
            <a:r>
              <a:rPr lang="en-US" dirty="0">
                <a:latin typeface="+mn-lt"/>
                <a:ea typeface="Times New Roman" panose="02020603050405020304" pitchFamily="18" charset="0"/>
              </a:rPr>
              <a:t>factor </a:t>
            </a:r>
            <a:r>
              <a:rPr lang="en-US" dirty="0" smtClean="0">
                <a:latin typeface="+mn-lt"/>
                <a:ea typeface="Times New Roman" panose="02020603050405020304" pitchFamily="18" charset="0"/>
              </a:rPr>
              <a:t>1. Aber </a:t>
            </a:r>
            <a:r>
              <a:rPr lang="en-US" dirty="0" err="1" smtClean="0">
                <a:latin typeface="+mn-lt"/>
                <a:ea typeface="Times New Roman" panose="02020603050405020304" pitchFamily="18" charset="0"/>
              </a:rPr>
              <a:t>nur</a:t>
            </a:r>
            <a:r>
              <a:rPr lang="en-US" dirty="0" smtClean="0">
                <a:latin typeface="+mn-lt"/>
                <a:ea typeface="Times New Roman" panose="02020603050405020304" pitchFamily="18" charset="0"/>
              </a:rPr>
              <a:t> ~15,000 </a:t>
            </a:r>
            <a:r>
              <a:rPr lang="en-US" dirty="0">
                <a:latin typeface="+mn-lt"/>
                <a:ea typeface="Times New Roman" panose="02020603050405020304" pitchFamily="18" charset="0"/>
              </a:rPr>
              <a:t>DNA </a:t>
            </a:r>
            <a:r>
              <a:rPr lang="en-US" dirty="0" err="1" smtClean="0">
                <a:latin typeface="+mn-lt"/>
                <a:ea typeface="Times New Roman" panose="02020603050405020304" pitchFamily="18" charset="0"/>
              </a:rPr>
              <a:t>Segmente</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hatten</a:t>
            </a:r>
            <a:r>
              <a:rPr lang="en-US" dirty="0" smtClean="0">
                <a:latin typeface="+mn-lt"/>
                <a:ea typeface="Times New Roman" panose="02020603050405020304" pitchFamily="18" charset="0"/>
              </a:rPr>
              <a:t> den TF in </a:t>
            </a:r>
            <a:r>
              <a:rPr lang="en-US" dirty="0" err="1" smtClean="0">
                <a:latin typeface="+mn-lt"/>
                <a:ea typeface="Times New Roman" panose="02020603050405020304" pitchFamily="18" charset="0"/>
              </a:rPr>
              <a:t>roten</a:t>
            </a:r>
            <a:r>
              <a:rPr lang="en-US" dirty="0" smtClean="0">
                <a:latin typeface="+mn-lt"/>
                <a:ea typeface="Times New Roman" panose="02020603050405020304" pitchFamily="18" charset="0"/>
              </a:rPr>
              <a:t> </a:t>
            </a:r>
            <a:r>
              <a:rPr lang="en-US" dirty="0" err="1" smtClean="0">
                <a:latin typeface="+mn-lt"/>
                <a:ea typeface="Times New Roman" panose="02020603050405020304" pitchFamily="18" charset="0"/>
              </a:rPr>
              <a:t>Blutzellen</a:t>
            </a:r>
            <a:r>
              <a:rPr lang="en-US" dirty="0" smtClean="0">
                <a:latin typeface="+mn-lt"/>
                <a:ea typeface="Times New Roman" panose="02020603050405020304" pitchFamily="18" charset="0"/>
              </a:rPr>
              <a:t> </a:t>
            </a:r>
            <a:r>
              <a:rPr lang="en-US" dirty="0" err="1">
                <a:latin typeface="+mn-lt"/>
                <a:ea typeface="Times New Roman" panose="02020603050405020304" pitchFamily="18" charset="0"/>
              </a:rPr>
              <a:t>wirklich</a:t>
            </a:r>
            <a:r>
              <a:rPr lang="en-US" dirty="0">
                <a:latin typeface="+mn-lt"/>
                <a:ea typeface="Times New Roman" panose="02020603050405020304" pitchFamily="18" charset="0"/>
              </a:rPr>
              <a:t> </a:t>
            </a:r>
            <a:r>
              <a:rPr lang="en-US" dirty="0" err="1">
                <a:latin typeface="+mn-lt"/>
                <a:ea typeface="Times New Roman" panose="02020603050405020304" pitchFamily="18" charset="0"/>
              </a:rPr>
              <a:t>gebunden</a:t>
            </a:r>
            <a:r>
              <a:rPr lang="en-US" dirty="0">
                <a:latin typeface="+mn-lt"/>
                <a:ea typeface="Times New Roman" panose="02020603050405020304" pitchFamily="18" charset="0"/>
              </a:rPr>
              <a:t> </a:t>
            </a:r>
            <a:r>
              <a:rPr lang="en-US" dirty="0" smtClean="0">
                <a:latin typeface="+mn-lt"/>
                <a:ea typeface="Times New Roman" panose="02020603050405020304" pitchFamily="18" charset="0"/>
              </a:rPr>
              <a:t>(</a:t>
            </a:r>
            <a:r>
              <a:rPr lang="en-US" dirty="0" err="1">
                <a:latin typeface="+mn-lt"/>
                <a:ea typeface="Times New Roman" panose="02020603050405020304" pitchFamily="18" charset="0"/>
              </a:rPr>
              <a:t>Hardison</a:t>
            </a:r>
            <a:r>
              <a:rPr lang="en-US" dirty="0">
                <a:latin typeface="+mn-lt"/>
                <a:ea typeface="Times New Roman" panose="02020603050405020304" pitchFamily="18" charset="0"/>
              </a:rPr>
              <a:t> and Taylor, 2012</a:t>
            </a:r>
            <a:r>
              <a:rPr lang="en-US" dirty="0" smtClean="0">
                <a:latin typeface="+mn-lt"/>
                <a:ea typeface="Times New Roman" panose="02020603050405020304" pitchFamily="18" charset="0"/>
              </a:rPr>
              <a:t>).</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6"/>
          <p:cNvSpPr>
            <a:spLocks noGrp="1"/>
          </p:cNvSpPr>
          <p:nvPr>
            <p:ph type="ftr" sz="quarter" idx="4294967295"/>
          </p:nvPr>
        </p:nvSpPr>
        <p:spPr/>
        <p:txBody>
          <a:bodyPr/>
          <a:lstStyle/>
          <a:p>
            <a:pPr>
              <a:defRPr/>
            </a:pPr>
            <a:r>
              <a:rPr lang="de-DE">
                <a:latin typeface="Arial" pitchFamily="-105" charset="0"/>
              </a:rPr>
              <a:t>Softwarewerkzeuge</a:t>
            </a:r>
          </a:p>
        </p:txBody>
      </p:sp>
      <p:sp>
        <p:nvSpPr>
          <p:cNvPr id="25603" name="Foliennummernplatzhalter 7"/>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6536B47-EBE7-433D-81C2-47C7E35C60BA}" type="slidenum">
              <a:rPr lang="de-DE" altLang="de-DE" sz="1000"/>
              <a:pPr/>
              <a:t>21</a:t>
            </a:fld>
            <a:endParaRPr lang="de-DE" altLang="de-DE" sz="1000"/>
          </a:p>
        </p:txBody>
      </p:sp>
      <p:sp>
        <p:nvSpPr>
          <p:cNvPr id="25604" name="Rectangle 2"/>
          <p:cNvSpPr>
            <a:spLocks noGrp="1" noChangeArrowheads="1"/>
          </p:cNvSpPr>
          <p:nvPr>
            <p:ph type="title"/>
          </p:nvPr>
        </p:nvSpPr>
        <p:spPr>
          <a:xfrm>
            <a:off x="685800" y="152400"/>
            <a:ext cx="7772400" cy="396875"/>
          </a:xfrm>
        </p:spPr>
        <p:txBody>
          <a:bodyPr/>
          <a:lstStyle/>
          <a:p>
            <a:pPr eaLnBrk="1" hangingPunct="1"/>
            <a:r>
              <a:rPr lang="en-GB" altLang="de-DE" smtClean="0">
                <a:ea typeface="ＭＳ Ｐゴシック" panose="020B0600070205080204" pitchFamily="34" charset="-128"/>
              </a:rPr>
              <a:t>Identifizierung von Repeats: RepeatMasker</a:t>
            </a:r>
          </a:p>
        </p:txBody>
      </p:sp>
      <p:sp>
        <p:nvSpPr>
          <p:cNvPr id="25605"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25606" name="Text Box 4"/>
          <p:cNvSpPr txBox="1">
            <a:spLocks noChangeArrowheads="1"/>
          </p:cNvSpPr>
          <p:nvPr/>
        </p:nvSpPr>
        <p:spPr bwMode="auto">
          <a:xfrm>
            <a:off x="5724525" y="5949950"/>
            <a:ext cx="2952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sym typeface="Symbol" panose="05050102010706020507" pitchFamily="18" charset="2"/>
              </a:rPr>
              <a:t>http://www.gene-regulation.com</a:t>
            </a:r>
          </a:p>
        </p:txBody>
      </p:sp>
      <p:sp>
        <p:nvSpPr>
          <p:cNvPr id="25607" name="Text Box 5"/>
          <p:cNvSpPr txBox="1">
            <a:spLocks noChangeArrowheads="1"/>
          </p:cNvSpPr>
          <p:nvPr/>
        </p:nvSpPr>
        <p:spPr bwMode="auto">
          <a:xfrm>
            <a:off x="323850" y="549275"/>
            <a:ext cx="842486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b="1"/>
              <a:t>RepeatMasker</a:t>
            </a:r>
            <a:r>
              <a:rPr lang="de-DE" altLang="de-DE" sz="1800"/>
              <a:t>: durchsucht DNA Sequenzen auf </a:t>
            </a:r>
          </a:p>
          <a:p>
            <a:pPr eaLnBrk="1" hangingPunct="1">
              <a:lnSpc>
                <a:spcPct val="120000"/>
              </a:lnSpc>
            </a:pPr>
            <a:r>
              <a:rPr lang="de-DE" altLang="de-DE" sz="1800"/>
              <a:t>- eingefügte Abschnitte, die </a:t>
            </a:r>
            <a:r>
              <a:rPr lang="de-DE" altLang="de-DE" sz="1800" b="1"/>
              <a:t>bekannten Repeat-Motiven</a:t>
            </a:r>
            <a:r>
              <a:rPr lang="de-DE" altLang="de-DE" sz="1800"/>
              <a:t> entsprechen </a:t>
            </a:r>
          </a:p>
          <a:p>
            <a:pPr eaLnBrk="1" hangingPunct="1">
              <a:lnSpc>
                <a:spcPct val="120000"/>
              </a:lnSpc>
            </a:pPr>
            <a:r>
              <a:rPr lang="de-DE" altLang="de-DE" sz="1800"/>
              <a:t>(dazu wird eine lange Tabelle mit bekannten Motiven verwendet)</a:t>
            </a:r>
          </a:p>
          <a:p>
            <a:pPr eaLnBrk="1" hangingPunct="1">
              <a:lnSpc>
                <a:spcPct val="120000"/>
              </a:lnSpc>
            </a:pPr>
            <a:r>
              <a:rPr lang="de-DE" altLang="de-DE" sz="1800"/>
              <a:t>und </a:t>
            </a:r>
          </a:p>
          <a:p>
            <a:pPr eaLnBrk="1" hangingPunct="1">
              <a:lnSpc>
                <a:spcPct val="120000"/>
              </a:lnSpc>
            </a:pPr>
            <a:r>
              <a:rPr lang="de-DE" altLang="de-DE" sz="1800"/>
              <a:t>- auf </a:t>
            </a:r>
            <a:r>
              <a:rPr lang="de-DE" altLang="de-DE" sz="1800" b="1"/>
              <a:t>Regionen geringer Komplexität</a:t>
            </a:r>
            <a:r>
              <a:rPr lang="de-DE" altLang="de-DE" sz="1800"/>
              <a:t> (z.B. lange Abschnitt AAAAAAAA).</a:t>
            </a:r>
          </a:p>
          <a:p>
            <a:pPr eaLnBrk="1" hangingPunct="1">
              <a:lnSpc>
                <a:spcPct val="120000"/>
              </a:lnSpc>
            </a:pPr>
            <a:endParaRPr lang="de-DE" altLang="de-DE" sz="1800"/>
          </a:p>
          <a:p>
            <a:pPr eaLnBrk="1" hangingPunct="1">
              <a:lnSpc>
                <a:spcPct val="120000"/>
              </a:lnSpc>
            </a:pPr>
            <a:r>
              <a:rPr lang="de-DE" altLang="de-DE" sz="1800" b="1"/>
              <a:t>Output</a:t>
            </a:r>
            <a:r>
              <a:rPr lang="de-DE" altLang="de-DE" sz="1800"/>
              <a:t>:</a:t>
            </a:r>
          </a:p>
          <a:p>
            <a:pPr eaLnBrk="1" hangingPunct="1">
              <a:lnSpc>
                <a:spcPct val="120000"/>
              </a:lnSpc>
            </a:pPr>
            <a:r>
              <a:rPr lang="de-DE" altLang="de-DE" sz="1800"/>
              <a:t>- detaillierte Liste, wo die Repeats in der Sequenz auftauchen und </a:t>
            </a:r>
          </a:p>
          <a:p>
            <a:pPr eaLnBrk="1" hangingPunct="1">
              <a:lnSpc>
                <a:spcPct val="120000"/>
              </a:lnSpc>
            </a:pPr>
            <a:r>
              <a:rPr lang="de-DE" altLang="de-DE" sz="1800"/>
              <a:t>- eine modifizierte Version der Input-Sequenz, in der die Repeats „</a:t>
            </a:r>
            <a:r>
              <a:rPr lang="de-DE" altLang="de-DE" sz="1800" b="1"/>
              <a:t>maskiert</a:t>
            </a:r>
            <a:r>
              <a:rPr lang="de-DE" altLang="de-DE" sz="1800"/>
              <a:t>“ sind, z.B. durch N‘s ersetzt sind.</a:t>
            </a:r>
          </a:p>
          <a:p>
            <a:pPr eaLnBrk="1" hangingPunct="1">
              <a:lnSpc>
                <a:spcPct val="120000"/>
              </a:lnSpc>
            </a:pPr>
            <a:endParaRPr lang="de-DE" altLang="de-DE" sz="1800"/>
          </a:p>
          <a:p>
            <a:pPr eaLnBrk="1" hangingPunct="1">
              <a:lnSpc>
                <a:spcPct val="120000"/>
              </a:lnSpc>
            </a:pPr>
            <a:r>
              <a:rPr lang="de-DE" altLang="de-DE" sz="1800"/>
              <a:t>Für die Sequenzvergleiche wird eine effiziente Implementation des Smith-Waterman-Gotoh Algorithmus verwendet.</a:t>
            </a:r>
          </a:p>
        </p:txBody>
      </p:sp>
      <p:sp>
        <p:nvSpPr>
          <p:cNvPr id="21512" name="Datumsplatzhalter 3"/>
          <p:cNvSpPr>
            <a:spLocks noGrp="1"/>
          </p:cNvSpPr>
          <p:nvPr>
            <p:ph type="dt" sz="quarter" idx="4294967295"/>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3"/>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23555" name="Fußzeilenplatzhalter 4"/>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27652"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3DEDD434-E1D4-4A7E-926E-7F1A504D16D0}" type="slidenum">
              <a:rPr lang="en-US" altLang="de-DE" sz="1000">
                <a:latin typeface="Times" panose="02020603050405020304" pitchFamily="18" charset="0"/>
              </a:rPr>
              <a:pPr algn="ctr"/>
              <a:t>22</a:t>
            </a:fld>
            <a:endParaRPr lang="en-US" altLang="de-DE" sz="1000">
              <a:latin typeface="Times" panose="02020603050405020304" pitchFamily="18" charset="0"/>
            </a:endParaRPr>
          </a:p>
        </p:txBody>
      </p:sp>
      <p:sp>
        <p:nvSpPr>
          <p:cNvPr id="27653" name="Rectangle 2"/>
          <p:cNvSpPr>
            <a:spLocks noGrp="1" noChangeArrowheads="1"/>
          </p:cNvSpPr>
          <p:nvPr>
            <p:ph type="ctrTitle"/>
          </p:nvPr>
        </p:nvSpPr>
        <p:spPr>
          <a:xfrm>
            <a:off x="711200" y="76200"/>
            <a:ext cx="7721600" cy="457200"/>
          </a:xfrm>
          <a:noFill/>
        </p:spPr>
        <p:txBody>
          <a:bodyPr lIns="90487" tIns="44450" rIns="90487" bIns="44450"/>
          <a:lstStyle/>
          <a:p>
            <a:r>
              <a:rPr lang="en-GB" altLang="de-DE" smtClean="0">
                <a:solidFill>
                  <a:srgbClr val="FF0707"/>
                </a:solidFill>
                <a:ea typeface="ＭＳ Ｐゴシック" panose="020B0600070205080204" pitchFamily="34" charset="-128"/>
              </a:rPr>
              <a:t>Prozessierung von NGS-Daten</a:t>
            </a:r>
          </a:p>
        </p:txBody>
      </p:sp>
      <p:sp>
        <p:nvSpPr>
          <p:cNvPr id="27654" name="Text Box 3"/>
          <p:cNvSpPr txBox="1">
            <a:spLocks noChangeArrowheads="1"/>
          </p:cNvSpPr>
          <p:nvPr/>
        </p:nvSpPr>
        <p:spPr bwMode="auto">
          <a:xfrm>
            <a:off x="385763" y="692150"/>
            <a:ext cx="8370887" cy="542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de-DE" sz="2000" dirty="0" err="1"/>
              <a:t>Ganzgenomsequenzierung</a:t>
            </a:r>
            <a:r>
              <a:rPr lang="en-US" altLang="de-DE" sz="2000" dirty="0"/>
              <a:t> = Whole Genome Sequencing (WGS)</a:t>
            </a:r>
          </a:p>
          <a:p>
            <a:pPr eaLnBrk="1" hangingPunct="1">
              <a:spcBef>
                <a:spcPct val="20000"/>
              </a:spcBef>
              <a:buFontTx/>
              <a:buChar char="•"/>
            </a:pPr>
            <a:r>
              <a:rPr lang="en-US" altLang="de-DE" sz="2000" dirty="0" err="1"/>
              <a:t>Anwendung</a:t>
            </a:r>
            <a:r>
              <a:rPr lang="en-US" altLang="de-DE" sz="2000" dirty="0"/>
              <a:t> von WGS </a:t>
            </a:r>
            <a:r>
              <a:rPr lang="en-US" altLang="de-DE" sz="2000" dirty="0" err="1"/>
              <a:t>für</a:t>
            </a:r>
            <a:r>
              <a:rPr lang="en-US" altLang="de-DE" sz="2000" dirty="0"/>
              <a:t> </a:t>
            </a:r>
            <a:r>
              <a:rPr lang="en-US" altLang="de-DE" sz="2000" dirty="0" err="1"/>
              <a:t>mikrobielle</a:t>
            </a:r>
            <a:r>
              <a:rPr lang="en-US" altLang="de-DE" sz="2000" dirty="0"/>
              <a:t> Isolate</a:t>
            </a:r>
          </a:p>
          <a:p>
            <a:pPr eaLnBrk="1" hangingPunct="1">
              <a:spcBef>
                <a:spcPct val="20000"/>
              </a:spcBef>
              <a:buFontTx/>
              <a:buChar char="•"/>
            </a:pPr>
            <a:r>
              <a:rPr lang="en-US" altLang="de-DE" sz="2000" dirty="0" err="1"/>
              <a:t>Qualitätskontrolle</a:t>
            </a:r>
            <a:r>
              <a:rPr lang="en-US" altLang="de-DE" sz="2000" dirty="0"/>
              <a:t> der </a:t>
            </a:r>
            <a:r>
              <a:rPr lang="en-US" altLang="de-DE" sz="2000" dirty="0" err="1"/>
              <a:t>Sequenzierungs</a:t>
            </a:r>
            <a:r>
              <a:rPr lang="en-US" altLang="de-DE" sz="2000" dirty="0"/>
              <a:t>-reads</a:t>
            </a:r>
          </a:p>
          <a:p>
            <a:pPr eaLnBrk="1" hangingPunct="1">
              <a:spcBef>
                <a:spcPct val="20000"/>
              </a:spcBef>
              <a:buFontTx/>
              <a:buChar char="•"/>
            </a:pPr>
            <a:r>
              <a:rPr lang="en-US" altLang="de-DE" sz="2000" dirty="0"/>
              <a:t>Alignment</a:t>
            </a:r>
          </a:p>
          <a:p>
            <a:pPr eaLnBrk="1" hangingPunct="1">
              <a:spcBef>
                <a:spcPct val="20000"/>
              </a:spcBef>
              <a:buFontTx/>
              <a:buChar char="•"/>
            </a:pPr>
            <a:r>
              <a:rPr lang="en-US" altLang="de-DE" sz="2000" dirty="0"/>
              <a:t>SNP calling</a:t>
            </a:r>
          </a:p>
          <a:p>
            <a:pPr eaLnBrk="1" hangingPunct="1">
              <a:spcBef>
                <a:spcPct val="20000"/>
              </a:spcBef>
              <a:buFontTx/>
              <a:buChar char="•"/>
            </a:pPr>
            <a:r>
              <a:rPr lang="en-US" altLang="de-DE" sz="2000" dirty="0" err="1"/>
              <a:t>Genomvisualisierung</a:t>
            </a:r>
            <a:endParaRPr lang="en-US" altLang="de-DE" sz="2000" dirty="0"/>
          </a:p>
          <a:p>
            <a:pPr eaLnBrk="1" hangingPunct="1">
              <a:spcBef>
                <a:spcPct val="20000"/>
              </a:spcBef>
              <a:buFontTx/>
              <a:buChar char="•"/>
            </a:pPr>
            <a:r>
              <a:rPr lang="en-US" altLang="de-DE" sz="2000" dirty="0" err="1"/>
              <a:t>Genomassemblierung</a:t>
            </a:r>
            <a:endParaRPr lang="en-US" altLang="de-DE" sz="2000" dirty="0"/>
          </a:p>
          <a:p>
            <a:pPr eaLnBrk="1" hangingPunct="1">
              <a:lnSpc>
                <a:spcPct val="120000"/>
              </a:lnSpc>
            </a:pPr>
            <a:endParaRPr lang="en-US" altLang="de-DE" sz="2000" dirty="0"/>
          </a:p>
          <a:p>
            <a:pPr eaLnBrk="1" hangingPunct="1">
              <a:lnSpc>
                <a:spcPct val="120000"/>
              </a:lnSpc>
            </a:pPr>
            <a:r>
              <a:rPr lang="en-US" altLang="de-DE" sz="2000" dirty="0" err="1"/>
              <a:t>Hier</a:t>
            </a:r>
            <a:r>
              <a:rPr lang="en-US" altLang="de-DE" sz="2000" dirty="0"/>
              <a:t> </a:t>
            </a:r>
            <a:r>
              <a:rPr lang="en-US" altLang="de-DE" sz="2000" dirty="0" err="1"/>
              <a:t>wird</a:t>
            </a:r>
            <a:r>
              <a:rPr lang="en-US" altLang="de-DE" sz="2000" dirty="0"/>
              <a:t> dies </a:t>
            </a:r>
            <a:r>
              <a:rPr lang="en-US" altLang="de-DE" sz="2000" dirty="0" err="1"/>
              <a:t>Thema</a:t>
            </a:r>
            <a:r>
              <a:rPr lang="en-US" altLang="de-DE" sz="2000" dirty="0"/>
              <a:t> </a:t>
            </a:r>
            <a:r>
              <a:rPr lang="en-US" altLang="de-DE" sz="2000" dirty="0" err="1"/>
              <a:t>nur</a:t>
            </a:r>
            <a:r>
              <a:rPr lang="en-US" altLang="de-DE" sz="2000" dirty="0"/>
              <a:t> </a:t>
            </a:r>
            <a:r>
              <a:rPr lang="en-US" altLang="de-DE" sz="2000" dirty="0" err="1"/>
              <a:t>grob</a:t>
            </a:r>
            <a:r>
              <a:rPr lang="en-US" altLang="de-DE" sz="2000" dirty="0"/>
              <a:t> </a:t>
            </a:r>
            <a:r>
              <a:rPr lang="en-US" altLang="de-DE" sz="2000" dirty="0" err="1"/>
              <a:t>vorgestellt</a:t>
            </a:r>
            <a:r>
              <a:rPr lang="en-US" altLang="de-DE" sz="2000" dirty="0"/>
              <a:t>,</a:t>
            </a:r>
          </a:p>
          <a:p>
            <a:pPr eaLnBrk="1" hangingPunct="1">
              <a:lnSpc>
                <a:spcPct val="120000"/>
              </a:lnSpc>
            </a:pPr>
            <a:r>
              <a:rPr lang="en-US" altLang="de-DE" sz="2000" dirty="0"/>
              <a:t>NGS-</a:t>
            </a:r>
            <a:r>
              <a:rPr lang="en-US" altLang="de-DE" sz="2000" dirty="0" err="1"/>
              <a:t>Prozessierung</a:t>
            </a:r>
            <a:r>
              <a:rPr lang="en-US" altLang="de-DE" sz="2000" dirty="0"/>
              <a:t> </a:t>
            </a:r>
            <a:r>
              <a:rPr lang="en-US" altLang="de-DE" sz="2000" dirty="0" err="1"/>
              <a:t>wird</a:t>
            </a:r>
            <a:r>
              <a:rPr lang="en-US" altLang="de-DE" sz="2000" dirty="0"/>
              <a:t> </a:t>
            </a:r>
            <a:r>
              <a:rPr lang="en-US" altLang="de-DE" sz="2000" dirty="0" err="1"/>
              <a:t>genauer</a:t>
            </a:r>
            <a:r>
              <a:rPr lang="en-US" altLang="de-DE" sz="2000" dirty="0"/>
              <a:t> in </a:t>
            </a:r>
            <a:r>
              <a:rPr lang="en-US" altLang="de-DE" sz="2000" dirty="0" err="1"/>
              <a:t>Vorlesungen</a:t>
            </a:r>
            <a:r>
              <a:rPr lang="en-US" altLang="de-DE" sz="2000" dirty="0"/>
              <a:t> von</a:t>
            </a:r>
          </a:p>
          <a:p>
            <a:pPr eaLnBrk="1" hangingPunct="1">
              <a:lnSpc>
                <a:spcPct val="120000"/>
              </a:lnSpc>
            </a:pPr>
            <a:r>
              <a:rPr lang="en-US" altLang="de-DE" sz="2000" dirty="0"/>
              <a:t>Prof. </a:t>
            </a:r>
            <a:r>
              <a:rPr lang="en-US" altLang="de-DE" sz="2000" dirty="0" smtClean="0"/>
              <a:t>Keller und </a:t>
            </a:r>
            <a:r>
              <a:rPr lang="en-US" altLang="de-DE" sz="2000" dirty="0"/>
              <a:t>Prof. </a:t>
            </a:r>
            <a:r>
              <a:rPr lang="en-US" altLang="de-DE" sz="2000" dirty="0" err="1"/>
              <a:t>Marschall</a:t>
            </a:r>
            <a:r>
              <a:rPr lang="en-US" altLang="de-DE" sz="2000" dirty="0"/>
              <a:t> </a:t>
            </a:r>
            <a:r>
              <a:rPr lang="en-US" altLang="de-DE" sz="2000" dirty="0" err="1" smtClean="0"/>
              <a:t>behandelt</a:t>
            </a:r>
            <a:r>
              <a:rPr lang="en-US" altLang="de-DE" sz="2000" dirty="0"/>
              <a:t>.</a:t>
            </a:r>
          </a:p>
          <a:p>
            <a:pPr eaLnBrk="1" hangingPunct="1">
              <a:lnSpc>
                <a:spcPct val="120000"/>
              </a:lnSpc>
            </a:pPr>
            <a:endParaRPr lang="en-US" altLang="de-DE" sz="1800" dirty="0"/>
          </a:p>
          <a:p>
            <a:pPr eaLnBrk="1" hangingPunct="1">
              <a:lnSpc>
                <a:spcPct val="120000"/>
              </a:lnSpc>
            </a:pPr>
            <a:endParaRPr lang="en-US" altLang="de-DE" sz="1800" dirty="0"/>
          </a:p>
          <a:p>
            <a:pPr eaLnBrk="1" hangingPunct="1">
              <a:lnSpc>
                <a:spcPct val="120000"/>
              </a:lnSpc>
            </a:pPr>
            <a:endParaRPr lang="en-US" altLang="de-DE" sz="1800" dirty="0"/>
          </a:p>
          <a:p>
            <a:pPr eaLnBrk="1" hangingPunct="1">
              <a:lnSpc>
                <a:spcPct val="120000"/>
              </a:lnSpc>
            </a:pPr>
            <a:r>
              <a:rPr lang="en-US" altLang="de-DE" sz="1800" dirty="0" err="1"/>
              <a:t>Danksagung</a:t>
            </a:r>
            <a:r>
              <a:rPr lang="en-US" altLang="de-DE" sz="1800" dirty="0"/>
              <a:t> </a:t>
            </a:r>
            <a:r>
              <a:rPr lang="en-US" altLang="de-DE" sz="1800" dirty="0" err="1"/>
              <a:t>für</a:t>
            </a:r>
            <a:r>
              <a:rPr lang="en-US" altLang="de-DE" sz="1800" dirty="0"/>
              <a:t> </a:t>
            </a:r>
            <a:r>
              <a:rPr lang="en-US" altLang="de-DE" sz="1800" dirty="0" err="1"/>
              <a:t>Folien</a:t>
            </a:r>
            <a:r>
              <a:rPr lang="en-US" altLang="de-DE" sz="1800" dirty="0"/>
              <a:t>: Mohamed </a:t>
            </a:r>
            <a:r>
              <a:rPr lang="en-US" altLang="de-DE" sz="1800" dirty="0" err="1"/>
              <a:t>Hamed</a:t>
            </a:r>
            <a:endParaRPr lang="en-US" altLang="de-DE" sz="1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de-DE" smtClean="0">
                <a:ea typeface="ＭＳ Ｐゴシック" panose="020B0600070205080204" pitchFamily="34" charset="-128"/>
              </a:rPr>
              <a:t>NGS Pipeline im Überblick</a:t>
            </a:r>
          </a:p>
        </p:txBody>
      </p:sp>
      <p:pic>
        <p:nvPicPr>
          <p:cNvPr id="28675" name="Picture 4" descr="Screen shot 2014-08-19 at 1.17.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3517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228600" y="2590800"/>
            <a:ext cx="81502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en-US" altLang="de-DE" sz="1800"/>
              <a:t>Extraktion der DNA aus biologischer Probe</a:t>
            </a:r>
          </a:p>
          <a:p>
            <a:pPr eaLnBrk="1" hangingPunct="1">
              <a:buFontTx/>
              <a:buAutoNum type="arabicPeriod"/>
            </a:pPr>
            <a:r>
              <a:rPr lang="en-US" altLang="de-DE" sz="1800"/>
              <a:t>Genetic enrichment: Manchmal soll nur eine kleine Region des Genoms sequenziert werden (einzelne Gene bzw. nur die Exons bei Sequenzierung von eukaryot. Genomen). Die Extraktion dieser Regionen aus dem Genome nennt man Anreicherung (enrichment).</a:t>
            </a:r>
          </a:p>
          <a:p>
            <a:pPr eaLnBrk="1" hangingPunct="1">
              <a:buFontTx/>
              <a:buAutoNum type="arabicPeriod"/>
            </a:pPr>
            <a:r>
              <a:rPr lang="en-US" altLang="de-DE" sz="1800"/>
              <a:t>Vorbereitung der Bibliothek (Library prep): Für viele Sequenziermaschinen muss die DNA für die Sequenzierung vorbereitet werden.  </a:t>
            </a:r>
          </a:p>
          <a:p>
            <a:pPr eaLnBrk="1" hangingPunct="1">
              <a:buFontTx/>
              <a:buAutoNum type="arabicPeriod"/>
            </a:pPr>
            <a:r>
              <a:rPr lang="en-US" altLang="de-DE" sz="1800"/>
              <a:t>Die eigentliche Sequenzierung </a:t>
            </a:r>
          </a:p>
          <a:p>
            <a:pPr eaLnBrk="1" hangingPunct="1">
              <a:buFontTx/>
              <a:buAutoNum type="arabicPeriod"/>
            </a:pPr>
            <a:r>
              <a:rPr lang="en-US" altLang="de-DE" sz="1800"/>
              <a:t>Rohanalyse (primary analysis): Alignment / Assemblierung, SNP calling</a:t>
            </a:r>
          </a:p>
          <a:p>
            <a:pPr eaLnBrk="1" hangingPunct="1">
              <a:buFontTx/>
              <a:buAutoNum type="arabicPeriod"/>
            </a:pPr>
            <a:r>
              <a:rPr lang="en-US" altLang="de-DE" sz="1800"/>
              <a:t>Eigentliche Analyse (secondary analysis): Identifizierung von kausalen SNPs variants, phänotypische Charaktisierung (z.B. Virulenzfaktoren)</a:t>
            </a:r>
          </a:p>
          <a:p>
            <a:pPr eaLnBrk="1" hangingPunct="1"/>
            <a:endParaRPr lang="en-US" altLang="de-DE" sz="1800"/>
          </a:p>
          <a:p>
            <a:pPr eaLnBrk="1" hangingPunct="1"/>
            <a:r>
              <a:rPr lang="en-US" altLang="de-DE" sz="1800"/>
              <a:t>Wir konzentrieren uns auf die Schritte 5 und 6</a:t>
            </a:r>
          </a:p>
        </p:txBody>
      </p:sp>
      <p:sp>
        <p:nvSpPr>
          <p:cNvPr id="28677" name="TextBox 6"/>
          <p:cNvSpPr txBox="1">
            <a:spLocks noChangeArrowheads="1"/>
          </p:cNvSpPr>
          <p:nvPr/>
        </p:nvSpPr>
        <p:spPr bwMode="auto">
          <a:xfrm>
            <a:off x="7123113" y="6577013"/>
            <a:ext cx="20208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100"/>
              <a:t>@Prof.keller NGS lect, 2014</a:t>
            </a:r>
          </a:p>
        </p:txBody>
      </p:sp>
      <p:sp>
        <p:nvSpPr>
          <p:cNvPr id="24582" name="Datumsplatzhalter 7"/>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28679" name="Foliennummernplatzhalter 8"/>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FC71963D-BE24-4D25-9ACE-87629192CD4B}" type="slidenum">
              <a:rPr lang="en-US" altLang="de-DE" sz="1000">
                <a:latin typeface="Times" panose="02020603050405020304" pitchFamily="18" charset="0"/>
              </a:rPr>
              <a:pPr algn="ctr"/>
              <a:t>23</a:t>
            </a:fld>
            <a:endParaRPr lang="en-US" altLang="de-DE" sz="1000">
              <a:latin typeface="Times" panose="02020603050405020304" pitchFamily="18" charset="0"/>
            </a:endParaRPr>
          </a:p>
        </p:txBody>
      </p:sp>
      <p:sp>
        <p:nvSpPr>
          <p:cNvPr id="24584" name="Fußzeilenplatzhalter 9"/>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11" name="Rounded Rectangle 3"/>
          <p:cNvSpPr>
            <a:spLocks noChangeArrowheads="1"/>
          </p:cNvSpPr>
          <p:nvPr/>
        </p:nvSpPr>
        <p:spPr bwMode="auto">
          <a:xfrm>
            <a:off x="5562600" y="609600"/>
            <a:ext cx="2668588" cy="1992313"/>
          </a:xfrm>
          <a:prstGeom prst="roundRect">
            <a:avLst>
              <a:gd name="adj" fmla="val 16667"/>
            </a:avLst>
          </a:prstGeom>
          <a:solidFill>
            <a:schemeClr val="tx1">
              <a:alpha val="12157"/>
            </a:schemeClr>
          </a:solidFill>
          <a:ln w="9525">
            <a:solidFill>
              <a:srgbClr val="2E2ECB"/>
            </a:solidFill>
            <a:round/>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0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9"/>
          <p:cNvSpPr txBox="1">
            <a:spLocks noChangeArrowheads="1"/>
          </p:cNvSpPr>
          <p:nvPr/>
        </p:nvSpPr>
        <p:spPr bwMode="auto">
          <a:xfrm>
            <a:off x="0" y="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2800" b="1">
                <a:solidFill>
                  <a:srgbClr val="FF0000"/>
                </a:solidFill>
              </a:rPr>
              <a:t>WGS Pipeline für bakterielle</a:t>
            </a:r>
          </a:p>
          <a:p>
            <a:pPr eaLnBrk="1" hangingPunct="1"/>
            <a:r>
              <a:rPr lang="en-US" altLang="de-DE" sz="2800" b="1">
                <a:solidFill>
                  <a:srgbClr val="FF0000"/>
                </a:solidFill>
              </a:rPr>
              <a:t>Phylotypisierung</a:t>
            </a:r>
          </a:p>
        </p:txBody>
      </p:sp>
      <p:sp>
        <p:nvSpPr>
          <p:cNvPr id="25603"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29700"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0A2AF150-F555-476F-9DC8-1A9AD4720FF5}" type="slidenum">
              <a:rPr lang="en-US" altLang="de-DE" sz="1000">
                <a:latin typeface="Times" panose="02020603050405020304" pitchFamily="18" charset="0"/>
              </a:rPr>
              <a:pPr algn="ctr"/>
              <a:t>24</a:t>
            </a:fld>
            <a:endParaRPr lang="en-US" altLang="de-DE" sz="1000">
              <a:latin typeface="Times" panose="02020603050405020304" pitchFamily="18" charset="0"/>
            </a:endParaRPr>
          </a:p>
        </p:txBody>
      </p:sp>
      <p:sp>
        <p:nvSpPr>
          <p:cNvPr id="25605"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pic>
        <p:nvPicPr>
          <p:cNvPr id="29702" name="Bild 7"/>
          <p:cNvPicPr>
            <a:picLocks noChangeAspect="1"/>
          </p:cNvPicPr>
          <p:nvPr/>
        </p:nvPicPr>
        <p:blipFill rotWithShape="1">
          <a:blip r:embed="rId3">
            <a:extLst>
              <a:ext uri="{28A0092B-C50C-407E-A947-70E740481C1C}">
                <a14:useLocalDpi xmlns:a14="http://schemas.microsoft.com/office/drawing/2010/main" val="0"/>
              </a:ext>
            </a:extLst>
          </a:blip>
          <a:srcRect t="35008"/>
          <a:stretch/>
        </p:blipFill>
        <p:spPr bwMode="auto">
          <a:xfrm>
            <a:off x="4631202" y="548680"/>
            <a:ext cx="45127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7"/>
          <p:cNvPicPr>
            <a:picLocks noChangeAspect="1"/>
          </p:cNvPicPr>
          <p:nvPr/>
        </p:nvPicPr>
        <p:blipFill rotWithShape="1">
          <a:blip r:embed="rId3">
            <a:extLst>
              <a:ext uri="{28A0092B-C50C-407E-A947-70E740481C1C}">
                <a14:useLocalDpi xmlns:a14="http://schemas.microsoft.com/office/drawing/2010/main" val="0"/>
              </a:ext>
            </a:extLst>
          </a:blip>
          <a:srcRect b="52755"/>
          <a:stretch/>
        </p:blipFill>
        <p:spPr bwMode="auto">
          <a:xfrm>
            <a:off x="22367" y="1556792"/>
            <a:ext cx="439726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krümmter Verbinder 2"/>
          <p:cNvCxnSpPr/>
          <p:nvPr/>
        </p:nvCxnSpPr>
        <p:spPr bwMode="auto">
          <a:xfrm rot="5400000" flipH="1" flipV="1">
            <a:off x="2028348" y="669324"/>
            <a:ext cx="4896544" cy="4511240"/>
          </a:xfrm>
          <a:prstGeom prst="curvedConnector3">
            <a:avLst>
              <a:gd name="adj1" fmla="val 44074"/>
            </a:avLst>
          </a:prstGeom>
          <a:noFill/>
          <a:ln w="22225" cap="flat" cmpd="sng" algn="ctr">
            <a:solidFill>
              <a:srgbClr val="FF505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de-DE" smtClean="0">
                <a:ea typeface="ＭＳ Ｐゴシック" panose="020B0600070205080204" pitchFamily="34" charset="-128"/>
              </a:rPr>
              <a:t>Quality (Phred) score</a:t>
            </a:r>
          </a:p>
        </p:txBody>
      </p:sp>
      <p:pic>
        <p:nvPicPr>
          <p:cNvPr id="31747" name="Picture 5" descr="Screen shot 2014-08-21 at 11.49.3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3716338"/>
            <a:ext cx="65500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31749" name="Foliennummernplatzhalter 6"/>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5FB82B74-55B4-4647-8F6C-B6164C4E8DF8}" type="slidenum">
              <a:rPr lang="en-US" altLang="de-DE" sz="1000">
                <a:latin typeface="Times" panose="02020603050405020304" pitchFamily="18" charset="0"/>
              </a:rPr>
              <a:pPr algn="ctr"/>
              <a:t>25</a:t>
            </a:fld>
            <a:endParaRPr lang="en-US" altLang="de-DE" sz="1000">
              <a:latin typeface="Times" panose="02020603050405020304" pitchFamily="18" charset="0"/>
            </a:endParaRPr>
          </a:p>
        </p:txBody>
      </p:sp>
      <p:sp>
        <p:nvSpPr>
          <p:cNvPr id="27654" name="Fußzeilenplatzhalter 7"/>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31751" name="Textfeld 8"/>
          <p:cNvSpPr txBox="1">
            <a:spLocks noChangeArrowheads="1"/>
          </p:cNvSpPr>
          <p:nvPr/>
        </p:nvSpPr>
        <p:spPr bwMode="auto">
          <a:xfrm>
            <a:off x="381000" y="685800"/>
            <a:ext cx="8610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pPr>
            <a:r>
              <a:rPr lang="de-DE" altLang="de-DE" sz="1800"/>
              <a:t>Phred Score (Q):</a:t>
            </a:r>
          </a:p>
          <a:p>
            <a:pPr eaLnBrk="1" hangingPunct="1">
              <a:lnSpc>
                <a:spcPts val="2500"/>
              </a:lnSpc>
            </a:pPr>
            <a:r>
              <a:rPr lang="de-DE" altLang="de-DE" sz="1800"/>
              <a:t>Q = - 10 × log</a:t>
            </a:r>
            <a:r>
              <a:rPr lang="de-DE" altLang="de-DE" sz="1800" baseline="-25000"/>
              <a:t>10</a:t>
            </a:r>
            <a:r>
              <a:rPr lang="de-DE" altLang="de-DE" sz="1800"/>
              <a:t> P</a:t>
            </a:r>
          </a:p>
          <a:p>
            <a:pPr eaLnBrk="1" hangingPunct="1">
              <a:lnSpc>
                <a:spcPts val="2500"/>
              </a:lnSpc>
            </a:pPr>
            <a:endParaRPr lang="de-DE" altLang="de-DE" sz="1800"/>
          </a:p>
          <a:p>
            <a:pPr eaLnBrk="1" hangingPunct="1">
              <a:lnSpc>
                <a:spcPts val="2500"/>
              </a:lnSpc>
            </a:pPr>
            <a:r>
              <a:rPr lang="de-DE" altLang="de-DE" sz="1800"/>
              <a:t>P ist eine Abschätzung für den Fehler des Base-calling aus den Rohdaten der Sequenzierung. D.h. ein Fehler von 0.1% (10</a:t>
            </a:r>
            <a:r>
              <a:rPr lang="de-DE" altLang="de-DE" sz="1800" baseline="30000"/>
              <a:t>-3</a:t>
            </a:r>
            <a:r>
              <a:rPr lang="de-DE" altLang="de-DE" sz="1800"/>
              <a:t> ) ergibt Q = 30.</a:t>
            </a:r>
          </a:p>
          <a:p>
            <a:pPr eaLnBrk="1" hangingPunct="1">
              <a:lnSpc>
                <a:spcPts val="2500"/>
              </a:lnSpc>
            </a:pPr>
            <a:endParaRPr lang="de-DE" altLang="de-DE" sz="1800"/>
          </a:p>
          <a:p>
            <a:pPr eaLnBrk="1" hangingPunct="1">
              <a:lnSpc>
                <a:spcPts val="2500"/>
              </a:lnSpc>
            </a:pPr>
            <a:r>
              <a:rPr lang="de-DE" altLang="de-DE" sz="1800"/>
              <a:t>Base Qualitäts-scores nehmen üblicherweise am Ende der reads ab</a:t>
            </a:r>
          </a:p>
          <a:p>
            <a:pPr eaLnBrk="1" hangingPunct="1">
              <a:lnSpc>
                <a:spcPts val="2500"/>
              </a:lnSpc>
            </a:pPr>
            <a:r>
              <a:rPr lang="de-DE" altLang="de-DE" sz="1800"/>
              <a:t>Deshalb werden die reads vor dem Alignment-Schritts „getrimmt“, d.h. gekürzt.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55650" y="152400"/>
            <a:ext cx="7772400" cy="431800"/>
          </a:xfrm>
        </p:spPr>
        <p:txBody>
          <a:bodyPr/>
          <a:lstStyle/>
          <a:p>
            <a:r>
              <a:rPr lang="en-US" altLang="de-DE" smtClean="0">
                <a:ea typeface="ＭＳ Ｐゴシック" panose="020B0600070205080204" pitchFamily="34" charset="-128"/>
              </a:rPr>
              <a:t>Qualitätskontrolle im Alignment-Schritt</a:t>
            </a:r>
          </a:p>
        </p:txBody>
      </p:sp>
      <p:pic>
        <p:nvPicPr>
          <p:cNvPr id="35843" name="Picture 3" descr="Screen shot 2013-05-09 at 10.14.4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13100"/>
            <a:ext cx="40528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295275" y="5281613"/>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2000">
                <a:solidFill>
                  <a:srgbClr val="000000"/>
                </a:solidFill>
              </a:rPr>
              <a:t>Verteilung der Mapping Qualitätsscores </a:t>
            </a:r>
          </a:p>
        </p:txBody>
      </p:sp>
      <p:pic>
        <p:nvPicPr>
          <p:cNvPr id="35845" name="Picture 5" descr="Screen shot 2014-08-19 at 5.49.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820863"/>
            <a:ext cx="48990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Datumsplatzhalter 6"/>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35847" name="Foliennummernplatzhalter 7"/>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94A3D97E-5A8C-49AC-9EB6-C84477365597}" type="slidenum">
              <a:rPr lang="en-US" altLang="de-DE" sz="1000">
                <a:latin typeface="Times" panose="02020603050405020304" pitchFamily="18" charset="0"/>
              </a:rPr>
              <a:pPr algn="ctr"/>
              <a:t>26</a:t>
            </a:fld>
            <a:endParaRPr lang="en-US" altLang="de-DE" sz="1000">
              <a:latin typeface="Times" panose="02020603050405020304" pitchFamily="18" charset="0"/>
            </a:endParaRPr>
          </a:p>
        </p:txBody>
      </p:sp>
      <p:sp>
        <p:nvSpPr>
          <p:cNvPr id="31752" name="Fußzeilenplatzhalter 8"/>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35849" name="Content Placeholder 2"/>
          <p:cNvSpPr txBox="1">
            <a:spLocks/>
          </p:cNvSpPr>
          <p:nvPr/>
        </p:nvSpPr>
        <p:spPr bwMode="auto">
          <a:xfrm>
            <a:off x="5229225" y="1412875"/>
            <a:ext cx="366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2563"/>
              </a:lnSpc>
              <a:spcBef>
                <a:spcPct val="20000"/>
              </a:spcBef>
              <a:buFontTx/>
              <a:buChar char="•"/>
            </a:pPr>
            <a:endParaRPr lang="en-US" altLang="de-DE" sz="1800"/>
          </a:p>
          <a:p>
            <a:pPr>
              <a:lnSpc>
                <a:spcPts val="2563"/>
              </a:lnSpc>
              <a:spcBef>
                <a:spcPct val="20000"/>
              </a:spcBef>
              <a:buFontTx/>
              <a:buChar char="•"/>
            </a:pPr>
            <a:r>
              <a:rPr lang="en-US" altLang="de-DE" sz="1800"/>
              <a:t>Alle Reads werden entfernt, deren Mapping-Qualität geringer als 30 ist, d.h. die Fehlerwahrscheinlichkeit, dass der read auf eine andere Region gemappt wird, ist 0.1% und höher. </a:t>
            </a:r>
          </a:p>
          <a:p>
            <a:pPr>
              <a:lnSpc>
                <a:spcPts val="2563"/>
              </a:lnSpc>
              <a:spcBef>
                <a:spcPct val="20000"/>
              </a:spcBef>
              <a:buFontTx/>
              <a:buChar char="•"/>
            </a:pPr>
            <a:endParaRPr lang="en-US" altLang="de-DE" sz="1800"/>
          </a:p>
          <a:p>
            <a:pPr>
              <a:lnSpc>
                <a:spcPts val="2563"/>
              </a:lnSpc>
              <a:spcBef>
                <a:spcPct val="20000"/>
              </a:spcBef>
              <a:buFontTx/>
              <a:buChar char="•"/>
            </a:pPr>
            <a:r>
              <a:rPr lang="en-US" altLang="de-DE" sz="1800"/>
              <a:t>Entfernung von duplizierten reads, da diese die Qualität des SNP-Calling beeinflussen. </a:t>
            </a:r>
            <a:endParaRPr lang="en-US" altLang="de-DE" sz="3200"/>
          </a:p>
          <a:p>
            <a:pPr>
              <a:spcBef>
                <a:spcPct val="20000"/>
              </a:spcBef>
              <a:buFontTx/>
              <a:buChar char="•"/>
            </a:pPr>
            <a:endParaRPr lang="en-US" altLang="de-DE" sz="3200"/>
          </a:p>
        </p:txBody>
      </p:sp>
      <p:sp>
        <p:nvSpPr>
          <p:cNvPr id="35850" name="TextBox 4"/>
          <p:cNvSpPr txBox="1">
            <a:spLocks noChangeArrowheads="1"/>
          </p:cNvSpPr>
          <p:nvPr/>
        </p:nvSpPr>
        <p:spPr bwMode="auto">
          <a:xfrm>
            <a:off x="323850" y="641350"/>
            <a:ext cx="86407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700"/>
              </a:lnSpc>
            </a:pPr>
            <a:r>
              <a:rPr lang="de-DE" altLang="de-DE" sz="2000">
                <a:solidFill>
                  <a:srgbClr val="000000"/>
                </a:solidFill>
              </a:rPr>
              <a:t>Auch bei der Alignierung mit dem Referenz-Genom muss bewertet werden, ob den Reads zweifelsfreie Positionen zugeordnet werden können.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de-DE" smtClean="0">
                <a:ea typeface="ＭＳ Ｐゴシック" panose="020B0600070205080204" pitchFamily="34" charset="-128"/>
              </a:rPr>
              <a:t>Biologie von SNP-Mutationen</a:t>
            </a:r>
          </a:p>
        </p:txBody>
      </p:sp>
      <p:sp>
        <p:nvSpPr>
          <p:cNvPr id="32771"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36868"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90551D92-45BC-4E27-BFF0-24DC47BAA0B4}" type="slidenum">
              <a:rPr lang="en-US" altLang="de-DE" sz="1000">
                <a:latin typeface="Times" panose="02020603050405020304" pitchFamily="18" charset="0"/>
              </a:rPr>
              <a:pPr algn="ctr"/>
              <a:t>27</a:t>
            </a:fld>
            <a:endParaRPr lang="en-US" altLang="de-DE" sz="1000">
              <a:latin typeface="Times" panose="02020603050405020304" pitchFamily="18" charset="0"/>
            </a:endParaRPr>
          </a:p>
        </p:txBody>
      </p:sp>
      <p:sp>
        <p:nvSpPr>
          <p:cNvPr id="32773"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pic>
        <p:nvPicPr>
          <p:cNvPr id="36870" name="Bild 7" descr="416px-Dna-SNP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58850"/>
            <a:ext cx="33369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feld 8"/>
          <p:cNvSpPr txBox="1">
            <a:spLocks noChangeArrowheads="1"/>
          </p:cNvSpPr>
          <p:nvPr/>
        </p:nvSpPr>
        <p:spPr bwMode="auto">
          <a:xfrm>
            <a:off x="152400" y="5562600"/>
            <a:ext cx="350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http://www.science.marshall.edu/murraye/</a:t>
            </a:r>
          </a:p>
          <a:p>
            <a:pPr eaLnBrk="1" hangingPunct="1"/>
            <a:r>
              <a:rPr lang="de-DE" altLang="de-DE" sz="1400"/>
              <a:t>341/Images/416px-Dna-SNP_svg.png</a:t>
            </a:r>
          </a:p>
        </p:txBody>
      </p:sp>
      <p:sp>
        <p:nvSpPr>
          <p:cNvPr id="36872" name="Textfeld 9"/>
          <p:cNvSpPr txBox="1">
            <a:spLocks noChangeArrowheads="1"/>
          </p:cNvSpPr>
          <p:nvPr/>
        </p:nvSpPr>
        <p:spPr bwMode="auto">
          <a:xfrm>
            <a:off x="4038600" y="838200"/>
            <a:ext cx="4403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pPr>
            <a:r>
              <a:rPr lang="de-DE" altLang="de-DE" sz="1800"/>
              <a:t>Verschiedene menschliche </a:t>
            </a:r>
          </a:p>
          <a:p>
            <a:pPr eaLnBrk="1" hangingPunct="1">
              <a:lnSpc>
                <a:spcPts val="2563"/>
              </a:lnSpc>
            </a:pPr>
            <a:r>
              <a:rPr lang="de-DE" altLang="de-DE" sz="1800"/>
              <a:t>Genome unterscheiden sich</a:t>
            </a:r>
          </a:p>
          <a:p>
            <a:pPr eaLnBrk="1" hangingPunct="1">
              <a:lnSpc>
                <a:spcPts val="2563"/>
              </a:lnSpc>
            </a:pPr>
            <a:r>
              <a:rPr lang="de-DE" altLang="de-DE" sz="1800"/>
              <a:t>etwa an jeder 1000-ten Base.</a:t>
            </a:r>
          </a:p>
          <a:p>
            <a:pPr eaLnBrk="1" hangingPunct="1">
              <a:lnSpc>
                <a:spcPts val="2563"/>
              </a:lnSpc>
            </a:pPr>
            <a:endParaRPr lang="de-DE" altLang="de-DE" sz="1800"/>
          </a:p>
          <a:p>
            <a:pPr eaLnBrk="1" hangingPunct="1">
              <a:lnSpc>
                <a:spcPts val="2563"/>
              </a:lnSpc>
            </a:pPr>
            <a:r>
              <a:rPr lang="de-DE" altLang="de-DE" sz="1800"/>
              <a:t>Die meisten Variationen sind</a:t>
            </a:r>
          </a:p>
          <a:p>
            <a:pPr eaLnBrk="1" hangingPunct="1">
              <a:lnSpc>
                <a:spcPts val="2563"/>
              </a:lnSpc>
            </a:pPr>
            <a:r>
              <a:rPr lang="de-DE" altLang="de-DE" sz="1800"/>
              <a:t>Unterschiede einzelner Basen.</a:t>
            </a:r>
          </a:p>
          <a:p>
            <a:pPr eaLnBrk="1" hangingPunct="1">
              <a:lnSpc>
                <a:spcPts val="2563"/>
              </a:lnSpc>
            </a:pPr>
            <a:endParaRPr lang="de-DE" altLang="de-DE" sz="1800"/>
          </a:p>
          <a:p>
            <a:pPr eaLnBrk="1" hangingPunct="1">
              <a:lnSpc>
                <a:spcPts val="2563"/>
              </a:lnSpc>
            </a:pPr>
            <a:r>
              <a:rPr lang="de-DE" altLang="de-DE" sz="1800" b="1"/>
              <a:t>Polymorphismus</a:t>
            </a:r>
            <a:r>
              <a:rPr lang="de-DE" altLang="de-DE" sz="1800"/>
              <a:t>: vererbter Unterschied</a:t>
            </a:r>
          </a:p>
          <a:p>
            <a:pPr eaLnBrk="1" hangingPunct="1">
              <a:lnSpc>
                <a:spcPts val="2563"/>
              </a:lnSpc>
            </a:pPr>
            <a:endParaRPr lang="de-DE" altLang="de-DE" sz="1800"/>
          </a:p>
          <a:p>
            <a:pPr eaLnBrk="1" hangingPunct="1">
              <a:lnSpc>
                <a:spcPts val="2563"/>
              </a:lnSpc>
            </a:pPr>
            <a:r>
              <a:rPr lang="de-DE" altLang="de-DE" sz="1800" b="1"/>
              <a:t>Somatische Mutation</a:t>
            </a:r>
            <a:r>
              <a:rPr lang="de-DE" altLang="de-DE" sz="1800"/>
              <a:t>: erworbener</a:t>
            </a:r>
          </a:p>
          <a:p>
            <a:pPr eaLnBrk="1" hangingPunct="1">
              <a:lnSpc>
                <a:spcPts val="2563"/>
              </a:lnSpc>
            </a:pPr>
            <a:r>
              <a:rPr lang="de-DE" altLang="de-DE" sz="1800"/>
              <a:t>Unterschied</a:t>
            </a:r>
          </a:p>
          <a:p>
            <a:pPr eaLnBrk="1" hangingPunct="1"/>
            <a:endParaRPr lang="de-DE" altLang="de-DE"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de-DE" smtClean="0">
                <a:ea typeface="ＭＳ Ｐゴシック" panose="020B0600070205080204" pitchFamily="34" charset="-128"/>
              </a:rPr>
              <a:t>Mögliche Gründe für Abweichungen in Alignments</a:t>
            </a:r>
          </a:p>
        </p:txBody>
      </p:sp>
      <p:sp>
        <p:nvSpPr>
          <p:cNvPr id="38915" name="Content Placeholder 2"/>
          <p:cNvSpPr>
            <a:spLocks noGrp="1"/>
          </p:cNvSpPr>
          <p:nvPr>
            <p:ph idx="1"/>
          </p:nvPr>
        </p:nvSpPr>
        <p:spPr>
          <a:xfrm>
            <a:off x="179388" y="765175"/>
            <a:ext cx="8569325" cy="4525963"/>
          </a:xfrm>
        </p:spPr>
        <p:txBody>
          <a:bodyPr/>
          <a:lstStyle/>
          <a:p>
            <a:r>
              <a:rPr lang="en-US" altLang="de-DE" sz="2000" smtClean="0">
                <a:ea typeface="ＭＳ Ｐゴシック" panose="020B0600070205080204" pitchFamily="34" charset="-128"/>
                <a:cs typeface="Arial" panose="020B0604020202020204" pitchFamily="34" charset="0"/>
              </a:rPr>
              <a:t>Ein wahrer SNP</a:t>
            </a:r>
          </a:p>
          <a:p>
            <a:r>
              <a:rPr lang="en-US" altLang="de-DE" sz="2000" smtClean="0">
                <a:ea typeface="ＭＳ Ｐゴシック" panose="020B0600070205080204" pitchFamily="34" charset="-128"/>
                <a:cs typeface="Arial" panose="020B0604020202020204" pitchFamily="34" charset="0"/>
              </a:rPr>
              <a:t>Experimenteller Fehler </a:t>
            </a:r>
          </a:p>
          <a:p>
            <a:pPr marL="800100" lvl="2" indent="0">
              <a:buFontTx/>
              <a:buNone/>
            </a:pPr>
            <a:r>
              <a:rPr lang="en-US" altLang="de-DE" sz="2000" smtClean="0">
                <a:ea typeface="ＭＳ Ｐゴシック" panose="020B0600070205080204" pitchFamily="34" charset="-128"/>
                <a:cs typeface="Arial" panose="020B0604020202020204" pitchFamily="34" charset="0"/>
              </a:rPr>
              <a:t>Fehler bei Präparierung der Bibliothek oder bei der PCR</a:t>
            </a:r>
          </a:p>
          <a:p>
            <a:pPr marL="800100" lvl="2" indent="0">
              <a:buFontTx/>
              <a:buNone/>
            </a:pPr>
            <a:r>
              <a:rPr lang="en-US" altLang="de-DE" sz="2000" smtClean="0">
                <a:ea typeface="ＭＳ Ｐゴシック" panose="020B0600070205080204" pitchFamily="34" charset="-128"/>
                <a:cs typeface="Arial" panose="020B0604020202020204" pitchFamily="34" charset="0"/>
              </a:rPr>
              <a:t>Base calling Fehler während Analyse von Rohdaten</a:t>
            </a:r>
          </a:p>
          <a:p>
            <a:r>
              <a:rPr lang="en-US" altLang="de-DE" sz="2000" smtClean="0">
                <a:ea typeface="ＭＳ Ｐゴシック" panose="020B0600070205080204" pitchFamily="34" charset="-128"/>
                <a:cs typeface="Arial" panose="020B0604020202020204" pitchFamily="34" charset="0"/>
              </a:rPr>
              <a:t>Fehler beim Alignment oder beim Mapping-Schritt</a:t>
            </a:r>
          </a:p>
          <a:p>
            <a:r>
              <a:rPr lang="en-US" altLang="de-DE" sz="2000" smtClean="0">
                <a:ea typeface="ＭＳ Ｐゴシック" panose="020B0600070205080204" pitchFamily="34" charset="-128"/>
                <a:cs typeface="Arial" panose="020B0604020202020204" pitchFamily="34" charset="0"/>
              </a:rPr>
              <a:t>Fehler in der Sequenz des Referenzgenoms</a:t>
            </a:r>
          </a:p>
          <a:p>
            <a:endParaRPr lang="en-US" altLang="de-DE" sz="2000" smtClean="0">
              <a:ea typeface="ＭＳ Ｐゴシック" panose="020B0600070205080204" pitchFamily="34" charset="-128"/>
              <a:cs typeface="Arial" panose="020B0604020202020204" pitchFamily="34" charset="0"/>
            </a:endParaRPr>
          </a:p>
          <a:p>
            <a:pPr>
              <a:lnSpc>
                <a:spcPts val="2500"/>
              </a:lnSpc>
            </a:pPr>
            <a:r>
              <a:rPr lang="en-US" altLang="de-DE" sz="2000" smtClean="0">
                <a:ea typeface="ＭＳ Ｐゴシック" panose="020B0600070205080204" pitchFamily="34" charset="-128"/>
                <a:cs typeface="Arial" panose="020B0604020202020204" pitchFamily="34" charset="0"/>
              </a:rPr>
              <a:t>Gebräuchliche Software Tools: </a:t>
            </a:r>
          </a:p>
          <a:p>
            <a:pPr lvl="1">
              <a:lnSpc>
                <a:spcPts val="2500"/>
              </a:lnSpc>
            </a:pPr>
            <a:r>
              <a:rPr lang="en-US" altLang="de-DE" sz="2000" smtClean="0">
                <a:ea typeface="ＭＳ Ｐゴシック" panose="020B0600070205080204" pitchFamily="34" charset="-128"/>
                <a:cs typeface="Arial" panose="020B0604020202020204" pitchFamily="34" charset="0"/>
              </a:rPr>
              <a:t>Samtools/bcftools </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Gatk </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Varscan</a:t>
            </a:r>
          </a:p>
          <a:p>
            <a:pPr>
              <a:lnSpc>
                <a:spcPts val="2500"/>
              </a:lnSpc>
              <a:buFontTx/>
              <a:buNone/>
            </a:pPr>
            <a:r>
              <a:rPr lang="en-US" altLang="de-DE" sz="2000" smtClean="0">
                <a:ea typeface="ＭＳ Ｐゴシック" panose="020B0600070205080204" pitchFamily="34" charset="-128"/>
                <a:cs typeface="Arial" panose="020B0604020202020204" pitchFamily="34" charset="0"/>
              </a:rPr>
              <a:t>	– Snv-mix</a:t>
            </a:r>
          </a:p>
          <a:p>
            <a:pPr>
              <a:lnSpc>
                <a:spcPts val="2500"/>
              </a:lnSpc>
            </a:pPr>
            <a:r>
              <a:rPr lang="en-US" altLang="de-DE" sz="2000" smtClean="0">
                <a:ea typeface="ＭＳ Ｐゴシック" panose="020B0600070205080204" pitchFamily="34" charset="-128"/>
                <a:cs typeface="Arial" panose="020B0604020202020204" pitchFamily="34" charset="0"/>
              </a:rPr>
              <a:t>Die Ausgabe des Alignments ist im VCF Format (Variant  Call Format)</a:t>
            </a:r>
          </a:p>
        </p:txBody>
      </p:sp>
      <p:sp>
        <p:nvSpPr>
          <p:cNvPr id="34820" name="Datumsplatzhalter 3"/>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38917" name="Foliennummernplatzhalt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8B874D3D-B9A5-4BBA-A39C-68AAB95B9CB2}" type="slidenum">
              <a:rPr lang="en-US" altLang="de-DE" sz="1000">
                <a:latin typeface="Times" panose="02020603050405020304" pitchFamily="18" charset="0"/>
              </a:rPr>
              <a:pPr algn="ctr"/>
              <a:t>28</a:t>
            </a:fld>
            <a:endParaRPr lang="en-US" altLang="de-DE" sz="1000">
              <a:latin typeface="Times" panose="02020603050405020304" pitchFamily="18" charset="0"/>
            </a:endParaRPr>
          </a:p>
        </p:txBody>
      </p:sp>
      <p:sp>
        <p:nvSpPr>
          <p:cNvPr id="34822" name="Fußzeilenplatzhalter 5"/>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creen shot 2013-09-05 at 1.19.5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288" y="1625600"/>
            <a:ext cx="9144001" cy="2389188"/>
          </a:xfrm>
          <a:prstGeom prst="rect">
            <a:avLst/>
          </a:prstGeom>
          <a:solidFill>
            <a:srgbClr val="22228B">
              <a:alpha val="14902"/>
            </a:srgbClr>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FFFFFF"/>
              </a:solidFill>
              <a:latin typeface="Comic Sans MS" panose="030F0702030302020204" pitchFamily="66" charset="0"/>
            </a:endParaRPr>
          </a:p>
        </p:txBody>
      </p:sp>
      <p:sp>
        <p:nvSpPr>
          <p:cNvPr id="6" name="Rectangle 5"/>
          <p:cNvSpPr>
            <a:spLocks noChangeArrowheads="1"/>
          </p:cNvSpPr>
          <p:nvPr/>
        </p:nvSpPr>
        <p:spPr bwMode="auto">
          <a:xfrm>
            <a:off x="-11113" y="4071938"/>
            <a:ext cx="9144001" cy="2498725"/>
          </a:xfrm>
          <a:prstGeom prst="rect">
            <a:avLst/>
          </a:prstGeom>
          <a:solidFill>
            <a:srgbClr val="FFFF00">
              <a:alpha val="10980"/>
            </a:srgbClr>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solidFill>
                <a:srgbClr val="FFFFFF"/>
              </a:solidFill>
              <a:latin typeface="Comic Sans MS" panose="030F0702030302020204" pitchFamily="66" charset="0"/>
            </a:endParaRPr>
          </a:p>
        </p:txBody>
      </p:sp>
      <p:sp>
        <p:nvSpPr>
          <p:cNvPr id="7" name="Rectangle 6"/>
          <p:cNvSpPr>
            <a:spLocks noChangeArrowheads="1"/>
          </p:cNvSpPr>
          <p:nvPr/>
        </p:nvSpPr>
        <p:spPr bwMode="auto">
          <a:xfrm>
            <a:off x="4876800" y="0"/>
            <a:ext cx="304800" cy="6477000"/>
          </a:xfrm>
          <a:prstGeom prst="rect">
            <a:avLst/>
          </a:prstGeom>
          <a:noFill/>
          <a:ln w="19050">
            <a:solidFill>
              <a:schemeClr val="tx1">
                <a:alpha val="79999"/>
              </a:schemeClr>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de-DE" sz="2800" smtClean="0">
              <a:latin typeface="Comic Sans MS" panose="030F0702030302020204" pitchFamily="66" charset="0"/>
            </a:endParaRPr>
          </a:p>
        </p:txBody>
      </p:sp>
      <p:sp>
        <p:nvSpPr>
          <p:cNvPr id="36870" name="Datumsplatzhalter 7"/>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40967" name="Foliennummernplatzhalter 8"/>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00AE2316-6837-40E2-B870-A536A43918DD}" type="slidenum">
              <a:rPr lang="en-US" altLang="de-DE" sz="1000">
                <a:latin typeface="Times" panose="02020603050405020304" pitchFamily="18" charset="0"/>
              </a:rPr>
              <a:pPr algn="ctr"/>
              <a:t>29</a:t>
            </a:fld>
            <a:endParaRPr lang="en-US" altLang="de-DE" sz="1000">
              <a:latin typeface="Times" panose="02020603050405020304" pitchFamily="18" charset="0"/>
            </a:endParaRPr>
          </a:p>
        </p:txBody>
      </p:sp>
      <p:sp>
        <p:nvSpPr>
          <p:cNvPr id="36872" name="Fußzeilenplatzhalter 9"/>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40969" name="Content Placeholder 2"/>
          <p:cNvSpPr>
            <a:spLocks noGrp="1"/>
          </p:cNvSpPr>
          <p:nvPr>
            <p:ph idx="1"/>
          </p:nvPr>
        </p:nvSpPr>
        <p:spPr>
          <a:xfrm>
            <a:off x="179388" y="620713"/>
            <a:ext cx="5002212" cy="1271587"/>
          </a:xfrm>
        </p:spPr>
        <p:txBody>
          <a:bodyPr/>
          <a:lstStyle/>
          <a:p>
            <a:pPr marL="0" indent="0">
              <a:buFontTx/>
              <a:buNone/>
            </a:pPr>
            <a:r>
              <a:rPr lang="en-US" altLang="de-DE" sz="1800" b="1" smtClean="0">
                <a:solidFill>
                  <a:srgbClr val="FF0000"/>
                </a:solidFill>
                <a:ea typeface="ＭＳ Ｐゴシック" panose="020B0600070205080204" pitchFamily="34" charset="-128"/>
              </a:rPr>
              <a:t>Integrative Genome Viewer (IGV)</a:t>
            </a:r>
          </a:p>
          <a:p>
            <a:pPr marL="0" indent="0">
              <a:buFontTx/>
              <a:buNone/>
            </a:pPr>
            <a:r>
              <a:rPr lang="en-US" altLang="de-DE" sz="1800" b="1" smtClean="0">
                <a:solidFill>
                  <a:srgbClr val="FF0000"/>
                </a:solidFill>
                <a:ea typeface="ＭＳ Ｐゴシック" panose="020B0600070205080204" pitchFamily="34" charset="-128"/>
              </a:rPr>
              <a:t>    </a:t>
            </a:r>
            <a:r>
              <a:rPr lang="pl-PL" altLang="de-DE" sz="1800" b="1" smtClean="0">
                <a:solidFill>
                  <a:srgbClr val="FF0000"/>
                </a:solidFill>
                <a:ea typeface="ＭＳ Ｐゴシック" panose="020B0600070205080204" pitchFamily="34" charset="-128"/>
                <a:hlinkClick r:id="rId4"/>
              </a:rPr>
              <a:t>http://www.broadinstitute.org/igv/home</a:t>
            </a:r>
            <a:endParaRPr lang="pl-PL" altLang="de-DE" sz="1800" b="1" smtClean="0">
              <a:solidFill>
                <a:srgbClr val="FF0000"/>
              </a:solidFill>
              <a:ea typeface="ＭＳ Ｐゴシック" panose="020B0600070205080204" pitchFamily="34" charset="-128"/>
            </a:endParaRPr>
          </a:p>
          <a:p>
            <a:pPr marL="0" indent="0">
              <a:buFontTx/>
              <a:buNone/>
            </a:pPr>
            <a:endParaRPr lang="pl-PL" altLang="de-DE" sz="1800" b="1" smtClean="0">
              <a:solidFill>
                <a:srgbClr val="FF0000"/>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024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454ADFF5-AA8B-44BB-A023-6C5A6D33E674}" type="slidenum">
              <a:rPr lang="de-DE" altLang="de-DE" sz="1000"/>
              <a:pPr/>
              <a:t>3</a:t>
            </a:fld>
            <a:endParaRPr lang="de-DE" altLang="de-DE" sz="1000"/>
          </a:p>
        </p:txBody>
      </p:sp>
      <p:sp>
        <p:nvSpPr>
          <p:cNvPr id="1024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Identifikation von Genen</a:t>
            </a:r>
          </a:p>
        </p:txBody>
      </p:sp>
      <p:sp>
        <p:nvSpPr>
          <p:cNvPr id="10245" name="Text Box 3"/>
          <p:cNvSpPr txBox="1">
            <a:spLocks noChangeArrowheads="1"/>
          </p:cNvSpPr>
          <p:nvPr/>
        </p:nvSpPr>
        <p:spPr bwMode="auto">
          <a:xfrm>
            <a:off x="250825" y="692150"/>
            <a:ext cx="8569325"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Die</a:t>
            </a:r>
            <a:r>
              <a:rPr lang="de-DE" altLang="de-DE" sz="1800" b="1"/>
              <a:t> einfachste </a:t>
            </a:r>
            <a:r>
              <a:rPr lang="de-DE" altLang="de-DE" sz="1800"/>
              <a:t>Methode, DNA Sequenzen zu finden, die für Proteine kodieren, </a:t>
            </a:r>
          </a:p>
          <a:p>
            <a:pPr eaLnBrk="1" hangingPunct="1">
              <a:lnSpc>
                <a:spcPct val="120000"/>
              </a:lnSpc>
            </a:pPr>
            <a:r>
              <a:rPr lang="de-DE" altLang="de-DE" sz="1800"/>
              <a:t>ist nach </a:t>
            </a:r>
            <a:r>
              <a:rPr lang="de-DE" altLang="de-DE" sz="1800" b="1"/>
              <a:t>offenen Leserahmen </a:t>
            </a:r>
            <a:r>
              <a:rPr lang="de-DE" altLang="de-DE" sz="1800"/>
              <a:t>(</a:t>
            </a:r>
            <a:r>
              <a:rPr lang="de-DE" altLang="de-DE" sz="1800" b="1"/>
              <a:t>open reading frames </a:t>
            </a:r>
            <a:r>
              <a:rPr lang="de-DE" altLang="de-DE" sz="1800"/>
              <a:t>oder ORFs) zu suchen.</a:t>
            </a:r>
          </a:p>
          <a:p>
            <a:pPr eaLnBrk="1" hangingPunct="1">
              <a:lnSpc>
                <a:spcPct val="120000"/>
              </a:lnSpc>
            </a:pPr>
            <a:endParaRPr lang="de-DE" altLang="de-DE" sz="1800"/>
          </a:p>
          <a:p>
            <a:pPr eaLnBrk="1" hangingPunct="1">
              <a:lnSpc>
                <a:spcPct val="120000"/>
              </a:lnSpc>
            </a:pPr>
            <a:r>
              <a:rPr lang="de-DE" altLang="de-DE" sz="1800"/>
              <a:t>In jeder Sequenz gibt es 6 mögliche offene Leserahmen:</a:t>
            </a:r>
          </a:p>
          <a:p>
            <a:pPr eaLnBrk="1" hangingPunct="1">
              <a:lnSpc>
                <a:spcPct val="120000"/>
              </a:lnSpc>
            </a:pPr>
            <a:r>
              <a:rPr lang="de-DE" altLang="de-DE" sz="1800"/>
              <a:t>3 ORFs starten an den Positionen 1, 2, und 3 und gehen in die 5‘ 3‘ Richtung,</a:t>
            </a:r>
          </a:p>
          <a:p>
            <a:pPr eaLnBrk="1" hangingPunct="1">
              <a:lnSpc>
                <a:spcPct val="120000"/>
              </a:lnSpc>
            </a:pPr>
            <a:r>
              <a:rPr lang="de-DE" altLang="de-DE" sz="1800"/>
              <a:t>3 ORFs starten an den Positionen 1, 2, und 3 und gehen in die 5‘ 3‘ Richtung des komplementären Strangs.</a:t>
            </a:r>
          </a:p>
          <a:p>
            <a:pPr eaLnBrk="1" hangingPunct="1">
              <a:lnSpc>
                <a:spcPct val="120000"/>
              </a:lnSpc>
            </a:pPr>
            <a:endParaRPr lang="de-DE" altLang="de-DE" sz="1800"/>
          </a:p>
          <a:p>
            <a:pPr eaLnBrk="1" hangingPunct="1">
              <a:lnSpc>
                <a:spcPct val="120000"/>
              </a:lnSpc>
            </a:pPr>
            <a:r>
              <a:rPr lang="de-DE" altLang="de-DE" sz="1800"/>
              <a:t>In prokaryotischen Genomen werden Protein-kodierende DNA-Sequenzen gewöhnlich in mRNA transkribiert und die mRNA wird ohne wesentliche Änderungen direkt in einen Aminosäurestrang übersetzt. </a:t>
            </a:r>
          </a:p>
          <a:p>
            <a:pPr eaLnBrk="1" hangingPunct="1">
              <a:lnSpc>
                <a:spcPct val="120000"/>
              </a:lnSpc>
            </a:pPr>
            <a:endParaRPr lang="de-DE" altLang="de-DE" sz="1800"/>
          </a:p>
          <a:p>
            <a:pPr eaLnBrk="1" hangingPunct="1">
              <a:lnSpc>
                <a:spcPct val="120000"/>
              </a:lnSpc>
            </a:pPr>
            <a:r>
              <a:rPr lang="de-DE" altLang="de-DE" sz="1800"/>
              <a:t>Daher ist der längste ORF von dem ersten verfügbaren Met codon (</a:t>
            </a:r>
            <a:r>
              <a:rPr lang="de-DE" altLang="de-DE" sz="1800" b="1"/>
              <a:t>AUG</a:t>
            </a:r>
            <a:r>
              <a:rPr lang="de-DE" altLang="de-DE" sz="1800"/>
              <a:t>) auf </a:t>
            </a:r>
          </a:p>
          <a:p>
            <a:pPr eaLnBrk="1" hangingPunct="1">
              <a:lnSpc>
                <a:spcPct val="120000"/>
              </a:lnSpc>
            </a:pPr>
            <a:r>
              <a:rPr lang="de-DE" altLang="de-DE" sz="1800"/>
              <a:t>der mRNA, das als </a:t>
            </a:r>
            <a:r>
              <a:rPr lang="de-DE" altLang="de-DE" sz="1800" b="1"/>
              <a:t>Codon </a:t>
            </a:r>
            <a:r>
              <a:rPr lang="de-DE" altLang="de-DE" sz="1800"/>
              <a:t>für den </a:t>
            </a:r>
            <a:r>
              <a:rPr lang="de-DE" altLang="de-DE" sz="1800" b="1"/>
              <a:t>Transkriptionsstart </a:t>
            </a:r>
            <a:r>
              <a:rPr lang="de-DE" altLang="de-DE" sz="1800"/>
              <a:t>fungiert, bis zu dem </a:t>
            </a:r>
            <a:r>
              <a:rPr lang="de-DE" altLang="de-DE" sz="1800" b="1"/>
              <a:t>nächsten Stopcodon</a:t>
            </a:r>
            <a:r>
              <a:rPr lang="de-DE" altLang="de-DE" sz="1800"/>
              <a:t> in demselben offenen Leserahmen, </a:t>
            </a:r>
          </a:p>
          <a:p>
            <a:pPr eaLnBrk="1" hangingPunct="1">
              <a:lnSpc>
                <a:spcPct val="120000"/>
              </a:lnSpc>
            </a:pPr>
            <a:r>
              <a:rPr lang="de-DE" altLang="de-DE" sz="1800"/>
              <a:t>gewöhnlich eine gute Vorhersage für die Protein-kodierende Region.</a:t>
            </a:r>
          </a:p>
        </p:txBody>
      </p:sp>
      <p:sp>
        <p:nvSpPr>
          <p:cNvPr id="6150"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55650" y="76200"/>
            <a:ext cx="7772400" cy="431800"/>
          </a:xfrm>
        </p:spPr>
        <p:txBody>
          <a:bodyPr/>
          <a:lstStyle/>
          <a:p>
            <a:r>
              <a:rPr lang="en-US" altLang="de-DE" smtClean="0">
                <a:ea typeface="ＭＳ Ｐゴシック" panose="020B0600070205080204" pitchFamily="34" charset="-128"/>
              </a:rPr>
              <a:t>Phylogenetischer Baum aus core-genome SNPs</a:t>
            </a:r>
          </a:p>
        </p:txBody>
      </p:sp>
      <p:sp>
        <p:nvSpPr>
          <p:cNvPr id="43011" name="Content Placeholder 2"/>
          <p:cNvSpPr>
            <a:spLocks noGrp="1"/>
          </p:cNvSpPr>
          <p:nvPr>
            <p:ph idx="1"/>
          </p:nvPr>
        </p:nvSpPr>
        <p:spPr>
          <a:xfrm>
            <a:off x="152400" y="609600"/>
            <a:ext cx="6130925" cy="4919663"/>
          </a:xfrm>
        </p:spPr>
        <p:txBody>
          <a:bodyPr/>
          <a:lstStyle/>
          <a:p>
            <a:pPr marL="0" indent="0">
              <a:lnSpc>
                <a:spcPts val="2563"/>
              </a:lnSpc>
              <a:buFontTx/>
              <a:buNone/>
            </a:pPr>
            <a:r>
              <a:rPr lang="en-US" altLang="de-DE" sz="1800" u="sng" smtClean="0">
                <a:ea typeface="ＭＳ Ｐゴシック" panose="020B0600070205080204" pitchFamily="34" charset="-128"/>
              </a:rPr>
              <a:t>lnput</a:t>
            </a:r>
            <a:r>
              <a:rPr lang="en-US" altLang="de-DE" sz="1800" smtClean="0">
                <a:ea typeface="ＭＳ Ｐゴシック" panose="020B0600070205080204" pitchFamily="34" charset="-128"/>
              </a:rPr>
              <a:t>: WGS-Sequenzen für verschiedene</a:t>
            </a:r>
          </a:p>
          <a:p>
            <a:pPr marL="0" indent="0">
              <a:lnSpc>
                <a:spcPts val="2563"/>
              </a:lnSpc>
              <a:buFontTx/>
              <a:buNone/>
            </a:pPr>
            <a:r>
              <a:rPr lang="en-US" altLang="de-DE" sz="1800" i="1" smtClean="0">
                <a:ea typeface="ＭＳ Ｐゴシック" panose="020B0600070205080204" pitchFamily="34" charset="-128"/>
              </a:rPr>
              <a:t>Staphylococcus aureus </a:t>
            </a:r>
            <a:r>
              <a:rPr lang="en-US" altLang="de-DE" sz="1800" smtClean="0">
                <a:ea typeface="ＭＳ Ｐゴシック" panose="020B0600070205080204" pitchFamily="34" charset="-128"/>
              </a:rPr>
              <a:t>Stämme</a:t>
            </a:r>
          </a:p>
          <a:p>
            <a:pPr marL="0" indent="0">
              <a:lnSpc>
                <a:spcPts val="2563"/>
              </a:lnSpc>
              <a:buFontTx/>
              <a:buNone/>
            </a:pPr>
            <a:r>
              <a:rPr lang="en-US" altLang="de-DE" sz="1800" smtClean="0">
                <a:ea typeface="ＭＳ Ｐゴシック" panose="020B0600070205080204" pitchFamily="34" charset="-128"/>
              </a:rPr>
              <a:t>(nas: nasaler Stamm; inv: invasiver Stamm).</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Schritt 1: identifiziere SNPs im core-genome (Teil des</a:t>
            </a:r>
          </a:p>
          <a:p>
            <a:pPr marL="0" indent="0">
              <a:lnSpc>
                <a:spcPts val="2563"/>
              </a:lnSpc>
              <a:buFontTx/>
              <a:buNone/>
            </a:pPr>
            <a:r>
              <a:rPr lang="en-US" altLang="de-DE" sz="1800" i="1" smtClean="0">
                <a:ea typeface="ＭＳ Ｐゴシック" panose="020B0600070205080204" pitchFamily="34" charset="-128"/>
              </a:rPr>
              <a:t>S. aureus</a:t>
            </a:r>
            <a:r>
              <a:rPr lang="en-US" altLang="de-DE" sz="1800" smtClean="0">
                <a:ea typeface="ＭＳ Ｐゴシック" panose="020B0600070205080204" pitchFamily="34" charset="-128"/>
              </a:rPr>
              <a:t>-Genoms, das alle Stämme gemeinsam haben).</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Schritt 2: konstruiere Verwandschaftsverhältnissen zwischen den Stämmen.</a:t>
            </a:r>
          </a:p>
          <a:p>
            <a:pPr marL="0" indent="0">
              <a:lnSpc>
                <a:spcPts val="2563"/>
              </a:lnSpc>
              <a:buFontTx/>
              <a:buNone/>
            </a:pPr>
            <a:endParaRPr lang="en-US" altLang="de-DE" sz="1800" smtClean="0">
              <a:ea typeface="ＭＳ Ｐゴシック" panose="020B0600070205080204" pitchFamily="34" charset="-128"/>
            </a:endParaRPr>
          </a:p>
          <a:p>
            <a:pPr marL="0" indent="0">
              <a:lnSpc>
                <a:spcPts val="2563"/>
              </a:lnSpc>
              <a:buFontTx/>
              <a:buNone/>
            </a:pPr>
            <a:r>
              <a:rPr lang="en-US" altLang="de-DE" sz="1800" smtClean="0">
                <a:ea typeface="ＭＳ Ｐゴシック" panose="020B0600070205080204" pitchFamily="34" charset="-128"/>
              </a:rPr>
              <a:t>Ausgabe: phylogenetischer Baum </a:t>
            </a:r>
          </a:p>
          <a:p>
            <a:pPr marL="0" indent="0">
              <a:buFontTx/>
              <a:buNone/>
            </a:pPr>
            <a:endParaRPr lang="en-US" altLang="de-DE" sz="1800" smtClean="0">
              <a:ea typeface="ＭＳ Ｐゴシック" panose="020B0600070205080204" pitchFamily="34" charset="-128"/>
            </a:endParaRPr>
          </a:p>
          <a:p>
            <a:pPr marL="0" indent="0"/>
            <a:r>
              <a:rPr lang="en-US" altLang="de-DE" sz="1800" smtClean="0">
                <a:ea typeface="ＭＳ Ｐゴシック" panose="020B0600070205080204" pitchFamily="34" charset="-128"/>
              </a:rPr>
              <a:t>Tools</a:t>
            </a:r>
          </a:p>
          <a:p>
            <a:pPr marL="444500" lvl="1" indent="-268288"/>
            <a:r>
              <a:rPr lang="en-US" altLang="de-DE" sz="1600" smtClean="0">
                <a:ea typeface="ＭＳ Ｐゴシック" panose="020B0600070205080204" pitchFamily="34" charset="-128"/>
              </a:rPr>
              <a:t>FigTree </a:t>
            </a:r>
            <a:r>
              <a:rPr lang="nl-NL" altLang="de-DE" sz="1600" u="sng" smtClean="0">
                <a:ea typeface="ＭＳ Ｐゴシック" panose="020B0600070205080204" pitchFamily="34" charset="-128"/>
              </a:rPr>
              <a:t>http://tree.bio.ed.ac.uk/software/</a:t>
            </a:r>
            <a:endParaRPr lang="en-US" altLang="de-DE" sz="1600" smtClean="0">
              <a:ea typeface="ＭＳ Ｐゴシック" panose="020B0600070205080204" pitchFamily="34" charset="-128"/>
            </a:endParaRPr>
          </a:p>
          <a:p>
            <a:pPr marL="444500" lvl="1" indent="-268288"/>
            <a:r>
              <a:rPr lang="en-US" altLang="de-DE" sz="1600" smtClean="0">
                <a:ea typeface="ＭＳ Ｐゴシック" panose="020B0600070205080204" pitchFamily="34" charset="-128"/>
              </a:rPr>
              <a:t>SeaView </a:t>
            </a:r>
            <a:r>
              <a:rPr lang="pl-PL" altLang="de-DE" sz="1600" u="sng" smtClean="0">
                <a:ea typeface="ＭＳ Ｐゴシック" panose="020B0600070205080204" pitchFamily="34" charset="-128"/>
              </a:rPr>
              <a:t>http://pbil.univ-lyon1.fr/software/seaview3.html</a:t>
            </a:r>
            <a:endParaRPr lang="en-US" altLang="de-DE" sz="1600" smtClean="0">
              <a:ea typeface="ＭＳ Ｐゴシック" panose="020B0600070205080204" pitchFamily="34" charset="-128"/>
            </a:endParaRPr>
          </a:p>
          <a:p>
            <a:pPr marL="0" indent="0">
              <a:buFontTx/>
              <a:buNone/>
            </a:pPr>
            <a:endParaRPr lang="en-US" altLang="de-DE" sz="1800" smtClean="0">
              <a:ea typeface="ＭＳ Ｐゴシック" panose="020B0600070205080204" pitchFamily="34" charset="-128"/>
            </a:endParaRPr>
          </a:p>
          <a:p>
            <a:pPr marL="0" indent="0"/>
            <a:endParaRPr lang="en-US" altLang="de-DE" smtClean="0">
              <a:ea typeface="ＭＳ Ｐゴシック" panose="020B0600070205080204" pitchFamily="34" charset="-128"/>
            </a:endParaRPr>
          </a:p>
        </p:txBody>
      </p:sp>
      <p:pic>
        <p:nvPicPr>
          <p:cNvPr id="43012" name="Picture 3" descr="Fig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485775"/>
            <a:ext cx="56467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Datumsplatzhalter 4"/>
          <p:cNvSpPr>
            <a:spLocks noGrp="1"/>
          </p:cNvSpPr>
          <p:nvPr>
            <p:ph type="dt" sz="quarter" idx="10"/>
          </p:nvPr>
        </p:nvSpPr>
        <p:spPr>
          <a:xfrm>
            <a:off x="65532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de-DE" sz="1000" smtClean="0">
                <a:latin typeface="Times" panose="02020603050405020304" pitchFamily="18" charset="0"/>
              </a:rPr>
              <a:t>4. Vorlesung WS 2019/20</a:t>
            </a:r>
            <a:endParaRPr lang="en-US" altLang="de-DE" sz="1000" smtClean="0">
              <a:latin typeface="Times" panose="02020603050405020304" pitchFamily="18" charset="0"/>
            </a:endParaRPr>
          </a:p>
        </p:txBody>
      </p:sp>
      <p:sp>
        <p:nvSpPr>
          <p:cNvPr id="43014" name="Foliennummernplatzhalt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4B1488FF-E208-43DC-AD40-DB3ECA744C1A}" type="slidenum">
              <a:rPr lang="en-US" altLang="de-DE" sz="1000">
                <a:latin typeface="Times" panose="02020603050405020304" pitchFamily="18" charset="0"/>
              </a:rPr>
              <a:pPr algn="ctr"/>
              <a:t>30</a:t>
            </a:fld>
            <a:endParaRPr lang="en-US" altLang="de-DE" sz="1000">
              <a:latin typeface="Times" panose="02020603050405020304" pitchFamily="18" charset="0"/>
            </a:endParaRPr>
          </a:p>
        </p:txBody>
      </p:sp>
      <p:sp>
        <p:nvSpPr>
          <p:cNvPr id="38919" name="Fußzeilenplatzhalter 6"/>
          <p:cNvSpPr>
            <a:spLocks noGrp="1"/>
          </p:cNvSpPr>
          <p:nvPr>
            <p:ph type="ftr" sz="quarter" idx="11"/>
          </p:nvPr>
        </p:nvSpPr>
        <p:spPr>
          <a:xfrm>
            <a:off x="685800" y="6248400"/>
            <a:ext cx="1905000" cy="457200"/>
          </a:xfrm>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de-DE" altLang="de-DE" sz="1000" smtClean="0">
                <a:latin typeface="Times" panose="02020603050405020304" pitchFamily="18" charset="0"/>
              </a:rPr>
              <a:t>Softwarewerkzeuge</a:t>
            </a:r>
            <a:endParaRPr lang="en-US" altLang="de-DE" sz="1000" smtClean="0">
              <a:latin typeface="Times" panose="02020603050405020304" pitchFamily="18" charset="0"/>
            </a:endParaRPr>
          </a:p>
        </p:txBody>
      </p:sp>
      <p:sp>
        <p:nvSpPr>
          <p:cNvPr id="43016" name="Textfeld 7"/>
          <p:cNvSpPr txBox="1">
            <a:spLocks noChangeArrowheads="1"/>
          </p:cNvSpPr>
          <p:nvPr/>
        </p:nvSpPr>
        <p:spPr bwMode="auto">
          <a:xfrm>
            <a:off x="6400800" y="5638800"/>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Hamed et al. (2015)</a:t>
            </a:r>
          </a:p>
          <a:p>
            <a:pPr eaLnBrk="1" hangingPunct="1"/>
            <a:r>
              <a:rPr lang="de-DE" altLang="de-DE" sz="1400"/>
              <a:t>Infection, Genetics and Evolution</a:t>
            </a:r>
            <a:endParaRPr lang="de-DE" altLang="de-DE" sz="1800"/>
          </a:p>
          <a:p>
            <a:pPr eaLnBrk="1" hangingPunct="1"/>
            <a:endParaRPr lang="de-DE" altLang="de-DE"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505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D5A8973-AA6C-42C0-99B1-B19FD623A1C0}" type="slidenum">
              <a:rPr lang="de-DE" altLang="de-DE" sz="1000"/>
              <a:pPr/>
              <a:t>31</a:t>
            </a:fld>
            <a:endParaRPr lang="de-DE" altLang="de-DE" sz="1000"/>
          </a:p>
        </p:txBody>
      </p:sp>
      <p:sp>
        <p:nvSpPr>
          <p:cNvPr id="45060" name="Rectangle 2"/>
          <p:cNvSpPr>
            <a:spLocks noGrp="1" noChangeArrowheads="1"/>
          </p:cNvSpPr>
          <p:nvPr>
            <p:ph type="title"/>
          </p:nvPr>
        </p:nvSpPr>
        <p:spPr>
          <a:xfrm>
            <a:off x="611188" y="188913"/>
            <a:ext cx="8001000" cy="360362"/>
          </a:xfrm>
        </p:spPr>
        <p:txBody>
          <a:bodyPr/>
          <a:lstStyle/>
          <a:p>
            <a:pPr eaLnBrk="1" hangingPunct="1"/>
            <a:r>
              <a:rPr lang="en-US" altLang="de-DE" smtClean="0">
                <a:ea typeface="ＭＳ Ｐゴシック" panose="020B0600070205080204" pitchFamily="34" charset="-128"/>
              </a:rPr>
              <a:t>Whole Genome Alignment (WGA)</a:t>
            </a:r>
            <a:endParaRPr lang="en-US" altLang="de-DE" sz="1600" smtClean="0">
              <a:solidFill>
                <a:srgbClr val="C93737"/>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45061" name="Text Box 3"/>
          <p:cNvSpPr txBox="1">
            <a:spLocks noChangeArrowheads="1"/>
          </p:cNvSpPr>
          <p:nvPr/>
        </p:nvSpPr>
        <p:spPr bwMode="auto">
          <a:xfrm>
            <a:off x="250825" y="620713"/>
            <a:ext cx="85693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Wenn die genomische DNA-Sequenz eng verwandter Organismen verfügbar wird, kann man ein Alignment von zwei Genomen konstruieren.</a:t>
            </a:r>
          </a:p>
          <a:p>
            <a:pPr eaLnBrk="1" hangingPunct="1">
              <a:lnSpc>
                <a:spcPct val="120000"/>
              </a:lnSpc>
            </a:pPr>
            <a:endParaRPr lang="de-DE" altLang="de-DE" sz="1800"/>
          </a:p>
          <a:p>
            <a:pPr eaLnBrk="1" hangingPunct="1">
              <a:lnSpc>
                <a:spcPct val="120000"/>
              </a:lnSpc>
            </a:pPr>
            <a:r>
              <a:rPr lang="de-DE" altLang="de-DE" sz="1800" b="1"/>
              <a:t>Globale Genom-Alignments</a:t>
            </a:r>
            <a:r>
              <a:rPr lang="de-DE" altLang="de-DE" sz="1800"/>
              <a:t> machen nur für eng verwandte Organismen Sinn.</a:t>
            </a:r>
          </a:p>
          <a:p>
            <a:pPr eaLnBrk="1" hangingPunct="1">
              <a:lnSpc>
                <a:spcPct val="120000"/>
              </a:lnSpc>
            </a:pPr>
            <a:endParaRPr lang="de-DE" altLang="de-DE" sz="1800"/>
          </a:p>
          <a:p>
            <a:pPr eaLnBrk="1" hangingPunct="1">
              <a:lnSpc>
                <a:spcPct val="120000"/>
              </a:lnSpc>
            </a:pPr>
            <a:r>
              <a:rPr lang="de-DE" altLang="de-DE" sz="1800"/>
              <a:t>Im anderen Fall muss man zuerst die genomischen Rearrangements betrachten.</a:t>
            </a:r>
          </a:p>
          <a:p>
            <a:pPr eaLnBrk="1" hangingPunct="1">
              <a:lnSpc>
                <a:spcPct val="120000"/>
              </a:lnSpc>
            </a:pPr>
            <a:endParaRPr lang="de-DE" altLang="de-DE" sz="1800"/>
          </a:p>
          <a:p>
            <a:pPr eaLnBrk="1" hangingPunct="1">
              <a:lnSpc>
                <a:spcPct val="120000"/>
              </a:lnSpc>
            </a:pPr>
            <a:r>
              <a:rPr lang="de-DE" altLang="de-DE" sz="1800"/>
              <a:t>Dann kann man die </a:t>
            </a:r>
            <a:r>
              <a:rPr lang="de-DE" altLang="de-DE" sz="1800" b="1"/>
              <a:t>systenischen Regionen</a:t>
            </a:r>
            <a:r>
              <a:rPr lang="de-DE" altLang="de-DE" sz="1800"/>
              <a:t> (Regionen, in denen Gen-Reihenfolge des nächsten gemeinsamen Vorfahrens in beiden Spezies konserviert blieb) betrachten und </a:t>
            </a:r>
            <a:r>
              <a:rPr lang="de-DE" altLang="de-DE" sz="1800" b="1"/>
              <a:t>lokale Genom-Alignments</a:t>
            </a:r>
            <a:r>
              <a:rPr lang="de-DE" altLang="de-DE" sz="1800"/>
              <a:t> dieser Regionen produzieren.</a:t>
            </a:r>
          </a:p>
        </p:txBody>
      </p:sp>
      <p:sp>
        <p:nvSpPr>
          <p:cNvPr id="40966"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608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99D21CB-BC17-4A24-A6A8-22F4B082971E}" type="slidenum">
              <a:rPr lang="de-DE" altLang="de-DE" sz="1000"/>
              <a:pPr/>
              <a:t>32</a:t>
            </a:fld>
            <a:endParaRPr lang="de-DE" altLang="de-DE" sz="1000"/>
          </a:p>
        </p:txBody>
      </p:sp>
      <p:sp>
        <p:nvSpPr>
          <p:cNvPr id="46084" name="Rectangle 2"/>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anose="020B0600070205080204" pitchFamily="34" charset="-128"/>
                <a:sym typeface="Symbol" panose="05050102010706020507" pitchFamily="18" charset="2"/>
              </a:rPr>
              <a:t> </a:t>
            </a:r>
          </a:p>
        </p:txBody>
      </p:sp>
      <p:sp>
        <p:nvSpPr>
          <p:cNvPr id="46085"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46086" name="Text Box 4"/>
          <p:cNvSpPr txBox="1">
            <a:spLocks noChangeArrowheads="1"/>
          </p:cNvSpPr>
          <p:nvPr/>
        </p:nvSpPr>
        <p:spPr bwMode="auto">
          <a:xfrm>
            <a:off x="4572000" y="6021388"/>
            <a:ext cx="3825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The mouse genome. </a:t>
            </a:r>
            <a:r>
              <a:rPr lang="de-DE" altLang="de-DE" sz="1400" i="1"/>
              <a:t>Nature</a:t>
            </a:r>
            <a:r>
              <a:rPr lang="de-DE" altLang="de-DE" sz="1400"/>
              <a:t> </a:t>
            </a:r>
            <a:r>
              <a:rPr lang="de-DE" altLang="de-DE" sz="1400" b="1"/>
              <a:t>420</a:t>
            </a:r>
            <a:r>
              <a:rPr lang="de-DE" altLang="de-DE" sz="1400"/>
              <a:t>, 520 - 562</a:t>
            </a:r>
            <a:r>
              <a:rPr lang="de-DE" altLang="de-DE" sz="1800"/>
              <a:t> </a:t>
            </a:r>
          </a:p>
        </p:txBody>
      </p:sp>
      <p:sp>
        <p:nvSpPr>
          <p:cNvPr id="46087" name="Rectangle 5"/>
          <p:cNvSpPr>
            <a:spLocks noGrp="1" noChangeArrowheads="1"/>
          </p:cNvSpPr>
          <p:nvPr>
            <p:ph type="title"/>
          </p:nvPr>
        </p:nvSpPr>
        <p:spPr>
          <a:xfrm>
            <a:off x="250825" y="188913"/>
            <a:ext cx="8569325" cy="360362"/>
          </a:xfrm>
          <a:noFill/>
        </p:spPr>
        <p:txBody>
          <a:bodyPr/>
          <a:lstStyle/>
          <a:p>
            <a:pPr eaLnBrk="1" hangingPunct="1"/>
            <a:r>
              <a:rPr lang="en-GB" altLang="de-DE" smtClean="0">
                <a:ea typeface="ＭＳ Ｐゴシック" panose="020B0600070205080204" pitchFamily="34" charset="-128"/>
              </a:rPr>
              <a:t>Konservierung von Syntenie zwischen Mensch und Maus </a:t>
            </a:r>
          </a:p>
        </p:txBody>
      </p:sp>
      <p:sp>
        <p:nvSpPr>
          <p:cNvPr id="46088" name="Text Box 6"/>
          <p:cNvSpPr txBox="1">
            <a:spLocks noChangeArrowheads="1"/>
          </p:cNvSpPr>
          <p:nvPr/>
        </p:nvSpPr>
        <p:spPr bwMode="auto">
          <a:xfrm>
            <a:off x="539750" y="2924175"/>
            <a:ext cx="82819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Ein typisches 510-kb Segment des Maus-Chromosoms 12, das mit einem 600-kb Stück des menschlichen Chromosom 14 verwandt ist.</a:t>
            </a:r>
          </a:p>
          <a:p>
            <a:pPr eaLnBrk="1" hangingPunct="1">
              <a:lnSpc>
                <a:spcPct val="120000"/>
              </a:lnSpc>
            </a:pPr>
            <a:r>
              <a:rPr lang="de-DE" altLang="de-DE" sz="1800"/>
              <a:t>Blaue Linien: reziprok eindeutige Treffer in beiden Genomen.</a:t>
            </a:r>
          </a:p>
          <a:p>
            <a:pPr eaLnBrk="1" hangingPunct="1">
              <a:lnSpc>
                <a:spcPct val="120000"/>
              </a:lnSpc>
            </a:pPr>
            <a:r>
              <a:rPr lang="de-DE" altLang="de-DE" sz="1800"/>
              <a:t>Rote Markierungen kennzeichnen die Länge der passenden Regionen.</a:t>
            </a:r>
          </a:p>
          <a:p>
            <a:pPr eaLnBrk="1" hangingPunct="1">
              <a:lnSpc>
                <a:spcPct val="120000"/>
              </a:lnSpc>
            </a:pPr>
            <a:endParaRPr lang="de-DE" altLang="de-DE" sz="1800"/>
          </a:p>
          <a:p>
            <a:pPr eaLnBrk="1" hangingPunct="1">
              <a:lnSpc>
                <a:spcPct val="120000"/>
              </a:lnSpc>
            </a:pPr>
            <a:r>
              <a:rPr lang="de-DE" altLang="de-DE" sz="1800"/>
              <a:t>Die Abstände zwischen diesen „Landmarks“ sind im Maus-Genom kleiner als im Mensch, was mit der 14% kürzeren Gesamtlänge des Genoms übereinstimmt.</a:t>
            </a:r>
          </a:p>
        </p:txBody>
      </p:sp>
      <p:pic>
        <p:nvPicPr>
          <p:cNvPr id="46089" name="Picture 7" descr="nature01262-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813593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710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8913CA49-C90A-42BB-880E-E1B4CBFA1A6F}" type="slidenum">
              <a:rPr lang="de-DE" altLang="de-DE" sz="1000"/>
              <a:pPr/>
              <a:t>33</a:t>
            </a:fld>
            <a:endParaRPr lang="de-DE" altLang="de-DE" sz="1000"/>
          </a:p>
        </p:txBody>
      </p:sp>
      <p:sp>
        <p:nvSpPr>
          <p:cNvPr id="47108" name="Rectangle 2"/>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anose="020B0600070205080204" pitchFamily="34" charset="-128"/>
                <a:sym typeface="Symbol" panose="05050102010706020507" pitchFamily="18" charset="2"/>
              </a:rPr>
              <a:t> </a:t>
            </a:r>
          </a:p>
        </p:txBody>
      </p:sp>
      <p:sp>
        <p:nvSpPr>
          <p:cNvPr id="47109" name="Text Box 3"/>
          <p:cNvSpPr txBox="1">
            <a:spLocks noChangeArrowheads="1"/>
          </p:cNvSpPr>
          <p:nvPr/>
        </p:nvSpPr>
        <p:spPr bwMode="auto">
          <a:xfrm>
            <a:off x="395288" y="69215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47110" name="Text Box 4"/>
          <p:cNvSpPr txBox="1">
            <a:spLocks noChangeArrowheads="1"/>
          </p:cNvSpPr>
          <p:nvPr/>
        </p:nvSpPr>
        <p:spPr bwMode="auto">
          <a:xfrm>
            <a:off x="4572000" y="6021388"/>
            <a:ext cx="3825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The mouse genome. </a:t>
            </a:r>
            <a:r>
              <a:rPr lang="de-DE" altLang="de-DE" sz="1400" i="1"/>
              <a:t>Nature</a:t>
            </a:r>
            <a:r>
              <a:rPr lang="de-DE" altLang="de-DE" sz="1400"/>
              <a:t> </a:t>
            </a:r>
            <a:r>
              <a:rPr lang="de-DE" altLang="de-DE" sz="1400" b="1"/>
              <a:t>420</a:t>
            </a:r>
            <a:r>
              <a:rPr lang="de-DE" altLang="de-DE" sz="1400"/>
              <a:t>, 520 - 562</a:t>
            </a:r>
            <a:r>
              <a:rPr lang="de-DE" altLang="de-DE" sz="1800"/>
              <a:t> </a:t>
            </a:r>
          </a:p>
        </p:txBody>
      </p:sp>
      <p:sp>
        <p:nvSpPr>
          <p:cNvPr id="47111" name="Rectangle 5"/>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Entsprechung syntenischer Regionen</a:t>
            </a:r>
          </a:p>
        </p:txBody>
      </p:sp>
      <p:sp>
        <p:nvSpPr>
          <p:cNvPr id="47112" name="Text Box 6"/>
          <p:cNvSpPr txBox="1">
            <a:spLocks noChangeArrowheads="1"/>
          </p:cNvSpPr>
          <p:nvPr/>
        </p:nvSpPr>
        <p:spPr bwMode="auto">
          <a:xfrm>
            <a:off x="179388" y="4437063"/>
            <a:ext cx="86423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342 Segmente und 217 Blöcke &gt;300 kb mit konservierter Syntenie im Mensch sind im Maus-Genom markiert. </a:t>
            </a:r>
          </a:p>
          <a:p>
            <a:pPr eaLnBrk="1" hangingPunct="1">
              <a:lnSpc>
                <a:spcPct val="120000"/>
              </a:lnSpc>
            </a:pPr>
            <a:endParaRPr lang="de-DE" altLang="de-DE" sz="1800"/>
          </a:p>
          <a:p>
            <a:pPr eaLnBrk="1" hangingPunct="1">
              <a:lnSpc>
                <a:spcPct val="120000"/>
              </a:lnSpc>
            </a:pPr>
            <a:r>
              <a:rPr lang="de-DE" altLang="de-DE" sz="1800"/>
              <a:t>Jede Farbe entspricht einem bestimmten menschlichen Chromosom. </a:t>
            </a:r>
          </a:p>
        </p:txBody>
      </p:sp>
      <p:pic>
        <p:nvPicPr>
          <p:cNvPr id="47113" name="Picture 7" descr="nature01262-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92150"/>
            <a:ext cx="5715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4813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38092A6-22D7-4DFF-AAB1-CD876A750C2B}" type="slidenum">
              <a:rPr lang="de-DE" altLang="de-DE" sz="1000"/>
              <a:pPr/>
              <a:t>34</a:t>
            </a:fld>
            <a:endParaRPr lang="de-DE" altLang="de-DE" sz="1000"/>
          </a:p>
        </p:txBody>
      </p:sp>
      <p:sp>
        <p:nvSpPr>
          <p:cNvPr id="48132" name="Rectangle 2"/>
          <p:cNvSpPr>
            <a:spLocks noGrp="1" noChangeArrowheads="1"/>
          </p:cNvSpPr>
          <p:nvPr>
            <p:ph type="title"/>
          </p:nvPr>
        </p:nvSpPr>
        <p:spPr>
          <a:xfrm>
            <a:off x="179388" y="152400"/>
            <a:ext cx="8713787" cy="396875"/>
          </a:xfrm>
        </p:spPr>
        <p:txBody>
          <a:bodyPr/>
          <a:lstStyle/>
          <a:p>
            <a:pPr eaLnBrk="1" hangingPunct="1"/>
            <a:r>
              <a:rPr lang="en-US" altLang="zh-TW" smtClean="0">
                <a:ea typeface="新細明體" pitchFamily="-105" charset="-120"/>
              </a:rPr>
              <a:t>Sensitivität</a:t>
            </a:r>
          </a:p>
        </p:txBody>
      </p:sp>
      <p:sp>
        <p:nvSpPr>
          <p:cNvPr id="48133" name="Text Box 3"/>
          <p:cNvSpPr txBox="1">
            <a:spLocks noChangeArrowheads="1"/>
          </p:cNvSpPr>
          <p:nvPr/>
        </p:nvSpPr>
        <p:spPr bwMode="auto">
          <a:xfrm>
            <a:off x="4572000" y="5715000"/>
            <a:ext cx="430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Couronne, ..., Dubchak, Genome Res. 13, 73 (2003)</a:t>
            </a:r>
          </a:p>
        </p:txBody>
      </p:sp>
      <p:sp>
        <p:nvSpPr>
          <p:cNvPr id="48134" name="Text Box 4"/>
          <p:cNvSpPr txBox="1">
            <a:spLocks noChangeArrowheads="1"/>
          </p:cNvSpPr>
          <p:nvPr/>
        </p:nvSpPr>
        <p:spPr bwMode="auto">
          <a:xfrm>
            <a:off x="323850" y="692150"/>
            <a:ext cx="84963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Im globalen Mensch:Maus Alignment sind mehr als eine Millionen Regionen stärker als 70% konserviert (auf 100-bp Level) </a:t>
            </a:r>
          </a:p>
          <a:p>
            <a:pPr eaLnBrk="1" hangingPunct="1">
              <a:lnSpc>
                <a:spcPct val="120000"/>
              </a:lnSpc>
            </a:pPr>
            <a:r>
              <a:rPr lang="de-DE" altLang="de-DE" sz="1800"/>
              <a:t>– diese Regionen decken &gt; 200 Million bp ab.</a:t>
            </a:r>
          </a:p>
          <a:p>
            <a:pPr eaLnBrk="1" hangingPunct="1">
              <a:lnSpc>
                <a:spcPct val="120000"/>
              </a:lnSpc>
            </a:pPr>
            <a:endParaRPr lang="de-DE" altLang="de-DE" sz="1800"/>
          </a:p>
          <a:p>
            <a:pPr eaLnBrk="1" hangingPunct="1">
              <a:lnSpc>
                <a:spcPct val="120000"/>
              </a:lnSpc>
            </a:pPr>
            <a:r>
              <a:rPr lang="de-DE" altLang="de-DE" sz="1800"/>
              <a:t>Nur 62% von ihnen werden von (lokalen) BLAT-Treffern abgedeckt.</a:t>
            </a:r>
          </a:p>
          <a:p>
            <a:pPr eaLnBrk="1" hangingPunct="1">
              <a:lnSpc>
                <a:spcPct val="120000"/>
              </a:lnSpc>
            </a:pPr>
            <a:endParaRPr lang="de-DE" altLang="de-DE" sz="1800"/>
          </a:p>
          <a:p>
            <a:pPr eaLnBrk="1" hangingPunct="1">
              <a:lnSpc>
                <a:spcPct val="120000"/>
              </a:lnSpc>
            </a:pPr>
            <a:r>
              <a:rPr lang="de-DE" altLang="de-DE" sz="1800"/>
              <a:t>Dies bedeutet, daß man 38% der konservierten Abschnitte nur durch das globale Alignment finden kann!</a:t>
            </a:r>
          </a:p>
          <a:p>
            <a:pPr eaLnBrk="1" hangingPunct="1">
              <a:lnSpc>
                <a:spcPct val="120000"/>
              </a:lnSpc>
            </a:pPr>
            <a:endParaRPr lang="de-DE" altLang="de-DE" sz="1800"/>
          </a:p>
          <a:p>
            <a:pPr eaLnBrk="1" hangingPunct="1">
              <a:lnSpc>
                <a:spcPct val="120000"/>
              </a:lnSpc>
            </a:pPr>
            <a:r>
              <a:rPr lang="de-DE" altLang="de-DE" sz="1800" u="sng"/>
              <a:t>Idee</a:t>
            </a:r>
            <a:r>
              <a:rPr lang="de-DE" altLang="de-DE" sz="1800"/>
              <a:t>: lokales Alignment soll als </a:t>
            </a:r>
            <a:r>
              <a:rPr lang="de-DE" altLang="de-DE" sz="1800" b="1"/>
              <a:t>Anker-Verfahren</a:t>
            </a:r>
            <a:r>
              <a:rPr lang="de-DE" altLang="de-DE" sz="1800"/>
              <a:t> für anschliessendes globales Alignment dienen. </a:t>
            </a:r>
          </a:p>
          <a:p>
            <a:pPr eaLnBrk="1" hangingPunct="1">
              <a:lnSpc>
                <a:spcPct val="120000"/>
              </a:lnSpc>
            </a:pPr>
            <a:r>
              <a:rPr lang="de-DE" altLang="de-DE" sz="1800"/>
              <a:t>Dadurch hofft man, viele zusätzliche konservierte Regionen ausserhalb der Anker-Regionen zu finden.</a:t>
            </a:r>
          </a:p>
        </p:txBody>
      </p:sp>
      <p:sp>
        <p:nvSpPr>
          <p:cNvPr id="44039"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017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74BA616-A025-4B9B-90F0-92DCBAB9120D}" type="slidenum">
              <a:rPr lang="de-DE" altLang="de-DE" sz="1000"/>
              <a:pPr/>
              <a:t>35</a:t>
            </a:fld>
            <a:endParaRPr lang="de-DE" altLang="de-DE" sz="1000"/>
          </a:p>
        </p:txBody>
      </p:sp>
      <p:sp>
        <p:nvSpPr>
          <p:cNvPr id="50180" name="Rectangle 2"/>
          <p:cNvSpPr>
            <a:spLocks noGrp="1" noChangeArrowheads="1"/>
          </p:cNvSpPr>
          <p:nvPr>
            <p:ph type="title"/>
          </p:nvPr>
        </p:nvSpPr>
        <p:spPr>
          <a:xfrm>
            <a:off x="250825" y="188913"/>
            <a:ext cx="8713788" cy="360362"/>
          </a:xfrm>
        </p:spPr>
        <p:txBody>
          <a:bodyPr/>
          <a:lstStyle/>
          <a:p>
            <a:pPr eaLnBrk="1" hangingPunct="1"/>
            <a:r>
              <a:rPr lang="en-US" altLang="de-DE" smtClean="0">
                <a:ea typeface="ＭＳ Ｐゴシック" panose="020B0600070205080204" pitchFamily="34" charset="-128"/>
              </a:rPr>
              <a:t>Ankerbasierte Methoden für WGA</a:t>
            </a:r>
          </a:p>
        </p:txBody>
      </p:sp>
      <p:sp>
        <p:nvSpPr>
          <p:cNvPr id="50181" name="Text Box 3"/>
          <p:cNvSpPr txBox="1">
            <a:spLocks noChangeArrowheads="1"/>
          </p:cNvSpPr>
          <p:nvPr/>
        </p:nvSpPr>
        <p:spPr bwMode="auto">
          <a:xfrm>
            <a:off x="323850" y="620713"/>
            <a:ext cx="84248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Diese Methoden versuchen, sich entsprechende Teile der Buchstabenfolgen der betrachteten Sequenzen zu finden, die wahrscheinlich zu einem globalen Alignment gehören werden.</a:t>
            </a:r>
          </a:p>
          <a:p>
            <a:pPr eaLnBrk="1" hangingPunct="1">
              <a:lnSpc>
                <a:spcPct val="120000"/>
              </a:lnSpc>
            </a:pPr>
            <a:r>
              <a:rPr lang="de-DE" altLang="de-DE" sz="1800"/>
              <a:t>(Diese teilweisen Treffer können durch lokale Alignments gefunden werden).</a:t>
            </a:r>
          </a:p>
          <a:p>
            <a:pPr eaLnBrk="1" hangingPunct="1">
              <a:lnSpc>
                <a:spcPct val="120000"/>
              </a:lnSpc>
            </a:pPr>
            <a:r>
              <a:rPr lang="de-DE" altLang="de-DE" sz="1800"/>
              <a:t>Sie bilden „Anker“ in den beiden zu alignierenden Sequenzen.</a:t>
            </a:r>
          </a:p>
          <a:p>
            <a:pPr eaLnBrk="1" hangingPunct="1">
              <a:lnSpc>
                <a:spcPct val="120000"/>
              </a:lnSpc>
            </a:pPr>
            <a:endParaRPr lang="de-DE" altLang="de-DE" sz="1800"/>
          </a:p>
          <a:p>
            <a:pPr eaLnBrk="1" hangingPunct="1">
              <a:lnSpc>
                <a:spcPct val="120000"/>
              </a:lnSpc>
            </a:pPr>
            <a:r>
              <a:rPr lang="en-US" altLang="de-DE" sz="1800"/>
              <a:t>In diesen Methoden werden zuerst die Ankerpunkte aligniert und dann die Lücken dazwischen geschlossen. </a:t>
            </a:r>
          </a:p>
          <a:p>
            <a:pPr eaLnBrk="1" hangingPunct="1">
              <a:lnSpc>
                <a:spcPct val="120000"/>
              </a:lnSpc>
            </a:pPr>
            <a:endParaRPr lang="en-US" altLang="de-DE" sz="1800"/>
          </a:p>
          <a:p>
            <a:pPr eaLnBrk="1" hangingPunct="1">
              <a:lnSpc>
                <a:spcPct val="120000"/>
              </a:lnSpc>
            </a:pPr>
            <a:r>
              <a:rPr lang="en-US" altLang="de-DE" sz="1800" i="1"/>
              <a:t>MUMmer </a:t>
            </a:r>
            <a:r>
              <a:rPr lang="en-US" altLang="de-DE" sz="1800"/>
              <a:t> ist eine sehr erfolgreiche Implementation dieser Strategie für das Alignment zweier genomischer Sequenzen.</a:t>
            </a:r>
          </a:p>
        </p:txBody>
      </p:sp>
      <p:sp>
        <p:nvSpPr>
          <p:cNvPr id="46086"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120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FD86CC7F-5E4B-4534-B8E5-5B806848E114}" type="slidenum">
              <a:rPr lang="de-DE" altLang="de-DE" sz="1000"/>
              <a:pPr/>
              <a:t>36</a:t>
            </a:fld>
            <a:endParaRPr lang="de-DE" altLang="de-DE" sz="1000"/>
          </a:p>
        </p:txBody>
      </p:sp>
      <p:sp>
        <p:nvSpPr>
          <p:cNvPr id="51204" name="Rectangle 2"/>
          <p:cNvSpPr>
            <a:spLocks noGrp="1" noChangeArrowheads="1"/>
          </p:cNvSpPr>
          <p:nvPr>
            <p:ph type="title"/>
          </p:nvPr>
        </p:nvSpPr>
        <p:spPr/>
        <p:txBody>
          <a:bodyPr/>
          <a:lstStyle/>
          <a:p>
            <a:pPr eaLnBrk="1" hangingPunct="1"/>
            <a:r>
              <a:rPr lang="en-US" altLang="zh-TW" smtClean="0">
                <a:ea typeface="新細明體" pitchFamily="-105" charset="-120"/>
              </a:rPr>
              <a:t>Was ist MUMmer?</a:t>
            </a:r>
          </a:p>
        </p:txBody>
      </p:sp>
      <p:sp>
        <p:nvSpPr>
          <p:cNvPr id="51205" name="Rectangle 3"/>
          <p:cNvSpPr>
            <a:spLocks noGrp="1" noChangeArrowheads="1"/>
          </p:cNvSpPr>
          <p:nvPr>
            <p:ph type="body" idx="1"/>
          </p:nvPr>
        </p:nvSpPr>
        <p:spPr>
          <a:xfrm>
            <a:off x="323850" y="620713"/>
            <a:ext cx="8348663" cy="4579937"/>
          </a:xfrm>
        </p:spPr>
        <p:txBody>
          <a:bodyPr/>
          <a:lstStyle/>
          <a:p>
            <a:pPr eaLnBrk="1" hangingPunct="1"/>
            <a:r>
              <a:rPr lang="en-CA" altLang="de-DE" sz="1800" smtClean="0">
                <a:ea typeface="ＭＳ Ｐゴシック" panose="020B0600070205080204" pitchFamily="34" charset="-128"/>
              </a:rPr>
              <a:t>A.L. Delcher </a:t>
            </a:r>
            <a:r>
              <a:rPr lang="en-CA" altLang="de-DE" sz="1800" i="1" smtClean="0">
                <a:ea typeface="ＭＳ Ｐゴシック" panose="020B0600070205080204" pitchFamily="34" charset="-128"/>
              </a:rPr>
              <a:t>et al</a:t>
            </a:r>
            <a:r>
              <a:rPr lang="en-CA" altLang="de-DE" sz="1800" smtClean="0">
                <a:ea typeface="ＭＳ Ｐゴシック" panose="020B0600070205080204" pitchFamily="34" charset="-128"/>
              </a:rPr>
              <a:t>. 1999, 2002 Nucleic Acids Res. </a:t>
            </a:r>
          </a:p>
          <a:p>
            <a:pPr eaLnBrk="1" hangingPunct="1"/>
            <a:r>
              <a:rPr lang="en-US" altLang="de-DE" sz="1800" smtClean="0">
                <a:ea typeface="ＭＳ Ｐゴシック" panose="020B0600070205080204" pitchFamily="34" charset="-128"/>
              </a:rPr>
              <a:t>http://www.tigr.org/tigr-scripts/CMR2/webmum/mumplot</a:t>
            </a:r>
          </a:p>
          <a:p>
            <a:pPr eaLnBrk="1" hangingPunct="1"/>
            <a:endParaRPr lang="en-CA" altLang="de-DE" sz="1800" smtClean="0">
              <a:ea typeface="ＭＳ Ｐゴシック" panose="020B0600070205080204" pitchFamily="34" charset="-128"/>
            </a:endParaRPr>
          </a:p>
          <a:p>
            <a:pPr eaLnBrk="1" hangingPunct="1"/>
            <a:r>
              <a:rPr lang="en-CA" altLang="de-DE" sz="1800" smtClean="0">
                <a:ea typeface="ＭＳ Ｐゴシック" panose="020B0600070205080204" pitchFamily="34" charset="-128"/>
              </a:rPr>
              <a:t>nimm an, dass zwei Sequenzen eng verwandt sind (sehr ähnlich)</a:t>
            </a:r>
          </a:p>
          <a:p>
            <a:pPr eaLnBrk="1" hangingPunct="1"/>
            <a:r>
              <a:rPr lang="en-CA" altLang="de-DE" sz="1800" smtClean="0">
                <a:ea typeface="ＭＳ Ｐゴシック" panose="020B0600070205080204" pitchFamily="34" charset="-128"/>
              </a:rPr>
              <a:t>MUMmer kann zwei bakterielle Genome in weniger als 1 Minute alignieren</a:t>
            </a:r>
          </a:p>
          <a:p>
            <a:pPr eaLnBrk="1" hangingPunct="1"/>
            <a:r>
              <a:rPr lang="en-CA" altLang="de-DE" sz="1800" smtClean="0">
                <a:ea typeface="ＭＳ Ｐゴシック" panose="020B0600070205080204" pitchFamily="34" charset="-128"/>
              </a:rPr>
              <a:t>nutzt </a:t>
            </a:r>
            <a:r>
              <a:rPr lang="en-CA" altLang="de-DE" sz="1800" b="1" smtClean="0">
                <a:ea typeface="ＭＳ Ｐゴシック" panose="020B0600070205080204" pitchFamily="34" charset="-128"/>
              </a:rPr>
              <a:t>Suffix-Bäume </a:t>
            </a:r>
            <a:r>
              <a:rPr lang="en-CA" altLang="de-DE" sz="1800" smtClean="0">
                <a:ea typeface="ＭＳ Ｐゴシック" panose="020B0600070205080204" pitchFamily="34" charset="-128"/>
              </a:rPr>
              <a:t>um Maximal Unique Matches zu finden</a:t>
            </a:r>
            <a:endParaRPr lang="en-US" altLang="zh-TW" sz="1800" smtClean="0">
              <a:ea typeface="新細明體" pitchFamily="-105" charset="-120"/>
            </a:endParaRPr>
          </a:p>
          <a:p>
            <a:pPr eaLnBrk="1" hangingPunct="1"/>
            <a:r>
              <a:rPr lang="en-US" altLang="zh-TW" sz="1800" smtClean="0">
                <a:ea typeface="新細明體" pitchFamily="-105" charset="-120"/>
              </a:rPr>
              <a:t>Definition eines Maximal Unique Matches (MUM):</a:t>
            </a:r>
          </a:p>
          <a:p>
            <a:pPr lvl="1" eaLnBrk="1" hangingPunct="1"/>
            <a:r>
              <a:rPr lang="en-CA" altLang="de-DE" sz="1800" smtClean="0">
                <a:ea typeface="ＭＳ Ｐゴシック" panose="020B0600070205080204" pitchFamily="34" charset="-128"/>
              </a:rPr>
              <a:t>Eine Subsequenz, die in beiden Sequenzen genau einmal ohne Abweichungen vorkommt und in keine Richtung verlängert werden kann.</a:t>
            </a:r>
          </a:p>
          <a:p>
            <a:pPr eaLnBrk="1" hangingPunct="1"/>
            <a:r>
              <a:rPr lang="en-US" altLang="zh-TW" sz="1800" smtClean="0">
                <a:ea typeface="新細明體" pitchFamily="-105" charset="-120"/>
              </a:rPr>
              <a:t>Grundidee: ein MUM ausreichender Länge wird sicher Teil eines globalen Alignments sein.</a:t>
            </a:r>
          </a:p>
        </p:txBody>
      </p:sp>
      <p:pic>
        <p:nvPicPr>
          <p:cNvPr id="51206" name="Picture 4" descr="gkc38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365625"/>
            <a:ext cx="76390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5"/>
          <p:cNvSpPr txBox="1">
            <a:spLocks noChangeArrowheads="1"/>
          </p:cNvSpPr>
          <p:nvPr/>
        </p:nvSpPr>
        <p:spPr bwMode="auto">
          <a:xfrm>
            <a:off x="611188" y="5157788"/>
            <a:ext cx="7940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A maximal unique matching subsequence (MUM) of 39 nt (shown in uppercase) shared by Genome </a:t>
            </a:r>
            <a:r>
              <a:rPr lang="de-DE" altLang="de-DE" sz="1400" i="1"/>
              <a:t>A</a:t>
            </a:r>
            <a:r>
              <a:rPr lang="de-DE" altLang="de-DE" sz="1400"/>
              <a:t> and Genome </a:t>
            </a:r>
            <a:r>
              <a:rPr lang="de-DE" altLang="de-DE" sz="1400" i="1"/>
              <a:t>B</a:t>
            </a:r>
            <a:r>
              <a:rPr lang="de-DE" altLang="de-DE" sz="1400"/>
              <a:t>. Any extension of the MUM will result in a mismatch. </a:t>
            </a:r>
          </a:p>
          <a:p>
            <a:pPr eaLnBrk="1" hangingPunct="1">
              <a:lnSpc>
                <a:spcPct val="120000"/>
              </a:lnSpc>
            </a:pPr>
            <a:r>
              <a:rPr lang="de-DE" altLang="de-DE" sz="1400"/>
              <a:t>By definition, an MUM does not occur anywhere else in either genome. </a:t>
            </a:r>
          </a:p>
        </p:txBody>
      </p:sp>
      <p:sp>
        <p:nvSpPr>
          <p:cNvPr id="51208" name="Text Box 6"/>
          <p:cNvSpPr txBox="1">
            <a:spLocks noChangeArrowheads="1"/>
          </p:cNvSpPr>
          <p:nvPr/>
        </p:nvSpPr>
        <p:spPr bwMode="auto">
          <a:xfrm>
            <a:off x="4932363" y="5949950"/>
            <a:ext cx="4008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sp>
        <p:nvSpPr>
          <p:cNvPr id="47113"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222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37EB5F20-22B2-44FD-B0D9-847FBE826987}" type="slidenum">
              <a:rPr lang="de-DE" altLang="de-DE" sz="1000"/>
              <a:pPr/>
              <a:t>37</a:t>
            </a:fld>
            <a:endParaRPr lang="de-DE" altLang="de-DE" sz="1000"/>
          </a:p>
        </p:txBody>
      </p:sp>
      <p:sp>
        <p:nvSpPr>
          <p:cNvPr id="52228" name="Rectangle 2"/>
          <p:cNvSpPr>
            <a:spLocks noGrp="1" noChangeArrowheads="1"/>
          </p:cNvSpPr>
          <p:nvPr>
            <p:ph type="title"/>
          </p:nvPr>
        </p:nvSpPr>
        <p:spPr/>
        <p:txBody>
          <a:bodyPr/>
          <a:lstStyle/>
          <a:p>
            <a:pPr eaLnBrk="1" hangingPunct="1"/>
            <a:r>
              <a:rPr lang="en-US" altLang="zh-TW" smtClean="0">
                <a:ea typeface="新細明體" pitchFamily="-105" charset="-120"/>
              </a:rPr>
              <a:t>MUMmer:  wichtige Schritte</a:t>
            </a:r>
          </a:p>
        </p:txBody>
      </p:sp>
      <p:sp>
        <p:nvSpPr>
          <p:cNvPr id="52229" name="Rectangle 3"/>
          <p:cNvSpPr>
            <a:spLocks noGrp="1" noChangeArrowheads="1"/>
          </p:cNvSpPr>
          <p:nvPr>
            <p:ph type="body" idx="1"/>
          </p:nvPr>
        </p:nvSpPr>
        <p:spPr>
          <a:xfrm>
            <a:off x="684213" y="692150"/>
            <a:ext cx="7772400" cy="2389188"/>
          </a:xfrm>
        </p:spPr>
        <p:txBody>
          <a:bodyPr/>
          <a:lstStyle/>
          <a:p>
            <a:pPr eaLnBrk="1" hangingPunct="1">
              <a:lnSpc>
                <a:spcPct val="120000"/>
              </a:lnSpc>
            </a:pPr>
            <a:r>
              <a:rPr lang="en-US" altLang="zh-TW" sz="1800" smtClean="0">
                <a:ea typeface="新細明體" pitchFamily="-105" charset="-120"/>
              </a:rPr>
              <a:t>Erkenne MUMs (Länge wird vom Benutzer festgelegt)</a:t>
            </a:r>
          </a:p>
        </p:txBody>
      </p:sp>
      <p:sp>
        <p:nvSpPr>
          <p:cNvPr id="52230" name="Text Box 4"/>
          <p:cNvSpPr txBox="1">
            <a:spLocks noChangeArrowheads="1"/>
          </p:cNvSpPr>
          <p:nvPr/>
        </p:nvSpPr>
        <p:spPr bwMode="auto">
          <a:xfrm>
            <a:off x="1908175" y="1196975"/>
            <a:ext cx="507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a:latin typeface="Courier New" panose="02070309020205020404" pitchFamily="49" charset="0"/>
              </a:rPr>
              <a:t>ACTGATTACGTGAACTGGATCCA</a:t>
            </a:r>
          </a:p>
          <a:p>
            <a:pPr eaLnBrk="1" hangingPunct="1"/>
            <a:r>
              <a:rPr lang="en-CA" altLang="de-DE" sz="2800">
                <a:latin typeface="Courier New" panose="02070309020205020404" pitchFamily="49" charset="0"/>
              </a:rPr>
              <a:t>ACTCTAGGTGAAGTGATCCA</a:t>
            </a:r>
            <a:endParaRPr lang="en-US" altLang="zh-TW" sz="2800">
              <a:latin typeface="Courier New" panose="02070309020205020404" pitchFamily="49" charset="0"/>
              <a:ea typeface="新細明體" pitchFamily="-105" charset="-120"/>
            </a:endParaRPr>
          </a:p>
        </p:txBody>
      </p:sp>
      <p:sp>
        <p:nvSpPr>
          <p:cNvPr id="52231" name="Text Box 5"/>
          <p:cNvSpPr txBox="1">
            <a:spLocks noChangeArrowheads="1"/>
          </p:cNvSpPr>
          <p:nvPr/>
        </p:nvSpPr>
        <p:spPr bwMode="auto">
          <a:xfrm>
            <a:off x="1854200" y="2847975"/>
            <a:ext cx="507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GATTAC</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CTGGA</a:t>
            </a:r>
            <a:r>
              <a:rPr lang="en-CA" altLang="de-DE" sz="2800" b="1">
                <a:solidFill>
                  <a:srgbClr val="333399"/>
                </a:solidFill>
                <a:latin typeface="Courier New" panose="02070309020205020404" pitchFamily="49" charset="0"/>
              </a:rPr>
              <a:t>TCCA</a:t>
            </a:r>
          </a:p>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CTAG</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GTGA</a:t>
            </a:r>
            <a:r>
              <a:rPr lang="en-CA" altLang="de-DE" sz="2800" b="1">
                <a:solidFill>
                  <a:srgbClr val="333399"/>
                </a:solidFill>
                <a:latin typeface="Courier New" panose="02070309020205020404" pitchFamily="49" charset="0"/>
              </a:rPr>
              <a:t>TCCA</a:t>
            </a:r>
            <a:endParaRPr lang="en-US" altLang="zh-TW" sz="2800" b="1">
              <a:solidFill>
                <a:srgbClr val="333399"/>
              </a:solidFill>
              <a:latin typeface="Courier New" panose="02070309020205020404" pitchFamily="49" charset="0"/>
              <a:ea typeface="新細明體" pitchFamily="-105" charset="-120"/>
            </a:endParaRPr>
          </a:p>
        </p:txBody>
      </p:sp>
      <p:sp>
        <p:nvSpPr>
          <p:cNvPr id="52232" name="Line 6"/>
          <p:cNvSpPr>
            <a:spLocks noChangeShapeType="1"/>
          </p:cNvSpPr>
          <p:nvPr/>
        </p:nvSpPr>
        <p:spPr bwMode="auto">
          <a:xfrm>
            <a:off x="4086225" y="2055813"/>
            <a:ext cx="0" cy="792162"/>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de-DE"/>
          </a:p>
        </p:txBody>
      </p:sp>
      <p:sp>
        <p:nvSpPr>
          <p:cNvPr id="52233" name="Text Box 7"/>
          <p:cNvSpPr txBox="1">
            <a:spLocks noChangeArrowheads="1"/>
          </p:cNvSpPr>
          <p:nvPr/>
        </p:nvSpPr>
        <p:spPr bwMode="auto">
          <a:xfrm>
            <a:off x="1908175" y="4797425"/>
            <a:ext cx="5076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GATTAC</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CTGGA</a:t>
            </a:r>
            <a:r>
              <a:rPr lang="en-CA" altLang="de-DE" sz="2800" b="1">
                <a:solidFill>
                  <a:srgbClr val="333399"/>
                </a:solidFill>
                <a:latin typeface="Courier New" panose="02070309020205020404" pitchFamily="49" charset="0"/>
              </a:rPr>
              <a:t>TCCA</a:t>
            </a:r>
          </a:p>
          <a:p>
            <a:pPr eaLnBrk="1" hangingPunct="1"/>
            <a:endParaRPr lang="en-CA" altLang="de-DE" sz="2800">
              <a:latin typeface="Courier New" panose="02070309020205020404" pitchFamily="49" charset="0"/>
            </a:endParaRPr>
          </a:p>
          <a:p>
            <a:pPr eaLnBrk="1" hangingPunct="1"/>
            <a:r>
              <a:rPr lang="en-CA" altLang="de-DE" sz="2800" b="1">
                <a:solidFill>
                  <a:srgbClr val="333399"/>
                </a:solidFill>
                <a:latin typeface="Courier New" panose="02070309020205020404" pitchFamily="49" charset="0"/>
              </a:rPr>
              <a:t>ACT</a:t>
            </a:r>
            <a:r>
              <a:rPr lang="en-CA" altLang="de-DE" sz="2800">
                <a:latin typeface="Courier New" panose="02070309020205020404" pitchFamily="49" charset="0"/>
              </a:rPr>
              <a:t>C--TAG</a:t>
            </a:r>
            <a:r>
              <a:rPr lang="en-CA" altLang="de-DE" sz="2800" b="1">
                <a:solidFill>
                  <a:srgbClr val="333399"/>
                </a:solidFill>
                <a:latin typeface="Courier New" panose="02070309020205020404" pitchFamily="49" charset="0"/>
              </a:rPr>
              <a:t>GTGAA</a:t>
            </a:r>
            <a:r>
              <a:rPr lang="en-CA" altLang="de-DE" sz="2800">
                <a:latin typeface="Courier New" panose="02070309020205020404" pitchFamily="49" charset="0"/>
              </a:rPr>
              <a:t>GTG-A</a:t>
            </a:r>
            <a:r>
              <a:rPr lang="en-CA" altLang="de-DE" sz="2800" b="1">
                <a:solidFill>
                  <a:srgbClr val="333399"/>
                </a:solidFill>
                <a:latin typeface="Courier New" panose="02070309020205020404" pitchFamily="49" charset="0"/>
              </a:rPr>
              <a:t>TCCA</a:t>
            </a:r>
            <a:endParaRPr lang="en-US" altLang="zh-TW" sz="2800" b="1">
              <a:solidFill>
                <a:srgbClr val="333399"/>
              </a:solidFill>
              <a:latin typeface="Courier New" panose="02070309020205020404" pitchFamily="49" charset="0"/>
              <a:ea typeface="新細明體" pitchFamily="-105" charset="-120"/>
            </a:endParaRPr>
          </a:p>
        </p:txBody>
      </p:sp>
      <p:sp>
        <p:nvSpPr>
          <p:cNvPr id="52234" name="Text Box 8"/>
          <p:cNvSpPr txBox="1">
            <a:spLocks noChangeArrowheads="1"/>
          </p:cNvSpPr>
          <p:nvPr/>
        </p:nvSpPr>
        <p:spPr bwMode="auto">
          <a:xfrm>
            <a:off x="1908175" y="45085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a:t>
            </a:r>
            <a:endParaRPr lang="en-US" altLang="zh-TW">
              <a:latin typeface="Tahoma" panose="020B0604030504040204" pitchFamily="34" charset="0"/>
              <a:ea typeface="新細明體" pitchFamily="-105" charset="-120"/>
            </a:endParaRPr>
          </a:p>
        </p:txBody>
      </p:sp>
      <p:sp>
        <p:nvSpPr>
          <p:cNvPr id="52235" name="Text Box 9"/>
          <p:cNvSpPr txBox="1">
            <a:spLocks noChangeArrowheads="1"/>
          </p:cNvSpPr>
          <p:nvPr/>
        </p:nvSpPr>
        <p:spPr bwMode="auto">
          <a:xfrm>
            <a:off x="3875088" y="449738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10</a:t>
            </a:r>
            <a:endParaRPr lang="en-US" altLang="zh-TW">
              <a:latin typeface="Tahoma" panose="020B0604030504040204" pitchFamily="34" charset="0"/>
              <a:ea typeface="新細明體" pitchFamily="-105" charset="-120"/>
            </a:endParaRPr>
          </a:p>
        </p:txBody>
      </p:sp>
      <p:sp>
        <p:nvSpPr>
          <p:cNvPr id="52236" name="Text Box 10"/>
          <p:cNvSpPr txBox="1">
            <a:spLocks noChangeArrowheads="1"/>
          </p:cNvSpPr>
          <p:nvPr/>
        </p:nvSpPr>
        <p:spPr bwMode="auto">
          <a:xfrm>
            <a:off x="1930400" y="5362575"/>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a:t>
            </a:r>
            <a:endParaRPr lang="en-US" altLang="zh-TW">
              <a:latin typeface="Tahoma" panose="020B0604030504040204" pitchFamily="34" charset="0"/>
              <a:ea typeface="新細明體" pitchFamily="-105" charset="-120"/>
            </a:endParaRPr>
          </a:p>
        </p:txBody>
      </p:sp>
      <p:sp>
        <p:nvSpPr>
          <p:cNvPr id="52237" name="Text Box 11"/>
          <p:cNvSpPr txBox="1">
            <a:spLocks noChangeArrowheads="1"/>
          </p:cNvSpPr>
          <p:nvPr/>
        </p:nvSpPr>
        <p:spPr bwMode="auto">
          <a:xfrm>
            <a:off x="3875088" y="536257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10</a:t>
            </a:r>
            <a:endParaRPr lang="en-US" altLang="zh-TW">
              <a:latin typeface="Tahoma" panose="020B0604030504040204" pitchFamily="34" charset="0"/>
              <a:ea typeface="新細明體" pitchFamily="-105" charset="-120"/>
            </a:endParaRPr>
          </a:p>
        </p:txBody>
      </p:sp>
      <p:sp>
        <p:nvSpPr>
          <p:cNvPr id="52238" name="Text Box 12"/>
          <p:cNvSpPr txBox="1">
            <a:spLocks noChangeArrowheads="1"/>
          </p:cNvSpPr>
          <p:nvPr/>
        </p:nvSpPr>
        <p:spPr bwMode="auto">
          <a:xfrm>
            <a:off x="6011863" y="45085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20</a:t>
            </a:r>
            <a:endParaRPr lang="en-US" altLang="zh-TW">
              <a:latin typeface="Tahoma" panose="020B0604030504040204" pitchFamily="34" charset="0"/>
              <a:ea typeface="新細明體" pitchFamily="-105" charset="-120"/>
            </a:endParaRPr>
          </a:p>
        </p:txBody>
      </p:sp>
      <p:sp>
        <p:nvSpPr>
          <p:cNvPr id="52239" name="Text Box 13"/>
          <p:cNvSpPr txBox="1">
            <a:spLocks noChangeArrowheads="1"/>
          </p:cNvSpPr>
          <p:nvPr/>
        </p:nvSpPr>
        <p:spPr bwMode="auto">
          <a:xfrm>
            <a:off x="6035675" y="536257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de-DE">
                <a:latin typeface="Tahoma" panose="020B0604030504040204" pitchFamily="34" charset="0"/>
              </a:rPr>
              <a:t>20</a:t>
            </a:r>
            <a:endParaRPr lang="en-US" altLang="zh-TW">
              <a:latin typeface="Tahoma" panose="020B0604030504040204" pitchFamily="34" charset="0"/>
              <a:ea typeface="新細明體" pitchFamily="-105" charset="-120"/>
            </a:endParaRPr>
          </a:p>
        </p:txBody>
      </p:sp>
      <p:sp>
        <p:nvSpPr>
          <p:cNvPr id="52240" name="Line 14"/>
          <p:cNvSpPr>
            <a:spLocks noChangeShapeType="1"/>
          </p:cNvSpPr>
          <p:nvPr/>
        </p:nvSpPr>
        <p:spPr bwMode="auto">
          <a:xfrm>
            <a:off x="4067175" y="3716338"/>
            <a:ext cx="0" cy="792162"/>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de-DE"/>
          </a:p>
        </p:txBody>
      </p:sp>
      <p:sp>
        <p:nvSpPr>
          <p:cNvPr id="48145"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325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5425C08-0E9F-46F8-AD3F-44771E120129}" type="slidenum">
              <a:rPr lang="de-DE" altLang="de-DE" sz="1000"/>
              <a:pPr/>
              <a:t>38</a:t>
            </a:fld>
            <a:endParaRPr lang="de-DE" altLang="de-DE" sz="1000"/>
          </a:p>
        </p:txBody>
      </p:sp>
      <p:sp>
        <p:nvSpPr>
          <p:cNvPr id="53252" name="Rectangle 2"/>
          <p:cNvSpPr>
            <a:spLocks noGrp="1" noChangeArrowheads="1"/>
          </p:cNvSpPr>
          <p:nvPr>
            <p:ph type="title"/>
          </p:nvPr>
        </p:nvSpPr>
        <p:spPr/>
        <p:txBody>
          <a:bodyPr/>
          <a:lstStyle/>
          <a:p>
            <a:pPr eaLnBrk="1" hangingPunct="1"/>
            <a:r>
              <a:rPr lang="en-US" altLang="zh-TW" smtClean="0">
                <a:ea typeface="新細明體" pitchFamily="-105" charset="-120"/>
              </a:rPr>
              <a:t>Definition von MUMmers</a:t>
            </a:r>
          </a:p>
        </p:txBody>
      </p:sp>
      <p:sp>
        <p:nvSpPr>
          <p:cNvPr id="53253" name="Rectangle 3"/>
          <p:cNvSpPr>
            <a:spLocks noChangeArrowheads="1"/>
          </p:cNvSpPr>
          <p:nvPr/>
        </p:nvSpPr>
        <p:spPr bwMode="auto">
          <a:xfrm>
            <a:off x="611188" y="692150"/>
            <a:ext cx="85328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de-DE" sz="1800"/>
              <a:t>Für zwei Strings S1 und S2 und einen Parameter </a:t>
            </a:r>
            <a:r>
              <a:rPr lang="en-US" altLang="de-DE" sz="1800" i="1"/>
              <a:t>l</a:t>
            </a:r>
          </a:p>
          <a:p>
            <a:pPr eaLnBrk="1" hangingPunct="1">
              <a:spcBef>
                <a:spcPct val="20000"/>
              </a:spcBef>
              <a:buFontTx/>
              <a:buChar char="•"/>
            </a:pPr>
            <a:r>
              <a:rPr lang="en-US" altLang="de-DE" sz="1800"/>
              <a:t>Der Substring </a:t>
            </a:r>
            <a:r>
              <a:rPr lang="en-US" altLang="de-DE" sz="1800" i="1"/>
              <a:t>u </a:t>
            </a:r>
            <a:r>
              <a:rPr lang="en-US" altLang="de-DE" sz="1800"/>
              <a:t>ist eine MUM Sequenz wenn gilt:</a:t>
            </a:r>
          </a:p>
          <a:p>
            <a:pPr lvl="1" eaLnBrk="1" hangingPunct="1">
              <a:spcBef>
                <a:spcPct val="20000"/>
              </a:spcBef>
              <a:buFont typeface="Wingdings" panose="05000000000000000000" pitchFamily="2" charset="2"/>
              <a:buChar char="Ø"/>
            </a:pPr>
            <a:r>
              <a:rPr lang="en-US" altLang="de-DE" sz="1800"/>
              <a:t>|</a:t>
            </a:r>
            <a:r>
              <a:rPr lang="en-US" altLang="de-DE" sz="1800" i="1"/>
              <a:t>u</a:t>
            </a:r>
            <a:r>
              <a:rPr lang="en-US" altLang="de-DE" sz="1800"/>
              <a:t>| &gt; </a:t>
            </a:r>
            <a:r>
              <a:rPr lang="en-US" altLang="de-DE" sz="1800" i="1"/>
              <a:t>l</a:t>
            </a:r>
          </a:p>
          <a:p>
            <a:pPr lvl="1" eaLnBrk="1" hangingPunct="1">
              <a:spcBef>
                <a:spcPct val="20000"/>
              </a:spcBef>
              <a:buFont typeface="Wingdings" panose="05000000000000000000" pitchFamily="2" charset="2"/>
              <a:buChar char="Ø"/>
            </a:pPr>
            <a:r>
              <a:rPr lang="en-US" altLang="de-DE" sz="1800" i="1"/>
              <a:t>u</a:t>
            </a:r>
            <a:r>
              <a:rPr lang="en-US" altLang="de-DE" sz="1800"/>
              <a:t> kommt genau einmal in S1 und genau einmal in S2 (Eindeutigkeit) vor</a:t>
            </a:r>
            <a:r>
              <a:rPr lang="en-US" altLang="de-DE" sz="1800" i="1"/>
              <a:t> </a:t>
            </a:r>
          </a:p>
          <a:p>
            <a:pPr lvl="1" eaLnBrk="1" hangingPunct="1">
              <a:spcBef>
                <a:spcPct val="20000"/>
              </a:spcBef>
              <a:buFont typeface="Wingdings" panose="05000000000000000000" pitchFamily="2" charset="2"/>
              <a:buChar char="Ø"/>
            </a:pPr>
            <a:r>
              <a:rPr lang="en-US" altLang="de-DE" sz="1800"/>
              <a:t>Für jeden Buchstaben </a:t>
            </a:r>
            <a:r>
              <a:rPr lang="en-US" altLang="de-DE" sz="1800" i="1"/>
              <a:t>a</a:t>
            </a:r>
            <a:r>
              <a:rPr lang="en-US" altLang="de-DE" sz="1800"/>
              <a:t> kommt weder </a:t>
            </a:r>
            <a:r>
              <a:rPr lang="en-US" altLang="de-DE" sz="1800" i="1"/>
              <a:t>ua </a:t>
            </a:r>
            <a:r>
              <a:rPr lang="en-US" altLang="de-DE" sz="1800"/>
              <a:t>noch </a:t>
            </a:r>
            <a:r>
              <a:rPr lang="en-US" altLang="de-DE" sz="1800" i="1"/>
              <a:t>au </a:t>
            </a:r>
            <a:r>
              <a:rPr lang="en-US" altLang="de-DE" sz="1800"/>
              <a:t>sowohl in  </a:t>
            </a:r>
          </a:p>
          <a:p>
            <a:pPr lvl="1" eaLnBrk="1" hangingPunct="1">
              <a:spcBef>
                <a:spcPct val="20000"/>
              </a:spcBef>
              <a:buFont typeface="Wingdings" panose="05000000000000000000" pitchFamily="2" charset="2"/>
              <a:buNone/>
            </a:pPr>
            <a:r>
              <a:rPr lang="en-US" altLang="de-DE" sz="1800"/>
              <a:t>	S1 als auch in S2 vor (Maximalität)</a:t>
            </a:r>
            <a:r>
              <a:rPr lang="en-US" altLang="de-DE" sz="1800" i="1"/>
              <a:t> </a:t>
            </a:r>
          </a:p>
        </p:txBody>
      </p:sp>
      <p:sp>
        <p:nvSpPr>
          <p:cNvPr id="49158"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427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9A20687-C8F8-477A-AF3F-EE1D5EF5C9C1}" type="slidenum">
              <a:rPr lang="de-DE" altLang="de-DE" sz="1000"/>
              <a:pPr/>
              <a:t>39</a:t>
            </a:fld>
            <a:endParaRPr lang="de-DE" altLang="de-DE" sz="1000"/>
          </a:p>
        </p:txBody>
      </p:sp>
      <p:sp>
        <p:nvSpPr>
          <p:cNvPr id="54276" name="Rectangle 2"/>
          <p:cNvSpPr>
            <a:spLocks noGrp="1" noChangeArrowheads="1"/>
          </p:cNvSpPr>
          <p:nvPr>
            <p:ph type="title"/>
          </p:nvPr>
        </p:nvSpPr>
        <p:spPr/>
        <p:txBody>
          <a:bodyPr/>
          <a:lstStyle/>
          <a:p>
            <a:pPr eaLnBrk="1" hangingPunct="1"/>
            <a:r>
              <a:rPr lang="en-US" altLang="zh-TW" smtClean="0">
                <a:ea typeface="新細明體" pitchFamily="-105" charset="-120"/>
              </a:rPr>
              <a:t>Wie findet man MUMs?</a:t>
            </a:r>
          </a:p>
        </p:txBody>
      </p:sp>
      <p:sp>
        <p:nvSpPr>
          <p:cNvPr id="54277" name="Rectangle 3"/>
          <p:cNvSpPr>
            <a:spLocks noGrp="1" noChangeArrowheads="1"/>
          </p:cNvSpPr>
          <p:nvPr>
            <p:ph type="body" idx="1"/>
          </p:nvPr>
        </p:nvSpPr>
        <p:spPr>
          <a:xfrm>
            <a:off x="323850" y="620713"/>
            <a:ext cx="8496300" cy="4579937"/>
          </a:xfrm>
        </p:spPr>
        <p:txBody>
          <a:bodyPr/>
          <a:lstStyle/>
          <a:p>
            <a:pPr eaLnBrk="1" hangingPunct="1">
              <a:lnSpc>
                <a:spcPct val="120000"/>
              </a:lnSpc>
            </a:pPr>
            <a:r>
              <a:rPr lang="en-US" altLang="zh-TW" sz="1800" smtClean="0">
                <a:ea typeface="新細明體" pitchFamily="-105" charset="-120"/>
              </a:rPr>
              <a:t>Naiver Ansatz</a:t>
            </a:r>
          </a:p>
          <a:p>
            <a:pPr lvl="1" eaLnBrk="1" hangingPunct="1">
              <a:lnSpc>
                <a:spcPct val="120000"/>
              </a:lnSpc>
            </a:pPr>
            <a:r>
              <a:rPr lang="en-US" altLang="zh-TW" sz="1800" smtClean="0">
                <a:ea typeface="新細明體" pitchFamily="-105" charset="-120"/>
              </a:rPr>
              <a:t>Vergleiche alle Teilsequenzen von A mit allen Teilsequenzen von B.</a:t>
            </a:r>
          </a:p>
          <a:p>
            <a:pPr lvl="1" eaLnBrk="1" hangingPunct="1">
              <a:lnSpc>
                <a:spcPct val="120000"/>
              </a:lnSpc>
              <a:buFontTx/>
              <a:buNone/>
            </a:pPr>
            <a:r>
              <a:rPr lang="en-US" altLang="zh-TW" sz="1800" smtClean="0">
                <a:ea typeface="新細明體" pitchFamily="-105" charset="-120"/>
              </a:rPr>
              <a:t>	Dies dauert </a:t>
            </a:r>
            <a:r>
              <a:rPr lang="en-US" altLang="zh-TW" sz="1800" i="1" smtClean="0">
                <a:ea typeface="新細明體" pitchFamily="-105" charset="-120"/>
              </a:rPr>
              <a:t>O(n</a:t>
            </a:r>
            <a:r>
              <a:rPr lang="en-US" altLang="zh-TW" sz="1800" i="1" baseline="30000" smtClean="0">
                <a:ea typeface="新細明體" pitchFamily="-105" charset="-120"/>
              </a:rPr>
              <a:t>n</a:t>
            </a:r>
            <a:r>
              <a:rPr lang="en-US" altLang="zh-TW" sz="1800" i="1" smtClean="0">
                <a:ea typeface="新細明體" pitchFamily="-105" charset="-120"/>
              </a:rPr>
              <a:t>)</a:t>
            </a:r>
          </a:p>
          <a:p>
            <a:pPr lvl="1" eaLnBrk="1" hangingPunct="1">
              <a:lnSpc>
                <a:spcPct val="120000"/>
              </a:lnSpc>
              <a:buFontTx/>
              <a:buNone/>
            </a:pPr>
            <a:endParaRPr lang="en-US" altLang="zh-TW" sz="1800" i="1" smtClean="0">
              <a:ea typeface="新細明體" pitchFamily="-105" charset="-120"/>
            </a:endParaRPr>
          </a:p>
          <a:p>
            <a:pPr eaLnBrk="1" hangingPunct="1">
              <a:lnSpc>
                <a:spcPct val="120000"/>
              </a:lnSpc>
            </a:pPr>
            <a:r>
              <a:rPr lang="en-US" altLang="zh-TW" sz="1800" smtClean="0">
                <a:ea typeface="新細明體" pitchFamily="-105" charset="-120"/>
              </a:rPr>
              <a:t>verwende Suffix-Bäume als Datenstruktur</a:t>
            </a:r>
          </a:p>
          <a:p>
            <a:pPr lvl="1" eaLnBrk="1" hangingPunct="1">
              <a:lnSpc>
                <a:spcPct val="120000"/>
              </a:lnSpc>
            </a:pPr>
            <a:r>
              <a:rPr lang="en-US" altLang="zh-TW" sz="1800" smtClean="0">
                <a:ea typeface="新細明體" pitchFamily="-105" charset="-120"/>
              </a:rPr>
              <a:t>ein naiver Ansatz, einen Suffix-Baum zu konstruieren hat</a:t>
            </a:r>
          </a:p>
          <a:p>
            <a:pPr lvl="1" eaLnBrk="1" hangingPunct="1">
              <a:lnSpc>
                <a:spcPct val="120000"/>
              </a:lnSpc>
              <a:buFontTx/>
              <a:buNone/>
            </a:pPr>
            <a:r>
              <a:rPr lang="en-CA" altLang="de-DE" sz="1800" smtClean="0">
                <a:ea typeface="ＭＳ Ｐゴシック" panose="020B0600070205080204" pitchFamily="34" charset="-128"/>
              </a:rPr>
              <a:t>	eine quadratische Komplexität in der Rechenzeit und dem Speicherplatz</a:t>
            </a:r>
          </a:p>
          <a:p>
            <a:pPr lvl="1" eaLnBrk="1" hangingPunct="1">
              <a:lnSpc>
                <a:spcPct val="120000"/>
              </a:lnSpc>
              <a:buFontTx/>
              <a:buNone/>
            </a:pPr>
            <a:endParaRPr lang="en-US" altLang="zh-TW" sz="1800" smtClean="0">
              <a:ea typeface="新細明體" pitchFamily="-105" charset="-120"/>
            </a:endParaRPr>
          </a:p>
          <a:p>
            <a:pPr lvl="1" eaLnBrk="1" hangingPunct="1">
              <a:lnSpc>
                <a:spcPct val="120000"/>
              </a:lnSpc>
            </a:pPr>
            <a:r>
              <a:rPr lang="en-US" altLang="zh-TW" sz="1800" smtClean="0">
                <a:ea typeface="新細明體" pitchFamily="-105" charset="-120"/>
              </a:rPr>
              <a:t>durch klevere Benutzung von Pointern gibt es lineare Algorithmen in Rechenzeit und Speicherplatz wie den Algorithmus von McCreight</a:t>
            </a:r>
            <a:endParaRPr lang="en-US" altLang="zh-TW" sz="1000" smtClean="0">
              <a:ea typeface="新細明體" pitchFamily="-105" charset="-120"/>
            </a:endParaRPr>
          </a:p>
        </p:txBody>
      </p:sp>
      <p:sp>
        <p:nvSpPr>
          <p:cNvPr id="5018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xfrm>
            <a:off x="3124200" y="6064250"/>
            <a:ext cx="2895600" cy="457200"/>
          </a:xfrm>
        </p:spPr>
        <p:txBody>
          <a:bodyPr/>
          <a:lstStyle/>
          <a:p>
            <a:pPr>
              <a:defRPr/>
            </a:pPr>
            <a:r>
              <a:rPr lang="de-DE">
                <a:latin typeface="Arial" pitchFamily="-105" charset="0"/>
              </a:rPr>
              <a:t>Softwarewerkzeuge</a:t>
            </a:r>
          </a:p>
        </p:txBody>
      </p:sp>
      <p:sp>
        <p:nvSpPr>
          <p:cNvPr id="11267" name="Foliennummernplatzhalter 5"/>
          <p:cNvSpPr>
            <a:spLocks noGrp="1"/>
          </p:cNvSpPr>
          <p:nvPr>
            <p:ph type="sldNum" sz="quarter" idx="12"/>
          </p:nvPr>
        </p:nvSpPr>
        <p:spPr>
          <a:xfrm>
            <a:off x="6553200" y="606425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95FA1FB-2701-4A12-9186-400FC9AAEF31}" type="slidenum">
              <a:rPr lang="de-DE" altLang="de-DE" sz="1000"/>
              <a:pPr/>
              <a:t>4</a:t>
            </a:fld>
            <a:endParaRPr lang="de-DE" altLang="de-DE" sz="1000"/>
          </a:p>
        </p:txBody>
      </p:sp>
      <p:sp>
        <p:nvSpPr>
          <p:cNvPr id="11268" name="Text Box 3"/>
          <p:cNvSpPr txBox="1">
            <a:spLocks noChangeArrowheads="1"/>
          </p:cNvSpPr>
          <p:nvPr/>
        </p:nvSpPr>
        <p:spPr bwMode="auto">
          <a:xfrm>
            <a:off x="395288" y="508000"/>
            <a:ext cx="64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AutoNum type="arabicParenBoth"/>
            </a:pPr>
            <a:endParaRPr lang="de-DE" altLang="de-DE" sz="1800"/>
          </a:p>
        </p:txBody>
      </p:sp>
      <p:sp>
        <p:nvSpPr>
          <p:cNvPr id="11269" name="Rectangle 4"/>
          <p:cNvSpPr>
            <a:spLocks noGrp="1" noChangeArrowheads="1"/>
          </p:cNvSpPr>
          <p:nvPr>
            <p:ph type="title"/>
          </p:nvPr>
        </p:nvSpPr>
        <p:spPr>
          <a:xfrm>
            <a:off x="684213" y="188913"/>
            <a:ext cx="7772400" cy="360362"/>
          </a:xfrm>
          <a:noFill/>
        </p:spPr>
        <p:txBody>
          <a:bodyPr/>
          <a:lstStyle/>
          <a:p>
            <a:pPr eaLnBrk="1" hangingPunct="1"/>
            <a:r>
              <a:rPr lang="en-GB" altLang="de-DE" smtClean="0">
                <a:ea typeface="ＭＳ Ｐゴシック" panose="020B0600070205080204" pitchFamily="34" charset="-128"/>
              </a:rPr>
              <a:t>Vorhersage von Genen in Genomsequenzen</a:t>
            </a:r>
          </a:p>
        </p:txBody>
      </p:sp>
      <p:sp>
        <p:nvSpPr>
          <p:cNvPr id="11270" name="Text Box 5"/>
          <p:cNvSpPr txBox="1">
            <a:spLocks noChangeArrowheads="1"/>
          </p:cNvSpPr>
          <p:nvPr/>
        </p:nvSpPr>
        <p:spPr bwMode="auto">
          <a:xfrm>
            <a:off x="323850" y="609600"/>
            <a:ext cx="856932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Etwa die Hälfte aller Gene kann durch Homologie zu anderen bekannten Genen oder Proteinen gefunden werden („</a:t>
            </a:r>
            <a:r>
              <a:rPr lang="de-DE" altLang="de-DE" sz="1800" b="1"/>
              <a:t>extrinsische Methode</a:t>
            </a:r>
            <a:r>
              <a:rPr lang="de-DE" altLang="de-DE" sz="1800"/>
              <a:t>“).</a:t>
            </a:r>
          </a:p>
          <a:p>
            <a:pPr eaLnBrk="1" hangingPunct="1">
              <a:lnSpc>
                <a:spcPct val="120000"/>
              </a:lnSpc>
            </a:pPr>
            <a:r>
              <a:rPr lang="de-DE" altLang="de-DE" sz="1800"/>
              <a:t> </a:t>
            </a:r>
          </a:p>
          <a:p>
            <a:pPr eaLnBrk="1" hangingPunct="1">
              <a:lnSpc>
                <a:spcPct val="120000"/>
              </a:lnSpc>
            </a:pPr>
            <a:r>
              <a:rPr lang="de-DE" altLang="de-DE" sz="1800"/>
              <a:t>Dieser Anteil wächst stetig, da die Anzahl an sequenzierten Genomen und bekannten cDNA/EST Sequenzen kontinuierlich wächst.</a:t>
            </a:r>
          </a:p>
          <a:p>
            <a:pPr eaLnBrk="1" hangingPunct="1">
              <a:lnSpc>
                <a:spcPct val="120000"/>
              </a:lnSpc>
            </a:pPr>
            <a:endParaRPr lang="de-DE" altLang="de-DE" sz="1800"/>
          </a:p>
          <a:p>
            <a:pPr eaLnBrk="1" hangingPunct="1">
              <a:lnSpc>
                <a:spcPct val="120000"/>
              </a:lnSpc>
            </a:pPr>
            <a:r>
              <a:rPr lang="de-DE" altLang="de-DE" sz="1800"/>
              <a:t>Um die übrige Hälfte an Genen zu finden, muss man Vorhersage-Methoden einsetzen („</a:t>
            </a:r>
            <a:r>
              <a:rPr lang="de-DE" altLang="de-DE" sz="1800" b="1"/>
              <a:t>intrinsische Methoden</a:t>
            </a:r>
            <a:r>
              <a:rPr lang="de-DE" altLang="de-DE" sz="1800"/>
              <a:t>“), </a:t>
            </a:r>
          </a:p>
          <a:p>
            <a:pPr eaLnBrk="1" hangingPunct="1">
              <a:lnSpc>
                <a:spcPct val="120000"/>
              </a:lnSpc>
            </a:pPr>
            <a:r>
              <a:rPr lang="de-DE" altLang="de-DE" sz="1800"/>
              <a:t>die an einem Goldstandard-Datensatz mit bekannten Genen trainiert wurden.</a:t>
            </a:r>
            <a:endParaRPr lang="de-DE" altLang="de-DE" sz="1800" b="1">
              <a:solidFill>
                <a:srgbClr val="FF5050"/>
              </a:solidFill>
            </a:endParaRPr>
          </a:p>
        </p:txBody>
      </p:sp>
      <p:sp>
        <p:nvSpPr>
          <p:cNvPr id="7175"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529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B3733F16-50CA-44A1-9CE0-55EF05860D3F}" type="slidenum">
              <a:rPr lang="de-DE" altLang="de-DE" sz="1000"/>
              <a:pPr/>
              <a:t>40</a:t>
            </a:fld>
            <a:endParaRPr lang="de-DE" altLang="de-DE" sz="1000"/>
          </a:p>
        </p:txBody>
      </p:sp>
      <p:sp>
        <p:nvSpPr>
          <p:cNvPr id="55300" name="Rectangle 2"/>
          <p:cNvSpPr>
            <a:spLocks noGrp="1" noChangeArrowheads="1"/>
          </p:cNvSpPr>
          <p:nvPr>
            <p:ph type="title"/>
          </p:nvPr>
        </p:nvSpPr>
        <p:spPr/>
        <p:txBody>
          <a:bodyPr/>
          <a:lstStyle/>
          <a:p>
            <a:pPr eaLnBrk="1" hangingPunct="1"/>
            <a:r>
              <a:rPr lang="en-US" altLang="zh-TW" smtClean="0">
                <a:ea typeface="新細明體" pitchFamily="-105" charset="-120"/>
              </a:rPr>
              <a:t>Suffix-Bäume</a:t>
            </a:r>
          </a:p>
        </p:txBody>
      </p:sp>
      <p:pic>
        <p:nvPicPr>
          <p:cNvPr id="55301" name="Picture 3" descr="suffixTreeExamp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963" y="1668463"/>
            <a:ext cx="4464050" cy="3960812"/>
          </a:xfrm>
          <a:noFill/>
        </p:spPr>
      </p:pic>
      <p:sp>
        <p:nvSpPr>
          <p:cNvPr id="55302" name="Text Box 4"/>
          <p:cNvSpPr txBox="1">
            <a:spLocks noChangeArrowheads="1"/>
          </p:cNvSpPr>
          <p:nvPr/>
        </p:nvSpPr>
        <p:spPr bwMode="auto">
          <a:xfrm>
            <a:off x="1720850" y="1092200"/>
            <a:ext cx="16541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5303" name="Text Box 5"/>
          <p:cNvSpPr txBox="1">
            <a:spLocks noChangeArrowheads="1"/>
          </p:cNvSpPr>
          <p:nvPr/>
        </p:nvSpPr>
        <p:spPr bwMode="auto">
          <a:xfrm>
            <a:off x="4716463" y="620713"/>
            <a:ext cx="3887787"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zh-TW" sz="1800">
                <a:ea typeface="新細明體" pitchFamily="-105" charset="-120"/>
              </a:rPr>
              <a:t>Suffix-Bäume sind seit über 30 Jahren wohl etabliert.</a:t>
            </a:r>
          </a:p>
          <a:p>
            <a:pPr eaLnBrk="1" hangingPunct="1">
              <a:lnSpc>
                <a:spcPct val="120000"/>
              </a:lnSpc>
            </a:pPr>
            <a:endParaRPr lang="en-US" altLang="zh-TW" sz="1800">
              <a:ea typeface="新細明體" pitchFamily="-105" charset="-120"/>
            </a:endParaRPr>
          </a:p>
          <a:p>
            <a:pPr eaLnBrk="1" hangingPunct="1">
              <a:lnSpc>
                <a:spcPct val="120000"/>
              </a:lnSpc>
            </a:pPr>
            <a:r>
              <a:rPr lang="en-US" altLang="zh-TW" sz="1800">
                <a:ea typeface="新細明體" pitchFamily="-105" charset="-120"/>
              </a:rPr>
              <a:t>Einige ihrer Eigenschaften: </a:t>
            </a:r>
          </a:p>
          <a:p>
            <a:pPr eaLnBrk="1" hangingPunct="1">
              <a:lnSpc>
                <a:spcPct val="120000"/>
              </a:lnSpc>
              <a:buFontTx/>
              <a:buChar char="•"/>
            </a:pPr>
            <a:r>
              <a:rPr lang="en-US" altLang="zh-TW" sz="1800">
                <a:ea typeface="新細明體" pitchFamily="-105" charset="-120"/>
              </a:rPr>
              <a:t> ein “Suffix” beginnt an jeder Position </a:t>
            </a:r>
            <a:r>
              <a:rPr lang="en-US" altLang="zh-TW" sz="1800" i="1">
                <a:ea typeface="新細明體" pitchFamily="-105" charset="-120"/>
              </a:rPr>
              <a:t>I</a:t>
            </a:r>
            <a:r>
              <a:rPr lang="en-US" altLang="zh-TW" sz="1800">
                <a:ea typeface="新細明體" pitchFamily="-105" charset="-120"/>
              </a:rPr>
              <a:t> der Sequenz und reicht bis zu ihrem Ende. </a:t>
            </a:r>
          </a:p>
          <a:p>
            <a:pPr eaLnBrk="1" hangingPunct="1">
              <a:lnSpc>
                <a:spcPct val="120000"/>
              </a:lnSpc>
              <a:buFontTx/>
              <a:buChar char="•"/>
            </a:pPr>
            <a:r>
              <a:rPr lang="en-US" altLang="zh-TW" sz="1800">
                <a:ea typeface="新細明體" pitchFamily="-105" charset="-120"/>
              </a:rPr>
              <a:t> Eine Sequenz der Länge </a:t>
            </a:r>
            <a:r>
              <a:rPr lang="en-US" altLang="zh-TW" sz="1800" i="1">
                <a:ea typeface="新細明體" pitchFamily="-105" charset="-120"/>
              </a:rPr>
              <a:t>N </a:t>
            </a:r>
            <a:r>
              <a:rPr lang="en-US" altLang="zh-TW" sz="1800">
                <a:ea typeface="新細明體" pitchFamily="-105" charset="-120"/>
              </a:rPr>
              <a:t>hat </a:t>
            </a:r>
            <a:r>
              <a:rPr lang="en-US" altLang="zh-TW" sz="1800" i="1">
                <a:ea typeface="新細明體" pitchFamily="-105" charset="-120"/>
              </a:rPr>
              <a:t>N </a:t>
            </a:r>
            <a:r>
              <a:rPr lang="en-US" altLang="zh-TW" sz="1800">
                <a:ea typeface="新細明體" pitchFamily="-105" charset="-120"/>
              </a:rPr>
              <a:t>Suffices.</a:t>
            </a:r>
          </a:p>
          <a:p>
            <a:pPr eaLnBrk="1" hangingPunct="1">
              <a:lnSpc>
                <a:spcPct val="120000"/>
              </a:lnSpc>
              <a:buFontTx/>
              <a:buChar char="•"/>
            </a:pPr>
            <a:r>
              <a:rPr lang="en-US" altLang="zh-TW" sz="1800">
                <a:ea typeface="新細明體" pitchFamily="-105" charset="-120"/>
              </a:rPr>
              <a:t> Es gibt </a:t>
            </a:r>
            <a:r>
              <a:rPr lang="en-US" altLang="zh-TW" sz="1800" i="1">
                <a:ea typeface="新細明體" pitchFamily="-105" charset="-120"/>
              </a:rPr>
              <a:t>N</a:t>
            </a:r>
            <a:r>
              <a:rPr lang="en-US" altLang="zh-TW" sz="1800">
                <a:ea typeface="新細明體" pitchFamily="-105" charset="-120"/>
              </a:rPr>
              <a:t> Blätter.</a:t>
            </a:r>
          </a:p>
          <a:p>
            <a:pPr eaLnBrk="1" hangingPunct="1">
              <a:lnSpc>
                <a:spcPct val="120000"/>
              </a:lnSpc>
              <a:buFontTx/>
              <a:buChar char="•"/>
            </a:pPr>
            <a:r>
              <a:rPr lang="en-US" altLang="zh-TW" sz="1800">
                <a:ea typeface="新細明體" pitchFamily="-105" charset="-120"/>
              </a:rPr>
              <a:t> Jeder interne Knoten hat mindest zwei Kinder.</a:t>
            </a:r>
          </a:p>
          <a:p>
            <a:pPr eaLnBrk="1" hangingPunct="1">
              <a:lnSpc>
                <a:spcPct val="120000"/>
              </a:lnSpc>
              <a:buFontTx/>
              <a:buChar char="•"/>
            </a:pPr>
            <a:r>
              <a:rPr lang="en-US" altLang="zh-TW" sz="1800">
                <a:ea typeface="新細明體" pitchFamily="-105" charset="-120"/>
              </a:rPr>
              <a:t> 2 Kanten aus dem selben Knoten können nicht mit dem selben Buchstaben beginnen.</a:t>
            </a:r>
          </a:p>
          <a:p>
            <a:pPr eaLnBrk="1" hangingPunct="1">
              <a:lnSpc>
                <a:spcPct val="120000"/>
              </a:lnSpc>
              <a:buFontTx/>
              <a:buChar char="•"/>
            </a:pPr>
            <a:r>
              <a:rPr lang="en-US" altLang="zh-TW" sz="1800">
                <a:ea typeface="新細明體" pitchFamily="-105" charset="-120"/>
              </a:rPr>
              <a:t> Am Ende wird $ angefügt</a:t>
            </a:r>
          </a:p>
        </p:txBody>
      </p:sp>
      <p:sp>
        <p:nvSpPr>
          <p:cNvPr id="51208"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632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EFC96C0C-3DCE-462C-864C-2A12696E6817}" type="slidenum">
              <a:rPr lang="de-DE" altLang="de-DE" sz="1000"/>
              <a:pPr/>
              <a:t>41</a:t>
            </a:fld>
            <a:endParaRPr lang="de-DE" altLang="de-DE" sz="1000"/>
          </a:p>
        </p:txBody>
      </p:sp>
      <p:sp>
        <p:nvSpPr>
          <p:cNvPr id="56324"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6325" name="Text Box 3"/>
          <p:cNvSpPr txBox="1">
            <a:spLocks noChangeArrowheads="1"/>
          </p:cNvSpPr>
          <p:nvPr/>
        </p:nvSpPr>
        <p:spPr bwMode="auto">
          <a:xfrm>
            <a:off x="442913" y="9144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6326" name="Line 4"/>
          <p:cNvSpPr>
            <a:spLocks noChangeShapeType="1"/>
          </p:cNvSpPr>
          <p:nvPr/>
        </p:nvSpPr>
        <p:spPr bwMode="auto">
          <a:xfrm flipH="1">
            <a:off x="2043113" y="13716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6327" name="Text Box 5"/>
          <p:cNvSpPr txBox="1">
            <a:spLocks noChangeArrowheads="1"/>
          </p:cNvSpPr>
          <p:nvPr/>
        </p:nvSpPr>
        <p:spPr bwMode="auto">
          <a:xfrm>
            <a:off x="45720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6328" name="Text Box 6"/>
          <p:cNvSpPr txBox="1">
            <a:spLocks noChangeArrowheads="1"/>
          </p:cNvSpPr>
          <p:nvPr/>
        </p:nvSpPr>
        <p:spPr bwMode="auto">
          <a:xfrm>
            <a:off x="4191000"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29" name="Text Box 7"/>
          <p:cNvSpPr txBox="1">
            <a:spLocks noChangeArrowheads="1"/>
          </p:cNvSpPr>
          <p:nvPr/>
        </p:nvSpPr>
        <p:spPr bwMode="auto">
          <a:xfrm>
            <a:off x="3109913" y="3200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6330" name="Text Box 8"/>
          <p:cNvSpPr txBox="1">
            <a:spLocks noChangeArrowheads="1"/>
          </p:cNvSpPr>
          <p:nvPr/>
        </p:nvSpPr>
        <p:spPr bwMode="auto">
          <a:xfrm>
            <a:off x="3795713" y="2362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6331" name="Text Box 9"/>
          <p:cNvSpPr txBox="1">
            <a:spLocks noChangeArrowheads="1"/>
          </p:cNvSpPr>
          <p:nvPr/>
        </p:nvSpPr>
        <p:spPr bwMode="auto">
          <a:xfrm>
            <a:off x="3490913" y="2743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32" name="Text Box 10"/>
          <p:cNvSpPr txBox="1">
            <a:spLocks noChangeArrowheads="1"/>
          </p:cNvSpPr>
          <p:nvPr/>
        </p:nvSpPr>
        <p:spPr bwMode="auto">
          <a:xfrm>
            <a:off x="2417763" y="3886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6333" name="Text Box 11"/>
          <p:cNvSpPr txBox="1">
            <a:spLocks noChangeArrowheads="1"/>
          </p:cNvSpPr>
          <p:nvPr/>
        </p:nvSpPr>
        <p:spPr bwMode="auto">
          <a:xfrm>
            <a:off x="2043113" y="4267200"/>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6334" name="Text Box 12"/>
          <p:cNvSpPr txBox="1">
            <a:spLocks noChangeArrowheads="1"/>
          </p:cNvSpPr>
          <p:nvPr/>
        </p:nvSpPr>
        <p:spPr bwMode="auto">
          <a:xfrm>
            <a:off x="1738313"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6335" name="Text Box 13"/>
          <p:cNvSpPr txBox="1">
            <a:spLocks noChangeArrowheads="1"/>
          </p:cNvSpPr>
          <p:nvPr/>
        </p:nvSpPr>
        <p:spPr bwMode="auto">
          <a:xfrm>
            <a:off x="2805113" y="35052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36" name="Text Box 14"/>
          <p:cNvSpPr txBox="1">
            <a:spLocks noChangeArrowheads="1"/>
          </p:cNvSpPr>
          <p:nvPr/>
        </p:nvSpPr>
        <p:spPr bwMode="auto">
          <a:xfrm>
            <a:off x="442913" y="1600200"/>
            <a:ext cx="17002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b="1">
                <a:solidFill>
                  <a:srgbClr val="333399"/>
                </a:solidFill>
                <a:latin typeface="Tahoma" panose="020B0604030504040204" pitchFamily="34" charset="0"/>
                <a:ea typeface="新細明體" pitchFamily="-105" charset="-120"/>
              </a:rPr>
              <a:t>1. CACATAG$</a:t>
            </a:r>
          </a:p>
        </p:txBody>
      </p:sp>
      <p:sp>
        <p:nvSpPr>
          <p:cNvPr id="52241"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734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3E8DDB9-501C-4BF0-B264-EAA793808C64}" type="slidenum">
              <a:rPr lang="de-DE" altLang="de-DE" sz="1000"/>
              <a:pPr/>
              <a:t>42</a:t>
            </a:fld>
            <a:endParaRPr lang="de-DE" altLang="de-DE" sz="1000"/>
          </a:p>
        </p:txBody>
      </p:sp>
      <p:sp>
        <p:nvSpPr>
          <p:cNvPr id="57348"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7349" name="Text Box 3"/>
          <p:cNvSpPr txBox="1">
            <a:spLocks noChangeArrowheads="1"/>
          </p:cNvSpPr>
          <p:nvPr/>
        </p:nvSpPr>
        <p:spPr bwMode="auto">
          <a:xfrm>
            <a:off x="487363" y="942975"/>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7350" name="Text Box 4"/>
          <p:cNvSpPr txBox="1">
            <a:spLocks noChangeArrowheads="1"/>
          </p:cNvSpPr>
          <p:nvPr/>
        </p:nvSpPr>
        <p:spPr bwMode="auto">
          <a:xfrm>
            <a:off x="487363" y="1628775"/>
            <a:ext cx="15478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b="1">
                <a:solidFill>
                  <a:srgbClr val="333399"/>
                </a:solidFill>
                <a:latin typeface="Tahoma" panose="020B0604030504040204" pitchFamily="34" charset="0"/>
                <a:ea typeface="新細明體" pitchFamily="-105" charset="-120"/>
              </a:rPr>
              <a:t>2. ACATAG$</a:t>
            </a:r>
          </a:p>
        </p:txBody>
      </p:sp>
      <p:sp>
        <p:nvSpPr>
          <p:cNvPr id="57351" name="Line 5"/>
          <p:cNvSpPr>
            <a:spLocks noChangeShapeType="1"/>
          </p:cNvSpPr>
          <p:nvPr/>
        </p:nvSpPr>
        <p:spPr bwMode="auto">
          <a:xfrm flipH="1">
            <a:off x="2087563" y="1400175"/>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7352" name="Text Box 6"/>
          <p:cNvSpPr txBox="1">
            <a:spLocks noChangeArrowheads="1"/>
          </p:cNvSpPr>
          <p:nvPr/>
        </p:nvSpPr>
        <p:spPr bwMode="auto">
          <a:xfrm>
            <a:off x="4616450" y="1628775"/>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53" name="Text Box 7"/>
          <p:cNvSpPr txBox="1">
            <a:spLocks noChangeArrowheads="1"/>
          </p:cNvSpPr>
          <p:nvPr/>
        </p:nvSpPr>
        <p:spPr bwMode="auto">
          <a:xfrm>
            <a:off x="4235450" y="2009775"/>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54" name="Text Box 8"/>
          <p:cNvSpPr txBox="1">
            <a:spLocks noChangeArrowheads="1"/>
          </p:cNvSpPr>
          <p:nvPr/>
        </p:nvSpPr>
        <p:spPr bwMode="auto">
          <a:xfrm>
            <a:off x="3154363" y="32289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7355" name="Text Box 9"/>
          <p:cNvSpPr txBox="1">
            <a:spLocks noChangeArrowheads="1"/>
          </p:cNvSpPr>
          <p:nvPr/>
        </p:nvSpPr>
        <p:spPr bwMode="auto">
          <a:xfrm>
            <a:off x="3840163" y="2390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56" name="Text Box 10"/>
          <p:cNvSpPr txBox="1">
            <a:spLocks noChangeArrowheads="1"/>
          </p:cNvSpPr>
          <p:nvPr/>
        </p:nvSpPr>
        <p:spPr bwMode="auto">
          <a:xfrm>
            <a:off x="3535363" y="2771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57" name="Text Box 11"/>
          <p:cNvSpPr txBox="1">
            <a:spLocks noChangeArrowheads="1"/>
          </p:cNvSpPr>
          <p:nvPr/>
        </p:nvSpPr>
        <p:spPr bwMode="auto">
          <a:xfrm>
            <a:off x="2462213" y="3914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7358" name="Text Box 12"/>
          <p:cNvSpPr txBox="1">
            <a:spLocks noChangeArrowheads="1"/>
          </p:cNvSpPr>
          <p:nvPr/>
        </p:nvSpPr>
        <p:spPr bwMode="auto">
          <a:xfrm>
            <a:off x="2087563" y="4295775"/>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7359" name="Line 13"/>
          <p:cNvSpPr>
            <a:spLocks noChangeShapeType="1"/>
          </p:cNvSpPr>
          <p:nvPr/>
        </p:nvSpPr>
        <p:spPr bwMode="auto">
          <a:xfrm>
            <a:off x="5440363" y="1400175"/>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7360" name="Text Box 14"/>
          <p:cNvSpPr txBox="1">
            <a:spLocks noChangeArrowheads="1"/>
          </p:cNvSpPr>
          <p:nvPr/>
        </p:nvSpPr>
        <p:spPr bwMode="auto">
          <a:xfrm>
            <a:off x="5745163" y="15525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1" name="Text Box 15"/>
          <p:cNvSpPr txBox="1">
            <a:spLocks noChangeArrowheads="1"/>
          </p:cNvSpPr>
          <p:nvPr/>
        </p:nvSpPr>
        <p:spPr bwMode="auto">
          <a:xfrm>
            <a:off x="6659563" y="29241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7362" name="Text Box 16"/>
          <p:cNvSpPr txBox="1">
            <a:spLocks noChangeArrowheads="1"/>
          </p:cNvSpPr>
          <p:nvPr/>
        </p:nvSpPr>
        <p:spPr bwMode="auto">
          <a:xfrm>
            <a:off x="6049963" y="20859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7363" name="Text Box 17"/>
          <p:cNvSpPr txBox="1">
            <a:spLocks noChangeArrowheads="1"/>
          </p:cNvSpPr>
          <p:nvPr/>
        </p:nvSpPr>
        <p:spPr bwMode="auto">
          <a:xfrm>
            <a:off x="6354763" y="24669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4" name="Text Box 18"/>
          <p:cNvSpPr txBox="1">
            <a:spLocks noChangeArrowheads="1"/>
          </p:cNvSpPr>
          <p:nvPr/>
        </p:nvSpPr>
        <p:spPr bwMode="auto">
          <a:xfrm>
            <a:off x="7269163" y="3838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7365" name="Text Box 19"/>
          <p:cNvSpPr txBox="1">
            <a:spLocks noChangeArrowheads="1"/>
          </p:cNvSpPr>
          <p:nvPr/>
        </p:nvSpPr>
        <p:spPr bwMode="auto">
          <a:xfrm>
            <a:off x="7573963" y="4219575"/>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7366" name="Text Box 20"/>
          <p:cNvSpPr txBox="1">
            <a:spLocks noChangeArrowheads="1"/>
          </p:cNvSpPr>
          <p:nvPr/>
        </p:nvSpPr>
        <p:spPr bwMode="auto">
          <a:xfrm>
            <a:off x="6964363" y="33813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7367" name="Text Box 21"/>
          <p:cNvSpPr txBox="1">
            <a:spLocks noChangeArrowheads="1"/>
          </p:cNvSpPr>
          <p:nvPr/>
        </p:nvSpPr>
        <p:spPr bwMode="auto">
          <a:xfrm>
            <a:off x="1782763" y="49815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7368" name="Text Box 22"/>
          <p:cNvSpPr txBox="1">
            <a:spLocks noChangeArrowheads="1"/>
          </p:cNvSpPr>
          <p:nvPr/>
        </p:nvSpPr>
        <p:spPr bwMode="auto">
          <a:xfrm>
            <a:off x="7878763" y="482917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7369" name="Text Box 23"/>
          <p:cNvSpPr txBox="1">
            <a:spLocks noChangeArrowheads="1"/>
          </p:cNvSpPr>
          <p:nvPr/>
        </p:nvSpPr>
        <p:spPr bwMode="auto">
          <a:xfrm>
            <a:off x="2849563" y="35337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327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837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3A189FCD-B021-4A70-AFCE-5E4AC053375E}" type="slidenum">
              <a:rPr lang="de-DE" altLang="de-DE" sz="1000"/>
              <a:pPr/>
              <a:t>43</a:t>
            </a:fld>
            <a:endParaRPr lang="de-DE" altLang="de-DE" sz="1000"/>
          </a:p>
        </p:txBody>
      </p:sp>
      <p:sp>
        <p:nvSpPr>
          <p:cNvPr id="58372"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8373" name="Text Box 3"/>
          <p:cNvSpPr txBox="1">
            <a:spLocks noChangeArrowheads="1"/>
          </p:cNvSpPr>
          <p:nvPr/>
        </p:nvSpPr>
        <p:spPr bwMode="auto">
          <a:xfrm>
            <a:off x="438150" y="8001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8374" name="Text Box 4"/>
          <p:cNvSpPr txBox="1">
            <a:spLocks noChangeArrowheads="1"/>
          </p:cNvSpPr>
          <p:nvPr/>
        </p:nvSpPr>
        <p:spPr bwMode="auto">
          <a:xfrm>
            <a:off x="438150" y="1485900"/>
            <a:ext cx="15446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b="1">
                <a:solidFill>
                  <a:srgbClr val="333399"/>
                </a:solidFill>
                <a:latin typeface="Tahoma" panose="020B0604030504040204" pitchFamily="34" charset="0"/>
                <a:ea typeface="新細明體" pitchFamily="-105" charset="-120"/>
              </a:rPr>
              <a:t>3. CATAG$</a:t>
            </a:r>
          </a:p>
        </p:txBody>
      </p:sp>
      <p:sp>
        <p:nvSpPr>
          <p:cNvPr id="58375" name="Line 5"/>
          <p:cNvSpPr>
            <a:spLocks noChangeShapeType="1"/>
          </p:cNvSpPr>
          <p:nvPr/>
        </p:nvSpPr>
        <p:spPr bwMode="auto">
          <a:xfrm flipH="1">
            <a:off x="2038350" y="12573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76" name="Text Box 6"/>
          <p:cNvSpPr txBox="1">
            <a:spLocks noChangeArrowheads="1"/>
          </p:cNvSpPr>
          <p:nvPr/>
        </p:nvSpPr>
        <p:spPr bwMode="auto">
          <a:xfrm>
            <a:off x="4567238" y="14859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77" name="Text Box 7"/>
          <p:cNvSpPr txBox="1">
            <a:spLocks noChangeArrowheads="1"/>
          </p:cNvSpPr>
          <p:nvPr/>
        </p:nvSpPr>
        <p:spPr bwMode="auto">
          <a:xfrm>
            <a:off x="4186238" y="18669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78" name="Text Box 8"/>
          <p:cNvSpPr txBox="1">
            <a:spLocks noChangeArrowheads="1"/>
          </p:cNvSpPr>
          <p:nvPr/>
        </p:nvSpPr>
        <p:spPr bwMode="auto">
          <a:xfrm>
            <a:off x="3105150" y="30861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79" name="Text Box 9"/>
          <p:cNvSpPr txBox="1">
            <a:spLocks noChangeArrowheads="1"/>
          </p:cNvSpPr>
          <p:nvPr/>
        </p:nvSpPr>
        <p:spPr bwMode="auto">
          <a:xfrm>
            <a:off x="3790950" y="2247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80" name="Text Box 10"/>
          <p:cNvSpPr txBox="1">
            <a:spLocks noChangeArrowheads="1"/>
          </p:cNvSpPr>
          <p:nvPr/>
        </p:nvSpPr>
        <p:spPr bwMode="auto">
          <a:xfrm>
            <a:off x="3486150" y="2628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1" name="Text Box 11"/>
          <p:cNvSpPr txBox="1">
            <a:spLocks noChangeArrowheads="1"/>
          </p:cNvSpPr>
          <p:nvPr/>
        </p:nvSpPr>
        <p:spPr bwMode="auto">
          <a:xfrm>
            <a:off x="2413000" y="3771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82" name="Text Box 12"/>
          <p:cNvSpPr txBox="1">
            <a:spLocks noChangeArrowheads="1"/>
          </p:cNvSpPr>
          <p:nvPr/>
        </p:nvSpPr>
        <p:spPr bwMode="auto">
          <a:xfrm>
            <a:off x="2038350" y="41529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83" name="Line 13"/>
          <p:cNvSpPr>
            <a:spLocks noChangeShapeType="1"/>
          </p:cNvSpPr>
          <p:nvPr/>
        </p:nvSpPr>
        <p:spPr bwMode="auto">
          <a:xfrm>
            <a:off x="5391150" y="12573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84" name="Text Box 14"/>
          <p:cNvSpPr txBox="1">
            <a:spLocks noChangeArrowheads="1"/>
          </p:cNvSpPr>
          <p:nvPr/>
        </p:nvSpPr>
        <p:spPr bwMode="auto">
          <a:xfrm>
            <a:off x="5695950" y="1409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5" name="Text Box 15"/>
          <p:cNvSpPr txBox="1">
            <a:spLocks noChangeArrowheads="1"/>
          </p:cNvSpPr>
          <p:nvPr/>
        </p:nvSpPr>
        <p:spPr bwMode="auto">
          <a:xfrm>
            <a:off x="6610350" y="2781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86" name="Text Box 16"/>
          <p:cNvSpPr txBox="1">
            <a:spLocks noChangeArrowheads="1"/>
          </p:cNvSpPr>
          <p:nvPr/>
        </p:nvSpPr>
        <p:spPr bwMode="auto">
          <a:xfrm>
            <a:off x="6000750" y="1943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8387" name="Text Box 17"/>
          <p:cNvSpPr txBox="1">
            <a:spLocks noChangeArrowheads="1"/>
          </p:cNvSpPr>
          <p:nvPr/>
        </p:nvSpPr>
        <p:spPr bwMode="auto">
          <a:xfrm>
            <a:off x="6305550" y="2324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88" name="Text Box 18"/>
          <p:cNvSpPr txBox="1">
            <a:spLocks noChangeArrowheads="1"/>
          </p:cNvSpPr>
          <p:nvPr/>
        </p:nvSpPr>
        <p:spPr bwMode="auto">
          <a:xfrm>
            <a:off x="7219950" y="3695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89" name="Text Box 19"/>
          <p:cNvSpPr txBox="1">
            <a:spLocks noChangeArrowheads="1"/>
          </p:cNvSpPr>
          <p:nvPr/>
        </p:nvSpPr>
        <p:spPr bwMode="auto">
          <a:xfrm>
            <a:off x="7524750" y="40767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90" name="Text Box 20"/>
          <p:cNvSpPr txBox="1">
            <a:spLocks noChangeArrowheads="1"/>
          </p:cNvSpPr>
          <p:nvPr/>
        </p:nvSpPr>
        <p:spPr bwMode="auto">
          <a:xfrm>
            <a:off x="4248150" y="26289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8391" name="Line 21"/>
          <p:cNvSpPr>
            <a:spLocks noChangeShapeType="1"/>
          </p:cNvSpPr>
          <p:nvPr/>
        </p:nvSpPr>
        <p:spPr bwMode="auto">
          <a:xfrm>
            <a:off x="4248150" y="24765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8392" name="Text Box 22"/>
          <p:cNvSpPr txBox="1">
            <a:spLocks noChangeArrowheads="1"/>
          </p:cNvSpPr>
          <p:nvPr/>
        </p:nvSpPr>
        <p:spPr bwMode="auto">
          <a:xfrm>
            <a:off x="4248150" y="3695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8393" name="Text Box 23"/>
          <p:cNvSpPr txBox="1">
            <a:spLocks noChangeArrowheads="1"/>
          </p:cNvSpPr>
          <p:nvPr/>
        </p:nvSpPr>
        <p:spPr bwMode="auto">
          <a:xfrm>
            <a:off x="4248150" y="42291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8394" name="Text Box 24"/>
          <p:cNvSpPr txBox="1">
            <a:spLocks noChangeArrowheads="1"/>
          </p:cNvSpPr>
          <p:nvPr/>
        </p:nvSpPr>
        <p:spPr bwMode="auto">
          <a:xfrm>
            <a:off x="6915150" y="32385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95" name="Text Box 25"/>
          <p:cNvSpPr txBox="1">
            <a:spLocks noChangeArrowheads="1"/>
          </p:cNvSpPr>
          <p:nvPr/>
        </p:nvSpPr>
        <p:spPr bwMode="auto">
          <a:xfrm>
            <a:off x="4248150" y="3162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8396" name="Text Box 26"/>
          <p:cNvSpPr txBox="1">
            <a:spLocks noChangeArrowheads="1"/>
          </p:cNvSpPr>
          <p:nvPr/>
        </p:nvSpPr>
        <p:spPr bwMode="auto">
          <a:xfrm>
            <a:off x="1733550" y="4838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8397" name="Text Box 27"/>
          <p:cNvSpPr txBox="1">
            <a:spLocks noChangeArrowheads="1"/>
          </p:cNvSpPr>
          <p:nvPr/>
        </p:nvSpPr>
        <p:spPr bwMode="auto">
          <a:xfrm>
            <a:off x="7829550" y="46863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8398" name="Text Box 28"/>
          <p:cNvSpPr txBox="1">
            <a:spLocks noChangeArrowheads="1"/>
          </p:cNvSpPr>
          <p:nvPr/>
        </p:nvSpPr>
        <p:spPr bwMode="auto">
          <a:xfrm>
            <a:off x="4095750" y="47625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58399" name="Text Box 29"/>
          <p:cNvSpPr txBox="1">
            <a:spLocks noChangeArrowheads="1"/>
          </p:cNvSpPr>
          <p:nvPr/>
        </p:nvSpPr>
        <p:spPr bwMode="auto">
          <a:xfrm>
            <a:off x="2800350" y="3390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430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5939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1EADA15-52E5-4FA5-9187-FCFD21CBC1AD}" type="slidenum">
              <a:rPr lang="de-DE" altLang="de-DE" sz="1000"/>
              <a:pPr/>
              <a:t>44</a:t>
            </a:fld>
            <a:endParaRPr lang="de-DE" altLang="de-DE" sz="1000"/>
          </a:p>
        </p:txBody>
      </p:sp>
      <p:sp>
        <p:nvSpPr>
          <p:cNvPr id="59396"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59397" name="Text Box 3"/>
          <p:cNvSpPr txBox="1">
            <a:spLocks noChangeArrowheads="1"/>
          </p:cNvSpPr>
          <p:nvPr/>
        </p:nvSpPr>
        <p:spPr bwMode="auto">
          <a:xfrm>
            <a:off x="381000" y="7620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59398" name="Text Box 4"/>
          <p:cNvSpPr txBox="1">
            <a:spLocks noChangeArrowheads="1"/>
          </p:cNvSpPr>
          <p:nvPr/>
        </p:nvSpPr>
        <p:spPr bwMode="auto">
          <a:xfrm>
            <a:off x="381000" y="1447800"/>
            <a:ext cx="15446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b="1">
                <a:solidFill>
                  <a:srgbClr val="333399"/>
                </a:solidFill>
                <a:latin typeface="Tahoma" panose="020B0604030504040204" pitchFamily="34" charset="0"/>
                <a:ea typeface="新細明體" pitchFamily="-105" charset="-120"/>
              </a:rPr>
              <a:t>4. ATAG$</a:t>
            </a:r>
          </a:p>
        </p:txBody>
      </p:sp>
      <p:sp>
        <p:nvSpPr>
          <p:cNvPr id="59399" name="Line 5"/>
          <p:cNvSpPr>
            <a:spLocks noChangeShapeType="1"/>
          </p:cNvSpPr>
          <p:nvPr/>
        </p:nvSpPr>
        <p:spPr bwMode="auto">
          <a:xfrm flipH="1">
            <a:off x="19812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00" name="Text Box 6"/>
          <p:cNvSpPr txBox="1">
            <a:spLocks noChangeArrowheads="1"/>
          </p:cNvSpPr>
          <p:nvPr/>
        </p:nvSpPr>
        <p:spPr bwMode="auto">
          <a:xfrm>
            <a:off x="45100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01" name="Text Box 7"/>
          <p:cNvSpPr txBox="1">
            <a:spLocks noChangeArrowheads="1"/>
          </p:cNvSpPr>
          <p:nvPr/>
        </p:nvSpPr>
        <p:spPr bwMode="auto">
          <a:xfrm>
            <a:off x="41290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2" name="Text Box 8"/>
          <p:cNvSpPr txBox="1">
            <a:spLocks noChangeArrowheads="1"/>
          </p:cNvSpPr>
          <p:nvPr/>
        </p:nvSpPr>
        <p:spPr bwMode="auto">
          <a:xfrm>
            <a:off x="30480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03" name="Text Box 9"/>
          <p:cNvSpPr txBox="1">
            <a:spLocks noChangeArrowheads="1"/>
          </p:cNvSpPr>
          <p:nvPr/>
        </p:nvSpPr>
        <p:spPr bwMode="auto">
          <a:xfrm>
            <a:off x="37338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04" name="Text Box 10"/>
          <p:cNvSpPr txBox="1">
            <a:spLocks noChangeArrowheads="1"/>
          </p:cNvSpPr>
          <p:nvPr/>
        </p:nvSpPr>
        <p:spPr bwMode="auto">
          <a:xfrm>
            <a:off x="34290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5" name="Text Box 11"/>
          <p:cNvSpPr txBox="1">
            <a:spLocks noChangeArrowheads="1"/>
          </p:cNvSpPr>
          <p:nvPr/>
        </p:nvSpPr>
        <p:spPr bwMode="auto">
          <a:xfrm>
            <a:off x="23558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06" name="Text Box 12"/>
          <p:cNvSpPr txBox="1">
            <a:spLocks noChangeArrowheads="1"/>
          </p:cNvSpPr>
          <p:nvPr/>
        </p:nvSpPr>
        <p:spPr bwMode="auto">
          <a:xfrm>
            <a:off x="19812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07" name="Line 13"/>
          <p:cNvSpPr>
            <a:spLocks noChangeShapeType="1"/>
          </p:cNvSpPr>
          <p:nvPr/>
        </p:nvSpPr>
        <p:spPr bwMode="auto">
          <a:xfrm>
            <a:off x="53340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08" name="Text Box 14"/>
          <p:cNvSpPr txBox="1">
            <a:spLocks noChangeArrowheads="1"/>
          </p:cNvSpPr>
          <p:nvPr/>
        </p:nvSpPr>
        <p:spPr bwMode="auto">
          <a:xfrm>
            <a:off x="56388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09" name="Text Box 15"/>
          <p:cNvSpPr txBox="1">
            <a:spLocks noChangeArrowheads="1"/>
          </p:cNvSpPr>
          <p:nvPr/>
        </p:nvSpPr>
        <p:spPr bwMode="auto">
          <a:xfrm>
            <a:off x="65532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10" name="Text Box 16"/>
          <p:cNvSpPr txBox="1">
            <a:spLocks noChangeArrowheads="1"/>
          </p:cNvSpPr>
          <p:nvPr/>
        </p:nvSpPr>
        <p:spPr bwMode="auto">
          <a:xfrm>
            <a:off x="59436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59411" name="Text Box 17"/>
          <p:cNvSpPr txBox="1">
            <a:spLocks noChangeArrowheads="1"/>
          </p:cNvSpPr>
          <p:nvPr/>
        </p:nvSpPr>
        <p:spPr bwMode="auto">
          <a:xfrm>
            <a:off x="62484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12" name="Text Box 18"/>
          <p:cNvSpPr txBox="1">
            <a:spLocks noChangeArrowheads="1"/>
          </p:cNvSpPr>
          <p:nvPr/>
        </p:nvSpPr>
        <p:spPr bwMode="auto">
          <a:xfrm>
            <a:off x="7162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13" name="Text Box 19"/>
          <p:cNvSpPr txBox="1">
            <a:spLocks noChangeArrowheads="1"/>
          </p:cNvSpPr>
          <p:nvPr/>
        </p:nvSpPr>
        <p:spPr bwMode="auto">
          <a:xfrm>
            <a:off x="74676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14" name="Text Box 20"/>
          <p:cNvSpPr txBox="1">
            <a:spLocks noChangeArrowheads="1"/>
          </p:cNvSpPr>
          <p:nvPr/>
        </p:nvSpPr>
        <p:spPr bwMode="auto">
          <a:xfrm>
            <a:off x="41910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15" name="Line 21"/>
          <p:cNvSpPr>
            <a:spLocks noChangeShapeType="1"/>
          </p:cNvSpPr>
          <p:nvPr/>
        </p:nvSpPr>
        <p:spPr bwMode="auto">
          <a:xfrm>
            <a:off x="41910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16" name="Text Box 22"/>
          <p:cNvSpPr txBox="1">
            <a:spLocks noChangeArrowheads="1"/>
          </p:cNvSpPr>
          <p:nvPr/>
        </p:nvSpPr>
        <p:spPr bwMode="auto">
          <a:xfrm>
            <a:off x="41910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17" name="Text Box 23"/>
          <p:cNvSpPr txBox="1">
            <a:spLocks noChangeArrowheads="1"/>
          </p:cNvSpPr>
          <p:nvPr/>
        </p:nvSpPr>
        <p:spPr bwMode="auto">
          <a:xfrm>
            <a:off x="4191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18" name="Text Box 24"/>
          <p:cNvSpPr txBox="1">
            <a:spLocks noChangeArrowheads="1"/>
          </p:cNvSpPr>
          <p:nvPr/>
        </p:nvSpPr>
        <p:spPr bwMode="auto">
          <a:xfrm>
            <a:off x="68580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19" name="Text Box 25"/>
          <p:cNvSpPr txBox="1">
            <a:spLocks noChangeArrowheads="1"/>
          </p:cNvSpPr>
          <p:nvPr/>
        </p:nvSpPr>
        <p:spPr bwMode="auto">
          <a:xfrm>
            <a:off x="41910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20" name="Line 26"/>
          <p:cNvSpPr>
            <a:spLocks noChangeShapeType="1"/>
          </p:cNvSpPr>
          <p:nvPr/>
        </p:nvSpPr>
        <p:spPr bwMode="auto">
          <a:xfrm>
            <a:off x="57912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59421" name="Text Box 27"/>
          <p:cNvSpPr txBox="1">
            <a:spLocks noChangeArrowheads="1"/>
          </p:cNvSpPr>
          <p:nvPr/>
        </p:nvSpPr>
        <p:spPr bwMode="auto">
          <a:xfrm>
            <a:off x="64008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59422" name="Text Box 28"/>
          <p:cNvSpPr txBox="1">
            <a:spLocks noChangeArrowheads="1"/>
          </p:cNvSpPr>
          <p:nvPr/>
        </p:nvSpPr>
        <p:spPr bwMode="auto">
          <a:xfrm>
            <a:off x="75438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59423" name="Text Box 29"/>
          <p:cNvSpPr txBox="1">
            <a:spLocks noChangeArrowheads="1"/>
          </p:cNvSpPr>
          <p:nvPr/>
        </p:nvSpPr>
        <p:spPr bwMode="auto">
          <a:xfrm>
            <a:off x="81534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59424" name="Text Box 30"/>
          <p:cNvSpPr txBox="1">
            <a:spLocks noChangeArrowheads="1"/>
          </p:cNvSpPr>
          <p:nvPr/>
        </p:nvSpPr>
        <p:spPr bwMode="auto">
          <a:xfrm>
            <a:off x="70104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9425" name="Text Box 31"/>
          <p:cNvSpPr txBox="1">
            <a:spLocks noChangeArrowheads="1"/>
          </p:cNvSpPr>
          <p:nvPr/>
        </p:nvSpPr>
        <p:spPr bwMode="auto">
          <a:xfrm>
            <a:off x="1676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59426" name="Text Box 32"/>
          <p:cNvSpPr txBox="1">
            <a:spLocks noChangeArrowheads="1"/>
          </p:cNvSpPr>
          <p:nvPr/>
        </p:nvSpPr>
        <p:spPr bwMode="auto">
          <a:xfrm>
            <a:off x="77724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59427" name="Text Box 33"/>
          <p:cNvSpPr txBox="1">
            <a:spLocks noChangeArrowheads="1"/>
          </p:cNvSpPr>
          <p:nvPr/>
        </p:nvSpPr>
        <p:spPr bwMode="auto">
          <a:xfrm>
            <a:off x="40386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59428" name="Text Box 34"/>
          <p:cNvSpPr txBox="1">
            <a:spLocks noChangeArrowheads="1"/>
          </p:cNvSpPr>
          <p:nvPr/>
        </p:nvSpPr>
        <p:spPr bwMode="auto">
          <a:xfrm>
            <a:off x="86868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59429" name="Text Box 35"/>
          <p:cNvSpPr txBox="1">
            <a:spLocks noChangeArrowheads="1"/>
          </p:cNvSpPr>
          <p:nvPr/>
        </p:nvSpPr>
        <p:spPr bwMode="auto">
          <a:xfrm>
            <a:off x="27432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533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041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DFB0C2E-F1D9-494E-B9DC-75FADD95B369}" type="slidenum">
              <a:rPr lang="de-DE" altLang="de-DE" sz="1000"/>
              <a:pPr/>
              <a:t>45</a:t>
            </a:fld>
            <a:endParaRPr lang="de-DE" altLang="de-DE" sz="1000"/>
          </a:p>
        </p:txBody>
      </p:sp>
      <p:sp>
        <p:nvSpPr>
          <p:cNvPr id="60420"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0421" name="Text Box 3"/>
          <p:cNvSpPr txBox="1">
            <a:spLocks noChangeArrowheads="1"/>
          </p:cNvSpPr>
          <p:nvPr/>
        </p:nvSpPr>
        <p:spPr bwMode="auto">
          <a:xfrm>
            <a:off x="304800" y="7620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0422" name="Text Box 4"/>
          <p:cNvSpPr txBox="1">
            <a:spLocks noChangeArrowheads="1"/>
          </p:cNvSpPr>
          <p:nvPr/>
        </p:nvSpPr>
        <p:spPr bwMode="auto">
          <a:xfrm>
            <a:off x="304800" y="1447800"/>
            <a:ext cx="15446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b="1">
                <a:solidFill>
                  <a:srgbClr val="333399"/>
                </a:solidFill>
                <a:latin typeface="Tahoma" panose="020B0604030504040204" pitchFamily="34" charset="0"/>
                <a:ea typeface="新細明體" pitchFamily="-105" charset="-120"/>
              </a:rPr>
              <a:t>5. TAG$</a:t>
            </a:r>
          </a:p>
        </p:txBody>
      </p:sp>
      <p:sp>
        <p:nvSpPr>
          <p:cNvPr id="60423" name="Line 5"/>
          <p:cNvSpPr>
            <a:spLocks noChangeShapeType="1"/>
          </p:cNvSpPr>
          <p:nvPr/>
        </p:nvSpPr>
        <p:spPr bwMode="auto">
          <a:xfrm flipH="1">
            <a:off x="19050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24" name="Text Box 6"/>
          <p:cNvSpPr txBox="1">
            <a:spLocks noChangeArrowheads="1"/>
          </p:cNvSpPr>
          <p:nvPr/>
        </p:nvSpPr>
        <p:spPr bwMode="auto">
          <a:xfrm>
            <a:off x="44338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25" name="Text Box 7"/>
          <p:cNvSpPr txBox="1">
            <a:spLocks noChangeArrowheads="1"/>
          </p:cNvSpPr>
          <p:nvPr/>
        </p:nvSpPr>
        <p:spPr bwMode="auto">
          <a:xfrm>
            <a:off x="40528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26" name="Text Box 8"/>
          <p:cNvSpPr txBox="1">
            <a:spLocks noChangeArrowheads="1"/>
          </p:cNvSpPr>
          <p:nvPr/>
        </p:nvSpPr>
        <p:spPr bwMode="auto">
          <a:xfrm>
            <a:off x="29718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27" name="Text Box 9"/>
          <p:cNvSpPr txBox="1">
            <a:spLocks noChangeArrowheads="1"/>
          </p:cNvSpPr>
          <p:nvPr/>
        </p:nvSpPr>
        <p:spPr bwMode="auto">
          <a:xfrm>
            <a:off x="36576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28" name="Text Box 10"/>
          <p:cNvSpPr txBox="1">
            <a:spLocks noChangeArrowheads="1"/>
          </p:cNvSpPr>
          <p:nvPr/>
        </p:nvSpPr>
        <p:spPr bwMode="auto">
          <a:xfrm>
            <a:off x="33528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29" name="Text Box 11"/>
          <p:cNvSpPr txBox="1">
            <a:spLocks noChangeArrowheads="1"/>
          </p:cNvSpPr>
          <p:nvPr/>
        </p:nvSpPr>
        <p:spPr bwMode="auto">
          <a:xfrm>
            <a:off x="22796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30" name="Text Box 12"/>
          <p:cNvSpPr txBox="1">
            <a:spLocks noChangeArrowheads="1"/>
          </p:cNvSpPr>
          <p:nvPr/>
        </p:nvSpPr>
        <p:spPr bwMode="auto">
          <a:xfrm>
            <a:off x="19050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31" name="Line 13"/>
          <p:cNvSpPr>
            <a:spLocks noChangeShapeType="1"/>
          </p:cNvSpPr>
          <p:nvPr/>
        </p:nvSpPr>
        <p:spPr bwMode="auto">
          <a:xfrm>
            <a:off x="52578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32" name="Line 14"/>
          <p:cNvSpPr>
            <a:spLocks noChangeShapeType="1"/>
          </p:cNvSpPr>
          <p:nvPr/>
        </p:nvSpPr>
        <p:spPr bwMode="auto">
          <a:xfrm>
            <a:off x="5257800" y="12192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33" name="Text Box 15"/>
          <p:cNvSpPr txBox="1">
            <a:spLocks noChangeArrowheads="1"/>
          </p:cNvSpPr>
          <p:nvPr/>
        </p:nvSpPr>
        <p:spPr bwMode="auto">
          <a:xfrm>
            <a:off x="55626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34" name="Text Box 16"/>
          <p:cNvSpPr txBox="1">
            <a:spLocks noChangeArrowheads="1"/>
          </p:cNvSpPr>
          <p:nvPr/>
        </p:nvSpPr>
        <p:spPr bwMode="auto">
          <a:xfrm>
            <a:off x="64770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35" name="Text Box 17"/>
          <p:cNvSpPr txBox="1">
            <a:spLocks noChangeArrowheads="1"/>
          </p:cNvSpPr>
          <p:nvPr/>
        </p:nvSpPr>
        <p:spPr bwMode="auto">
          <a:xfrm>
            <a:off x="58674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0436" name="Text Box 18"/>
          <p:cNvSpPr txBox="1">
            <a:spLocks noChangeArrowheads="1"/>
          </p:cNvSpPr>
          <p:nvPr/>
        </p:nvSpPr>
        <p:spPr bwMode="auto">
          <a:xfrm>
            <a:off x="61722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37" name="Text Box 19"/>
          <p:cNvSpPr txBox="1">
            <a:spLocks noChangeArrowheads="1"/>
          </p:cNvSpPr>
          <p:nvPr/>
        </p:nvSpPr>
        <p:spPr bwMode="auto">
          <a:xfrm>
            <a:off x="70866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38" name="Text Box 20"/>
          <p:cNvSpPr txBox="1">
            <a:spLocks noChangeArrowheads="1"/>
          </p:cNvSpPr>
          <p:nvPr/>
        </p:nvSpPr>
        <p:spPr bwMode="auto">
          <a:xfrm>
            <a:off x="73914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39" name="Text Box 21"/>
          <p:cNvSpPr txBox="1">
            <a:spLocks noChangeArrowheads="1"/>
          </p:cNvSpPr>
          <p:nvPr/>
        </p:nvSpPr>
        <p:spPr bwMode="auto">
          <a:xfrm>
            <a:off x="41148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40" name="Text Box 22"/>
          <p:cNvSpPr txBox="1">
            <a:spLocks noChangeArrowheads="1"/>
          </p:cNvSpPr>
          <p:nvPr/>
        </p:nvSpPr>
        <p:spPr bwMode="auto">
          <a:xfrm>
            <a:off x="4876800" y="2286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41" name="Text Box 23"/>
          <p:cNvSpPr txBox="1">
            <a:spLocks noChangeArrowheads="1"/>
          </p:cNvSpPr>
          <p:nvPr/>
        </p:nvSpPr>
        <p:spPr bwMode="auto">
          <a:xfrm>
            <a:off x="4876800" y="2819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2" name="Text Box 24"/>
          <p:cNvSpPr txBox="1">
            <a:spLocks noChangeArrowheads="1"/>
          </p:cNvSpPr>
          <p:nvPr/>
        </p:nvSpPr>
        <p:spPr bwMode="auto">
          <a:xfrm>
            <a:off x="4876800" y="3352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43" name="Text Box 25"/>
          <p:cNvSpPr txBox="1">
            <a:spLocks noChangeArrowheads="1"/>
          </p:cNvSpPr>
          <p:nvPr/>
        </p:nvSpPr>
        <p:spPr bwMode="auto">
          <a:xfrm>
            <a:off x="4876800" y="3810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44" name="Line 26"/>
          <p:cNvSpPr>
            <a:spLocks noChangeShapeType="1"/>
          </p:cNvSpPr>
          <p:nvPr/>
        </p:nvSpPr>
        <p:spPr bwMode="auto">
          <a:xfrm>
            <a:off x="41148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45" name="Text Box 27"/>
          <p:cNvSpPr txBox="1">
            <a:spLocks noChangeArrowheads="1"/>
          </p:cNvSpPr>
          <p:nvPr/>
        </p:nvSpPr>
        <p:spPr bwMode="auto">
          <a:xfrm>
            <a:off x="4114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46" name="Text Box 28"/>
          <p:cNvSpPr txBox="1">
            <a:spLocks noChangeArrowheads="1"/>
          </p:cNvSpPr>
          <p:nvPr/>
        </p:nvSpPr>
        <p:spPr bwMode="auto">
          <a:xfrm>
            <a:off x="41148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47" name="Text Box 29"/>
          <p:cNvSpPr txBox="1">
            <a:spLocks noChangeArrowheads="1"/>
          </p:cNvSpPr>
          <p:nvPr/>
        </p:nvSpPr>
        <p:spPr bwMode="auto">
          <a:xfrm>
            <a:off x="67818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8" name="Text Box 30"/>
          <p:cNvSpPr txBox="1">
            <a:spLocks noChangeArrowheads="1"/>
          </p:cNvSpPr>
          <p:nvPr/>
        </p:nvSpPr>
        <p:spPr bwMode="auto">
          <a:xfrm>
            <a:off x="41148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49" name="Line 31"/>
          <p:cNvSpPr>
            <a:spLocks noChangeShapeType="1"/>
          </p:cNvSpPr>
          <p:nvPr/>
        </p:nvSpPr>
        <p:spPr bwMode="auto">
          <a:xfrm>
            <a:off x="57150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0450" name="Text Box 32"/>
          <p:cNvSpPr txBox="1">
            <a:spLocks noChangeArrowheads="1"/>
          </p:cNvSpPr>
          <p:nvPr/>
        </p:nvSpPr>
        <p:spPr bwMode="auto">
          <a:xfrm>
            <a:off x="63246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0451" name="Text Box 33"/>
          <p:cNvSpPr txBox="1">
            <a:spLocks noChangeArrowheads="1"/>
          </p:cNvSpPr>
          <p:nvPr/>
        </p:nvSpPr>
        <p:spPr bwMode="auto">
          <a:xfrm>
            <a:off x="74676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0452" name="Text Box 34"/>
          <p:cNvSpPr txBox="1">
            <a:spLocks noChangeArrowheads="1"/>
          </p:cNvSpPr>
          <p:nvPr/>
        </p:nvSpPr>
        <p:spPr bwMode="auto">
          <a:xfrm>
            <a:off x="80772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0453" name="Text Box 35"/>
          <p:cNvSpPr txBox="1">
            <a:spLocks noChangeArrowheads="1"/>
          </p:cNvSpPr>
          <p:nvPr/>
        </p:nvSpPr>
        <p:spPr bwMode="auto">
          <a:xfrm>
            <a:off x="69342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0454" name="Text Box 36"/>
          <p:cNvSpPr txBox="1">
            <a:spLocks noChangeArrowheads="1"/>
          </p:cNvSpPr>
          <p:nvPr/>
        </p:nvSpPr>
        <p:spPr bwMode="auto">
          <a:xfrm>
            <a:off x="16002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0455" name="Text Box 37"/>
          <p:cNvSpPr txBox="1">
            <a:spLocks noChangeArrowheads="1"/>
          </p:cNvSpPr>
          <p:nvPr/>
        </p:nvSpPr>
        <p:spPr bwMode="auto">
          <a:xfrm>
            <a:off x="76962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0456" name="Text Box 38"/>
          <p:cNvSpPr txBox="1">
            <a:spLocks noChangeArrowheads="1"/>
          </p:cNvSpPr>
          <p:nvPr/>
        </p:nvSpPr>
        <p:spPr bwMode="auto">
          <a:xfrm>
            <a:off x="39624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0457" name="Text Box 39"/>
          <p:cNvSpPr txBox="1">
            <a:spLocks noChangeArrowheads="1"/>
          </p:cNvSpPr>
          <p:nvPr/>
        </p:nvSpPr>
        <p:spPr bwMode="auto">
          <a:xfrm>
            <a:off x="86106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0458" name="Text Box 40"/>
          <p:cNvSpPr txBox="1">
            <a:spLocks noChangeArrowheads="1"/>
          </p:cNvSpPr>
          <p:nvPr/>
        </p:nvSpPr>
        <p:spPr bwMode="auto">
          <a:xfrm>
            <a:off x="51054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0459" name="Text Box 41"/>
          <p:cNvSpPr txBox="1">
            <a:spLocks noChangeArrowheads="1"/>
          </p:cNvSpPr>
          <p:nvPr/>
        </p:nvSpPr>
        <p:spPr bwMode="auto">
          <a:xfrm>
            <a:off x="26670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5636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144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C93AB3AE-242A-4A3A-B822-CFD9B38A6960}" type="slidenum">
              <a:rPr lang="de-DE" altLang="de-DE" sz="1000"/>
              <a:pPr/>
              <a:t>46</a:t>
            </a:fld>
            <a:endParaRPr lang="de-DE" altLang="de-DE" sz="1000"/>
          </a:p>
        </p:txBody>
      </p:sp>
      <p:sp>
        <p:nvSpPr>
          <p:cNvPr id="61444"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1445" name="Line 3"/>
          <p:cNvSpPr>
            <a:spLocks noChangeShapeType="1"/>
          </p:cNvSpPr>
          <p:nvPr/>
        </p:nvSpPr>
        <p:spPr bwMode="auto">
          <a:xfrm flipH="1">
            <a:off x="1911350" y="12065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46" name="Text Box 4"/>
          <p:cNvSpPr txBox="1">
            <a:spLocks noChangeArrowheads="1"/>
          </p:cNvSpPr>
          <p:nvPr/>
        </p:nvSpPr>
        <p:spPr bwMode="auto">
          <a:xfrm>
            <a:off x="4440238" y="14351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47" name="Text Box 5"/>
          <p:cNvSpPr txBox="1">
            <a:spLocks noChangeArrowheads="1"/>
          </p:cNvSpPr>
          <p:nvPr/>
        </p:nvSpPr>
        <p:spPr bwMode="auto">
          <a:xfrm>
            <a:off x="4059238" y="18161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48" name="Text Box 6"/>
          <p:cNvSpPr txBox="1">
            <a:spLocks noChangeArrowheads="1"/>
          </p:cNvSpPr>
          <p:nvPr/>
        </p:nvSpPr>
        <p:spPr bwMode="auto">
          <a:xfrm>
            <a:off x="2978150" y="3035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49" name="Text Box 7"/>
          <p:cNvSpPr txBox="1">
            <a:spLocks noChangeArrowheads="1"/>
          </p:cNvSpPr>
          <p:nvPr/>
        </p:nvSpPr>
        <p:spPr bwMode="auto">
          <a:xfrm>
            <a:off x="3663950" y="2197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50" name="Text Box 8"/>
          <p:cNvSpPr txBox="1">
            <a:spLocks noChangeArrowheads="1"/>
          </p:cNvSpPr>
          <p:nvPr/>
        </p:nvSpPr>
        <p:spPr bwMode="auto">
          <a:xfrm>
            <a:off x="3359150" y="2578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1" name="Text Box 9"/>
          <p:cNvSpPr txBox="1">
            <a:spLocks noChangeArrowheads="1"/>
          </p:cNvSpPr>
          <p:nvPr/>
        </p:nvSpPr>
        <p:spPr bwMode="auto">
          <a:xfrm>
            <a:off x="2286000" y="3721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52" name="Text Box 10"/>
          <p:cNvSpPr txBox="1">
            <a:spLocks noChangeArrowheads="1"/>
          </p:cNvSpPr>
          <p:nvPr/>
        </p:nvSpPr>
        <p:spPr bwMode="auto">
          <a:xfrm>
            <a:off x="1911350" y="41021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53" name="Line 11"/>
          <p:cNvSpPr>
            <a:spLocks noChangeShapeType="1"/>
          </p:cNvSpPr>
          <p:nvPr/>
        </p:nvSpPr>
        <p:spPr bwMode="auto">
          <a:xfrm>
            <a:off x="5264150" y="12065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54" name="Line 12"/>
          <p:cNvSpPr>
            <a:spLocks noChangeShapeType="1"/>
          </p:cNvSpPr>
          <p:nvPr/>
        </p:nvSpPr>
        <p:spPr bwMode="auto">
          <a:xfrm>
            <a:off x="5264150" y="12065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55" name="Text Box 13"/>
          <p:cNvSpPr txBox="1">
            <a:spLocks noChangeArrowheads="1"/>
          </p:cNvSpPr>
          <p:nvPr/>
        </p:nvSpPr>
        <p:spPr bwMode="auto">
          <a:xfrm>
            <a:off x="5568950" y="13589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6" name="Text Box 14"/>
          <p:cNvSpPr txBox="1">
            <a:spLocks noChangeArrowheads="1"/>
          </p:cNvSpPr>
          <p:nvPr/>
        </p:nvSpPr>
        <p:spPr bwMode="auto">
          <a:xfrm>
            <a:off x="6483350" y="27305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57" name="Text Box 15"/>
          <p:cNvSpPr txBox="1">
            <a:spLocks noChangeArrowheads="1"/>
          </p:cNvSpPr>
          <p:nvPr/>
        </p:nvSpPr>
        <p:spPr bwMode="auto">
          <a:xfrm>
            <a:off x="5873750" y="1892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1458" name="Text Box 16"/>
          <p:cNvSpPr txBox="1">
            <a:spLocks noChangeArrowheads="1"/>
          </p:cNvSpPr>
          <p:nvPr/>
        </p:nvSpPr>
        <p:spPr bwMode="auto">
          <a:xfrm>
            <a:off x="6178550" y="2273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59" name="Text Box 17"/>
          <p:cNvSpPr txBox="1">
            <a:spLocks noChangeArrowheads="1"/>
          </p:cNvSpPr>
          <p:nvPr/>
        </p:nvSpPr>
        <p:spPr bwMode="auto">
          <a:xfrm>
            <a:off x="7092950" y="3644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0" name="Text Box 18"/>
          <p:cNvSpPr txBox="1">
            <a:spLocks noChangeArrowheads="1"/>
          </p:cNvSpPr>
          <p:nvPr/>
        </p:nvSpPr>
        <p:spPr bwMode="auto">
          <a:xfrm>
            <a:off x="7397750" y="40259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1" name="Text Box 19"/>
          <p:cNvSpPr txBox="1">
            <a:spLocks noChangeArrowheads="1"/>
          </p:cNvSpPr>
          <p:nvPr/>
        </p:nvSpPr>
        <p:spPr bwMode="auto">
          <a:xfrm>
            <a:off x="4121150" y="25781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62" name="Text Box 20"/>
          <p:cNvSpPr txBox="1">
            <a:spLocks noChangeArrowheads="1"/>
          </p:cNvSpPr>
          <p:nvPr/>
        </p:nvSpPr>
        <p:spPr bwMode="auto">
          <a:xfrm>
            <a:off x="4883150" y="2273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63" name="Text Box 21"/>
          <p:cNvSpPr txBox="1">
            <a:spLocks noChangeArrowheads="1"/>
          </p:cNvSpPr>
          <p:nvPr/>
        </p:nvSpPr>
        <p:spPr bwMode="auto">
          <a:xfrm>
            <a:off x="4883150" y="2806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64" name="Text Box 22"/>
          <p:cNvSpPr txBox="1">
            <a:spLocks noChangeArrowheads="1"/>
          </p:cNvSpPr>
          <p:nvPr/>
        </p:nvSpPr>
        <p:spPr bwMode="auto">
          <a:xfrm>
            <a:off x="4883150" y="3340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5" name="Text Box 23"/>
          <p:cNvSpPr txBox="1">
            <a:spLocks noChangeArrowheads="1"/>
          </p:cNvSpPr>
          <p:nvPr/>
        </p:nvSpPr>
        <p:spPr bwMode="auto">
          <a:xfrm>
            <a:off x="4883150" y="3797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6" name="Line 24"/>
          <p:cNvSpPr>
            <a:spLocks noChangeShapeType="1"/>
          </p:cNvSpPr>
          <p:nvPr/>
        </p:nvSpPr>
        <p:spPr bwMode="auto">
          <a:xfrm>
            <a:off x="4121150" y="24257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67" name="Text Box 25"/>
          <p:cNvSpPr txBox="1">
            <a:spLocks noChangeArrowheads="1"/>
          </p:cNvSpPr>
          <p:nvPr/>
        </p:nvSpPr>
        <p:spPr bwMode="auto">
          <a:xfrm>
            <a:off x="4121150" y="36449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68" name="Text Box 26"/>
          <p:cNvSpPr txBox="1">
            <a:spLocks noChangeArrowheads="1"/>
          </p:cNvSpPr>
          <p:nvPr/>
        </p:nvSpPr>
        <p:spPr bwMode="auto">
          <a:xfrm>
            <a:off x="4121150" y="4178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69" name="Text Box 27"/>
          <p:cNvSpPr txBox="1">
            <a:spLocks noChangeArrowheads="1"/>
          </p:cNvSpPr>
          <p:nvPr/>
        </p:nvSpPr>
        <p:spPr bwMode="auto">
          <a:xfrm>
            <a:off x="6788150" y="3187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0" name="Text Box 28"/>
          <p:cNvSpPr txBox="1">
            <a:spLocks noChangeArrowheads="1"/>
          </p:cNvSpPr>
          <p:nvPr/>
        </p:nvSpPr>
        <p:spPr bwMode="auto">
          <a:xfrm>
            <a:off x="4121150" y="31115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1" name="Line 29"/>
          <p:cNvSpPr>
            <a:spLocks noChangeShapeType="1"/>
          </p:cNvSpPr>
          <p:nvPr/>
        </p:nvSpPr>
        <p:spPr bwMode="auto">
          <a:xfrm>
            <a:off x="5721350" y="18923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72" name="Text Box 30"/>
          <p:cNvSpPr txBox="1">
            <a:spLocks noChangeArrowheads="1"/>
          </p:cNvSpPr>
          <p:nvPr/>
        </p:nvSpPr>
        <p:spPr bwMode="auto">
          <a:xfrm>
            <a:off x="6330950" y="15113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1473" name="Text Box 31"/>
          <p:cNvSpPr txBox="1">
            <a:spLocks noChangeArrowheads="1"/>
          </p:cNvSpPr>
          <p:nvPr/>
        </p:nvSpPr>
        <p:spPr bwMode="auto">
          <a:xfrm>
            <a:off x="7473950" y="1511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74" name="Text Box 32"/>
          <p:cNvSpPr txBox="1">
            <a:spLocks noChangeArrowheads="1"/>
          </p:cNvSpPr>
          <p:nvPr/>
        </p:nvSpPr>
        <p:spPr bwMode="auto">
          <a:xfrm>
            <a:off x="8083550" y="1511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75" name="Text Box 33"/>
          <p:cNvSpPr txBox="1">
            <a:spLocks noChangeArrowheads="1"/>
          </p:cNvSpPr>
          <p:nvPr/>
        </p:nvSpPr>
        <p:spPr bwMode="auto">
          <a:xfrm>
            <a:off x="6940550" y="1511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76" name="Line 34"/>
          <p:cNvSpPr>
            <a:spLocks noChangeShapeType="1"/>
          </p:cNvSpPr>
          <p:nvPr/>
        </p:nvSpPr>
        <p:spPr bwMode="auto">
          <a:xfrm>
            <a:off x="5721350" y="18923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1477" name="Text Box 35"/>
          <p:cNvSpPr txBox="1">
            <a:spLocks noChangeArrowheads="1"/>
          </p:cNvSpPr>
          <p:nvPr/>
        </p:nvSpPr>
        <p:spPr bwMode="auto">
          <a:xfrm>
            <a:off x="5721350" y="25781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1478" name="Text Box 36"/>
          <p:cNvSpPr txBox="1">
            <a:spLocks noChangeArrowheads="1"/>
          </p:cNvSpPr>
          <p:nvPr/>
        </p:nvSpPr>
        <p:spPr bwMode="auto">
          <a:xfrm>
            <a:off x="5721350" y="30353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1479" name="Text Box 37"/>
          <p:cNvSpPr txBox="1">
            <a:spLocks noChangeArrowheads="1"/>
          </p:cNvSpPr>
          <p:nvPr/>
        </p:nvSpPr>
        <p:spPr bwMode="auto">
          <a:xfrm>
            <a:off x="1606550" y="47879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1480" name="Text Box 38"/>
          <p:cNvSpPr txBox="1">
            <a:spLocks noChangeArrowheads="1"/>
          </p:cNvSpPr>
          <p:nvPr/>
        </p:nvSpPr>
        <p:spPr bwMode="auto">
          <a:xfrm>
            <a:off x="7702550" y="46355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1481" name="Text Box 39"/>
          <p:cNvSpPr txBox="1">
            <a:spLocks noChangeArrowheads="1"/>
          </p:cNvSpPr>
          <p:nvPr/>
        </p:nvSpPr>
        <p:spPr bwMode="auto">
          <a:xfrm>
            <a:off x="3968750" y="4711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1482" name="Text Box 40"/>
          <p:cNvSpPr txBox="1">
            <a:spLocks noChangeArrowheads="1"/>
          </p:cNvSpPr>
          <p:nvPr/>
        </p:nvSpPr>
        <p:spPr bwMode="auto">
          <a:xfrm>
            <a:off x="8616950" y="17399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1483" name="Text Box 41"/>
          <p:cNvSpPr txBox="1">
            <a:spLocks noChangeArrowheads="1"/>
          </p:cNvSpPr>
          <p:nvPr/>
        </p:nvSpPr>
        <p:spPr bwMode="auto">
          <a:xfrm>
            <a:off x="5111750" y="48641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1484" name="Text Box 42"/>
          <p:cNvSpPr txBox="1">
            <a:spLocks noChangeArrowheads="1"/>
          </p:cNvSpPr>
          <p:nvPr/>
        </p:nvSpPr>
        <p:spPr bwMode="auto">
          <a:xfrm>
            <a:off x="5568950" y="35687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1485" name="Text Box 43"/>
          <p:cNvSpPr txBox="1">
            <a:spLocks noChangeArrowheads="1"/>
          </p:cNvSpPr>
          <p:nvPr/>
        </p:nvSpPr>
        <p:spPr bwMode="auto">
          <a:xfrm>
            <a:off x="2673350" y="33401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1486" name="Text Box 44"/>
          <p:cNvSpPr txBox="1">
            <a:spLocks noChangeArrowheads="1"/>
          </p:cNvSpPr>
          <p:nvPr/>
        </p:nvSpPr>
        <p:spPr bwMode="auto">
          <a:xfrm>
            <a:off x="311150" y="7493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1487" name="Text Box 45"/>
          <p:cNvSpPr txBox="1">
            <a:spLocks noChangeArrowheads="1"/>
          </p:cNvSpPr>
          <p:nvPr/>
        </p:nvSpPr>
        <p:spPr bwMode="auto">
          <a:xfrm>
            <a:off x="311150" y="1435100"/>
            <a:ext cx="15446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b="1">
                <a:solidFill>
                  <a:srgbClr val="333399"/>
                </a:solidFill>
                <a:latin typeface="Tahoma" panose="020B0604030504040204" pitchFamily="34" charset="0"/>
                <a:ea typeface="新細明體" pitchFamily="-105" charset="-120"/>
              </a:rPr>
              <a:t>6. AG$</a:t>
            </a:r>
          </a:p>
        </p:txBody>
      </p:sp>
      <p:sp>
        <p:nvSpPr>
          <p:cNvPr id="5739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246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7D5C7F35-C383-414A-9854-1824F87A4A92}" type="slidenum">
              <a:rPr lang="de-DE" altLang="de-DE" sz="1000"/>
              <a:pPr/>
              <a:t>47</a:t>
            </a:fld>
            <a:endParaRPr lang="de-DE" altLang="de-DE" sz="1000"/>
          </a:p>
        </p:txBody>
      </p:sp>
      <p:sp>
        <p:nvSpPr>
          <p:cNvPr id="62468"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2469" name="Line 3"/>
          <p:cNvSpPr>
            <a:spLocks noChangeShapeType="1"/>
          </p:cNvSpPr>
          <p:nvPr/>
        </p:nvSpPr>
        <p:spPr bwMode="auto">
          <a:xfrm flipH="1">
            <a:off x="1876425" y="1223963"/>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0" name="Text Box 4"/>
          <p:cNvSpPr txBox="1">
            <a:spLocks noChangeArrowheads="1"/>
          </p:cNvSpPr>
          <p:nvPr/>
        </p:nvSpPr>
        <p:spPr bwMode="auto">
          <a:xfrm>
            <a:off x="4405313" y="145256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71" name="Text Box 5"/>
          <p:cNvSpPr txBox="1">
            <a:spLocks noChangeArrowheads="1"/>
          </p:cNvSpPr>
          <p:nvPr/>
        </p:nvSpPr>
        <p:spPr bwMode="auto">
          <a:xfrm>
            <a:off x="4024313" y="183356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72" name="Text Box 6"/>
          <p:cNvSpPr txBox="1">
            <a:spLocks noChangeArrowheads="1"/>
          </p:cNvSpPr>
          <p:nvPr/>
        </p:nvSpPr>
        <p:spPr bwMode="auto">
          <a:xfrm>
            <a:off x="2943225" y="3052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73" name="Text Box 7"/>
          <p:cNvSpPr txBox="1">
            <a:spLocks noChangeArrowheads="1"/>
          </p:cNvSpPr>
          <p:nvPr/>
        </p:nvSpPr>
        <p:spPr bwMode="auto">
          <a:xfrm>
            <a:off x="3629025" y="2214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74" name="Text Box 8"/>
          <p:cNvSpPr txBox="1">
            <a:spLocks noChangeArrowheads="1"/>
          </p:cNvSpPr>
          <p:nvPr/>
        </p:nvSpPr>
        <p:spPr bwMode="auto">
          <a:xfrm>
            <a:off x="3324225" y="2595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75" name="Text Box 9"/>
          <p:cNvSpPr txBox="1">
            <a:spLocks noChangeArrowheads="1"/>
          </p:cNvSpPr>
          <p:nvPr/>
        </p:nvSpPr>
        <p:spPr bwMode="auto">
          <a:xfrm>
            <a:off x="2251075" y="3738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76" name="Text Box 10"/>
          <p:cNvSpPr txBox="1">
            <a:spLocks noChangeArrowheads="1"/>
          </p:cNvSpPr>
          <p:nvPr/>
        </p:nvSpPr>
        <p:spPr bwMode="auto">
          <a:xfrm>
            <a:off x="1876425" y="41195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77" name="Line 11"/>
          <p:cNvSpPr>
            <a:spLocks noChangeShapeType="1"/>
          </p:cNvSpPr>
          <p:nvPr/>
        </p:nvSpPr>
        <p:spPr bwMode="auto">
          <a:xfrm>
            <a:off x="5229225" y="1223963"/>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8" name="Line 12"/>
          <p:cNvSpPr>
            <a:spLocks noChangeShapeType="1"/>
          </p:cNvSpPr>
          <p:nvPr/>
        </p:nvSpPr>
        <p:spPr bwMode="auto">
          <a:xfrm>
            <a:off x="5229225" y="1223963"/>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79" name="Text Box 13"/>
          <p:cNvSpPr txBox="1">
            <a:spLocks noChangeArrowheads="1"/>
          </p:cNvSpPr>
          <p:nvPr/>
        </p:nvSpPr>
        <p:spPr bwMode="auto">
          <a:xfrm>
            <a:off x="5534025" y="13763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0" name="Text Box 14"/>
          <p:cNvSpPr txBox="1">
            <a:spLocks noChangeArrowheads="1"/>
          </p:cNvSpPr>
          <p:nvPr/>
        </p:nvSpPr>
        <p:spPr bwMode="auto">
          <a:xfrm>
            <a:off x="6448425" y="27479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1" name="Text Box 15"/>
          <p:cNvSpPr txBox="1">
            <a:spLocks noChangeArrowheads="1"/>
          </p:cNvSpPr>
          <p:nvPr/>
        </p:nvSpPr>
        <p:spPr bwMode="auto">
          <a:xfrm>
            <a:off x="5838825" y="1909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2482" name="Text Box 16"/>
          <p:cNvSpPr txBox="1">
            <a:spLocks noChangeArrowheads="1"/>
          </p:cNvSpPr>
          <p:nvPr/>
        </p:nvSpPr>
        <p:spPr bwMode="auto">
          <a:xfrm>
            <a:off x="6143625" y="2290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3" name="Text Box 17"/>
          <p:cNvSpPr txBox="1">
            <a:spLocks noChangeArrowheads="1"/>
          </p:cNvSpPr>
          <p:nvPr/>
        </p:nvSpPr>
        <p:spPr bwMode="auto">
          <a:xfrm>
            <a:off x="7058025" y="36623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84" name="Text Box 18"/>
          <p:cNvSpPr txBox="1">
            <a:spLocks noChangeArrowheads="1"/>
          </p:cNvSpPr>
          <p:nvPr/>
        </p:nvSpPr>
        <p:spPr bwMode="auto">
          <a:xfrm>
            <a:off x="7362825" y="40433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85" name="Text Box 19"/>
          <p:cNvSpPr txBox="1">
            <a:spLocks noChangeArrowheads="1"/>
          </p:cNvSpPr>
          <p:nvPr/>
        </p:nvSpPr>
        <p:spPr bwMode="auto">
          <a:xfrm>
            <a:off x="4086225" y="25955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6" name="Text Box 20"/>
          <p:cNvSpPr txBox="1">
            <a:spLocks noChangeArrowheads="1"/>
          </p:cNvSpPr>
          <p:nvPr/>
        </p:nvSpPr>
        <p:spPr bwMode="auto">
          <a:xfrm>
            <a:off x="4848225" y="2290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87" name="Text Box 21"/>
          <p:cNvSpPr txBox="1">
            <a:spLocks noChangeArrowheads="1"/>
          </p:cNvSpPr>
          <p:nvPr/>
        </p:nvSpPr>
        <p:spPr bwMode="auto">
          <a:xfrm>
            <a:off x="4848225" y="28241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88" name="Text Box 22"/>
          <p:cNvSpPr txBox="1">
            <a:spLocks noChangeArrowheads="1"/>
          </p:cNvSpPr>
          <p:nvPr/>
        </p:nvSpPr>
        <p:spPr bwMode="auto">
          <a:xfrm>
            <a:off x="4848225" y="3357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89" name="Text Box 23"/>
          <p:cNvSpPr txBox="1">
            <a:spLocks noChangeArrowheads="1"/>
          </p:cNvSpPr>
          <p:nvPr/>
        </p:nvSpPr>
        <p:spPr bwMode="auto">
          <a:xfrm>
            <a:off x="4848225" y="3814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0" name="Line 24"/>
          <p:cNvSpPr>
            <a:spLocks noChangeShapeType="1"/>
          </p:cNvSpPr>
          <p:nvPr/>
        </p:nvSpPr>
        <p:spPr bwMode="auto">
          <a:xfrm>
            <a:off x="4086225" y="2443163"/>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91" name="Text Box 25"/>
          <p:cNvSpPr txBox="1">
            <a:spLocks noChangeArrowheads="1"/>
          </p:cNvSpPr>
          <p:nvPr/>
        </p:nvSpPr>
        <p:spPr bwMode="auto">
          <a:xfrm>
            <a:off x="4086225" y="36623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92" name="Text Box 26"/>
          <p:cNvSpPr txBox="1">
            <a:spLocks noChangeArrowheads="1"/>
          </p:cNvSpPr>
          <p:nvPr/>
        </p:nvSpPr>
        <p:spPr bwMode="auto">
          <a:xfrm>
            <a:off x="4086225" y="4195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3" name="Text Box 27"/>
          <p:cNvSpPr txBox="1">
            <a:spLocks noChangeArrowheads="1"/>
          </p:cNvSpPr>
          <p:nvPr/>
        </p:nvSpPr>
        <p:spPr bwMode="auto">
          <a:xfrm>
            <a:off x="6753225" y="32051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94" name="Text Box 28"/>
          <p:cNvSpPr txBox="1">
            <a:spLocks noChangeArrowheads="1"/>
          </p:cNvSpPr>
          <p:nvPr/>
        </p:nvSpPr>
        <p:spPr bwMode="auto">
          <a:xfrm>
            <a:off x="4086225" y="31289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495" name="Line 29"/>
          <p:cNvSpPr>
            <a:spLocks noChangeShapeType="1"/>
          </p:cNvSpPr>
          <p:nvPr/>
        </p:nvSpPr>
        <p:spPr bwMode="auto">
          <a:xfrm>
            <a:off x="5686425" y="1909763"/>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496" name="Text Box 30"/>
          <p:cNvSpPr txBox="1">
            <a:spLocks noChangeArrowheads="1"/>
          </p:cNvSpPr>
          <p:nvPr/>
        </p:nvSpPr>
        <p:spPr bwMode="auto">
          <a:xfrm>
            <a:off x="6296025" y="15287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2497" name="Text Box 31"/>
          <p:cNvSpPr txBox="1">
            <a:spLocks noChangeArrowheads="1"/>
          </p:cNvSpPr>
          <p:nvPr/>
        </p:nvSpPr>
        <p:spPr bwMode="auto">
          <a:xfrm>
            <a:off x="7439025" y="15287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498" name="Text Box 32"/>
          <p:cNvSpPr txBox="1">
            <a:spLocks noChangeArrowheads="1"/>
          </p:cNvSpPr>
          <p:nvPr/>
        </p:nvSpPr>
        <p:spPr bwMode="auto">
          <a:xfrm>
            <a:off x="8048625" y="1528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499" name="Text Box 33"/>
          <p:cNvSpPr txBox="1">
            <a:spLocks noChangeArrowheads="1"/>
          </p:cNvSpPr>
          <p:nvPr/>
        </p:nvSpPr>
        <p:spPr bwMode="auto">
          <a:xfrm>
            <a:off x="6905625" y="15287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500" name="Line 34"/>
          <p:cNvSpPr>
            <a:spLocks noChangeShapeType="1"/>
          </p:cNvSpPr>
          <p:nvPr/>
        </p:nvSpPr>
        <p:spPr bwMode="auto">
          <a:xfrm>
            <a:off x="5686425" y="1909763"/>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501" name="Text Box 35"/>
          <p:cNvSpPr txBox="1">
            <a:spLocks noChangeArrowheads="1"/>
          </p:cNvSpPr>
          <p:nvPr/>
        </p:nvSpPr>
        <p:spPr bwMode="auto">
          <a:xfrm>
            <a:off x="5686425" y="25955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502" name="Text Box 36"/>
          <p:cNvSpPr txBox="1">
            <a:spLocks noChangeArrowheads="1"/>
          </p:cNvSpPr>
          <p:nvPr/>
        </p:nvSpPr>
        <p:spPr bwMode="auto">
          <a:xfrm>
            <a:off x="5686425" y="30527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503" name="Line 37"/>
          <p:cNvSpPr>
            <a:spLocks noChangeShapeType="1"/>
          </p:cNvSpPr>
          <p:nvPr/>
        </p:nvSpPr>
        <p:spPr bwMode="auto">
          <a:xfrm>
            <a:off x="5229225" y="1223963"/>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2504" name="Text Box 38"/>
          <p:cNvSpPr txBox="1">
            <a:spLocks noChangeArrowheads="1"/>
          </p:cNvSpPr>
          <p:nvPr/>
        </p:nvSpPr>
        <p:spPr bwMode="auto">
          <a:xfrm>
            <a:off x="5457825" y="8429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2505" name="Text Box 39"/>
          <p:cNvSpPr txBox="1">
            <a:spLocks noChangeArrowheads="1"/>
          </p:cNvSpPr>
          <p:nvPr/>
        </p:nvSpPr>
        <p:spPr bwMode="auto">
          <a:xfrm>
            <a:off x="6067425" y="842963"/>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2506" name="Text Box 40"/>
          <p:cNvSpPr txBox="1">
            <a:spLocks noChangeArrowheads="1"/>
          </p:cNvSpPr>
          <p:nvPr/>
        </p:nvSpPr>
        <p:spPr bwMode="auto">
          <a:xfrm>
            <a:off x="1571625" y="48053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2507" name="Text Box 41"/>
          <p:cNvSpPr txBox="1">
            <a:spLocks noChangeArrowheads="1"/>
          </p:cNvSpPr>
          <p:nvPr/>
        </p:nvSpPr>
        <p:spPr bwMode="auto">
          <a:xfrm>
            <a:off x="7667625" y="46529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2508" name="Text Box 42"/>
          <p:cNvSpPr txBox="1">
            <a:spLocks noChangeArrowheads="1"/>
          </p:cNvSpPr>
          <p:nvPr/>
        </p:nvSpPr>
        <p:spPr bwMode="auto">
          <a:xfrm>
            <a:off x="3933825" y="47291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2509" name="Text Box 43"/>
          <p:cNvSpPr txBox="1">
            <a:spLocks noChangeArrowheads="1"/>
          </p:cNvSpPr>
          <p:nvPr/>
        </p:nvSpPr>
        <p:spPr bwMode="auto">
          <a:xfrm>
            <a:off x="8582025" y="17573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2510" name="Text Box 44"/>
          <p:cNvSpPr txBox="1">
            <a:spLocks noChangeArrowheads="1"/>
          </p:cNvSpPr>
          <p:nvPr/>
        </p:nvSpPr>
        <p:spPr bwMode="auto">
          <a:xfrm>
            <a:off x="5076825" y="48815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2511" name="Text Box 45"/>
          <p:cNvSpPr txBox="1">
            <a:spLocks noChangeArrowheads="1"/>
          </p:cNvSpPr>
          <p:nvPr/>
        </p:nvSpPr>
        <p:spPr bwMode="auto">
          <a:xfrm>
            <a:off x="5534025" y="35861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2512" name="Text Box 46"/>
          <p:cNvSpPr txBox="1">
            <a:spLocks noChangeArrowheads="1"/>
          </p:cNvSpPr>
          <p:nvPr/>
        </p:nvSpPr>
        <p:spPr bwMode="auto">
          <a:xfrm>
            <a:off x="6600825" y="10715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2513" name="Text Box 47"/>
          <p:cNvSpPr txBox="1">
            <a:spLocks noChangeArrowheads="1"/>
          </p:cNvSpPr>
          <p:nvPr/>
        </p:nvSpPr>
        <p:spPr bwMode="auto">
          <a:xfrm>
            <a:off x="2638425" y="335756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2514" name="Text Box 48"/>
          <p:cNvSpPr txBox="1">
            <a:spLocks noChangeArrowheads="1"/>
          </p:cNvSpPr>
          <p:nvPr/>
        </p:nvSpPr>
        <p:spPr bwMode="auto">
          <a:xfrm>
            <a:off x="276225" y="766763"/>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2515" name="Text Box 49"/>
          <p:cNvSpPr txBox="1">
            <a:spLocks noChangeArrowheads="1"/>
          </p:cNvSpPr>
          <p:nvPr/>
        </p:nvSpPr>
        <p:spPr bwMode="auto">
          <a:xfrm>
            <a:off x="276225" y="1452563"/>
            <a:ext cx="15446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a:latin typeface="Tahoma" panose="020B0604030504040204" pitchFamily="34" charset="0"/>
                <a:ea typeface="新細明體" pitchFamily="-105" charset="-120"/>
              </a:rPr>
              <a:t>6. AG$</a:t>
            </a:r>
          </a:p>
          <a:p>
            <a:pPr eaLnBrk="1" hangingPunct="1"/>
            <a:r>
              <a:rPr lang="en-US" altLang="zh-TW" sz="1800" b="1">
                <a:solidFill>
                  <a:srgbClr val="333399"/>
                </a:solidFill>
                <a:latin typeface="Tahoma" panose="020B0604030504040204" pitchFamily="34" charset="0"/>
                <a:ea typeface="新細明體" pitchFamily="-105" charset="-120"/>
              </a:rPr>
              <a:t>7. G$</a:t>
            </a:r>
          </a:p>
        </p:txBody>
      </p:sp>
      <p:sp>
        <p:nvSpPr>
          <p:cNvPr id="58420"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3491"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6C8AB55A-0662-4355-BC5C-7DB067094C5E}" type="slidenum">
              <a:rPr lang="de-DE" altLang="de-DE" sz="1000"/>
              <a:pPr/>
              <a:t>48</a:t>
            </a:fld>
            <a:endParaRPr lang="de-DE" altLang="de-DE" sz="1000"/>
          </a:p>
        </p:txBody>
      </p:sp>
      <p:sp>
        <p:nvSpPr>
          <p:cNvPr id="63492" name="Rectangle 2"/>
          <p:cNvSpPr>
            <a:spLocks noGrp="1" noChangeArrowheads="1"/>
          </p:cNvSpPr>
          <p:nvPr>
            <p:ph type="title"/>
          </p:nvPr>
        </p:nvSpPr>
        <p:spPr/>
        <p:txBody>
          <a:bodyPr/>
          <a:lstStyle/>
          <a:p>
            <a:pPr eaLnBrk="1" hangingPunct="1"/>
            <a:r>
              <a:rPr lang="en-US" altLang="zh-TW" smtClean="0">
                <a:ea typeface="新細明體" pitchFamily="-105" charset="-120"/>
              </a:rPr>
              <a:t>Konstruktion eines Suffix-Baums</a:t>
            </a:r>
          </a:p>
        </p:txBody>
      </p:sp>
      <p:sp>
        <p:nvSpPr>
          <p:cNvPr id="63493" name="Line 3"/>
          <p:cNvSpPr>
            <a:spLocks noChangeShapeType="1"/>
          </p:cNvSpPr>
          <p:nvPr/>
        </p:nvSpPr>
        <p:spPr bwMode="auto">
          <a:xfrm flipH="1">
            <a:off x="1876425" y="12954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494" name="Text Box 4"/>
          <p:cNvSpPr txBox="1">
            <a:spLocks noChangeArrowheads="1"/>
          </p:cNvSpPr>
          <p:nvPr/>
        </p:nvSpPr>
        <p:spPr bwMode="auto">
          <a:xfrm>
            <a:off x="4405313" y="1524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495" name="Text Box 5"/>
          <p:cNvSpPr txBox="1">
            <a:spLocks noChangeArrowheads="1"/>
          </p:cNvSpPr>
          <p:nvPr/>
        </p:nvSpPr>
        <p:spPr bwMode="auto">
          <a:xfrm>
            <a:off x="4024313" y="1905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496" name="Text Box 6"/>
          <p:cNvSpPr txBox="1">
            <a:spLocks noChangeArrowheads="1"/>
          </p:cNvSpPr>
          <p:nvPr/>
        </p:nvSpPr>
        <p:spPr bwMode="auto">
          <a:xfrm>
            <a:off x="2943225"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497" name="Text Box 7"/>
          <p:cNvSpPr txBox="1">
            <a:spLocks noChangeArrowheads="1"/>
          </p:cNvSpPr>
          <p:nvPr/>
        </p:nvSpPr>
        <p:spPr bwMode="auto">
          <a:xfrm>
            <a:off x="3629025"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498" name="Text Box 8"/>
          <p:cNvSpPr txBox="1">
            <a:spLocks noChangeArrowheads="1"/>
          </p:cNvSpPr>
          <p:nvPr/>
        </p:nvSpPr>
        <p:spPr bwMode="auto">
          <a:xfrm>
            <a:off x="3324225" y="2667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499" name="Text Box 9"/>
          <p:cNvSpPr txBox="1">
            <a:spLocks noChangeArrowheads="1"/>
          </p:cNvSpPr>
          <p:nvPr/>
        </p:nvSpPr>
        <p:spPr bwMode="auto">
          <a:xfrm>
            <a:off x="2251075" y="3810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00" name="Text Box 10"/>
          <p:cNvSpPr txBox="1">
            <a:spLocks noChangeArrowheads="1"/>
          </p:cNvSpPr>
          <p:nvPr/>
        </p:nvSpPr>
        <p:spPr bwMode="auto">
          <a:xfrm>
            <a:off x="1876425"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01" name="Line 11"/>
          <p:cNvSpPr>
            <a:spLocks noChangeShapeType="1"/>
          </p:cNvSpPr>
          <p:nvPr/>
        </p:nvSpPr>
        <p:spPr bwMode="auto">
          <a:xfrm>
            <a:off x="5229225" y="12954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02" name="Line 12"/>
          <p:cNvSpPr>
            <a:spLocks noChangeShapeType="1"/>
          </p:cNvSpPr>
          <p:nvPr/>
        </p:nvSpPr>
        <p:spPr bwMode="auto">
          <a:xfrm>
            <a:off x="5229225" y="12954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03" name="Text Box 13"/>
          <p:cNvSpPr txBox="1">
            <a:spLocks noChangeArrowheads="1"/>
          </p:cNvSpPr>
          <p:nvPr/>
        </p:nvSpPr>
        <p:spPr bwMode="auto">
          <a:xfrm>
            <a:off x="5534025" y="1447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04" name="Text Box 14"/>
          <p:cNvSpPr txBox="1">
            <a:spLocks noChangeArrowheads="1"/>
          </p:cNvSpPr>
          <p:nvPr/>
        </p:nvSpPr>
        <p:spPr bwMode="auto">
          <a:xfrm>
            <a:off x="6448425" y="2819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05" name="Text Box 15"/>
          <p:cNvSpPr txBox="1">
            <a:spLocks noChangeArrowheads="1"/>
          </p:cNvSpPr>
          <p:nvPr/>
        </p:nvSpPr>
        <p:spPr bwMode="auto">
          <a:xfrm>
            <a:off x="5838825"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3506" name="Text Box 16"/>
          <p:cNvSpPr txBox="1">
            <a:spLocks noChangeArrowheads="1"/>
          </p:cNvSpPr>
          <p:nvPr/>
        </p:nvSpPr>
        <p:spPr bwMode="auto">
          <a:xfrm>
            <a:off x="6143625" y="2362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07" name="Text Box 17"/>
          <p:cNvSpPr txBox="1">
            <a:spLocks noChangeArrowheads="1"/>
          </p:cNvSpPr>
          <p:nvPr/>
        </p:nvSpPr>
        <p:spPr bwMode="auto">
          <a:xfrm>
            <a:off x="7058025"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08" name="Text Box 18"/>
          <p:cNvSpPr txBox="1">
            <a:spLocks noChangeArrowheads="1"/>
          </p:cNvSpPr>
          <p:nvPr/>
        </p:nvSpPr>
        <p:spPr bwMode="auto">
          <a:xfrm>
            <a:off x="7362825"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09" name="Text Box 19"/>
          <p:cNvSpPr txBox="1">
            <a:spLocks noChangeArrowheads="1"/>
          </p:cNvSpPr>
          <p:nvPr/>
        </p:nvSpPr>
        <p:spPr bwMode="auto">
          <a:xfrm>
            <a:off x="408622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10" name="Text Box 20"/>
          <p:cNvSpPr txBox="1">
            <a:spLocks noChangeArrowheads="1"/>
          </p:cNvSpPr>
          <p:nvPr/>
        </p:nvSpPr>
        <p:spPr bwMode="auto">
          <a:xfrm>
            <a:off x="4848225" y="2362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11" name="Text Box 21"/>
          <p:cNvSpPr txBox="1">
            <a:spLocks noChangeArrowheads="1"/>
          </p:cNvSpPr>
          <p:nvPr/>
        </p:nvSpPr>
        <p:spPr bwMode="auto">
          <a:xfrm>
            <a:off x="4848225" y="2895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2" name="Text Box 22"/>
          <p:cNvSpPr txBox="1">
            <a:spLocks noChangeArrowheads="1"/>
          </p:cNvSpPr>
          <p:nvPr/>
        </p:nvSpPr>
        <p:spPr bwMode="auto">
          <a:xfrm>
            <a:off x="4848225"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13" name="Text Box 23"/>
          <p:cNvSpPr txBox="1">
            <a:spLocks noChangeArrowheads="1"/>
          </p:cNvSpPr>
          <p:nvPr/>
        </p:nvSpPr>
        <p:spPr bwMode="auto">
          <a:xfrm>
            <a:off x="4848225" y="3886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14" name="Line 24"/>
          <p:cNvSpPr>
            <a:spLocks noChangeShapeType="1"/>
          </p:cNvSpPr>
          <p:nvPr/>
        </p:nvSpPr>
        <p:spPr bwMode="auto">
          <a:xfrm>
            <a:off x="4086225" y="25146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15" name="Text Box 25"/>
          <p:cNvSpPr txBox="1">
            <a:spLocks noChangeArrowheads="1"/>
          </p:cNvSpPr>
          <p:nvPr/>
        </p:nvSpPr>
        <p:spPr bwMode="auto">
          <a:xfrm>
            <a:off x="4086225"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16" name="Text Box 26"/>
          <p:cNvSpPr txBox="1">
            <a:spLocks noChangeArrowheads="1"/>
          </p:cNvSpPr>
          <p:nvPr/>
        </p:nvSpPr>
        <p:spPr bwMode="auto">
          <a:xfrm>
            <a:off x="4086225" y="4267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17" name="Text Box 27"/>
          <p:cNvSpPr txBox="1">
            <a:spLocks noChangeArrowheads="1"/>
          </p:cNvSpPr>
          <p:nvPr/>
        </p:nvSpPr>
        <p:spPr bwMode="auto">
          <a:xfrm>
            <a:off x="6753225" y="3276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8" name="Text Box 28"/>
          <p:cNvSpPr txBox="1">
            <a:spLocks noChangeArrowheads="1"/>
          </p:cNvSpPr>
          <p:nvPr/>
        </p:nvSpPr>
        <p:spPr bwMode="auto">
          <a:xfrm>
            <a:off x="4086225"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19" name="Line 29"/>
          <p:cNvSpPr>
            <a:spLocks noChangeShapeType="1"/>
          </p:cNvSpPr>
          <p:nvPr/>
        </p:nvSpPr>
        <p:spPr bwMode="auto">
          <a:xfrm>
            <a:off x="5686425" y="19812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0" name="Text Box 30"/>
          <p:cNvSpPr txBox="1">
            <a:spLocks noChangeArrowheads="1"/>
          </p:cNvSpPr>
          <p:nvPr/>
        </p:nvSpPr>
        <p:spPr bwMode="auto">
          <a:xfrm>
            <a:off x="6296025" y="1600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3521" name="Text Box 31"/>
          <p:cNvSpPr txBox="1">
            <a:spLocks noChangeArrowheads="1"/>
          </p:cNvSpPr>
          <p:nvPr/>
        </p:nvSpPr>
        <p:spPr bwMode="auto">
          <a:xfrm>
            <a:off x="7439025"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2" name="Text Box 32"/>
          <p:cNvSpPr txBox="1">
            <a:spLocks noChangeArrowheads="1"/>
          </p:cNvSpPr>
          <p:nvPr/>
        </p:nvSpPr>
        <p:spPr bwMode="auto">
          <a:xfrm>
            <a:off x="8048625" y="1600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23" name="Text Box 33"/>
          <p:cNvSpPr txBox="1">
            <a:spLocks noChangeArrowheads="1"/>
          </p:cNvSpPr>
          <p:nvPr/>
        </p:nvSpPr>
        <p:spPr bwMode="auto">
          <a:xfrm>
            <a:off x="6905625"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24" name="Line 34"/>
          <p:cNvSpPr>
            <a:spLocks noChangeShapeType="1"/>
          </p:cNvSpPr>
          <p:nvPr/>
        </p:nvSpPr>
        <p:spPr bwMode="auto">
          <a:xfrm>
            <a:off x="5686425" y="19812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5" name="Text Box 35"/>
          <p:cNvSpPr txBox="1">
            <a:spLocks noChangeArrowheads="1"/>
          </p:cNvSpPr>
          <p:nvPr/>
        </p:nvSpPr>
        <p:spPr bwMode="auto">
          <a:xfrm>
            <a:off x="5686425" y="2667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6" name="Text Box 36"/>
          <p:cNvSpPr txBox="1">
            <a:spLocks noChangeArrowheads="1"/>
          </p:cNvSpPr>
          <p:nvPr/>
        </p:nvSpPr>
        <p:spPr bwMode="auto">
          <a:xfrm>
            <a:off x="5686425" y="3124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27" name="Line 37"/>
          <p:cNvSpPr>
            <a:spLocks noChangeShapeType="1"/>
          </p:cNvSpPr>
          <p:nvPr/>
        </p:nvSpPr>
        <p:spPr bwMode="auto">
          <a:xfrm>
            <a:off x="5229225" y="12954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28" name="Text Box 38"/>
          <p:cNvSpPr txBox="1">
            <a:spLocks noChangeArrowheads="1"/>
          </p:cNvSpPr>
          <p:nvPr/>
        </p:nvSpPr>
        <p:spPr bwMode="auto">
          <a:xfrm>
            <a:off x="5457825" y="91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3529" name="Text Box 39"/>
          <p:cNvSpPr txBox="1">
            <a:spLocks noChangeArrowheads="1"/>
          </p:cNvSpPr>
          <p:nvPr/>
        </p:nvSpPr>
        <p:spPr bwMode="auto">
          <a:xfrm>
            <a:off x="6067425"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30" name="Line 40"/>
          <p:cNvSpPr>
            <a:spLocks noChangeShapeType="1"/>
          </p:cNvSpPr>
          <p:nvPr/>
        </p:nvSpPr>
        <p:spPr bwMode="auto">
          <a:xfrm flipH="1">
            <a:off x="4467225" y="12954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3531" name="Text Box 41"/>
          <p:cNvSpPr txBox="1">
            <a:spLocks noChangeArrowheads="1"/>
          </p:cNvSpPr>
          <p:nvPr/>
        </p:nvSpPr>
        <p:spPr bwMode="auto">
          <a:xfrm>
            <a:off x="4619625"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3532" name="Text Box 42"/>
          <p:cNvSpPr txBox="1">
            <a:spLocks noChangeArrowheads="1"/>
          </p:cNvSpPr>
          <p:nvPr/>
        </p:nvSpPr>
        <p:spPr bwMode="auto">
          <a:xfrm>
            <a:off x="1571625"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3533" name="Text Box 43"/>
          <p:cNvSpPr txBox="1">
            <a:spLocks noChangeArrowheads="1"/>
          </p:cNvSpPr>
          <p:nvPr/>
        </p:nvSpPr>
        <p:spPr bwMode="auto">
          <a:xfrm>
            <a:off x="7667625" y="4724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3534" name="Text Box 44"/>
          <p:cNvSpPr txBox="1">
            <a:spLocks noChangeArrowheads="1"/>
          </p:cNvSpPr>
          <p:nvPr/>
        </p:nvSpPr>
        <p:spPr bwMode="auto">
          <a:xfrm>
            <a:off x="3933825"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3535" name="Text Box 45"/>
          <p:cNvSpPr txBox="1">
            <a:spLocks noChangeArrowheads="1"/>
          </p:cNvSpPr>
          <p:nvPr/>
        </p:nvSpPr>
        <p:spPr bwMode="auto">
          <a:xfrm>
            <a:off x="8582025" y="1828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3536" name="Text Box 46"/>
          <p:cNvSpPr txBox="1">
            <a:spLocks noChangeArrowheads="1"/>
          </p:cNvSpPr>
          <p:nvPr/>
        </p:nvSpPr>
        <p:spPr bwMode="auto">
          <a:xfrm>
            <a:off x="5076825"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3537" name="Text Box 47"/>
          <p:cNvSpPr txBox="1">
            <a:spLocks noChangeArrowheads="1"/>
          </p:cNvSpPr>
          <p:nvPr/>
        </p:nvSpPr>
        <p:spPr bwMode="auto">
          <a:xfrm>
            <a:off x="5534025" y="3657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3538" name="Text Box 48"/>
          <p:cNvSpPr txBox="1">
            <a:spLocks noChangeArrowheads="1"/>
          </p:cNvSpPr>
          <p:nvPr/>
        </p:nvSpPr>
        <p:spPr bwMode="auto">
          <a:xfrm>
            <a:off x="6600825"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3539" name="Text Box 49"/>
          <p:cNvSpPr txBox="1">
            <a:spLocks noChangeArrowheads="1"/>
          </p:cNvSpPr>
          <p:nvPr/>
        </p:nvSpPr>
        <p:spPr bwMode="auto">
          <a:xfrm>
            <a:off x="4086225"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3540" name="Text Box 50"/>
          <p:cNvSpPr txBox="1">
            <a:spLocks noChangeArrowheads="1"/>
          </p:cNvSpPr>
          <p:nvPr/>
        </p:nvSpPr>
        <p:spPr bwMode="auto">
          <a:xfrm>
            <a:off x="276225" y="838200"/>
            <a:ext cx="1720850" cy="5334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CACATAG$</a:t>
            </a:r>
          </a:p>
        </p:txBody>
      </p:sp>
      <p:sp>
        <p:nvSpPr>
          <p:cNvPr id="63541" name="Text Box 51"/>
          <p:cNvSpPr txBox="1">
            <a:spLocks noChangeArrowheads="1"/>
          </p:cNvSpPr>
          <p:nvPr/>
        </p:nvSpPr>
        <p:spPr bwMode="auto">
          <a:xfrm>
            <a:off x="2638425" y="3429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3542" name="Text Box 52"/>
          <p:cNvSpPr txBox="1">
            <a:spLocks noChangeArrowheads="1"/>
          </p:cNvSpPr>
          <p:nvPr/>
        </p:nvSpPr>
        <p:spPr bwMode="auto">
          <a:xfrm>
            <a:off x="276225" y="1524000"/>
            <a:ext cx="15446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latin typeface="Tahoma" panose="020B0604030504040204" pitchFamily="34" charset="0"/>
                <a:ea typeface="新細明體" pitchFamily="-105" charset="-120"/>
              </a:rPr>
              <a:t>Suffixes:</a:t>
            </a:r>
          </a:p>
          <a:p>
            <a:pPr eaLnBrk="1" hangingPunct="1"/>
            <a:endParaRPr lang="en-US" altLang="zh-TW" sz="1800">
              <a:latin typeface="Tahoma" panose="020B0604030504040204" pitchFamily="34" charset="0"/>
              <a:ea typeface="新細明體" pitchFamily="-105" charset="-120"/>
            </a:endParaRPr>
          </a:p>
          <a:p>
            <a:pPr eaLnBrk="1" hangingPunct="1"/>
            <a:r>
              <a:rPr lang="en-US" altLang="zh-TW" sz="1800">
                <a:latin typeface="Tahoma" panose="020B0604030504040204" pitchFamily="34" charset="0"/>
                <a:ea typeface="新細明體" pitchFamily="-105" charset="-120"/>
              </a:rPr>
              <a:t>1. CACATAG$</a:t>
            </a:r>
          </a:p>
          <a:p>
            <a:pPr eaLnBrk="1" hangingPunct="1"/>
            <a:r>
              <a:rPr lang="en-US" altLang="zh-TW" sz="1800">
                <a:latin typeface="Tahoma" panose="020B0604030504040204" pitchFamily="34" charset="0"/>
                <a:ea typeface="新細明體" pitchFamily="-105" charset="-120"/>
              </a:rPr>
              <a:t>2. ACATAG$</a:t>
            </a:r>
          </a:p>
          <a:p>
            <a:pPr eaLnBrk="1" hangingPunct="1"/>
            <a:r>
              <a:rPr lang="en-US" altLang="zh-TW" sz="1800">
                <a:latin typeface="Tahoma" panose="020B0604030504040204" pitchFamily="34" charset="0"/>
                <a:ea typeface="新細明體" pitchFamily="-105" charset="-120"/>
              </a:rPr>
              <a:t>3. CATAG$</a:t>
            </a:r>
          </a:p>
          <a:p>
            <a:pPr eaLnBrk="1" hangingPunct="1"/>
            <a:r>
              <a:rPr lang="en-US" altLang="zh-TW" sz="1800">
                <a:latin typeface="Tahoma" panose="020B0604030504040204" pitchFamily="34" charset="0"/>
                <a:ea typeface="新細明體" pitchFamily="-105" charset="-120"/>
              </a:rPr>
              <a:t>4. ATAG$</a:t>
            </a:r>
          </a:p>
          <a:p>
            <a:pPr eaLnBrk="1" hangingPunct="1"/>
            <a:r>
              <a:rPr lang="en-US" altLang="zh-TW" sz="1800">
                <a:latin typeface="Tahoma" panose="020B0604030504040204" pitchFamily="34" charset="0"/>
                <a:ea typeface="新細明體" pitchFamily="-105" charset="-120"/>
              </a:rPr>
              <a:t>5. TAG$</a:t>
            </a:r>
          </a:p>
          <a:p>
            <a:pPr eaLnBrk="1" hangingPunct="1"/>
            <a:r>
              <a:rPr lang="en-US" altLang="zh-TW" sz="1800">
                <a:latin typeface="Tahoma" panose="020B0604030504040204" pitchFamily="34" charset="0"/>
                <a:ea typeface="新細明體" pitchFamily="-105" charset="-120"/>
              </a:rPr>
              <a:t>6. AG$</a:t>
            </a:r>
          </a:p>
          <a:p>
            <a:pPr eaLnBrk="1" hangingPunct="1"/>
            <a:r>
              <a:rPr lang="en-US" altLang="zh-TW" sz="1800">
                <a:latin typeface="Tahoma" panose="020B0604030504040204" pitchFamily="34" charset="0"/>
                <a:ea typeface="新細明體" pitchFamily="-105" charset="-120"/>
              </a:rPr>
              <a:t>7. G$</a:t>
            </a:r>
          </a:p>
          <a:p>
            <a:pPr eaLnBrk="1" hangingPunct="1"/>
            <a:r>
              <a:rPr lang="en-US" altLang="zh-TW" sz="1800" b="1">
                <a:solidFill>
                  <a:srgbClr val="333399"/>
                </a:solidFill>
                <a:latin typeface="Tahoma" panose="020B0604030504040204" pitchFamily="34" charset="0"/>
                <a:ea typeface="新細明體" pitchFamily="-105" charset="-120"/>
              </a:rPr>
              <a:t>8. $</a:t>
            </a:r>
          </a:p>
        </p:txBody>
      </p:sp>
      <p:sp>
        <p:nvSpPr>
          <p:cNvPr id="59447"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451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5064BB3F-0B9D-48BE-9DA6-BEAACBE4CCE2}" type="slidenum">
              <a:rPr lang="de-DE" altLang="de-DE" sz="1000"/>
              <a:pPr/>
              <a:t>49</a:t>
            </a:fld>
            <a:endParaRPr lang="de-DE" altLang="de-DE" sz="1000"/>
          </a:p>
        </p:txBody>
      </p:sp>
      <p:sp>
        <p:nvSpPr>
          <p:cNvPr id="64516" name="Rectangle 2"/>
          <p:cNvSpPr>
            <a:spLocks noGrp="1" noChangeArrowheads="1"/>
          </p:cNvSpPr>
          <p:nvPr>
            <p:ph type="title"/>
          </p:nvPr>
        </p:nvSpPr>
        <p:spPr/>
        <p:txBody>
          <a:bodyPr/>
          <a:lstStyle/>
          <a:p>
            <a:pPr eaLnBrk="1" hangingPunct="1"/>
            <a:r>
              <a:rPr lang="en-US" altLang="zh-TW" smtClean="0">
                <a:ea typeface="新細明體" pitchFamily="-105" charset="-120"/>
              </a:rPr>
              <a:t>Suchen in einem Suffix-Baum</a:t>
            </a:r>
          </a:p>
        </p:txBody>
      </p:sp>
      <p:sp>
        <p:nvSpPr>
          <p:cNvPr id="64517" name="Line 3"/>
          <p:cNvSpPr>
            <a:spLocks noChangeShapeType="1"/>
          </p:cNvSpPr>
          <p:nvPr/>
        </p:nvSpPr>
        <p:spPr bwMode="auto">
          <a:xfrm flipH="1">
            <a:off x="1905000" y="12954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18" name="Text Box 4"/>
          <p:cNvSpPr txBox="1">
            <a:spLocks noChangeArrowheads="1"/>
          </p:cNvSpPr>
          <p:nvPr/>
        </p:nvSpPr>
        <p:spPr bwMode="auto">
          <a:xfrm>
            <a:off x="4433888" y="1524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19" name="Text Box 5"/>
          <p:cNvSpPr txBox="1">
            <a:spLocks noChangeArrowheads="1"/>
          </p:cNvSpPr>
          <p:nvPr/>
        </p:nvSpPr>
        <p:spPr bwMode="auto">
          <a:xfrm>
            <a:off x="4052888" y="19050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0" name="Text Box 6"/>
          <p:cNvSpPr txBox="1">
            <a:spLocks noChangeArrowheads="1"/>
          </p:cNvSpPr>
          <p:nvPr/>
        </p:nvSpPr>
        <p:spPr bwMode="auto">
          <a:xfrm>
            <a:off x="2971800"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21" name="Text Box 7"/>
          <p:cNvSpPr txBox="1">
            <a:spLocks noChangeArrowheads="1"/>
          </p:cNvSpPr>
          <p:nvPr/>
        </p:nvSpPr>
        <p:spPr bwMode="auto">
          <a:xfrm>
            <a:off x="36576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22" name="Text Box 8"/>
          <p:cNvSpPr txBox="1">
            <a:spLocks noChangeArrowheads="1"/>
          </p:cNvSpPr>
          <p:nvPr/>
        </p:nvSpPr>
        <p:spPr bwMode="auto">
          <a:xfrm>
            <a:off x="3352800" y="2667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3" name="Text Box 9"/>
          <p:cNvSpPr txBox="1">
            <a:spLocks noChangeArrowheads="1"/>
          </p:cNvSpPr>
          <p:nvPr/>
        </p:nvSpPr>
        <p:spPr bwMode="auto">
          <a:xfrm>
            <a:off x="2279650" y="3810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24" name="Text Box 10"/>
          <p:cNvSpPr txBox="1">
            <a:spLocks noChangeArrowheads="1"/>
          </p:cNvSpPr>
          <p:nvPr/>
        </p:nvSpPr>
        <p:spPr bwMode="auto">
          <a:xfrm>
            <a:off x="1905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25" name="Line 11"/>
          <p:cNvSpPr>
            <a:spLocks noChangeShapeType="1"/>
          </p:cNvSpPr>
          <p:nvPr/>
        </p:nvSpPr>
        <p:spPr bwMode="auto">
          <a:xfrm>
            <a:off x="5257800" y="12954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26" name="Line 12"/>
          <p:cNvSpPr>
            <a:spLocks noChangeShapeType="1"/>
          </p:cNvSpPr>
          <p:nvPr/>
        </p:nvSpPr>
        <p:spPr bwMode="auto">
          <a:xfrm>
            <a:off x="5257800" y="12954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27" name="Text Box 13"/>
          <p:cNvSpPr txBox="1">
            <a:spLocks noChangeArrowheads="1"/>
          </p:cNvSpPr>
          <p:nvPr/>
        </p:nvSpPr>
        <p:spPr bwMode="auto">
          <a:xfrm>
            <a:off x="5562600" y="1447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28" name="Text Box 14"/>
          <p:cNvSpPr txBox="1">
            <a:spLocks noChangeArrowheads="1"/>
          </p:cNvSpPr>
          <p:nvPr/>
        </p:nvSpPr>
        <p:spPr bwMode="auto">
          <a:xfrm>
            <a:off x="6477000" y="28194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29" name="Text Box 15"/>
          <p:cNvSpPr txBox="1">
            <a:spLocks noChangeArrowheads="1"/>
          </p:cNvSpPr>
          <p:nvPr/>
        </p:nvSpPr>
        <p:spPr bwMode="auto">
          <a:xfrm>
            <a:off x="5867400" y="1981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4530" name="Text Box 16"/>
          <p:cNvSpPr txBox="1">
            <a:spLocks noChangeArrowheads="1"/>
          </p:cNvSpPr>
          <p:nvPr/>
        </p:nvSpPr>
        <p:spPr bwMode="auto">
          <a:xfrm>
            <a:off x="6172200" y="2362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31" name="Text Box 17"/>
          <p:cNvSpPr txBox="1">
            <a:spLocks noChangeArrowheads="1"/>
          </p:cNvSpPr>
          <p:nvPr/>
        </p:nvSpPr>
        <p:spPr bwMode="auto">
          <a:xfrm>
            <a:off x="708660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32" name="Text Box 18"/>
          <p:cNvSpPr txBox="1">
            <a:spLocks noChangeArrowheads="1"/>
          </p:cNvSpPr>
          <p:nvPr/>
        </p:nvSpPr>
        <p:spPr bwMode="auto">
          <a:xfrm>
            <a:off x="73914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33" name="Text Box 19"/>
          <p:cNvSpPr txBox="1">
            <a:spLocks noChangeArrowheads="1"/>
          </p:cNvSpPr>
          <p:nvPr/>
        </p:nvSpPr>
        <p:spPr bwMode="auto">
          <a:xfrm>
            <a:off x="4114800"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34" name="Text Box 20"/>
          <p:cNvSpPr txBox="1">
            <a:spLocks noChangeArrowheads="1"/>
          </p:cNvSpPr>
          <p:nvPr/>
        </p:nvSpPr>
        <p:spPr bwMode="auto">
          <a:xfrm>
            <a:off x="4876800" y="2362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35" name="Text Box 21"/>
          <p:cNvSpPr txBox="1">
            <a:spLocks noChangeArrowheads="1"/>
          </p:cNvSpPr>
          <p:nvPr/>
        </p:nvSpPr>
        <p:spPr bwMode="auto">
          <a:xfrm>
            <a:off x="4876800" y="2895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36" name="Text Box 22"/>
          <p:cNvSpPr txBox="1">
            <a:spLocks noChangeArrowheads="1"/>
          </p:cNvSpPr>
          <p:nvPr/>
        </p:nvSpPr>
        <p:spPr bwMode="auto">
          <a:xfrm>
            <a:off x="4876800"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37" name="Text Box 23"/>
          <p:cNvSpPr txBox="1">
            <a:spLocks noChangeArrowheads="1"/>
          </p:cNvSpPr>
          <p:nvPr/>
        </p:nvSpPr>
        <p:spPr bwMode="auto">
          <a:xfrm>
            <a:off x="4876800" y="3886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38" name="Line 24"/>
          <p:cNvSpPr>
            <a:spLocks noChangeShapeType="1"/>
          </p:cNvSpPr>
          <p:nvPr/>
        </p:nvSpPr>
        <p:spPr bwMode="auto">
          <a:xfrm>
            <a:off x="4114800" y="25146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39" name="Text Box 25"/>
          <p:cNvSpPr txBox="1">
            <a:spLocks noChangeArrowheads="1"/>
          </p:cNvSpPr>
          <p:nvPr/>
        </p:nvSpPr>
        <p:spPr bwMode="auto">
          <a:xfrm>
            <a:off x="411480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40" name="Text Box 26"/>
          <p:cNvSpPr txBox="1">
            <a:spLocks noChangeArrowheads="1"/>
          </p:cNvSpPr>
          <p:nvPr/>
        </p:nvSpPr>
        <p:spPr bwMode="auto">
          <a:xfrm>
            <a:off x="4114800" y="4267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41" name="Text Box 27"/>
          <p:cNvSpPr txBox="1">
            <a:spLocks noChangeArrowheads="1"/>
          </p:cNvSpPr>
          <p:nvPr/>
        </p:nvSpPr>
        <p:spPr bwMode="auto">
          <a:xfrm>
            <a:off x="6781800" y="3276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2" name="Text Box 28"/>
          <p:cNvSpPr txBox="1">
            <a:spLocks noChangeArrowheads="1"/>
          </p:cNvSpPr>
          <p:nvPr/>
        </p:nvSpPr>
        <p:spPr bwMode="auto">
          <a:xfrm>
            <a:off x="41148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3" name="Line 29"/>
          <p:cNvSpPr>
            <a:spLocks noChangeShapeType="1"/>
          </p:cNvSpPr>
          <p:nvPr/>
        </p:nvSpPr>
        <p:spPr bwMode="auto">
          <a:xfrm>
            <a:off x="5715000" y="19812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44" name="Text Box 30"/>
          <p:cNvSpPr txBox="1">
            <a:spLocks noChangeArrowheads="1"/>
          </p:cNvSpPr>
          <p:nvPr/>
        </p:nvSpPr>
        <p:spPr bwMode="auto">
          <a:xfrm>
            <a:off x="6324600" y="1600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4545" name="Text Box 31"/>
          <p:cNvSpPr txBox="1">
            <a:spLocks noChangeArrowheads="1"/>
          </p:cNvSpPr>
          <p:nvPr/>
        </p:nvSpPr>
        <p:spPr bwMode="auto">
          <a:xfrm>
            <a:off x="7467600"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46" name="Text Box 32"/>
          <p:cNvSpPr txBox="1">
            <a:spLocks noChangeArrowheads="1"/>
          </p:cNvSpPr>
          <p:nvPr/>
        </p:nvSpPr>
        <p:spPr bwMode="auto">
          <a:xfrm>
            <a:off x="8077200" y="1600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47" name="Text Box 33"/>
          <p:cNvSpPr txBox="1">
            <a:spLocks noChangeArrowheads="1"/>
          </p:cNvSpPr>
          <p:nvPr/>
        </p:nvSpPr>
        <p:spPr bwMode="auto">
          <a:xfrm>
            <a:off x="69342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48" name="Line 34"/>
          <p:cNvSpPr>
            <a:spLocks noChangeShapeType="1"/>
          </p:cNvSpPr>
          <p:nvPr/>
        </p:nvSpPr>
        <p:spPr bwMode="auto">
          <a:xfrm>
            <a:off x="5715000" y="19812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49" name="Text Box 35"/>
          <p:cNvSpPr txBox="1">
            <a:spLocks noChangeArrowheads="1"/>
          </p:cNvSpPr>
          <p:nvPr/>
        </p:nvSpPr>
        <p:spPr bwMode="auto">
          <a:xfrm>
            <a:off x="5715000" y="2667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50" name="Text Box 36"/>
          <p:cNvSpPr txBox="1">
            <a:spLocks noChangeArrowheads="1"/>
          </p:cNvSpPr>
          <p:nvPr/>
        </p:nvSpPr>
        <p:spPr bwMode="auto">
          <a:xfrm>
            <a:off x="5715000" y="3124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1" name="Line 37"/>
          <p:cNvSpPr>
            <a:spLocks noChangeShapeType="1"/>
          </p:cNvSpPr>
          <p:nvPr/>
        </p:nvSpPr>
        <p:spPr bwMode="auto">
          <a:xfrm>
            <a:off x="5257800" y="12954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52" name="Text Box 38"/>
          <p:cNvSpPr txBox="1">
            <a:spLocks noChangeArrowheads="1"/>
          </p:cNvSpPr>
          <p:nvPr/>
        </p:nvSpPr>
        <p:spPr bwMode="auto">
          <a:xfrm>
            <a:off x="5486400" y="91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4553" name="Text Box 39"/>
          <p:cNvSpPr txBox="1">
            <a:spLocks noChangeArrowheads="1"/>
          </p:cNvSpPr>
          <p:nvPr/>
        </p:nvSpPr>
        <p:spPr bwMode="auto">
          <a:xfrm>
            <a:off x="6096000"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4" name="Line 40"/>
          <p:cNvSpPr>
            <a:spLocks noChangeShapeType="1"/>
          </p:cNvSpPr>
          <p:nvPr/>
        </p:nvSpPr>
        <p:spPr bwMode="auto">
          <a:xfrm flipH="1">
            <a:off x="4495800" y="12954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4555" name="Text Box 41"/>
          <p:cNvSpPr txBox="1">
            <a:spLocks noChangeArrowheads="1"/>
          </p:cNvSpPr>
          <p:nvPr/>
        </p:nvSpPr>
        <p:spPr bwMode="auto">
          <a:xfrm>
            <a:off x="4648200" y="9144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4556" name="Text Box 42"/>
          <p:cNvSpPr txBox="1">
            <a:spLocks noChangeArrowheads="1"/>
          </p:cNvSpPr>
          <p:nvPr/>
        </p:nvSpPr>
        <p:spPr bwMode="auto">
          <a:xfrm>
            <a:off x="16002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4557" name="Text Box 43"/>
          <p:cNvSpPr txBox="1">
            <a:spLocks noChangeArrowheads="1"/>
          </p:cNvSpPr>
          <p:nvPr/>
        </p:nvSpPr>
        <p:spPr bwMode="auto">
          <a:xfrm>
            <a:off x="7696200" y="4724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4558" name="Text Box 44"/>
          <p:cNvSpPr txBox="1">
            <a:spLocks noChangeArrowheads="1"/>
          </p:cNvSpPr>
          <p:nvPr/>
        </p:nvSpPr>
        <p:spPr bwMode="auto">
          <a:xfrm>
            <a:off x="3962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4559" name="Text Box 45"/>
          <p:cNvSpPr txBox="1">
            <a:spLocks noChangeArrowheads="1"/>
          </p:cNvSpPr>
          <p:nvPr/>
        </p:nvSpPr>
        <p:spPr bwMode="auto">
          <a:xfrm>
            <a:off x="8610600" y="1828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4560" name="Text Box 46"/>
          <p:cNvSpPr txBox="1">
            <a:spLocks noChangeArrowheads="1"/>
          </p:cNvSpPr>
          <p:nvPr/>
        </p:nvSpPr>
        <p:spPr bwMode="auto">
          <a:xfrm>
            <a:off x="5105400" y="495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4561" name="Text Box 47"/>
          <p:cNvSpPr txBox="1">
            <a:spLocks noChangeArrowheads="1"/>
          </p:cNvSpPr>
          <p:nvPr/>
        </p:nvSpPr>
        <p:spPr bwMode="auto">
          <a:xfrm>
            <a:off x="5562600" y="3657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4562" name="Text Box 48"/>
          <p:cNvSpPr txBox="1">
            <a:spLocks noChangeArrowheads="1"/>
          </p:cNvSpPr>
          <p:nvPr/>
        </p:nvSpPr>
        <p:spPr bwMode="auto">
          <a:xfrm>
            <a:off x="6629400"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4563" name="Text Box 49"/>
          <p:cNvSpPr txBox="1">
            <a:spLocks noChangeArrowheads="1"/>
          </p:cNvSpPr>
          <p:nvPr/>
        </p:nvSpPr>
        <p:spPr bwMode="auto">
          <a:xfrm>
            <a:off x="4114800" y="11430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4564" name="Text Box 50"/>
          <p:cNvSpPr txBox="1">
            <a:spLocks noChangeArrowheads="1"/>
          </p:cNvSpPr>
          <p:nvPr/>
        </p:nvSpPr>
        <p:spPr bwMode="auto">
          <a:xfrm>
            <a:off x="2667000" y="3429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4565" name="Text Box 51"/>
          <p:cNvSpPr txBox="1">
            <a:spLocks noChangeArrowheads="1"/>
          </p:cNvSpPr>
          <p:nvPr/>
        </p:nvSpPr>
        <p:spPr bwMode="auto">
          <a:xfrm>
            <a:off x="288925" y="944563"/>
            <a:ext cx="2270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a:latin typeface="Tahoma" panose="020B0604030504040204" pitchFamily="34" charset="0"/>
                <a:ea typeface="新細明體" pitchFamily="-105" charset="-120"/>
              </a:rPr>
              <a:t>Search Pattern:</a:t>
            </a:r>
          </a:p>
          <a:p>
            <a:pPr algn="ctr" eaLnBrk="1" hangingPunct="1"/>
            <a:r>
              <a:rPr lang="en-US" altLang="zh-TW" b="1">
                <a:solidFill>
                  <a:srgbClr val="333399"/>
                </a:solidFill>
                <a:latin typeface="Tahoma" panose="020B0604030504040204" pitchFamily="34" charset="0"/>
                <a:ea typeface="新細明體" pitchFamily="-105" charset="-120"/>
              </a:rPr>
              <a:t>CATA</a:t>
            </a:r>
          </a:p>
        </p:txBody>
      </p:sp>
      <p:sp>
        <p:nvSpPr>
          <p:cNvPr id="64566" name="Line 52"/>
          <p:cNvSpPr>
            <a:spLocks noChangeShapeType="1"/>
          </p:cNvSpPr>
          <p:nvPr/>
        </p:nvSpPr>
        <p:spPr bwMode="auto">
          <a:xfrm flipH="1">
            <a:off x="4114800" y="1295400"/>
            <a:ext cx="1143000" cy="1219200"/>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4567" name="Line 53"/>
          <p:cNvSpPr>
            <a:spLocks noChangeShapeType="1"/>
          </p:cNvSpPr>
          <p:nvPr/>
        </p:nvSpPr>
        <p:spPr bwMode="auto">
          <a:xfrm>
            <a:off x="4114800" y="2514600"/>
            <a:ext cx="0" cy="1143000"/>
          </a:xfrm>
          <a:prstGeom prst="line">
            <a:avLst/>
          </a:prstGeom>
          <a:noFill/>
          <a:ln w="57150">
            <a:solidFill>
              <a:srgbClr val="3333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0472"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2954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107504" y="489090"/>
            <a:ext cx="8583612" cy="591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363"/>
              </a:lnSpc>
            </a:pPr>
            <a:r>
              <a:rPr lang="de-DE" altLang="de-DE" sz="1800" dirty="0"/>
              <a:t>Ein Hidden </a:t>
            </a:r>
            <a:r>
              <a:rPr lang="de-DE" altLang="de-DE" sz="1800" dirty="0" err="1"/>
              <a:t>Markov</a:t>
            </a:r>
            <a:r>
              <a:rPr lang="de-DE" altLang="de-DE" sz="1800" dirty="0"/>
              <a:t> Modell ist ein Graph, der verschiedene Zustände verbindet.</a:t>
            </a:r>
          </a:p>
          <a:p>
            <a:pPr eaLnBrk="1" hangingPunct="1">
              <a:lnSpc>
                <a:spcPts val="2363"/>
              </a:lnSpc>
            </a:pPr>
            <a:endParaRPr lang="de-DE" altLang="de-DE" sz="1800" dirty="0"/>
          </a:p>
          <a:p>
            <a:pPr eaLnBrk="1" hangingPunct="1">
              <a:lnSpc>
                <a:spcPts val="2363"/>
              </a:lnSpc>
            </a:pPr>
            <a:r>
              <a:rPr lang="de-DE" altLang="de-DE" sz="1800" dirty="0"/>
              <a:t>Im Modell rechts gibt es 3 </a:t>
            </a:r>
            <a:r>
              <a:rPr lang="de-DE" altLang="de-DE" sz="1800" b="1" dirty="0"/>
              <a:t>„verborgene“ Zustände</a:t>
            </a:r>
            <a:r>
              <a:rPr lang="de-DE" altLang="de-DE" sz="1800" dirty="0"/>
              <a:t>: X1, X2, X3.</a:t>
            </a:r>
          </a:p>
          <a:p>
            <a:pPr eaLnBrk="1" hangingPunct="1">
              <a:lnSpc>
                <a:spcPts val="2363"/>
              </a:lnSpc>
            </a:pPr>
            <a:r>
              <a:rPr lang="de-DE" altLang="de-DE" sz="1800" i="1" dirty="0"/>
              <a:t>In unserem Fall sind dies Bereiche der DNA,</a:t>
            </a:r>
          </a:p>
          <a:p>
            <a:pPr eaLnBrk="1" hangingPunct="1">
              <a:lnSpc>
                <a:spcPts val="2363"/>
              </a:lnSpc>
            </a:pPr>
            <a:r>
              <a:rPr lang="de-DE" altLang="de-DE" sz="1800" i="1" dirty="0"/>
              <a:t>z.B. </a:t>
            </a:r>
            <a:r>
              <a:rPr lang="de-DE" altLang="de-DE" sz="1800" i="1" dirty="0" smtClean="0"/>
              <a:t>kodierende und nicht-kodierende Abschnitte</a:t>
            </a:r>
          </a:p>
          <a:p>
            <a:pPr eaLnBrk="1" hangingPunct="1">
              <a:lnSpc>
                <a:spcPts val="2363"/>
              </a:lnSpc>
            </a:pPr>
            <a:r>
              <a:rPr lang="de-DE" altLang="de-DE" sz="1800" i="1" dirty="0"/>
              <a:t>b</a:t>
            </a:r>
            <a:r>
              <a:rPr lang="de-DE" altLang="de-DE" sz="1800" i="1" dirty="0" smtClean="0"/>
              <a:t>zw. Intron</a:t>
            </a:r>
            <a:r>
              <a:rPr lang="de-DE" altLang="de-DE" sz="1800" i="1" dirty="0"/>
              <a:t>, Promoter, </a:t>
            </a:r>
            <a:r>
              <a:rPr lang="de-DE" altLang="de-DE" sz="1800" i="1" dirty="0" err="1"/>
              <a:t>Exon</a:t>
            </a:r>
            <a:r>
              <a:rPr lang="de-DE" altLang="de-DE" sz="1800" i="1" dirty="0"/>
              <a:t>.</a:t>
            </a:r>
          </a:p>
          <a:p>
            <a:pPr eaLnBrk="1" hangingPunct="1">
              <a:lnSpc>
                <a:spcPts val="2363"/>
              </a:lnSpc>
            </a:pPr>
            <a:endParaRPr lang="de-DE" altLang="de-DE" sz="1800" dirty="0"/>
          </a:p>
          <a:p>
            <a:pPr eaLnBrk="1" hangingPunct="1">
              <a:lnSpc>
                <a:spcPts val="2363"/>
              </a:lnSpc>
            </a:pPr>
            <a:r>
              <a:rPr lang="de-DE" altLang="de-DE" sz="1800" dirty="0"/>
              <a:t>Zwischen den Zuständen X1 und X2 und zurück und </a:t>
            </a:r>
          </a:p>
          <a:p>
            <a:pPr eaLnBrk="1" hangingPunct="1">
              <a:lnSpc>
                <a:spcPts val="2363"/>
              </a:lnSpc>
            </a:pPr>
            <a:r>
              <a:rPr lang="de-DE" altLang="de-DE" sz="1800" dirty="0"/>
              <a:t>von X2 nach X3 sind hier Übergänge erlaubt.</a:t>
            </a:r>
          </a:p>
          <a:p>
            <a:pPr eaLnBrk="1" hangingPunct="1">
              <a:lnSpc>
                <a:spcPts val="2363"/>
              </a:lnSpc>
            </a:pPr>
            <a:endParaRPr lang="de-DE" altLang="de-DE" sz="1800" dirty="0"/>
          </a:p>
          <a:p>
            <a:pPr eaLnBrk="1" hangingPunct="1">
              <a:lnSpc>
                <a:spcPts val="2363"/>
              </a:lnSpc>
            </a:pPr>
            <a:r>
              <a:rPr lang="de-DE" altLang="de-DE" sz="1800" dirty="0"/>
              <a:t>Die Übergangswahrscheinlichkeiten hierfür sind </a:t>
            </a:r>
          </a:p>
          <a:p>
            <a:pPr eaLnBrk="1" hangingPunct="1">
              <a:lnSpc>
                <a:spcPts val="2363"/>
              </a:lnSpc>
            </a:pPr>
            <a:r>
              <a:rPr lang="de-DE" altLang="de-DE" sz="1800" dirty="0"/>
              <a:t>a12, a21 und 23.  </a:t>
            </a:r>
          </a:p>
          <a:p>
            <a:pPr eaLnBrk="1" hangingPunct="1">
              <a:lnSpc>
                <a:spcPts val="2363"/>
              </a:lnSpc>
            </a:pPr>
            <a:endParaRPr lang="de-DE" altLang="de-DE" sz="1800" dirty="0"/>
          </a:p>
          <a:p>
            <a:pPr eaLnBrk="1" hangingPunct="1">
              <a:lnSpc>
                <a:spcPts val="2363"/>
              </a:lnSpc>
            </a:pPr>
            <a:r>
              <a:rPr lang="de-DE" altLang="de-DE" sz="1800" dirty="0"/>
              <a:t>y1 bis y4 sind die möglichen (sichtbaren) Output-Zustände.</a:t>
            </a:r>
          </a:p>
          <a:p>
            <a:pPr eaLnBrk="1" hangingPunct="1">
              <a:lnSpc>
                <a:spcPts val="2363"/>
              </a:lnSpc>
            </a:pPr>
            <a:r>
              <a:rPr lang="de-DE" altLang="de-DE" sz="1800" i="1" dirty="0"/>
              <a:t>Im Fall der Gen-Vorhersage also die Beobachtung, ob die entsprechenden DNA-Abschnitte als </a:t>
            </a:r>
            <a:r>
              <a:rPr lang="de-DE" altLang="de-DE" sz="1800" i="1" dirty="0" err="1"/>
              <a:t>mRNA</a:t>
            </a:r>
            <a:r>
              <a:rPr lang="de-DE" altLang="de-DE" sz="1800" i="1" dirty="0"/>
              <a:t>-Sequenzen exprimiert werden oder nicht.</a:t>
            </a:r>
          </a:p>
          <a:p>
            <a:pPr eaLnBrk="1" hangingPunct="1">
              <a:lnSpc>
                <a:spcPts val="2363"/>
              </a:lnSpc>
            </a:pPr>
            <a:endParaRPr lang="de-DE" altLang="de-DE" sz="1800" dirty="0"/>
          </a:p>
          <a:p>
            <a:pPr eaLnBrk="1" hangingPunct="1">
              <a:lnSpc>
                <a:spcPts val="2363"/>
              </a:lnSpc>
            </a:pPr>
            <a:r>
              <a:rPr lang="de-DE" altLang="de-DE" sz="1800" dirty="0"/>
              <a:t>Die Output-Zustände werden aus den verborgenen Zuständen </a:t>
            </a:r>
          </a:p>
          <a:p>
            <a:pPr eaLnBrk="1" hangingPunct="1">
              <a:lnSpc>
                <a:spcPts val="2363"/>
              </a:lnSpc>
            </a:pPr>
            <a:r>
              <a:rPr lang="de-DE" altLang="de-DE" sz="1800" dirty="0"/>
              <a:t>mit den Wahrscheinlichkeiten b11 bis b34 erzeugt.</a:t>
            </a:r>
          </a:p>
        </p:txBody>
      </p:sp>
      <p:sp>
        <p:nvSpPr>
          <p:cNvPr id="819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229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E7E8CFF-C7D6-48A5-92A5-3DC293D0806D}" type="slidenum">
              <a:rPr lang="de-DE" altLang="de-DE" sz="1000"/>
              <a:pPr/>
              <a:t>5</a:t>
            </a:fld>
            <a:endParaRPr lang="de-DE" altLang="de-DE" sz="1000"/>
          </a:p>
        </p:txBody>
      </p:sp>
      <p:sp>
        <p:nvSpPr>
          <p:cNvPr id="1229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Hidden Markov Modell (HMM)</a:t>
            </a:r>
          </a:p>
        </p:txBody>
      </p:sp>
      <p:sp>
        <p:nvSpPr>
          <p:cNvPr id="8199"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553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4C7FB86-8943-418A-956A-D4E88CBFBCDE}" type="slidenum">
              <a:rPr lang="de-DE" altLang="de-DE" sz="1000"/>
              <a:pPr/>
              <a:t>50</a:t>
            </a:fld>
            <a:endParaRPr lang="de-DE" altLang="de-DE" sz="1000"/>
          </a:p>
        </p:txBody>
      </p:sp>
      <p:sp>
        <p:nvSpPr>
          <p:cNvPr id="65540" name="Rectangle 2"/>
          <p:cNvSpPr>
            <a:spLocks noGrp="1" noChangeArrowheads="1"/>
          </p:cNvSpPr>
          <p:nvPr>
            <p:ph type="title"/>
          </p:nvPr>
        </p:nvSpPr>
        <p:spPr/>
        <p:txBody>
          <a:bodyPr/>
          <a:lstStyle/>
          <a:p>
            <a:pPr eaLnBrk="1" hangingPunct="1"/>
            <a:r>
              <a:rPr lang="en-US" altLang="zh-TW" smtClean="0">
                <a:ea typeface="新細明體" pitchFamily="-105" charset="-120"/>
              </a:rPr>
              <a:t>Suchen in einem Suffix-Baum</a:t>
            </a:r>
          </a:p>
        </p:txBody>
      </p:sp>
      <p:sp>
        <p:nvSpPr>
          <p:cNvPr id="65541" name="Line 3"/>
          <p:cNvSpPr>
            <a:spLocks noChangeShapeType="1"/>
          </p:cNvSpPr>
          <p:nvPr/>
        </p:nvSpPr>
        <p:spPr bwMode="auto">
          <a:xfrm flipH="1">
            <a:off x="1981200" y="1219200"/>
            <a:ext cx="335280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42" name="Text Box 4"/>
          <p:cNvSpPr txBox="1">
            <a:spLocks noChangeArrowheads="1"/>
          </p:cNvSpPr>
          <p:nvPr/>
        </p:nvSpPr>
        <p:spPr bwMode="auto">
          <a:xfrm>
            <a:off x="4510088" y="1447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43" name="Text Box 5"/>
          <p:cNvSpPr txBox="1">
            <a:spLocks noChangeArrowheads="1"/>
          </p:cNvSpPr>
          <p:nvPr/>
        </p:nvSpPr>
        <p:spPr bwMode="auto">
          <a:xfrm>
            <a:off x="4129088" y="1828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44" name="Text Box 6"/>
          <p:cNvSpPr txBox="1">
            <a:spLocks noChangeArrowheads="1"/>
          </p:cNvSpPr>
          <p:nvPr/>
        </p:nvSpPr>
        <p:spPr bwMode="auto">
          <a:xfrm>
            <a:off x="3048000" y="3048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45" name="Text Box 7"/>
          <p:cNvSpPr txBox="1">
            <a:spLocks noChangeArrowheads="1"/>
          </p:cNvSpPr>
          <p:nvPr/>
        </p:nvSpPr>
        <p:spPr bwMode="auto">
          <a:xfrm>
            <a:off x="3733800" y="2209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46" name="Text Box 8"/>
          <p:cNvSpPr txBox="1">
            <a:spLocks noChangeArrowheads="1"/>
          </p:cNvSpPr>
          <p:nvPr/>
        </p:nvSpPr>
        <p:spPr bwMode="auto">
          <a:xfrm>
            <a:off x="3429000" y="2590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47" name="Text Box 9"/>
          <p:cNvSpPr txBox="1">
            <a:spLocks noChangeArrowheads="1"/>
          </p:cNvSpPr>
          <p:nvPr/>
        </p:nvSpPr>
        <p:spPr bwMode="auto">
          <a:xfrm>
            <a:off x="2355850" y="3733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48" name="Text Box 10"/>
          <p:cNvSpPr txBox="1">
            <a:spLocks noChangeArrowheads="1"/>
          </p:cNvSpPr>
          <p:nvPr/>
        </p:nvSpPr>
        <p:spPr bwMode="auto">
          <a:xfrm>
            <a:off x="1981200" y="41148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49" name="Line 11"/>
          <p:cNvSpPr>
            <a:spLocks noChangeShapeType="1"/>
          </p:cNvSpPr>
          <p:nvPr/>
        </p:nvSpPr>
        <p:spPr bwMode="auto">
          <a:xfrm>
            <a:off x="5334000" y="1219200"/>
            <a:ext cx="2362200" cy="34290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50" name="Line 12"/>
          <p:cNvSpPr>
            <a:spLocks noChangeShapeType="1"/>
          </p:cNvSpPr>
          <p:nvPr/>
        </p:nvSpPr>
        <p:spPr bwMode="auto">
          <a:xfrm>
            <a:off x="5334000" y="1219200"/>
            <a:ext cx="0" cy="35814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51" name="Text Box 13"/>
          <p:cNvSpPr txBox="1">
            <a:spLocks noChangeArrowheads="1"/>
          </p:cNvSpPr>
          <p:nvPr/>
        </p:nvSpPr>
        <p:spPr bwMode="auto">
          <a:xfrm>
            <a:off x="5638800" y="13716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52" name="Text Box 14"/>
          <p:cNvSpPr txBox="1">
            <a:spLocks noChangeArrowheads="1"/>
          </p:cNvSpPr>
          <p:nvPr/>
        </p:nvSpPr>
        <p:spPr bwMode="auto">
          <a:xfrm>
            <a:off x="6553200" y="2743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3" name="Text Box 15"/>
          <p:cNvSpPr txBox="1">
            <a:spLocks noChangeArrowheads="1"/>
          </p:cNvSpPr>
          <p:nvPr/>
        </p:nvSpPr>
        <p:spPr bwMode="auto">
          <a:xfrm>
            <a:off x="5943600" y="1905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C</a:t>
            </a:r>
          </a:p>
        </p:txBody>
      </p:sp>
      <p:sp>
        <p:nvSpPr>
          <p:cNvPr id="65554" name="Text Box 16"/>
          <p:cNvSpPr txBox="1">
            <a:spLocks noChangeArrowheads="1"/>
          </p:cNvSpPr>
          <p:nvPr/>
        </p:nvSpPr>
        <p:spPr bwMode="auto">
          <a:xfrm>
            <a:off x="6248400" y="2286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55" name="Text Box 17"/>
          <p:cNvSpPr txBox="1">
            <a:spLocks noChangeArrowheads="1"/>
          </p:cNvSpPr>
          <p:nvPr/>
        </p:nvSpPr>
        <p:spPr bwMode="auto">
          <a:xfrm>
            <a:off x="71628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56" name="Text Box 18"/>
          <p:cNvSpPr txBox="1">
            <a:spLocks noChangeArrowheads="1"/>
          </p:cNvSpPr>
          <p:nvPr/>
        </p:nvSpPr>
        <p:spPr bwMode="auto">
          <a:xfrm>
            <a:off x="7467600" y="40386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57" name="Text Box 19"/>
          <p:cNvSpPr txBox="1">
            <a:spLocks noChangeArrowheads="1"/>
          </p:cNvSpPr>
          <p:nvPr/>
        </p:nvSpPr>
        <p:spPr bwMode="auto">
          <a:xfrm>
            <a:off x="4191000" y="2590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8" name="Text Box 20"/>
          <p:cNvSpPr txBox="1">
            <a:spLocks noChangeArrowheads="1"/>
          </p:cNvSpPr>
          <p:nvPr/>
        </p:nvSpPr>
        <p:spPr bwMode="auto">
          <a:xfrm>
            <a:off x="4953000" y="2286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59" name="Text Box 21"/>
          <p:cNvSpPr txBox="1">
            <a:spLocks noChangeArrowheads="1"/>
          </p:cNvSpPr>
          <p:nvPr/>
        </p:nvSpPr>
        <p:spPr bwMode="auto">
          <a:xfrm>
            <a:off x="4953000" y="2819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0" name="Text Box 22"/>
          <p:cNvSpPr txBox="1">
            <a:spLocks noChangeArrowheads="1"/>
          </p:cNvSpPr>
          <p:nvPr/>
        </p:nvSpPr>
        <p:spPr bwMode="auto">
          <a:xfrm>
            <a:off x="4953000" y="3352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61" name="Text Box 23"/>
          <p:cNvSpPr txBox="1">
            <a:spLocks noChangeArrowheads="1"/>
          </p:cNvSpPr>
          <p:nvPr/>
        </p:nvSpPr>
        <p:spPr bwMode="auto">
          <a:xfrm>
            <a:off x="4953000" y="3810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62" name="Line 24"/>
          <p:cNvSpPr>
            <a:spLocks noChangeShapeType="1"/>
          </p:cNvSpPr>
          <p:nvPr/>
        </p:nvSpPr>
        <p:spPr bwMode="auto">
          <a:xfrm>
            <a:off x="4191000" y="2438400"/>
            <a:ext cx="0" cy="22098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63" name="Text Box 25"/>
          <p:cNvSpPr txBox="1">
            <a:spLocks noChangeArrowheads="1"/>
          </p:cNvSpPr>
          <p:nvPr/>
        </p:nvSpPr>
        <p:spPr bwMode="auto">
          <a:xfrm>
            <a:off x="4191000" y="3657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64" name="Text Box 26"/>
          <p:cNvSpPr txBox="1">
            <a:spLocks noChangeArrowheads="1"/>
          </p:cNvSpPr>
          <p:nvPr/>
        </p:nvSpPr>
        <p:spPr bwMode="auto">
          <a:xfrm>
            <a:off x="4191000" y="4191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65" name="Text Box 27"/>
          <p:cNvSpPr txBox="1">
            <a:spLocks noChangeArrowheads="1"/>
          </p:cNvSpPr>
          <p:nvPr/>
        </p:nvSpPr>
        <p:spPr bwMode="auto">
          <a:xfrm>
            <a:off x="6858000" y="32004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6" name="Text Box 28"/>
          <p:cNvSpPr txBox="1">
            <a:spLocks noChangeArrowheads="1"/>
          </p:cNvSpPr>
          <p:nvPr/>
        </p:nvSpPr>
        <p:spPr bwMode="auto">
          <a:xfrm>
            <a:off x="4191000" y="3124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67" name="Line 29"/>
          <p:cNvSpPr>
            <a:spLocks noChangeShapeType="1"/>
          </p:cNvSpPr>
          <p:nvPr/>
        </p:nvSpPr>
        <p:spPr bwMode="auto">
          <a:xfrm>
            <a:off x="5791200" y="1905000"/>
            <a:ext cx="2819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68" name="Text Box 30"/>
          <p:cNvSpPr txBox="1">
            <a:spLocks noChangeArrowheads="1"/>
          </p:cNvSpPr>
          <p:nvPr/>
        </p:nvSpPr>
        <p:spPr bwMode="auto">
          <a:xfrm>
            <a:off x="6400800" y="1524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T</a:t>
            </a:r>
          </a:p>
        </p:txBody>
      </p:sp>
      <p:sp>
        <p:nvSpPr>
          <p:cNvPr id="65569" name="Text Box 31"/>
          <p:cNvSpPr txBox="1">
            <a:spLocks noChangeArrowheads="1"/>
          </p:cNvSpPr>
          <p:nvPr/>
        </p:nvSpPr>
        <p:spPr bwMode="auto">
          <a:xfrm>
            <a:off x="7543800" y="152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0" name="Text Box 32"/>
          <p:cNvSpPr txBox="1">
            <a:spLocks noChangeArrowheads="1"/>
          </p:cNvSpPr>
          <p:nvPr/>
        </p:nvSpPr>
        <p:spPr bwMode="auto">
          <a:xfrm>
            <a:off x="8153400" y="1524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1" name="Text Box 33"/>
          <p:cNvSpPr txBox="1">
            <a:spLocks noChangeArrowheads="1"/>
          </p:cNvSpPr>
          <p:nvPr/>
        </p:nvSpPr>
        <p:spPr bwMode="auto">
          <a:xfrm>
            <a:off x="7010400" y="15240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72" name="Line 34"/>
          <p:cNvSpPr>
            <a:spLocks noChangeShapeType="1"/>
          </p:cNvSpPr>
          <p:nvPr/>
        </p:nvSpPr>
        <p:spPr bwMode="auto">
          <a:xfrm>
            <a:off x="5791200" y="1905000"/>
            <a:ext cx="0" cy="160020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3" name="Text Box 35"/>
          <p:cNvSpPr txBox="1">
            <a:spLocks noChangeArrowheads="1"/>
          </p:cNvSpPr>
          <p:nvPr/>
        </p:nvSpPr>
        <p:spPr bwMode="auto">
          <a:xfrm>
            <a:off x="5791200" y="2590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4" name="Text Box 36"/>
          <p:cNvSpPr txBox="1">
            <a:spLocks noChangeArrowheads="1"/>
          </p:cNvSpPr>
          <p:nvPr/>
        </p:nvSpPr>
        <p:spPr bwMode="auto">
          <a:xfrm>
            <a:off x="5791200" y="30480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5" name="Line 37"/>
          <p:cNvSpPr>
            <a:spLocks noChangeShapeType="1"/>
          </p:cNvSpPr>
          <p:nvPr/>
        </p:nvSpPr>
        <p:spPr bwMode="auto">
          <a:xfrm>
            <a:off x="5334000" y="1219200"/>
            <a:ext cx="12954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6" name="Text Box 38"/>
          <p:cNvSpPr txBox="1">
            <a:spLocks noChangeArrowheads="1"/>
          </p:cNvSpPr>
          <p:nvPr/>
        </p:nvSpPr>
        <p:spPr bwMode="auto">
          <a:xfrm>
            <a:off x="5562600" y="838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G</a:t>
            </a:r>
          </a:p>
        </p:txBody>
      </p:sp>
      <p:sp>
        <p:nvSpPr>
          <p:cNvPr id="65577" name="Text Box 39"/>
          <p:cNvSpPr txBox="1">
            <a:spLocks noChangeArrowheads="1"/>
          </p:cNvSpPr>
          <p:nvPr/>
        </p:nvSpPr>
        <p:spPr bwMode="auto">
          <a:xfrm>
            <a:off x="6172200" y="838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78" name="Line 40"/>
          <p:cNvSpPr>
            <a:spLocks noChangeShapeType="1"/>
          </p:cNvSpPr>
          <p:nvPr/>
        </p:nvSpPr>
        <p:spPr bwMode="auto">
          <a:xfrm flipH="1">
            <a:off x="4572000" y="1219200"/>
            <a:ext cx="762000" cy="0"/>
          </a:xfrm>
          <a:prstGeom prst="line">
            <a:avLst/>
          </a:prstGeom>
          <a:noFill/>
          <a:ln w="9525">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de-DE"/>
          </a:p>
        </p:txBody>
      </p:sp>
      <p:sp>
        <p:nvSpPr>
          <p:cNvPr id="65579" name="Text Box 41"/>
          <p:cNvSpPr txBox="1">
            <a:spLocks noChangeArrowheads="1"/>
          </p:cNvSpPr>
          <p:nvPr/>
        </p:nvSpPr>
        <p:spPr bwMode="auto">
          <a:xfrm>
            <a:off x="4724400" y="838200"/>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t>
            </a:r>
          </a:p>
        </p:txBody>
      </p:sp>
      <p:sp>
        <p:nvSpPr>
          <p:cNvPr id="65580" name="Text Box 42"/>
          <p:cNvSpPr txBox="1">
            <a:spLocks noChangeArrowheads="1"/>
          </p:cNvSpPr>
          <p:nvPr/>
        </p:nvSpPr>
        <p:spPr bwMode="auto">
          <a:xfrm>
            <a:off x="1676400" y="4800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1</a:t>
            </a:r>
          </a:p>
        </p:txBody>
      </p:sp>
      <p:sp>
        <p:nvSpPr>
          <p:cNvPr id="65581" name="Text Box 43"/>
          <p:cNvSpPr txBox="1">
            <a:spLocks noChangeArrowheads="1"/>
          </p:cNvSpPr>
          <p:nvPr/>
        </p:nvSpPr>
        <p:spPr bwMode="auto">
          <a:xfrm>
            <a:off x="77724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2</a:t>
            </a:r>
          </a:p>
        </p:txBody>
      </p:sp>
      <p:sp>
        <p:nvSpPr>
          <p:cNvPr id="65582" name="Text Box 44"/>
          <p:cNvSpPr txBox="1">
            <a:spLocks noChangeArrowheads="1"/>
          </p:cNvSpPr>
          <p:nvPr/>
        </p:nvSpPr>
        <p:spPr bwMode="auto">
          <a:xfrm>
            <a:off x="4038600" y="4724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3</a:t>
            </a:r>
          </a:p>
        </p:txBody>
      </p:sp>
      <p:sp>
        <p:nvSpPr>
          <p:cNvPr id="65583" name="Text Box 45"/>
          <p:cNvSpPr txBox="1">
            <a:spLocks noChangeArrowheads="1"/>
          </p:cNvSpPr>
          <p:nvPr/>
        </p:nvSpPr>
        <p:spPr bwMode="auto">
          <a:xfrm>
            <a:off x="8686800" y="17526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4</a:t>
            </a:r>
          </a:p>
        </p:txBody>
      </p:sp>
      <p:sp>
        <p:nvSpPr>
          <p:cNvPr id="65584" name="Text Box 46"/>
          <p:cNvSpPr txBox="1">
            <a:spLocks noChangeArrowheads="1"/>
          </p:cNvSpPr>
          <p:nvPr/>
        </p:nvSpPr>
        <p:spPr bwMode="auto">
          <a:xfrm>
            <a:off x="5181600" y="487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5</a:t>
            </a:r>
          </a:p>
        </p:txBody>
      </p:sp>
      <p:sp>
        <p:nvSpPr>
          <p:cNvPr id="65585" name="Text Box 47"/>
          <p:cNvSpPr txBox="1">
            <a:spLocks noChangeArrowheads="1"/>
          </p:cNvSpPr>
          <p:nvPr/>
        </p:nvSpPr>
        <p:spPr bwMode="auto">
          <a:xfrm>
            <a:off x="5638800" y="35814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6</a:t>
            </a:r>
          </a:p>
        </p:txBody>
      </p:sp>
      <p:sp>
        <p:nvSpPr>
          <p:cNvPr id="65586" name="Text Box 48"/>
          <p:cNvSpPr txBox="1">
            <a:spLocks noChangeArrowheads="1"/>
          </p:cNvSpPr>
          <p:nvPr/>
        </p:nvSpPr>
        <p:spPr bwMode="auto">
          <a:xfrm>
            <a:off x="6705600" y="106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7</a:t>
            </a:r>
          </a:p>
        </p:txBody>
      </p:sp>
      <p:sp>
        <p:nvSpPr>
          <p:cNvPr id="65587" name="Text Box 49"/>
          <p:cNvSpPr txBox="1">
            <a:spLocks noChangeArrowheads="1"/>
          </p:cNvSpPr>
          <p:nvPr/>
        </p:nvSpPr>
        <p:spPr bwMode="auto">
          <a:xfrm>
            <a:off x="4191000" y="1066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8</a:t>
            </a:r>
          </a:p>
        </p:txBody>
      </p:sp>
      <p:sp>
        <p:nvSpPr>
          <p:cNvPr id="65588" name="Text Box 50"/>
          <p:cNvSpPr txBox="1">
            <a:spLocks noChangeArrowheads="1"/>
          </p:cNvSpPr>
          <p:nvPr/>
        </p:nvSpPr>
        <p:spPr bwMode="auto">
          <a:xfrm>
            <a:off x="2743200" y="33528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a:latin typeface="Tahoma" panose="020B0604030504040204" pitchFamily="34" charset="0"/>
                <a:ea typeface="新細明體" pitchFamily="-105" charset="-120"/>
              </a:rPr>
              <a:t>A</a:t>
            </a:r>
          </a:p>
        </p:txBody>
      </p:sp>
      <p:sp>
        <p:nvSpPr>
          <p:cNvPr id="65589" name="Text Box 51"/>
          <p:cNvSpPr txBox="1">
            <a:spLocks noChangeArrowheads="1"/>
          </p:cNvSpPr>
          <p:nvPr/>
        </p:nvSpPr>
        <p:spPr bwMode="auto">
          <a:xfrm>
            <a:off x="365125" y="868363"/>
            <a:ext cx="2270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a:latin typeface="Tahoma" panose="020B0604030504040204" pitchFamily="34" charset="0"/>
                <a:ea typeface="新細明體" pitchFamily="-105" charset="-120"/>
              </a:rPr>
              <a:t>Search Pattern:</a:t>
            </a:r>
            <a:endParaRPr lang="en-US" altLang="zh-TW">
              <a:solidFill>
                <a:schemeClr val="hlink"/>
              </a:solidFill>
              <a:latin typeface="Tahoma" panose="020B0604030504040204" pitchFamily="34" charset="0"/>
              <a:ea typeface="新細明體" pitchFamily="-105" charset="-120"/>
            </a:endParaRPr>
          </a:p>
          <a:p>
            <a:pPr algn="ctr" eaLnBrk="1" hangingPunct="1"/>
            <a:r>
              <a:rPr lang="en-US" altLang="zh-TW" b="1">
                <a:solidFill>
                  <a:srgbClr val="333399"/>
                </a:solidFill>
                <a:latin typeface="Tahoma" panose="020B0604030504040204" pitchFamily="34" charset="0"/>
                <a:ea typeface="新細明體" pitchFamily="-105" charset="-120"/>
              </a:rPr>
              <a:t>ATCG</a:t>
            </a:r>
          </a:p>
        </p:txBody>
      </p:sp>
      <p:sp>
        <p:nvSpPr>
          <p:cNvPr id="65590" name="Line 52"/>
          <p:cNvSpPr>
            <a:spLocks noChangeShapeType="1"/>
          </p:cNvSpPr>
          <p:nvPr/>
        </p:nvSpPr>
        <p:spPr bwMode="auto">
          <a:xfrm>
            <a:off x="5334000" y="1219200"/>
            <a:ext cx="457200" cy="68580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5591" name="Line 53"/>
          <p:cNvSpPr>
            <a:spLocks noChangeShapeType="1"/>
          </p:cNvSpPr>
          <p:nvPr/>
        </p:nvSpPr>
        <p:spPr bwMode="auto">
          <a:xfrm>
            <a:off x="5791200" y="1905000"/>
            <a:ext cx="1017588" cy="7938"/>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5592" name="Line 54"/>
          <p:cNvSpPr>
            <a:spLocks noChangeShapeType="1"/>
          </p:cNvSpPr>
          <p:nvPr/>
        </p:nvSpPr>
        <p:spPr bwMode="auto">
          <a:xfrm flipH="1">
            <a:off x="6592888" y="1625600"/>
            <a:ext cx="504825" cy="503238"/>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5593" name="Line 55"/>
          <p:cNvSpPr>
            <a:spLocks noChangeShapeType="1"/>
          </p:cNvSpPr>
          <p:nvPr/>
        </p:nvSpPr>
        <p:spPr bwMode="auto">
          <a:xfrm>
            <a:off x="6592888" y="1625600"/>
            <a:ext cx="503237" cy="503238"/>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61498"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65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CE1C7E4-C340-4A99-81A4-1F2278E3D5A0}" type="slidenum">
              <a:rPr lang="de-DE" altLang="de-DE" sz="1000"/>
              <a:pPr/>
              <a:t>51</a:t>
            </a:fld>
            <a:endParaRPr lang="de-DE" altLang="de-DE" sz="1000"/>
          </a:p>
        </p:txBody>
      </p:sp>
      <p:sp>
        <p:nvSpPr>
          <p:cNvPr id="66564" name="Rectangle 2"/>
          <p:cNvSpPr>
            <a:spLocks noGrp="1" noChangeArrowheads="1"/>
          </p:cNvSpPr>
          <p:nvPr>
            <p:ph type="title"/>
          </p:nvPr>
        </p:nvSpPr>
        <p:spPr/>
        <p:txBody>
          <a:bodyPr/>
          <a:lstStyle/>
          <a:p>
            <a:pPr eaLnBrk="1" hangingPunct="1"/>
            <a:r>
              <a:rPr lang="en-US" altLang="zh-TW" smtClean="0">
                <a:ea typeface="新細明體" pitchFamily="-105" charset="-120"/>
              </a:rPr>
              <a:t>Sortieren der MUMs</a:t>
            </a:r>
          </a:p>
        </p:txBody>
      </p:sp>
      <p:sp>
        <p:nvSpPr>
          <p:cNvPr id="66565" name="Rectangle 3"/>
          <p:cNvSpPr>
            <a:spLocks noGrp="1" noChangeArrowheads="1"/>
          </p:cNvSpPr>
          <p:nvPr>
            <p:ph type="body" idx="1"/>
          </p:nvPr>
        </p:nvSpPr>
        <p:spPr>
          <a:xfrm>
            <a:off x="323850" y="620713"/>
            <a:ext cx="8424863" cy="2286000"/>
          </a:xfrm>
        </p:spPr>
        <p:txBody>
          <a:bodyPr/>
          <a:lstStyle/>
          <a:p>
            <a:pPr eaLnBrk="1" hangingPunct="1">
              <a:lnSpc>
                <a:spcPct val="120000"/>
              </a:lnSpc>
            </a:pPr>
            <a:r>
              <a:rPr lang="en-US" altLang="zh-TW" sz="1800" smtClean="0">
                <a:ea typeface="新細明體" pitchFamily="-105" charset="-120"/>
              </a:rPr>
              <a:t>MUMs werden nach ihren Positionen in Genom A sortiert</a:t>
            </a:r>
          </a:p>
        </p:txBody>
      </p:sp>
      <p:sp>
        <p:nvSpPr>
          <p:cNvPr id="66566" name="Line 4"/>
          <p:cNvSpPr>
            <a:spLocks noChangeShapeType="1"/>
          </p:cNvSpPr>
          <p:nvPr/>
        </p:nvSpPr>
        <p:spPr bwMode="auto">
          <a:xfrm>
            <a:off x="21431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7" name="Line 5"/>
          <p:cNvSpPr>
            <a:spLocks noChangeShapeType="1"/>
          </p:cNvSpPr>
          <p:nvPr/>
        </p:nvSpPr>
        <p:spPr bwMode="auto">
          <a:xfrm>
            <a:off x="28289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8" name="Line 6"/>
          <p:cNvSpPr>
            <a:spLocks noChangeShapeType="1"/>
          </p:cNvSpPr>
          <p:nvPr/>
        </p:nvSpPr>
        <p:spPr bwMode="auto">
          <a:xfrm>
            <a:off x="3514725" y="13700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69" name="Line 7"/>
          <p:cNvSpPr>
            <a:spLocks noChangeShapeType="1"/>
          </p:cNvSpPr>
          <p:nvPr/>
        </p:nvSpPr>
        <p:spPr bwMode="auto">
          <a:xfrm>
            <a:off x="39719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0" name="Line 8"/>
          <p:cNvSpPr>
            <a:spLocks noChangeShapeType="1"/>
          </p:cNvSpPr>
          <p:nvPr/>
        </p:nvSpPr>
        <p:spPr bwMode="auto">
          <a:xfrm>
            <a:off x="46577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1" name="Line 9"/>
          <p:cNvSpPr>
            <a:spLocks noChangeShapeType="1"/>
          </p:cNvSpPr>
          <p:nvPr/>
        </p:nvSpPr>
        <p:spPr bwMode="auto">
          <a:xfrm>
            <a:off x="53435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2" name="Line 10"/>
          <p:cNvSpPr>
            <a:spLocks noChangeShapeType="1"/>
          </p:cNvSpPr>
          <p:nvPr/>
        </p:nvSpPr>
        <p:spPr bwMode="auto">
          <a:xfrm>
            <a:off x="6029325" y="1446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3" name="Line 11"/>
          <p:cNvSpPr>
            <a:spLocks noChangeShapeType="1"/>
          </p:cNvSpPr>
          <p:nvPr/>
        </p:nvSpPr>
        <p:spPr bwMode="auto">
          <a:xfrm>
            <a:off x="21431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4" name="Line 12"/>
          <p:cNvSpPr>
            <a:spLocks noChangeShapeType="1"/>
          </p:cNvSpPr>
          <p:nvPr/>
        </p:nvSpPr>
        <p:spPr bwMode="auto">
          <a:xfrm>
            <a:off x="32099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5" name="Line 13"/>
          <p:cNvSpPr>
            <a:spLocks noChangeShapeType="1"/>
          </p:cNvSpPr>
          <p:nvPr/>
        </p:nvSpPr>
        <p:spPr bwMode="auto">
          <a:xfrm>
            <a:off x="26765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6" name="Line 14"/>
          <p:cNvSpPr>
            <a:spLocks noChangeShapeType="1"/>
          </p:cNvSpPr>
          <p:nvPr/>
        </p:nvSpPr>
        <p:spPr bwMode="auto">
          <a:xfrm>
            <a:off x="40481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7" name="Line 15"/>
          <p:cNvSpPr>
            <a:spLocks noChangeShapeType="1"/>
          </p:cNvSpPr>
          <p:nvPr/>
        </p:nvSpPr>
        <p:spPr bwMode="auto">
          <a:xfrm>
            <a:off x="48101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8" name="Line 16"/>
          <p:cNvSpPr>
            <a:spLocks noChangeShapeType="1"/>
          </p:cNvSpPr>
          <p:nvPr/>
        </p:nvSpPr>
        <p:spPr bwMode="auto">
          <a:xfrm>
            <a:off x="5267325" y="19034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79" name="Line 17"/>
          <p:cNvSpPr>
            <a:spLocks noChangeShapeType="1"/>
          </p:cNvSpPr>
          <p:nvPr/>
        </p:nvSpPr>
        <p:spPr bwMode="auto">
          <a:xfrm>
            <a:off x="5800725" y="1827213"/>
            <a:ext cx="6096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80" name="Text Box 18"/>
          <p:cNvSpPr txBox="1">
            <a:spLocks noChangeArrowheads="1"/>
          </p:cNvSpPr>
          <p:nvPr/>
        </p:nvSpPr>
        <p:spPr bwMode="auto">
          <a:xfrm>
            <a:off x="22955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581" name="Text Box 19"/>
          <p:cNvSpPr txBox="1">
            <a:spLocks noChangeArrowheads="1"/>
          </p:cNvSpPr>
          <p:nvPr/>
        </p:nvSpPr>
        <p:spPr bwMode="auto">
          <a:xfrm>
            <a:off x="29813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582" name="Text Box 20"/>
          <p:cNvSpPr txBox="1">
            <a:spLocks noChangeArrowheads="1"/>
          </p:cNvSpPr>
          <p:nvPr/>
        </p:nvSpPr>
        <p:spPr bwMode="auto">
          <a:xfrm>
            <a:off x="3632200" y="1214438"/>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3</a:t>
            </a:r>
          </a:p>
        </p:txBody>
      </p:sp>
      <p:sp>
        <p:nvSpPr>
          <p:cNvPr id="66583" name="Text Box 21"/>
          <p:cNvSpPr txBox="1">
            <a:spLocks noChangeArrowheads="1"/>
          </p:cNvSpPr>
          <p:nvPr/>
        </p:nvSpPr>
        <p:spPr bwMode="auto">
          <a:xfrm>
            <a:off x="41243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584" name="Text Box 22"/>
          <p:cNvSpPr txBox="1">
            <a:spLocks noChangeArrowheads="1"/>
          </p:cNvSpPr>
          <p:nvPr/>
        </p:nvSpPr>
        <p:spPr bwMode="auto">
          <a:xfrm>
            <a:off x="48101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5</a:t>
            </a:r>
          </a:p>
        </p:txBody>
      </p:sp>
      <p:sp>
        <p:nvSpPr>
          <p:cNvPr id="66585" name="Text Box 23"/>
          <p:cNvSpPr txBox="1">
            <a:spLocks noChangeArrowheads="1"/>
          </p:cNvSpPr>
          <p:nvPr/>
        </p:nvSpPr>
        <p:spPr bwMode="auto">
          <a:xfrm>
            <a:off x="54959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586" name="Text Box 24"/>
          <p:cNvSpPr txBox="1">
            <a:spLocks noChangeArrowheads="1"/>
          </p:cNvSpPr>
          <p:nvPr/>
        </p:nvSpPr>
        <p:spPr bwMode="auto">
          <a:xfrm>
            <a:off x="6181725" y="12176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587" name="Text Box 25"/>
          <p:cNvSpPr txBox="1">
            <a:spLocks noChangeArrowheads="1"/>
          </p:cNvSpPr>
          <p:nvPr/>
        </p:nvSpPr>
        <p:spPr bwMode="auto">
          <a:xfrm>
            <a:off x="22955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588" name="Text Box 26"/>
          <p:cNvSpPr txBox="1">
            <a:spLocks noChangeArrowheads="1"/>
          </p:cNvSpPr>
          <p:nvPr/>
        </p:nvSpPr>
        <p:spPr bwMode="auto">
          <a:xfrm>
            <a:off x="28289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3</a:t>
            </a:r>
          </a:p>
        </p:txBody>
      </p:sp>
      <p:sp>
        <p:nvSpPr>
          <p:cNvPr id="66589" name="Text Box 27"/>
          <p:cNvSpPr txBox="1">
            <a:spLocks noChangeArrowheads="1"/>
          </p:cNvSpPr>
          <p:nvPr/>
        </p:nvSpPr>
        <p:spPr bwMode="auto">
          <a:xfrm>
            <a:off x="33623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590" name="Text Box 28"/>
          <p:cNvSpPr txBox="1">
            <a:spLocks noChangeArrowheads="1"/>
          </p:cNvSpPr>
          <p:nvPr/>
        </p:nvSpPr>
        <p:spPr bwMode="auto">
          <a:xfrm>
            <a:off x="42005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591" name="Text Box 29"/>
          <p:cNvSpPr txBox="1">
            <a:spLocks noChangeArrowheads="1"/>
          </p:cNvSpPr>
          <p:nvPr/>
        </p:nvSpPr>
        <p:spPr bwMode="auto">
          <a:xfrm>
            <a:off x="49625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592" name="Text Box 30"/>
          <p:cNvSpPr txBox="1">
            <a:spLocks noChangeArrowheads="1"/>
          </p:cNvSpPr>
          <p:nvPr/>
        </p:nvSpPr>
        <p:spPr bwMode="auto">
          <a:xfrm>
            <a:off x="5419725" y="19034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593" name="Text Box 31"/>
          <p:cNvSpPr txBox="1">
            <a:spLocks noChangeArrowheads="1"/>
          </p:cNvSpPr>
          <p:nvPr/>
        </p:nvSpPr>
        <p:spPr bwMode="auto">
          <a:xfrm>
            <a:off x="5953125" y="18272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5</a:t>
            </a:r>
          </a:p>
        </p:txBody>
      </p:sp>
      <p:sp>
        <p:nvSpPr>
          <p:cNvPr id="66594" name="Text Box 32"/>
          <p:cNvSpPr txBox="1">
            <a:spLocks noChangeArrowheads="1"/>
          </p:cNvSpPr>
          <p:nvPr/>
        </p:nvSpPr>
        <p:spPr bwMode="auto">
          <a:xfrm>
            <a:off x="755650" y="1196975"/>
            <a:ext cx="1184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A:</a:t>
            </a:r>
          </a:p>
        </p:txBody>
      </p:sp>
      <p:sp>
        <p:nvSpPr>
          <p:cNvPr id="66595" name="Text Box 33"/>
          <p:cNvSpPr txBox="1">
            <a:spLocks noChangeArrowheads="1"/>
          </p:cNvSpPr>
          <p:nvPr/>
        </p:nvSpPr>
        <p:spPr bwMode="auto">
          <a:xfrm>
            <a:off x="771525" y="1674813"/>
            <a:ext cx="118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B:</a:t>
            </a:r>
          </a:p>
        </p:txBody>
      </p:sp>
      <p:sp>
        <p:nvSpPr>
          <p:cNvPr id="66596" name="Line 34"/>
          <p:cNvSpPr>
            <a:spLocks noChangeShapeType="1"/>
          </p:cNvSpPr>
          <p:nvPr/>
        </p:nvSpPr>
        <p:spPr bwMode="auto">
          <a:xfrm>
            <a:off x="21590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7" name="Line 35"/>
          <p:cNvSpPr>
            <a:spLocks noChangeShapeType="1"/>
          </p:cNvSpPr>
          <p:nvPr/>
        </p:nvSpPr>
        <p:spPr bwMode="auto">
          <a:xfrm>
            <a:off x="28448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8" name="Line 36"/>
          <p:cNvSpPr>
            <a:spLocks noChangeShapeType="1"/>
          </p:cNvSpPr>
          <p:nvPr/>
        </p:nvSpPr>
        <p:spPr bwMode="auto">
          <a:xfrm>
            <a:off x="39878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599" name="Line 37"/>
          <p:cNvSpPr>
            <a:spLocks noChangeShapeType="1"/>
          </p:cNvSpPr>
          <p:nvPr/>
        </p:nvSpPr>
        <p:spPr bwMode="auto">
          <a:xfrm>
            <a:off x="53594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0" name="Line 38"/>
          <p:cNvSpPr>
            <a:spLocks noChangeShapeType="1"/>
          </p:cNvSpPr>
          <p:nvPr/>
        </p:nvSpPr>
        <p:spPr bwMode="auto">
          <a:xfrm>
            <a:off x="6045200" y="2838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1" name="Line 39"/>
          <p:cNvSpPr>
            <a:spLocks noChangeShapeType="1"/>
          </p:cNvSpPr>
          <p:nvPr/>
        </p:nvSpPr>
        <p:spPr bwMode="auto">
          <a:xfrm>
            <a:off x="21590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2" name="Line 40"/>
          <p:cNvSpPr>
            <a:spLocks noChangeShapeType="1"/>
          </p:cNvSpPr>
          <p:nvPr/>
        </p:nvSpPr>
        <p:spPr bwMode="auto">
          <a:xfrm>
            <a:off x="32258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3" name="Line 41"/>
          <p:cNvSpPr>
            <a:spLocks noChangeShapeType="1"/>
          </p:cNvSpPr>
          <p:nvPr/>
        </p:nvSpPr>
        <p:spPr bwMode="auto">
          <a:xfrm>
            <a:off x="4064000" y="32956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4" name="Line 42"/>
          <p:cNvSpPr>
            <a:spLocks noChangeShapeType="1"/>
          </p:cNvSpPr>
          <p:nvPr/>
        </p:nvSpPr>
        <p:spPr bwMode="auto">
          <a:xfrm>
            <a:off x="4826000" y="3219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5" name="Line 43"/>
          <p:cNvSpPr>
            <a:spLocks noChangeShapeType="1"/>
          </p:cNvSpPr>
          <p:nvPr/>
        </p:nvSpPr>
        <p:spPr bwMode="auto">
          <a:xfrm>
            <a:off x="5740400" y="3219450"/>
            <a:ext cx="609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06" name="Text Box 44"/>
          <p:cNvSpPr txBox="1">
            <a:spLocks noChangeArrowheads="1"/>
          </p:cNvSpPr>
          <p:nvPr/>
        </p:nvSpPr>
        <p:spPr bwMode="auto">
          <a:xfrm>
            <a:off x="23114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607" name="Text Box 45"/>
          <p:cNvSpPr txBox="1">
            <a:spLocks noChangeArrowheads="1"/>
          </p:cNvSpPr>
          <p:nvPr/>
        </p:nvSpPr>
        <p:spPr bwMode="auto">
          <a:xfrm>
            <a:off x="29972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608" name="Text Box 46"/>
          <p:cNvSpPr txBox="1">
            <a:spLocks noChangeArrowheads="1"/>
          </p:cNvSpPr>
          <p:nvPr/>
        </p:nvSpPr>
        <p:spPr bwMode="auto">
          <a:xfrm>
            <a:off x="41402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609" name="Text Box 47"/>
          <p:cNvSpPr txBox="1">
            <a:spLocks noChangeArrowheads="1"/>
          </p:cNvSpPr>
          <p:nvPr/>
        </p:nvSpPr>
        <p:spPr bwMode="auto">
          <a:xfrm>
            <a:off x="55118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610" name="Text Box 48"/>
          <p:cNvSpPr txBox="1">
            <a:spLocks noChangeArrowheads="1"/>
          </p:cNvSpPr>
          <p:nvPr/>
        </p:nvSpPr>
        <p:spPr bwMode="auto">
          <a:xfrm>
            <a:off x="6197600" y="26098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611" name="Text Box 49"/>
          <p:cNvSpPr txBox="1">
            <a:spLocks noChangeArrowheads="1"/>
          </p:cNvSpPr>
          <p:nvPr/>
        </p:nvSpPr>
        <p:spPr bwMode="auto">
          <a:xfrm>
            <a:off x="2311400" y="32956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1</a:t>
            </a:r>
          </a:p>
        </p:txBody>
      </p:sp>
      <p:sp>
        <p:nvSpPr>
          <p:cNvPr id="66612" name="Text Box 50"/>
          <p:cNvSpPr txBox="1">
            <a:spLocks noChangeArrowheads="1"/>
          </p:cNvSpPr>
          <p:nvPr/>
        </p:nvSpPr>
        <p:spPr bwMode="auto">
          <a:xfrm>
            <a:off x="3362325" y="32750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2</a:t>
            </a:r>
          </a:p>
        </p:txBody>
      </p:sp>
      <p:sp>
        <p:nvSpPr>
          <p:cNvPr id="66613" name="Text Box 51"/>
          <p:cNvSpPr txBox="1">
            <a:spLocks noChangeArrowheads="1"/>
          </p:cNvSpPr>
          <p:nvPr/>
        </p:nvSpPr>
        <p:spPr bwMode="auto">
          <a:xfrm>
            <a:off x="4216400" y="329565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4</a:t>
            </a:r>
          </a:p>
        </p:txBody>
      </p:sp>
      <p:sp>
        <p:nvSpPr>
          <p:cNvPr id="66614" name="Text Box 52"/>
          <p:cNvSpPr txBox="1">
            <a:spLocks noChangeArrowheads="1"/>
          </p:cNvSpPr>
          <p:nvPr/>
        </p:nvSpPr>
        <p:spPr bwMode="auto">
          <a:xfrm>
            <a:off x="5038725" y="31988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6</a:t>
            </a:r>
          </a:p>
        </p:txBody>
      </p:sp>
      <p:sp>
        <p:nvSpPr>
          <p:cNvPr id="66615" name="Text Box 53"/>
          <p:cNvSpPr txBox="1">
            <a:spLocks noChangeArrowheads="1"/>
          </p:cNvSpPr>
          <p:nvPr/>
        </p:nvSpPr>
        <p:spPr bwMode="auto">
          <a:xfrm>
            <a:off x="5876925" y="319881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200">
                <a:latin typeface="Tahoma" panose="020B0604030504040204" pitchFamily="34" charset="0"/>
                <a:ea typeface="新細明體" pitchFamily="-105" charset="-120"/>
              </a:rPr>
              <a:t>7</a:t>
            </a:r>
          </a:p>
        </p:txBody>
      </p:sp>
      <p:sp>
        <p:nvSpPr>
          <p:cNvPr id="66616" name="Text Box 54"/>
          <p:cNvSpPr txBox="1">
            <a:spLocks noChangeArrowheads="1"/>
          </p:cNvSpPr>
          <p:nvPr/>
        </p:nvSpPr>
        <p:spPr bwMode="auto">
          <a:xfrm>
            <a:off x="771525" y="2589213"/>
            <a:ext cx="1184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A:</a:t>
            </a:r>
          </a:p>
        </p:txBody>
      </p:sp>
      <p:sp>
        <p:nvSpPr>
          <p:cNvPr id="66617" name="Text Box 55"/>
          <p:cNvSpPr txBox="1">
            <a:spLocks noChangeArrowheads="1"/>
          </p:cNvSpPr>
          <p:nvPr/>
        </p:nvSpPr>
        <p:spPr bwMode="auto">
          <a:xfrm>
            <a:off x="787400" y="3067050"/>
            <a:ext cx="118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latin typeface="Tahoma" panose="020B0604030504040204" pitchFamily="34" charset="0"/>
                <a:ea typeface="新細明體" pitchFamily="-105" charset="-120"/>
              </a:rPr>
              <a:t>Genome B:</a:t>
            </a:r>
          </a:p>
        </p:txBody>
      </p:sp>
      <p:sp>
        <p:nvSpPr>
          <p:cNvPr id="66618" name="Line 56"/>
          <p:cNvSpPr>
            <a:spLocks noChangeShapeType="1"/>
          </p:cNvSpPr>
          <p:nvPr/>
        </p:nvSpPr>
        <p:spPr bwMode="auto">
          <a:xfrm>
            <a:off x="2447925" y="1446213"/>
            <a:ext cx="1588"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19" name="Line 57"/>
          <p:cNvSpPr>
            <a:spLocks noChangeShapeType="1"/>
          </p:cNvSpPr>
          <p:nvPr/>
        </p:nvSpPr>
        <p:spPr bwMode="auto">
          <a:xfrm>
            <a:off x="3133725" y="1446213"/>
            <a:ext cx="3810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0" name="Line 58"/>
          <p:cNvSpPr>
            <a:spLocks noChangeShapeType="1"/>
          </p:cNvSpPr>
          <p:nvPr/>
        </p:nvSpPr>
        <p:spPr bwMode="auto">
          <a:xfrm flipH="1">
            <a:off x="2981325" y="1370013"/>
            <a:ext cx="838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1" name="Line 59"/>
          <p:cNvSpPr>
            <a:spLocks noChangeShapeType="1"/>
          </p:cNvSpPr>
          <p:nvPr/>
        </p:nvSpPr>
        <p:spPr bwMode="auto">
          <a:xfrm>
            <a:off x="4276725" y="1446213"/>
            <a:ext cx="76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2" name="Line 60"/>
          <p:cNvSpPr>
            <a:spLocks noChangeShapeType="1"/>
          </p:cNvSpPr>
          <p:nvPr/>
        </p:nvSpPr>
        <p:spPr bwMode="auto">
          <a:xfrm>
            <a:off x="4962525" y="1446213"/>
            <a:ext cx="1143000" cy="381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3" name="Line 61"/>
          <p:cNvSpPr>
            <a:spLocks noChangeShapeType="1"/>
          </p:cNvSpPr>
          <p:nvPr/>
        </p:nvSpPr>
        <p:spPr bwMode="auto">
          <a:xfrm flipH="1">
            <a:off x="5114925" y="1446213"/>
            <a:ext cx="533400" cy="381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4" name="Line 62"/>
          <p:cNvSpPr>
            <a:spLocks noChangeShapeType="1"/>
          </p:cNvSpPr>
          <p:nvPr/>
        </p:nvSpPr>
        <p:spPr bwMode="auto">
          <a:xfrm flipH="1">
            <a:off x="5495925" y="1446213"/>
            <a:ext cx="838200" cy="457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5" name="Line 63"/>
          <p:cNvSpPr>
            <a:spLocks noChangeShapeType="1"/>
          </p:cNvSpPr>
          <p:nvPr/>
        </p:nvSpPr>
        <p:spPr bwMode="auto">
          <a:xfrm flipH="1">
            <a:off x="2447925" y="2817813"/>
            <a:ext cx="1588"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nchor="ctr">
            <a:spAutoFit/>
          </a:bodyPr>
          <a:lstStyle/>
          <a:p>
            <a:endParaRPr lang="de-DE"/>
          </a:p>
        </p:txBody>
      </p:sp>
      <p:sp>
        <p:nvSpPr>
          <p:cNvPr id="66626" name="Line 64"/>
          <p:cNvSpPr>
            <a:spLocks noChangeShapeType="1"/>
          </p:cNvSpPr>
          <p:nvPr/>
        </p:nvSpPr>
        <p:spPr bwMode="auto">
          <a:xfrm>
            <a:off x="3133725" y="2817813"/>
            <a:ext cx="381000"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7" name="Line 65"/>
          <p:cNvSpPr>
            <a:spLocks noChangeShapeType="1"/>
          </p:cNvSpPr>
          <p:nvPr/>
        </p:nvSpPr>
        <p:spPr bwMode="auto">
          <a:xfrm>
            <a:off x="4276725" y="2817813"/>
            <a:ext cx="76200" cy="457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8" name="Line 66"/>
          <p:cNvSpPr>
            <a:spLocks noChangeShapeType="1"/>
          </p:cNvSpPr>
          <p:nvPr/>
        </p:nvSpPr>
        <p:spPr bwMode="auto">
          <a:xfrm flipH="1">
            <a:off x="5114925" y="2817813"/>
            <a:ext cx="533400" cy="3810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29" name="Line 67"/>
          <p:cNvSpPr>
            <a:spLocks noChangeShapeType="1"/>
          </p:cNvSpPr>
          <p:nvPr/>
        </p:nvSpPr>
        <p:spPr bwMode="auto">
          <a:xfrm flipH="1">
            <a:off x="6105525" y="2817813"/>
            <a:ext cx="228600" cy="3810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66630" name="Text Box 68"/>
          <p:cNvSpPr txBox="1">
            <a:spLocks noChangeArrowheads="1"/>
          </p:cNvSpPr>
          <p:nvPr/>
        </p:nvSpPr>
        <p:spPr bwMode="auto">
          <a:xfrm>
            <a:off x="395288" y="3573463"/>
            <a:ext cx="83978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a:t>Jeder MUM ist nur mit seiner Nummer gekennzeichnet, ohne Berücksichtigung seiner Länge.</a:t>
            </a:r>
          </a:p>
          <a:p>
            <a:pPr eaLnBrk="1" hangingPunct="1">
              <a:lnSpc>
                <a:spcPct val="120000"/>
              </a:lnSpc>
            </a:pPr>
            <a:endParaRPr lang="de-DE" altLang="de-DE" sz="1400"/>
          </a:p>
          <a:p>
            <a:pPr eaLnBrk="1" hangingPunct="1">
              <a:lnSpc>
                <a:spcPct val="120000"/>
              </a:lnSpc>
            </a:pPr>
            <a:r>
              <a:rPr lang="de-DE" altLang="de-DE" sz="1400"/>
              <a:t>Das obere Alignment zeigt alle MUMs. </a:t>
            </a:r>
          </a:p>
          <a:p>
            <a:pPr eaLnBrk="1" hangingPunct="1">
              <a:lnSpc>
                <a:spcPct val="120000"/>
              </a:lnSpc>
            </a:pPr>
            <a:r>
              <a:rPr lang="de-DE" altLang="de-DE" sz="1400"/>
              <a:t>Die Verschiebung von MUM 5 in Genom B zeigt eine Transposition an.</a:t>
            </a:r>
          </a:p>
          <a:p>
            <a:pPr eaLnBrk="1" hangingPunct="1">
              <a:lnSpc>
                <a:spcPct val="120000"/>
              </a:lnSpc>
            </a:pPr>
            <a:r>
              <a:rPr lang="de-DE" altLang="de-DE" sz="1400"/>
              <a:t>Die Verschiebung von MUM 3 könnte ein Zufallstreffer oder Teil einer inexakten Repeat-Sequenz sein.</a:t>
            </a:r>
          </a:p>
          <a:p>
            <a:pPr eaLnBrk="1" hangingPunct="1">
              <a:lnSpc>
                <a:spcPct val="120000"/>
              </a:lnSpc>
            </a:pPr>
            <a:endParaRPr lang="de-DE" altLang="de-DE" sz="1400"/>
          </a:p>
          <a:p>
            <a:pPr eaLnBrk="1" hangingPunct="1">
              <a:lnSpc>
                <a:spcPct val="120000"/>
              </a:lnSpc>
            </a:pPr>
            <a:r>
              <a:rPr lang="de-DE" altLang="de-DE" sz="1400"/>
              <a:t>Unteres Alignment: suche in beiden Genomen die längste gemeinsam ansteigende Folge an Subsequenzen</a:t>
            </a:r>
            <a:endParaRPr lang="en-US" altLang="zh-TW" sz="1800">
              <a:ea typeface="新細明體" pitchFamily="-105" charset="-120"/>
            </a:endParaRPr>
          </a:p>
        </p:txBody>
      </p:sp>
      <p:sp>
        <p:nvSpPr>
          <p:cNvPr id="62535"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758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125F310B-4E80-44AC-B88C-8337350931DF}" type="slidenum">
              <a:rPr lang="de-DE" altLang="de-DE" sz="1000"/>
              <a:pPr/>
              <a:t>52</a:t>
            </a:fld>
            <a:endParaRPr lang="de-DE" altLang="de-DE" sz="1000"/>
          </a:p>
        </p:txBody>
      </p:sp>
      <p:sp>
        <p:nvSpPr>
          <p:cNvPr id="67588"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Beispiel: Alignment zweier Mikroorganismen</a:t>
            </a:r>
          </a:p>
        </p:txBody>
      </p:sp>
      <p:sp>
        <p:nvSpPr>
          <p:cNvPr id="67589" name="Text Box 3"/>
          <p:cNvSpPr txBox="1">
            <a:spLocks noChangeArrowheads="1"/>
          </p:cNvSpPr>
          <p:nvPr/>
        </p:nvSpPr>
        <p:spPr bwMode="auto">
          <a:xfrm>
            <a:off x="4500563" y="5805488"/>
            <a:ext cx="4008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pic>
        <p:nvPicPr>
          <p:cNvPr id="67590" name="Picture 4" descr="gkc38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5020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5"/>
          <p:cNvSpPr txBox="1">
            <a:spLocks noChangeArrowheads="1"/>
          </p:cNvSpPr>
          <p:nvPr/>
        </p:nvSpPr>
        <p:spPr bwMode="auto">
          <a:xfrm>
            <a:off x="3924300" y="620713"/>
            <a:ext cx="4826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600"/>
              <a:t>Das Genom von </a:t>
            </a:r>
            <a:r>
              <a:rPr lang="de-DE" altLang="de-DE" sz="1600" i="1"/>
              <a:t>M.genitalium  </a:t>
            </a:r>
            <a:r>
              <a:rPr lang="de-DE" altLang="de-DE" sz="1600"/>
              <a:t> ist nur etwa 2/3 so lang wie das von </a:t>
            </a:r>
            <a:r>
              <a:rPr lang="de-DE" altLang="de-DE" sz="1600" i="1"/>
              <a:t>M.pneumoniae</a:t>
            </a:r>
            <a:r>
              <a:rPr lang="de-DE" altLang="de-DE" sz="1600"/>
              <a:t>.</a:t>
            </a:r>
          </a:p>
          <a:p>
            <a:pPr eaLnBrk="1" hangingPunct="1">
              <a:lnSpc>
                <a:spcPct val="120000"/>
              </a:lnSpc>
            </a:pPr>
            <a:endParaRPr lang="de-DE" altLang="de-DE" sz="1600"/>
          </a:p>
          <a:p>
            <a:pPr eaLnBrk="1" hangingPunct="1">
              <a:lnSpc>
                <a:spcPct val="120000"/>
              </a:lnSpc>
            </a:pPr>
            <a:r>
              <a:rPr lang="de-DE" altLang="de-DE" sz="1600"/>
              <a:t>Obere Abbildung: FASTA-Alignment von </a:t>
            </a:r>
          </a:p>
          <a:p>
            <a:pPr eaLnBrk="1" hangingPunct="1">
              <a:lnSpc>
                <a:spcPct val="120000"/>
              </a:lnSpc>
            </a:pPr>
            <a:r>
              <a:rPr lang="de-DE" altLang="de-DE" sz="1600" i="1"/>
              <a:t>M.genitalium</a:t>
            </a:r>
            <a:r>
              <a:rPr lang="de-DE" altLang="de-DE" sz="1600"/>
              <a:t> und </a:t>
            </a:r>
            <a:r>
              <a:rPr lang="de-DE" altLang="de-DE" sz="1600" i="1"/>
              <a:t>M.pneumoniae.</a:t>
            </a:r>
          </a:p>
          <a:p>
            <a:pPr eaLnBrk="1" hangingPunct="1">
              <a:lnSpc>
                <a:spcPct val="120000"/>
              </a:lnSpc>
            </a:pPr>
            <a:endParaRPr lang="de-DE" altLang="de-DE" sz="1600" i="1"/>
          </a:p>
          <a:p>
            <a:pPr eaLnBrk="1" hangingPunct="1">
              <a:lnSpc>
                <a:spcPct val="120000"/>
              </a:lnSpc>
            </a:pPr>
            <a:r>
              <a:rPr lang="de-DE" altLang="de-DE" sz="1600"/>
              <a:t>Mitte: Alignment mit 25mers </a:t>
            </a:r>
          </a:p>
          <a:p>
            <a:pPr eaLnBrk="1" hangingPunct="1">
              <a:lnSpc>
                <a:spcPct val="120000"/>
              </a:lnSpc>
            </a:pPr>
            <a:endParaRPr lang="de-DE" altLang="de-DE" sz="1600"/>
          </a:p>
          <a:p>
            <a:pPr eaLnBrk="1" hangingPunct="1">
              <a:lnSpc>
                <a:spcPct val="120000"/>
              </a:lnSpc>
            </a:pPr>
            <a:r>
              <a:rPr lang="de-DE" altLang="de-DE" sz="1600"/>
              <a:t>Unten: Alignment mit MUMs. 5 Translokationen.</a:t>
            </a:r>
          </a:p>
          <a:p>
            <a:pPr eaLnBrk="1" hangingPunct="1">
              <a:lnSpc>
                <a:spcPct val="120000"/>
              </a:lnSpc>
            </a:pPr>
            <a:endParaRPr lang="de-DE" altLang="de-DE" sz="1600"/>
          </a:p>
          <a:p>
            <a:pPr eaLnBrk="1" hangingPunct="1">
              <a:lnSpc>
                <a:spcPct val="120000"/>
              </a:lnSpc>
            </a:pPr>
            <a:r>
              <a:rPr lang="de-DE" altLang="de-DE" sz="1600"/>
              <a:t>Ein Punkt bedeutet jeweils einen Treffer zwischen den Genomen. </a:t>
            </a:r>
          </a:p>
          <a:p>
            <a:pPr eaLnBrk="1" hangingPunct="1">
              <a:lnSpc>
                <a:spcPct val="120000"/>
              </a:lnSpc>
            </a:pPr>
            <a:r>
              <a:rPr lang="de-DE" altLang="de-DE" sz="1600"/>
              <a:t>FASTA-Plot: ähnliche Gene</a:t>
            </a:r>
          </a:p>
          <a:p>
            <a:pPr eaLnBrk="1" hangingPunct="1">
              <a:lnSpc>
                <a:spcPct val="120000"/>
              </a:lnSpc>
            </a:pPr>
            <a:r>
              <a:rPr lang="de-DE" altLang="de-DE" sz="1600"/>
              <a:t>25-mer-Plot: 25-Basen-Sequenz, die in beiden Sequenzen genau einmal vorkommt.</a:t>
            </a:r>
          </a:p>
          <a:p>
            <a:pPr eaLnBrk="1" hangingPunct="1">
              <a:lnSpc>
                <a:spcPct val="120000"/>
              </a:lnSpc>
            </a:pPr>
            <a:r>
              <a:rPr lang="de-DE" altLang="de-DE" sz="1600"/>
              <a:t>MUM-Plot: MUM-Treffer.</a:t>
            </a:r>
          </a:p>
        </p:txBody>
      </p:sp>
      <p:sp>
        <p:nvSpPr>
          <p:cNvPr id="63496"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6963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DF0F9E41-E20C-4C50-811C-CCC53D1D95A4}" type="slidenum">
              <a:rPr lang="de-DE" altLang="de-DE" sz="1000"/>
              <a:pPr/>
              <a:t>53</a:t>
            </a:fld>
            <a:endParaRPr lang="de-DE" altLang="de-DE" sz="1000"/>
          </a:p>
        </p:txBody>
      </p:sp>
      <p:sp>
        <p:nvSpPr>
          <p:cNvPr id="69636"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Beispiel: Alignment Mensch:Maus</a:t>
            </a:r>
          </a:p>
        </p:txBody>
      </p:sp>
      <p:sp>
        <p:nvSpPr>
          <p:cNvPr id="69637" name="Text Box 3"/>
          <p:cNvSpPr txBox="1">
            <a:spLocks noChangeArrowheads="1"/>
          </p:cNvSpPr>
          <p:nvPr/>
        </p:nvSpPr>
        <p:spPr bwMode="auto">
          <a:xfrm>
            <a:off x="4800600" y="5334000"/>
            <a:ext cx="4008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a:t>Delcher et al. Nucleic Acids Res 27, 2369 (1999)</a:t>
            </a:r>
          </a:p>
        </p:txBody>
      </p:sp>
      <p:pic>
        <p:nvPicPr>
          <p:cNvPr id="69638" name="Picture 4" descr="gkc38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838200"/>
            <a:ext cx="481965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5"/>
          <p:cNvSpPr txBox="1">
            <a:spLocks noChangeArrowheads="1"/>
          </p:cNvSpPr>
          <p:nvPr/>
        </p:nvSpPr>
        <p:spPr bwMode="auto">
          <a:xfrm>
            <a:off x="228600" y="762000"/>
            <a:ext cx="3695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a:t>Alignment von weiter entfernt liegenden Spezies:</a:t>
            </a:r>
          </a:p>
          <a:p>
            <a:pPr eaLnBrk="1" hangingPunct="1">
              <a:lnSpc>
                <a:spcPct val="120000"/>
              </a:lnSpc>
            </a:pPr>
            <a:r>
              <a:rPr lang="de-DE" altLang="de-DE" sz="1800"/>
              <a:t>Mensch gegen Maus.</a:t>
            </a:r>
          </a:p>
          <a:p>
            <a:pPr eaLnBrk="1" hangingPunct="1">
              <a:lnSpc>
                <a:spcPct val="120000"/>
              </a:lnSpc>
            </a:pPr>
            <a:endParaRPr lang="de-DE" altLang="de-DE" sz="1800"/>
          </a:p>
          <a:p>
            <a:pPr eaLnBrk="1" hangingPunct="1">
              <a:lnSpc>
                <a:spcPct val="120000"/>
              </a:lnSpc>
            </a:pPr>
            <a:r>
              <a:rPr lang="de-DE" altLang="de-DE" sz="1800"/>
              <a:t>Hier: Alignment einer 222 930 bp Teilsequenz auf dem mensch-lichen Chromosom 12, accession no. U47924, gegen eine 227 538 bp lange Teilsequenz des Maus-chromosoms 6. </a:t>
            </a:r>
          </a:p>
          <a:p>
            <a:pPr eaLnBrk="1" hangingPunct="1">
              <a:lnSpc>
                <a:spcPct val="120000"/>
              </a:lnSpc>
            </a:pPr>
            <a:endParaRPr lang="de-DE" altLang="de-DE" sz="1800"/>
          </a:p>
          <a:p>
            <a:pPr eaLnBrk="1" hangingPunct="1">
              <a:lnSpc>
                <a:spcPct val="120000"/>
              </a:lnSpc>
            </a:pPr>
            <a:r>
              <a:rPr lang="de-DE" altLang="de-DE" sz="1800"/>
              <a:t>Jeder Punkt des Plots entspricht einem MUM von [ge]15 bp. </a:t>
            </a:r>
          </a:p>
        </p:txBody>
      </p:sp>
      <p:sp>
        <p:nvSpPr>
          <p:cNvPr id="65544"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7168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A2E3FD33-BDED-4CF7-BAF6-270DE2B6C931}" type="slidenum">
              <a:rPr lang="de-DE" altLang="de-DE" sz="1000"/>
              <a:pPr/>
              <a:t>54</a:t>
            </a:fld>
            <a:endParaRPr lang="de-DE" altLang="de-DE" sz="1000"/>
          </a:p>
        </p:txBody>
      </p:sp>
      <p:sp>
        <p:nvSpPr>
          <p:cNvPr id="71684" name="Rectangle 2"/>
          <p:cNvSpPr>
            <a:spLocks noGrp="1" noChangeArrowheads="1"/>
          </p:cNvSpPr>
          <p:nvPr>
            <p:ph type="title"/>
          </p:nvPr>
        </p:nvSpPr>
        <p:spPr>
          <a:xfrm>
            <a:off x="685800" y="152400"/>
            <a:ext cx="7772400" cy="396875"/>
          </a:xfrm>
        </p:spPr>
        <p:txBody>
          <a:bodyPr/>
          <a:lstStyle/>
          <a:p>
            <a:pPr eaLnBrk="1" hangingPunct="1"/>
            <a:r>
              <a:rPr lang="en-US" altLang="zh-TW" smtClean="0">
                <a:ea typeface="新細明體" pitchFamily="-105" charset="-120"/>
              </a:rPr>
              <a:t>Zusammenfassung</a:t>
            </a:r>
          </a:p>
        </p:txBody>
      </p:sp>
      <p:sp>
        <p:nvSpPr>
          <p:cNvPr id="71685" name="Rectangle 3"/>
          <p:cNvSpPr>
            <a:spLocks noGrp="1" noChangeArrowheads="1"/>
          </p:cNvSpPr>
          <p:nvPr>
            <p:ph type="body" idx="1"/>
          </p:nvPr>
        </p:nvSpPr>
        <p:spPr>
          <a:xfrm>
            <a:off x="179512" y="556171"/>
            <a:ext cx="8784976" cy="5334000"/>
          </a:xfrm>
        </p:spPr>
        <p:txBody>
          <a:bodyPr/>
          <a:lstStyle/>
          <a:p>
            <a:pPr eaLnBrk="1" hangingPunct="1">
              <a:lnSpc>
                <a:spcPct val="120000"/>
              </a:lnSpc>
            </a:pPr>
            <a:r>
              <a:rPr lang="en-CA" altLang="de-DE" sz="1800" dirty="0" smtClean="0">
                <a:ea typeface="ＭＳ Ｐゴシック" panose="020B0600070205080204" pitchFamily="34" charset="-128"/>
              </a:rPr>
              <a:t>Gene in </a:t>
            </a:r>
            <a:r>
              <a:rPr lang="en-CA" altLang="de-DE" sz="1800" dirty="0" err="1" smtClean="0">
                <a:ea typeface="ＭＳ Ｐゴシック" panose="020B0600070205080204" pitchFamily="34" charset="-128"/>
              </a:rPr>
              <a:t>prokaryotischen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Genomen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können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sehr</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zuverlässig</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mit</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Bioinformatik</a:t>
            </a:r>
            <a:r>
              <a:rPr lang="en-CA" altLang="de-DE" sz="1800" dirty="0" smtClean="0">
                <a:ea typeface="ＭＳ Ｐゴシック" panose="020B0600070205080204" pitchFamily="34" charset="-128"/>
              </a:rPr>
              <a:t>-Tools </a:t>
            </a:r>
            <a:r>
              <a:rPr lang="en-CA" altLang="de-DE" sz="1800" dirty="0" err="1" smtClean="0">
                <a:ea typeface="ＭＳ Ｐゴシック" panose="020B0600070205080204" pitchFamily="34" charset="-128"/>
              </a:rPr>
              <a:t>gefunden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werden</a:t>
            </a:r>
            <a:r>
              <a:rPr lang="en-CA" altLang="de-DE" sz="1800" dirty="0">
                <a:ea typeface="ＭＳ Ｐゴシック" panose="020B0600070205080204" pitchFamily="34" charset="-128"/>
              </a:rPr>
              <a:t>,</a:t>
            </a:r>
            <a:r>
              <a:rPr lang="en-CA" altLang="de-DE" sz="1800" dirty="0" smtClean="0">
                <a:ea typeface="ＭＳ Ｐゴシック" panose="020B0600070205080204" pitchFamily="34" charset="-128"/>
              </a:rPr>
              <a:t> den </a:t>
            </a:r>
            <a:r>
              <a:rPr lang="en-CA" altLang="de-DE" sz="1800" dirty="0" err="1" smtClean="0">
                <a:ea typeface="ＭＳ Ｐゴシック" panose="020B0600070205080204" pitchFamily="34" charset="-128"/>
              </a:rPr>
              <a:t>genauen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Genstart</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aber</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nur</a:t>
            </a:r>
            <a:r>
              <a:rPr lang="en-CA" altLang="de-DE" sz="1800" dirty="0" smtClean="0">
                <a:ea typeface="ＭＳ Ｐゴシック" panose="020B0600070205080204" pitchFamily="34" charset="-128"/>
              </a:rPr>
              <a:t> in </a:t>
            </a:r>
            <a:r>
              <a:rPr lang="en-CA" altLang="de-DE" sz="1800" dirty="0" err="1" smtClean="0">
                <a:ea typeface="ＭＳ Ｐゴシック" panose="020B0600070205080204" pitchFamily="34" charset="-128"/>
              </a:rPr>
              <a:t>etwa</a:t>
            </a:r>
            <a:r>
              <a:rPr lang="en-CA" altLang="de-DE" sz="1800" dirty="0" smtClean="0">
                <a:ea typeface="ＭＳ Ｐゴシック" panose="020B0600070205080204" pitchFamily="34" charset="-128"/>
              </a:rPr>
              <a:t> 80%.</a:t>
            </a: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err="1" smtClean="0">
                <a:ea typeface="ＭＳ Ｐゴシック" panose="020B0600070205080204" pitchFamily="34" charset="-128"/>
              </a:rPr>
              <a:t>Für</a:t>
            </a:r>
            <a:r>
              <a:rPr lang="en-CA" altLang="de-DE" sz="1800" dirty="0" smtClean="0">
                <a:ea typeface="ＭＳ Ｐゴシック" panose="020B0600070205080204" pitchFamily="34" charset="-128"/>
              </a:rPr>
              <a:t> </a:t>
            </a:r>
            <a:r>
              <a:rPr lang="en-CA" altLang="de-DE" sz="1800" dirty="0" err="1">
                <a:ea typeface="ＭＳ Ｐゴシック" panose="020B0600070205080204" pitchFamily="34" charset="-128"/>
              </a:rPr>
              <a:t>e</a:t>
            </a:r>
            <a:r>
              <a:rPr lang="en-CA" altLang="de-DE" sz="1800" dirty="0" err="1" smtClean="0">
                <a:ea typeface="ＭＳ Ｐゴシック" panose="020B0600070205080204" pitchFamily="34" charset="-128"/>
              </a:rPr>
              <a:t>ukaryotische</a:t>
            </a:r>
            <a:r>
              <a:rPr lang="en-CA" altLang="de-DE" sz="1800" dirty="0" smtClean="0">
                <a:ea typeface="ＭＳ Ｐゴシック" panose="020B0600070205080204" pitchFamily="34" charset="-128"/>
              </a:rPr>
              <a:t> Gene </a:t>
            </a:r>
            <a:r>
              <a:rPr lang="en-CA" altLang="de-DE" sz="1800" dirty="0" err="1" smtClean="0">
                <a:ea typeface="ＭＳ Ｐゴシック" panose="020B0600070205080204" pitchFamily="34" charset="-128"/>
              </a:rPr>
              <a:t>ist</a:t>
            </a:r>
            <a:r>
              <a:rPr lang="en-CA" altLang="de-DE" sz="1800" dirty="0" smtClean="0">
                <a:ea typeface="ＭＳ Ｐゴシック" panose="020B0600070205080204" pitchFamily="34" charset="-128"/>
              </a:rPr>
              <a:t> die </a:t>
            </a:r>
            <a:r>
              <a:rPr lang="en-CA" altLang="de-DE" sz="1800" dirty="0" err="1" smtClean="0">
                <a:ea typeface="ＭＳ Ｐゴシック" panose="020B0600070205080204" pitchFamily="34" charset="-128"/>
              </a:rPr>
              <a:t>Heranziehung</a:t>
            </a:r>
            <a:r>
              <a:rPr lang="en-CA" altLang="de-DE" sz="1800" dirty="0" smtClean="0">
                <a:ea typeface="ＭＳ Ｐゴシック" panose="020B0600070205080204" pitchFamily="34" charset="-128"/>
              </a:rPr>
              <a:t> von </a:t>
            </a:r>
            <a:r>
              <a:rPr lang="en-CA" altLang="de-DE" sz="1800" dirty="0" err="1" smtClean="0">
                <a:ea typeface="ＭＳ Ｐゴシック" panose="020B0600070205080204" pitchFamily="34" charset="-128"/>
              </a:rPr>
              <a:t>Zusatzinformation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vorteilhaft</a:t>
            </a:r>
            <a:r>
              <a:rPr lang="en-CA" altLang="de-DE" sz="1800" dirty="0" smtClean="0">
                <a:ea typeface="ＭＳ Ｐゴシック" panose="020B0600070205080204" pitchFamily="34" charset="-128"/>
              </a:rPr>
              <a:t>.</a:t>
            </a: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smtClean="0">
                <a:ea typeface="ＭＳ Ｐゴシック" panose="020B0600070205080204" pitchFamily="34" charset="-128"/>
              </a:rPr>
              <a:t>TFBS-Motive </a:t>
            </a:r>
            <a:r>
              <a:rPr lang="en-CA" altLang="de-DE" sz="1800" dirty="0" err="1" smtClean="0">
                <a:ea typeface="ＭＳ Ｐゴシック" panose="020B0600070205080204" pitchFamily="34" charset="-128"/>
              </a:rPr>
              <a:t>identifizieren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mögliche</a:t>
            </a:r>
            <a:r>
              <a:rPr lang="en-CA" altLang="de-DE" sz="1800" dirty="0" smtClean="0">
                <a:ea typeface="ＭＳ Ｐゴシック" panose="020B0600070205080204" pitchFamily="34" charset="-128"/>
              </a:rPr>
              <a:t> (!) </a:t>
            </a:r>
            <a:r>
              <a:rPr lang="en-CA" altLang="de-DE" sz="1800" dirty="0" err="1" smtClean="0">
                <a:ea typeface="ＭＳ Ｐゴシック" panose="020B0600070205080204" pitchFamily="34" charset="-128"/>
              </a:rPr>
              <a:t>Bindestellen</a:t>
            </a:r>
            <a:r>
              <a:rPr lang="en-CA" altLang="de-DE" sz="1800" dirty="0" smtClean="0">
                <a:ea typeface="ＭＳ Ｐゴシック" panose="020B0600070205080204" pitchFamily="34" charset="-128"/>
              </a:rPr>
              <a:t> von </a:t>
            </a:r>
            <a:r>
              <a:rPr lang="en-CA" altLang="de-DE" sz="1800" dirty="0" err="1" smtClean="0">
                <a:ea typeface="ＭＳ Ｐゴシック" panose="020B0600070205080204" pitchFamily="34" charset="-128"/>
              </a:rPr>
              <a:t>Transkriptionsfaktoren</a:t>
            </a:r>
            <a:r>
              <a:rPr lang="en-CA" altLang="de-DE" sz="1800" dirty="0" smtClean="0">
                <a:ea typeface="ＭＳ Ｐゴシック" panose="020B0600070205080204" pitchFamily="34" charset="-128"/>
              </a:rPr>
              <a:t>.</a:t>
            </a:r>
            <a:endParaRPr lang="en-CA" altLang="de-DE" sz="1800" dirty="0">
              <a:ea typeface="ＭＳ Ｐゴシック" panose="020B0600070205080204" pitchFamily="34" charset="-128"/>
            </a:endParaRPr>
          </a:p>
          <a:p>
            <a:pPr eaLnBrk="1" hangingPunct="1">
              <a:lnSpc>
                <a:spcPct val="120000"/>
              </a:lnSpc>
            </a:pPr>
            <a:endParaRPr lang="en-CA" altLang="de-DE" sz="1800" dirty="0">
              <a:ea typeface="ＭＳ Ｐゴシック" panose="020B0600070205080204" pitchFamily="34" charset="-128"/>
            </a:endParaRPr>
          </a:p>
          <a:p>
            <a:pPr eaLnBrk="1" hangingPunct="1">
              <a:lnSpc>
                <a:spcPct val="120000"/>
              </a:lnSpc>
            </a:pPr>
            <a:r>
              <a:rPr lang="en-CA" altLang="de-DE" sz="1800" dirty="0" smtClean="0">
                <a:ea typeface="ＭＳ Ｐゴシック" panose="020B0600070205080204" pitchFamily="34" charset="-128"/>
              </a:rPr>
              <a:t>Die </a:t>
            </a:r>
            <a:r>
              <a:rPr lang="en-CA" altLang="de-DE" sz="1800" dirty="0" err="1" smtClean="0">
                <a:ea typeface="ＭＳ Ｐゴシック" panose="020B0600070205080204" pitchFamily="34" charset="-128"/>
              </a:rPr>
              <a:t>Anwendung</a:t>
            </a:r>
            <a:r>
              <a:rPr lang="en-CA" altLang="de-DE" sz="1800" dirty="0" smtClean="0">
                <a:ea typeface="ＭＳ Ｐゴシック" panose="020B0600070205080204" pitchFamily="34" charset="-128"/>
              </a:rPr>
              <a:t> der Suffix-</a:t>
            </a:r>
            <a:r>
              <a:rPr lang="en-CA" altLang="de-DE" sz="1800" dirty="0" err="1" smtClean="0">
                <a:ea typeface="ＭＳ Ｐゴシック" panose="020B0600070205080204" pitchFamily="34" charset="-128"/>
              </a:rPr>
              <a:t>Bäume</a:t>
            </a:r>
            <a:r>
              <a:rPr lang="en-CA" altLang="de-DE" sz="1800" dirty="0" smtClean="0">
                <a:ea typeface="ＭＳ Ｐゴシック" panose="020B0600070205080204" pitchFamily="34" charset="-128"/>
              </a:rPr>
              <a:t> war </a:t>
            </a:r>
            <a:r>
              <a:rPr lang="en-CA" altLang="de-DE" sz="1800" dirty="0" err="1" smtClean="0">
                <a:ea typeface="ＭＳ Ｐゴシック" panose="020B0600070205080204" pitchFamily="34" charset="-128"/>
              </a:rPr>
              <a:t>ein</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Durchbruch</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für</a:t>
            </a:r>
            <a:r>
              <a:rPr lang="en-CA" altLang="de-DE" sz="1800" dirty="0" smtClean="0">
                <a:ea typeface="ＭＳ Ｐゴシック" panose="020B0600070205080204" pitchFamily="34" charset="-128"/>
              </a:rPr>
              <a:t> die </a:t>
            </a:r>
            <a:r>
              <a:rPr lang="en-CA" altLang="de-DE" sz="1800" dirty="0" err="1" smtClean="0">
                <a:ea typeface="ＭＳ Ｐゴシック" panose="020B0600070205080204" pitchFamily="34" charset="-128"/>
              </a:rPr>
              <a:t>Alignierung</a:t>
            </a:r>
            <a:r>
              <a:rPr lang="en-CA" altLang="de-DE" sz="1800" dirty="0" smtClean="0">
                <a:ea typeface="ＭＳ Ｐゴシック" panose="020B0600070205080204" pitchFamily="34" charset="-128"/>
              </a:rPr>
              <a:t> </a:t>
            </a:r>
            <a:r>
              <a:rPr lang="en-CA" altLang="de-DE" sz="1800" dirty="0" err="1" smtClean="0">
                <a:ea typeface="ＭＳ Ｐゴシック" panose="020B0600070205080204" pitchFamily="34" charset="-128"/>
              </a:rPr>
              <a:t>ganzer</a:t>
            </a:r>
            <a:r>
              <a:rPr lang="en-CA" altLang="de-DE" sz="1800" dirty="0" smtClean="0">
                <a:ea typeface="ＭＳ Ｐゴシック" panose="020B0600070205080204" pitchFamily="34" charset="-128"/>
              </a:rPr>
              <a:t> Genome</a:t>
            </a:r>
            <a:r>
              <a:rPr lang="en-US" altLang="de-DE" sz="1800" dirty="0">
                <a:ea typeface="新細明體" pitchFamily="-105" charset="-120"/>
              </a:rPr>
              <a:t>.</a:t>
            </a:r>
            <a:endParaRPr lang="en-CA" altLang="de-DE" sz="1800" dirty="0" smtClean="0">
              <a:ea typeface="ＭＳ Ｐゴシック" panose="020B0600070205080204" pitchFamily="34" charset="-128"/>
            </a:endParaRPr>
          </a:p>
        </p:txBody>
      </p:sp>
      <p:sp>
        <p:nvSpPr>
          <p:cNvPr id="67590"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2954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179388" y="533400"/>
            <a:ext cx="5630862" cy="519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pPr>
            <a:r>
              <a:rPr lang="de-DE" altLang="de-DE" sz="1800" dirty="0"/>
              <a:t>Die Topologie des Graphen gibt an, zwischen welchen Zuständen Übergänge erlaubt sind. </a:t>
            </a:r>
          </a:p>
          <a:p>
            <a:pPr eaLnBrk="1" hangingPunct="1">
              <a:lnSpc>
                <a:spcPts val="2500"/>
              </a:lnSpc>
            </a:pPr>
            <a:r>
              <a:rPr lang="de-DE" altLang="de-DE" sz="1800" dirty="0"/>
              <a:t>Diese gibt man bei der Spezifikation des HMM vor. </a:t>
            </a:r>
          </a:p>
          <a:p>
            <a:pPr eaLnBrk="1" hangingPunct="1">
              <a:lnSpc>
                <a:spcPts val="2500"/>
              </a:lnSpc>
            </a:pPr>
            <a:endParaRPr lang="de-DE" altLang="de-DE" sz="1800" dirty="0"/>
          </a:p>
          <a:p>
            <a:pPr eaLnBrk="1" hangingPunct="1">
              <a:lnSpc>
                <a:spcPts val="2500"/>
              </a:lnSpc>
            </a:pPr>
            <a:r>
              <a:rPr lang="de-DE" altLang="de-DE" sz="1800" dirty="0"/>
              <a:t>Jeder Übergang hängt nur von den beiden Zuständen </a:t>
            </a:r>
            <a:r>
              <a:rPr lang="de-DE" altLang="de-DE" sz="1800" i="1" dirty="0"/>
              <a:t>i</a:t>
            </a:r>
            <a:r>
              <a:rPr lang="de-DE" altLang="de-DE" sz="1800" dirty="0"/>
              <a:t> und </a:t>
            </a:r>
            <a:r>
              <a:rPr lang="de-DE" altLang="de-DE" sz="1800" i="1" dirty="0"/>
              <a:t>j</a:t>
            </a:r>
            <a:r>
              <a:rPr lang="de-DE" altLang="de-DE" sz="1800" dirty="0"/>
              <a:t> ab, zwischen denen der Übergang stattfindet,</a:t>
            </a:r>
          </a:p>
          <a:p>
            <a:pPr eaLnBrk="1" hangingPunct="1">
              <a:lnSpc>
                <a:spcPts val="2500"/>
              </a:lnSpc>
            </a:pPr>
            <a:r>
              <a:rPr lang="de-DE" altLang="de-DE" sz="1800" dirty="0"/>
              <a:t>nicht von früheren Zuständen.</a:t>
            </a:r>
          </a:p>
          <a:p>
            <a:pPr eaLnBrk="1" hangingPunct="1">
              <a:lnSpc>
                <a:spcPts val="2500"/>
              </a:lnSpc>
            </a:pPr>
            <a:endParaRPr lang="de-DE" altLang="de-DE" sz="1800" dirty="0"/>
          </a:p>
          <a:p>
            <a:pPr eaLnBrk="1" hangingPunct="1">
              <a:lnSpc>
                <a:spcPts val="2500"/>
              </a:lnSpc>
            </a:pPr>
            <a:r>
              <a:rPr lang="de-DE" altLang="de-DE" sz="1800" dirty="0"/>
              <a:t>(Diese Eigenschaft gilt allgemein für </a:t>
            </a:r>
            <a:r>
              <a:rPr lang="de-DE" altLang="de-DE" sz="1800" dirty="0" err="1"/>
              <a:t>Markov</a:t>
            </a:r>
            <a:r>
              <a:rPr lang="de-DE" altLang="de-DE" sz="1800" dirty="0"/>
              <a:t>-Modelle)</a:t>
            </a:r>
          </a:p>
          <a:p>
            <a:pPr eaLnBrk="1" hangingPunct="1">
              <a:lnSpc>
                <a:spcPts val="2500"/>
              </a:lnSpc>
            </a:pPr>
            <a:endParaRPr lang="de-DE" altLang="de-DE" sz="1800" dirty="0"/>
          </a:p>
          <a:p>
            <a:pPr eaLnBrk="1" hangingPunct="1">
              <a:lnSpc>
                <a:spcPts val="2500"/>
              </a:lnSpc>
            </a:pPr>
            <a:r>
              <a:rPr lang="de-DE" altLang="de-DE" sz="1800" dirty="0"/>
              <a:t>Die Übergangswahrscheinlichkeiten </a:t>
            </a:r>
            <a:r>
              <a:rPr lang="de-DE" altLang="de-DE" sz="1800" i="1" dirty="0" err="1"/>
              <a:t>a</a:t>
            </a:r>
            <a:r>
              <a:rPr lang="de-DE" altLang="de-DE" sz="1800" i="1" baseline="-25000" dirty="0" err="1"/>
              <a:t>ij</a:t>
            </a:r>
            <a:r>
              <a:rPr lang="de-DE" altLang="de-DE" sz="1800" i="1" dirty="0"/>
              <a:t> </a:t>
            </a:r>
            <a:r>
              <a:rPr lang="de-DE" altLang="de-DE" sz="1800" dirty="0"/>
              <a:t>und </a:t>
            </a:r>
            <a:r>
              <a:rPr lang="de-DE" altLang="de-DE" sz="1800" i="1" dirty="0" err="1"/>
              <a:t>b</a:t>
            </a:r>
            <a:r>
              <a:rPr lang="de-DE" altLang="de-DE" sz="1800" i="1" baseline="-25000" dirty="0" err="1"/>
              <a:t>ij</a:t>
            </a:r>
            <a:r>
              <a:rPr lang="de-DE" altLang="de-DE" sz="1800" i="1" dirty="0"/>
              <a:t> </a:t>
            </a:r>
            <a:r>
              <a:rPr lang="de-DE" altLang="de-DE" sz="1800" dirty="0"/>
              <a:t>müssen in der Trainingsphase des HMM hergeleitet werden.</a:t>
            </a:r>
          </a:p>
          <a:p>
            <a:pPr eaLnBrk="1" hangingPunct="1">
              <a:lnSpc>
                <a:spcPts val="2500"/>
              </a:lnSpc>
            </a:pPr>
            <a:endParaRPr lang="de-DE" altLang="de-DE" sz="1800" dirty="0"/>
          </a:p>
          <a:p>
            <a:pPr eaLnBrk="1" hangingPunct="1">
              <a:lnSpc>
                <a:spcPts val="2500"/>
              </a:lnSpc>
            </a:pPr>
            <a:r>
              <a:rPr lang="de-DE" altLang="de-DE" sz="1800" dirty="0"/>
              <a:t>Ein HMM besteht also aus der Topologie und den trainierten Wahrscheinlichkeiten.</a:t>
            </a:r>
          </a:p>
        </p:txBody>
      </p:sp>
      <p:sp>
        <p:nvSpPr>
          <p:cNvPr id="9220"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3317"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20C4F791-4380-4738-847E-2FBBB4E7DEB8}" type="slidenum">
              <a:rPr lang="de-DE" altLang="de-DE" sz="1000"/>
              <a:pPr/>
              <a:t>6</a:t>
            </a:fld>
            <a:endParaRPr lang="de-DE" altLang="de-DE" sz="1000"/>
          </a:p>
        </p:txBody>
      </p:sp>
      <p:sp>
        <p:nvSpPr>
          <p:cNvPr id="13318"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Hidden Markov Modell (HMM)</a:t>
            </a:r>
          </a:p>
        </p:txBody>
      </p:sp>
      <p:sp>
        <p:nvSpPr>
          <p:cNvPr id="9223"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7</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dirty="0" err="1" smtClean="0">
                <a:ea typeface="ＭＳ Ｐゴシック" panose="020B0600070205080204" pitchFamily="34" charset="-128"/>
              </a:rPr>
              <a:t>Generkennung</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prokaryotischen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Genen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mit</a:t>
            </a:r>
            <a:r>
              <a:rPr lang="en-GB" altLang="de-DE" dirty="0" smtClean="0">
                <a:ea typeface="ＭＳ Ｐゴシック" panose="020B0600070205080204" pitchFamily="34" charset="-128"/>
              </a:rPr>
              <a:t> Glimmer3</a:t>
            </a:r>
          </a:p>
        </p:txBody>
      </p:sp>
      <p:sp>
        <p:nvSpPr>
          <p:cNvPr id="15366" name="Text Box 4"/>
          <p:cNvSpPr txBox="1">
            <a:spLocks noChangeArrowheads="1"/>
          </p:cNvSpPr>
          <p:nvPr/>
        </p:nvSpPr>
        <p:spPr bwMode="auto">
          <a:xfrm>
            <a:off x="107950" y="4514553"/>
            <a:ext cx="900055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Glimmer2 und Glimmer3 verwenden Varianten von </a:t>
            </a:r>
            <a:r>
              <a:rPr lang="de-DE" altLang="de-DE" sz="1800" dirty="0" err="1" smtClean="0"/>
              <a:t>Markov</a:t>
            </a:r>
            <a:r>
              <a:rPr lang="de-DE" altLang="de-DE" sz="1800" dirty="0" smtClean="0"/>
              <a:t>-Modellen.</a:t>
            </a:r>
          </a:p>
          <a:p>
            <a:pPr eaLnBrk="1" hangingPunct="1">
              <a:lnSpc>
                <a:spcPct val="120000"/>
              </a:lnSpc>
            </a:pPr>
            <a:endParaRPr lang="de-DE" altLang="de-DE" sz="1800" dirty="0" smtClean="0"/>
          </a:p>
          <a:p>
            <a:pPr eaLnBrk="1" hangingPunct="1">
              <a:lnSpc>
                <a:spcPct val="120000"/>
              </a:lnSpc>
            </a:pPr>
            <a:r>
              <a:rPr lang="de-DE" altLang="de-DE" sz="1800" dirty="0" smtClean="0"/>
              <a:t>Sie sind sehr erfolgreich (&gt; 99%) bei der </a:t>
            </a:r>
            <a:r>
              <a:rPr lang="de-DE" altLang="de-DE" sz="1800" b="1" dirty="0" smtClean="0"/>
              <a:t>Identifizierung</a:t>
            </a:r>
            <a:r>
              <a:rPr lang="de-DE" altLang="de-DE" sz="1800" dirty="0" smtClean="0"/>
              <a:t> von </a:t>
            </a:r>
            <a:r>
              <a:rPr lang="de-DE" altLang="de-DE" sz="1800" dirty="0" err="1" smtClean="0"/>
              <a:t>prokaryotischen</a:t>
            </a:r>
            <a:r>
              <a:rPr lang="de-DE" altLang="de-DE" sz="1800" dirty="0" smtClean="0"/>
              <a:t> </a:t>
            </a:r>
            <a:r>
              <a:rPr lang="de-DE" altLang="de-DE" sz="1800" b="1" dirty="0" smtClean="0"/>
              <a:t>Genen</a:t>
            </a:r>
            <a:r>
              <a:rPr lang="de-DE" altLang="de-DE" sz="1800" dirty="0" smtClean="0"/>
              <a:t>.</a:t>
            </a:r>
          </a:p>
          <a:p>
            <a:pPr eaLnBrk="1" hangingPunct="1">
              <a:lnSpc>
                <a:spcPct val="120000"/>
              </a:lnSpc>
            </a:pPr>
            <a:r>
              <a:rPr lang="de-DE" altLang="de-DE" sz="1800" dirty="0" smtClean="0"/>
              <a:t>Allerdings ist die akkurate Erkennung des </a:t>
            </a:r>
            <a:r>
              <a:rPr lang="de-DE" altLang="de-DE" sz="1800" b="1" dirty="0" smtClean="0"/>
              <a:t>Genstarts</a:t>
            </a:r>
            <a:r>
              <a:rPr lang="de-DE" altLang="de-DE" sz="1800" dirty="0" smtClean="0"/>
              <a:t> schwieriger (81.1%).</a:t>
            </a:r>
            <a:endParaRPr lang="de-DE" altLang="de-DE" sz="1800" dirty="0"/>
          </a:p>
        </p:txBody>
      </p:sp>
      <p:sp>
        <p:nvSpPr>
          <p:cNvPr id="11271"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8" name="Text Box 6"/>
          <p:cNvSpPr txBox="1">
            <a:spLocks noChangeArrowheads="1"/>
          </p:cNvSpPr>
          <p:nvPr/>
        </p:nvSpPr>
        <p:spPr bwMode="auto">
          <a:xfrm>
            <a:off x="4572000" y="6021388"/>
            <a:ext cx="3956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400" dirty="0" err="1" smtClean="0"/>
              <a:t>Delcher</a:t>
            </a:r>
            <a:r>
              <a:rPr lang="de-DE" altLang="de-DE" sz="1400" dirty="0" smtClean="0"/>
              <a:t> </a:t>
            </a:r>
            <a:r>
              <a:rPr lang="de-DE" altLang="de-DE" sz="1400" dirty="0"/>
              <a:t>et al. </a:t>
            </a:r>
            <a:r>
              <a:rPr lang="de-DE" altLang="de-DE" sz="1400" dirty="0" err="1"/>
              <a:t>Nucl</a:t>
            </a:r>
            <a:r>
              <a:rPr lang="de-DE" altLang="de-DE" sz="1400" dirty="0"/>
              <a:t>. </a:t>
            </a:r>
            <a:r>
              <a:rPr lang="de-DE" altLang="de-DE" sz="1400" dirty="0" err="1"/>
              <a:t>Acids</a:t>
            </a:r>
            <a:r>
              <a:rPr lang="de-DE" altLang="de-DE" sz="1400" dirty="0"/>
              <a:t>. Res. </a:t>
            </a:r>
            <a:r>
              <a:rPr lang="de-DE" altLang="de-DE" sz="1400" dirty="0" smtClean="0"/>
              <a:t>27, 4636 (1999)</a:t>
            </a:r>
            <a:endParaRPr lang="de-DE" altLang="de-DE" sz="1400" dirty="0"/>
          </a:p>
        </p:txBody>
      </p:sp>
      <p:pic>
        <p:nvPicPr>
          <p:cNvPr id="2" name="Grafik 1"/>
          <p:cNvPicPr>
            <a:picLocks noChangeAspect="1"/>
          </p:cNvPicPr>
          <p:nvPr/>
        </p:nvPicPr>
        <p:blipFill>
          <a:blip r:embed="rId2"/>
          <a:stretch>
            <a:fillRect/>
          </a:stretch>
        </p:blipFill>
        <p:spPr>
          <a:xfrm>
            <a:off x="-1" y="641032"/>
            <a:ext cx="8881893" cy="3724071"/>
          </a:xfrm>
          <a:prstGeom prst="rect">
            <a:avLst/>
          </a:prstGeom>
        </p:spPr>
      </p:pic>
    </p:spTree>
    <p:extLst>
      <p:ext uri="{BB962C8B-B14F-4D97-AF65-F5344CB8AC3E}">
        <p14:creationId xmlns:p14="http://schemas.microsoft.com/office/powerpoint/2010/main" val="402080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8</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smtClean="0">
                <a:ea typeface="ＭＳ Ｐゴシック" panose="020B0600070205080204" pitchFamily="34" charset="-128"/>
              </a:rPr>
              <a:t>Generkennung mit Hidden Markov Modellen</a:t>
            </a:r>
          </a:p>
        </p:txBody>
      </p:sp>
      <p:sp>
        <p:nvSpPr>
          <p:cNvPr id="15366" name="Text Box 4"/>
          <p:cNvSpPr txBox="1">
            <a:spLocks noChangeArrowheads="1"/>
          </p:cNvSpPr>
          <p:nvPr/>
        </p:nvSpPr>
        <p:spPr bwMode="auto">
          <a:xfrm>
            <a:off x="18137" y="514461"/>
            <a:ext cx="4627815" cy="54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a:t>Bei der Generkennung </a:t>
            </a:r>
            <a:r>
              <a:rPr lang="de-DE" altLang="de-DE" sz="1800" dirty="0" smtClean="0"/>
              <a:t>für eukaryotische Gene möchte </a:t>
            </a:r>
            <a:r>
              <a:rPr lang="de-DE" altLang="de-DE" sz="1800" dirty="0"/>
              <a:t>man bestimmen, wo in einem Genom </a:t>
            </a:r>
            <a:r>
              <a:rPr lang="de-DE" altLang="de-DE" sz="1800" dirty="0" err="1"/>
              <a:t>Exons</a:t>
            </a:r>
            <a:r>
              <a:rPr lang="de-DE" altLang="de-DE" sz="1800" dirty="0"/>
              <a:t> (E) und Introns (I) sind. </a:t>
            </a:r>
          </a:p>
          <a:p>
            <a:pPr eaLnBrk="1" hangingPunct="1">
              <a:lnSpc>
                <a:spcPct val="120000"/>
              </a:lnSpc>
            </a:pPr>
            <a:endParaRPr lang="de-DE" altLang="de-DE" sz="1800" dirty="0"/>
          </a:p>
          <a:p>
            <a:pPr eaLnBrk="1" hangingPunct="1">
              <a:lnSpc>
                <a:spcPct val="120000"/>
              </a:lnSpc>
            </a:pPr>
            <a:r>
              <a:rPr lang="de-DE" altLang="de-DE" sz="1800" dirty="0"/>
              <a:t>Der Output sind die bekannten exprimierten Sequenzen.</a:t>
            </a:r>
          </a:p>
          <a:p>
            <a:pPr eaLnBrk="1" hangingPunct="1">
              <a:lnSpc>
                <a:spcPct val="120000"/>
              </a:lnSpc>
            </a:pPr>
            <a:endParaRPr lang="de-DE" altLang="de-DE" sz="1800" dirty="0"/>
          </a:p>
          <a:p>
            <a:pPr eaLnBrk="1" hangingPunct="1">
              <a:lnSpc>
                <a:spcPct val="120000"/>
              </a:lnSpc>
            </a:pPr>
            <a:r>
              <a:rPr lang="de-DE" altLang="de-DE" sz="1800" dirty="0" smtClean="0"/>
              <a:t>Für eine Eingabesequenz </a:t>
            </a:r>
            <a:r>
              <a:rPr lang="de-DE" altLang="de-DE" sz="1800" dirty="0"/>
              <a:t>soll jedem Basenpaar der günstigste verborgene Zustand (E/I) zugeordnet werden.</a:t>
            </a:r>
          </a:p>
          <a:p>
            <a:pPr eaLnBrk="1" hangingPunct="1">
              <a:lnSpc>
                <a:spcPct val="120000"/>
              </a:lnSpc>
            </a:pPr>
            <a:endParaRPr lang="de-DE" altLang="de-DE" sz="1800" dirty="0"/>
          </a:p>
          <a:p>
            <a:pPr eaLnBrk="1" hangingPunct="1">
              <a:lnSpc>
                <a:spcPts val="2563"/>
              </a:lnSpc>
            </a:pPr>
            <a:r>
              <a:rPr lang="de-DE" altLang="de-DE" sz="1800" dirty="0"/>
              <a:t>Bei </a:t>
            </a:r>
            <a:r>
              <a:rPr lang="de-DE" altLang="de-DE" sz="1800" dirty="0" err="1"/>
              <a:t>Markov</a:t>
            </a:r>
            <a:r>
              <a:rPr lang="de-DE" altLang="de-DE" sz="1800" dirty="0"/>
              <a:t>-Modelle hängt der Zustand des </a:t>
            </a:r>
            <a:r>
              <a:rPr lang="de-DE" altLang="de-DE" sz="1800" i="1" dirty="0"/>
              <a:t>i</a:t>
            </a:r>
            <a:r>
              <a:rPr lang="de-DE" altLang="de-DE" sz="1800" dirty="0"/>
              <a:t>-</a:t>
            </a:r>
            <a:r>
              <a:rPr lang="de-DE" altLang="de-DE" sz="1800" dirty="0" err="1"/>
              <a:t>ten</a:t>
            </a:r>
            <a:r>
              <a:rPr lang="de-DE" altLang="de-DE" sz="1800" dirty="0"/>
              <a:t> Buchstaben nur von seinem direkten Vorgänger, dem (</a:t>
            </a:r>
            <a:r>
              <a:rPr lang="de-DE" altLang="de-DE" sz="1800" i="1" dirty="0"/>
              <a:t>i </a:t>
            </a:r>
            <a:r>
              <a:rPr lang="de-DE" altLang="de-DE" sz="1800" dirty="0"/>
              <a:t>-1</a:t>
            </a:r>
            <a:r>
              <a:rPr lang="de-DE" altLang="de-DE" sz="1800" dirty="0" smtClean="0"/>
              <a:t>)-</a:t>
            </a:r>
            <a:r>
              <a:rPr lang="de-DE" altLang="de-DE" sz="1800" dirty="0" err="1" smtClean="0"/>
              <a:t>ten</a:t>
            </a:r>
            <a:r>
              <a:rPr lang="de-DE" altLang="de-DE" sz="1800" dirty="0"/>
              <a:t> </a:t>
            </a:r>
            <a:r>
              <a:rPr lang="de-DE" altLang="de-DE" sz="1800" dirty="0" smtClean="0"/>
              <a:t>Buchstaben </a:t>
            </a:r>
            <a:r>
              <a:rPr lang="de-DE" altLang="de-DE" sz="1800" dirty="0"/>
              <a:t>ab.</a:t>
            </a:r>
          </a:p>
          <a:p>
            <a:pPr eaLnBrk="1" hangingPunct="1">
              <a:lnSpc>
                <a:spcPct val="120000"/>
              </a:lnSpc>
            </a:pPr>
            <a:endParaRPr lang="de-DE" altLang="de-DE" sz="1800" dirty="0" smtClean="0"/>
          </a:p>
          <a:p>
            <a:pPr eaLnBrk="1" hangingPunct="1">
              <a:lnSpc>
                <a:spcPct val="120000"/>
              </a:lnSpc>
            </a:pPr>
            <a:r>
              <a:rPr lang="de-DE" altLang="de-DE" sz="1400" dirty="0" smtClean="0"/>
              <a:t>Allen et al. Genome </a:t>
            </a:r>
            <a:r>
              <a:rPr lang="de-DE" altLang="de-DE" sz="1400" dirty="0" err="1" smtClean="0"/>
              <a:t>Biol</a:t>
            </a:r>
            <a:r>
              <a:rPr lang="de-DE" altLang="de-DE" sz="1400" dirty="0" smtClean="0"/>
              <a:t>. 7, S9 (2006)</a:t>
            </a:r>
            <a:endParaRPr lang="de-DE" altLang="de-DE" sz="1400" dirty="0"/>
          </a:p>
        </p:txBody>
      </p:sp>
      <p:sp>
        <p:nvSpPr>
          <p:cNvPr id="11271"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pic>
        <p:nvPicPr>
          <p:cNvPr id="2" name="Grafik 1"/>
          <p:cNvPicPr>
            <a:picLocks noChangeAspect="1"/>
          </p:cNvPicPr>
          <p:nvPr/>
        </p:nvPicPr>
        <p:blipFill>
          <a:blip r:embed="rId2"/>
          <a:stretch>
            <a:fillRect/>
          </a:stretch>
        </p:blipFill>
        <p:spPr>
          <a:xfrm>
            <a:off x="4645953" y="477541"/>
            <a:ext cx="4490707" cy="58210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4"/>
          <p:cNvSpPr>
            <a:spLocks noGrp="1"/>
          </p:cNvSpPr>
          <p:nvPr>
            <p:ph type="ftr" sz="quarter" idx="11"/>
          </p:nvPr>
        </p:nvSpPr>
        <p:spPr/>
        <p:txBody>
          <a:bodyPr/>
          <a:lstStyle/>
          <a:p>
            <a:pPr>
              <a:defRPr/>
            </a:pPr>
            <a:r>
              <a:rPr lang="de-DE">
                <a:latin typeface="Arial" pitchFamily="-105" charset="0"/>
              </a:rPr>
              <a:t>Softwarewerkzeuge</a:t>
            </a:r>
          </a:p>
        </p:txBody>
      </p:sp>
      <p:sp>
        <p:nvSpPr>
          <p:cNvPr id="1536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000"/>
          </a:p>
          <a:p>
            <a:fld id="{9BF94458-55AF-4CF3-B264-01396E406370}" type="slidenum">
              <a:rPr lang="de-DE" altLang="de-DE" sz="1000"/>
              <a:pPr/>
              <a:t>9</a:t>
            </a:fld>
            <a:endParaRPr lang="de-DE" altLang="de-DE" sz="1000"/>
          </a:p>
        </p:txBody>
      </p:sp>
      <p:sp>
        <p:nvSpPr>
          <p:cNvPr id="15364" name="Rectangle 2"/>
          <p:cNvSpPr>
            <a:spLocks noGrp="1" noChangeArrowheads="1"/>
          </p:cNvSpPr>
          <p:nvPr>
            <p:ph type="title"/>
          </p:nvPr>
        </p:nvSpPr>
        <p:spPr>
          <a:xfrm>
            <a:off x="250825" y="188913"/>
            <a:ext cx="8642350" cy="360362"/>
          </a:xfrm>
        </p:spPr>
        <p:txBody>
          <a:bodyPr/>
          <a:lstStyle/>
          <a:p>
            <a:pPr eaLnBrk="1" hangingPunct="1"/>
            <a:r>
              <a:rPr lang="en-GB" altLang="de-DE" dirty="0" err="1" smtClean="0">
                <a:ea typeface="ＭＳ Ｐゴシック" panose="020B0600070205080204" pitchFamily="34" charset="-128"/>
              </a:rPr>
              <a:t>Generkennung</a:t>
            </a:r>
            <a:r>
              <a:rPr lang="en-GB" altLang="de-DE" dirty="0" smtClean="0">
                <a:ea typeface="ＭＳ Ｐゴシック" panose="020B0600070205080204" pitchFamily="34" charset="-128"/>
              </a:rPr>
              <a:t> von </a:t>
            </a:r>
            <a:r>
              <a:rPr lang="en-GB" altLang="de-DE" dirty="0" err="1" smtClean="0">
                <a:ea typeface="ＭＳ Ｐゴシック" panose="020B0600070205080204" pitchFamily="34" charset="-128"/>
              </a:rPr>
              <a:t>menschlichen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Genen</a:t>
            </a:r>
            <a:r>
              <a:rPr lang="en-GB" altLang="de-DE" dirty="0" smtClean="0">
                <a:ea typeface="ＭＳ Ｐゴシック" panose="020B0600070205080204" pitchFamily="34" charset="-128"/>
              </a:rPr>
              <a:t> </a:t>
            </a:r>
            <a:r>
              <a:rPr lang="en-GB" altLang="de-DE" dirty="0" err="1" smtClean="0">
                <a:ea typeface="ＭＳ Ｐゴシック" panose="020B0600070205080204" pitchFamily="34" charset="-128"/>
              </a:rPr>
              <a:t>mit</a:t>
            </a:r>
            <a:r>
              <a:rPr lang="en-GB" altLang="de-DE" dirty="0" smtClean="0">
                <a:ea typeface="ＭＳ Ｐゴシック" panose="020B0600070205080204" pitchFamily="34" charset="-128"/>
              </a:rPr>
              <a:t> JIGSAW</a:t>
            </a:r>
          </a:p>
        </p:txBody>
      </p:sp>
      <p:sp>
        <p:nvSpPr>
          <p:cNvPr id="15366" name="Text Box 4"/>
          <p:cNvSpPr txBox="1">
            <a:spLocks noChangeArrowheads="1"/>
          </p:cNvSpPr>
          <p:nvPr/>
        </p:nvSpPr>
        <p:spPr bwMode="auto">
          <a:xfrm>
            <a:off x="4572000" y="686808"/>
            <a:ext cx="4242955"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smtClean="0"/>
              <a:t>Durch Hinzunahme zusätzlicher Information konnten etwa ¾ der menschlichen Gene präzise vorhergesagt werden.</a:t>
            </a:r>
          </a:p>
          <a:p>
            <a:pPr eaLnBrk="1" hangingPunct="1">
              <a:lnSpc>
                <a:spcPct val="120000"/>
              </a:lnSpc>
            </a:pPr>
            <a:r>
              <a:rPr lang="de-DE" altLang="de-DE" sz="1800" dirty="0" smtClean="0"/>
              <a:t>Nur 3% der Gene wurden überhaupt nicht gefunden. </a:t>
            </a:r>
            <a:endParaRPr lang="de-DE" altLang="de-DE" sz="1800" dirty="0"/>
          </a:p>
        </p:txBody>
      </p:sp>
      <p:sp>
        <p:nvSpPr>
          <p:cNvPr id="11271" name="Datumsplatzhalter 3"/>
          <p:cNvSpPr>
            <a:spLocks noGrp="1"/>
          </p:cNvSpPr>
          <p:nvPr>
            <p:ph type="dt" sz="quarter" idx="10"/>
          </p:nvPr>
        </p:nvSpPr>
        <p:spPr/>
        <p:txBody>
          <a:bodyPr/>
          <a:lstStyle/>
          <a:p>
            <a:pPr>
              <a:defRPr/>
            </a:pPr>
            <a:r>
              <a:rPr lang="en-US" smtClean="0">
                <a:latin typeface="Arial" pitchFamily="-105" charset="0"/>
              </a:rPr>
              <a:t>4. Vorlesung WS 2019/20</a:t>
            </a:r>
            <a:endParaRPr lang="de-DE">
              <a:latin typeface="Arial" pitchFamily="-105" charset="0"/>
            </a:endParaRPr>
          </a:p>
        </p:txBody>
      </p:sp>
      <p:sp>
        <p:nvSpPr>
          <p:cNvPr id="8" name="Text Box 6"/>
          <p:cNvSpPr txBox="1">
            <a:spLocks noChangeArrowheads="1"/>
          </p:cNvSpPr>
          <p:nvPr/>
        </p:nvSpPr>
        <p:spPr bwMode="auto">
          <a:xfrm>
            <a:off x="4572000" y="6021388"/>
            <a:ext cx="3190297"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400" dirty="0"/>
              <a:t>Allen et al. Genome </a:t>
            </a:r>
            <a:r>
              <a:rPr lang="de-DE" altLang="de-DE" sz="1400" dirty="0" err="1"/>
              <a:t>Biol</a:t>
            </a:r>
            <a:r>
              <a:rPr lang="de-DE" altLang="de-DE" sz="1400" dirty="0"/>
              <a:t>. 7, S9 (2006)</a:t>
            </a:r>
          </a:p>
        </p:txBody>
      </p:sp>
      <p:pic>
        <p:nvPicPr>
          <p:cNvPr id="4" name="Grafik 3"/>
          <p:cNvPicPr>
            <a:picLocks noChangeAspect="1"/>
          </p:cNvPicPr>
          <p:nvPr/>
        </p:nvPicPr>
        <p:blipFill>
          <a:blip r:embed="rId2"/>
          <a:stretch>
            <a:fillRect/>
          </a:stretch>
        </p:blipFill>
        <p:spPr>
          <a:xfrm>
            <a:off x="179512" y="2911067"/>
            <a:ext cx="8131586" cy="3106526"/>
          </a:xfrm>
          <a:prstGeom prst="rect">
            <a:avLst/>
          </a:prstGeom>
        </p:spPr>
      </p:pic>
      <p:pic>
        <p:nvPicPr>
          <p:cNvPr id="3" name="Grafik 2"/>
          <p:cNvPicPr>
            <a:picLocks noChangeAspect="1"/>
          </p:cNvPicPr>
          <p:nvPr/>
        </p:nvPicPr>
        <p:blipFill>
          <a:blip r:embed="rId3"/>
          <a:stretch>
            <a:fillRect/>
          </a:stretch>
        </p:blipFill>
        <p:spPr>
          <a:xfrm>
            <a:off x="1259632" y="624001"/>
            <a:ext cx="3136520" cy="2453260"/>
          </a:xfrm>
          <a:prstGeom prst="rect">
            <a:avLst/>
          </a:prstGeom>
        </p:spPr>
      </p:pic>
    </p:spTree>
    <p:extLst>
      <p:ext uri="{BB962C8B-B14F-4D97-AF65-F5344CB8AC3E}">
        <p14:creationId xmlns:p14="http://schemas.microsoft.com/office/powerpoint/2010/main" val="4032653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4115</Words>
  <Application>Microsoft Office PowerPoint</Application>
  <PresentationFormat>Bildschirmpräsentation (4:3)</PresentationFormat>
  <Paragraphs>1053</Paragraphs>
  <Slides>54</Slides>
  <Notes>10</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54</vt:i4>
      </vt:variant>
    </vt:vector>
  </HeadingPairs>
  <TitlesOfParts>
    <vt:vector size="67" baseType="lpstr">
      <vt:lpstr>ＭＳ Ｐゴシック</vt:lpstr>
      <vt:lpstr>Arial</vt:lpstr>
      <vt:lpstr>Calibri</vt:lpstr>
      <vt:lpstr>Comic Sans MS</vt:lpstr>
      <vt:lpstr>Courier New</vt:lpstr>
      <vt:lpstr>新細明體</vt:lpstr>
      <vt:lpstr>Symbol</vt:lpstr>
      <vt:lpstr>Tahoma</vt:lpstr>
      <vt:lpstr>Times</vt:lpstr>
      <vt:lpstr>Times New Roman</vt:lpstr>
      <vt:lpstr>Wingdings</vt:lpstr>
      <vt:lpstr>Standarddesign</vt:lpstr>
      <vt:lpstr>Bitmap</vt:lpstr>
      <vt:lpstr>V4 – Analyse von Genomsequenzen</vt:lpstr>
      <vt:lpstr>Länge von Genen</vt:lpstr>
      <vt:lpstr>Identifikation von Genen</vt:lpstr>
      <vt:lpstr>Vorhersage von Genen in Genomsequenzen</vt:lpstr>
      <vt:lpstr>Hidden Markov Modell (HMM)</vt:lpstr>
      <vt:lpstr>Hidden Markov Modell (HMM)</vt:lpstr>
      <vt:lpstr>Generkennung von prokaryotischen Genen mit Glimmer3</vt:lpstr>
      <vt:lpstr>Generkennung mit Hidden Markov Modellen</vt:lpstr>
      <vt:lpstr>Generkennung von menschlichen Genen mit JIGSAW</vt:lpstr>
      <vt:lpstr>Vergleich von Genvorhersage-Methoden</vt:lpstr>
      <vt:lpstr>Vorhersage von Genen</vt:lpstr>
      <vt:lpstr>Annotation von Genomen</vt:lpstr>
      <vt:lpstr>Promotervorhersage in E.coli</vt:lpstr>
      <vt:lpstr>Machbarkeit der Motivsuche mit dem Computer?</vt:lpstr>
      <vt:lpstr>Suche nach gemeinsamen Sequenzmotiven</vt:lpstr>
      <vt:lpstr>Motif-Identifizierung</vt:lpstr>
      <vt:lpstr>Positions-spezifische Gewichtsmatrix</vt:lpstr>
      <vt:lpstr>Positions-spezifische Gewichtsmatrix</vt:lpstr>
      <vt:lpstr>Datenbank für eukaryotische Transkriptionsfaktoren: TRANSFAC</vt:lpstr>
      <vt:lpstr>PowerPoint-Präsentation</vt:lpstr>
      <vt:lpstr>Identifizierung von Repeats: RepeatMasker</vt:lpstr>
      <vt:lpstr>Prozessierung von NGS-Daten</vt:lpstr>
      <vt:lpstr>NGS Pipeline im Überblick</vt:lpstr>
      <vt:lpstr>PowerPoint-Präsentation</vt:lpstr>
      <vt:lpstr>Quality (Phred) score</vt:lpstr>
      <vt:lpstr>Qualitätskontrolle im Alignment-Schritt</vt:lpstr>
      <vt:lpstr>Biologie von SNP-Mutationen</vt:lpstr>
      <vt:lpstr>Mögliche Gründe für Abweichungen in Alignments</vt:lpstr>
      <vt:lpstr>PowerPoint-Präsentation</vt:lpstr>
      <vt:lpstr>Phylogenetischer Baum aus core-genome SNPs</vt:lpstr>
      <vt:lpstr>Whole Genome Alignment (WGA)</vt:lpstr>
      <vt:lpstr>Konservierung von Syntenie zwischen Mensch und Maus </vt:lpstr>
      <vt:lpstr>Entsprechung syntenischer Regionen</vt:lpstr>
      <vt:lpstr>Sensitivität</vt:lpstr>
      <vt:lpstr>Ankerbasierte Methoden für WGA</vt:lpstr>
      <vt:lpstr>Was ist MUMmer?</vt:lpstr>
      <vt:lpstr>MUMmer:  wichtige Schritte</vt:lpstr>
      <vt:lpstr>Definition von MUMmers</vt:lpstr>
      <vt:lpstr>Wie findet man MUMs?</vt:lpstr>
      <vt:lpstr>Suffix-Bäume</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Konstruktion eines Suffix-Baums</vt:lpstr>
      <vt:lpstr>Suchen in einem Suffix-Baum</vt:lpstr>
      <vt:lpstr>Suchen in einem Suffix-Baum</vt:lpstr>
      <vt:lpstr>Sortieren der MUMs</vt:lpstr>
      <vt:lpstr>Beispiel: Alignment zweier Mikroorganismen</vt:lpstr>
      <vt:lpstr>Beispiel: Alignment Mensch:Maus</vt:lpstr>
      <vt:lpstr>Zusammenfassung</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Standard</cp:lastModifiedBy>
  <cp:revision>235</cp:revision>
  <dcterms:created xsi:type="dcterms:W3CDTF">2015-11-11T08:00:12Z</dcterms:created>
  <dcterms:modified xsi:type="dcterms:W3CDTF">2019-11-05T12:02:43Z</dcterms:modified>
</cp:coreProperties>
</file>