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417" r:id="rId2"/>
    <p:sldId id="458" r:id="rId3"/>
    <p:sldId id="459" r:id="rId4"/>
    <p:sldId id="470" r:id="rId5"/>
    <p:sldId id="471" r:id="rId6"/>
    <p:sldId id="468" r:id="rId7"/>
    <p:sldId id="469" r:id="rId8"/>
    <p:sldId id="453" r:id="rId9"/>
    <p:sldId id="461" r:id="rId10"/>
    <p:sldId id="419" r:id="rId11"/>
    <p:sldId id="420" r:id="rId12"/>
    <p:sldId id="445" r:id="rId13"/>
    <p:sldId id="446" r:id="rId14"/>
    <p:sldId id="447" r:id="rId15"/>
    <p:sldId id="444" r:id="rId16"/>
    <p:sldId id="421" r:id="rId17"/>
    <p:sldId id="422" r:id="rId18"/>
    <p:sldId id="477" r:id="rId19"/>
    <p:sldId id="478" r:id="rId20"/>
    <p:sldId id="479" r:id="rId21"/>
    <p:sldId id="480" r:id="rId22"/>
    <p:sldId id="481" r:id="rId23"/>
    <p:sldId id="482" r:id="rId24"/>
    <p:sldId id="472" r:id="rId25"/>
    <p:sldId id="473" r:id="rId26"/>
    <p:sldId id="474" r:id="rId27"/>
    <p:sldId id="475" r:id="rId28"/>
    <p:sldId id="476" r:id="rId29"/>
    <p:sldId id="462" r:id="rId30"/>
    <p:sldId id="441" r:id="rId31"/>
    <p:sldId id="425" r:id="rId32"/>
    <p:sldId id="427" r:id="rId33"/>
    <p:sldId id="457" r:id="rId34"/>
    <p:sldId id="429" r:id="rId35"/>
    <p:sldId id="483" r:id="rId36"/>
    <p:sldId id="485" r:id="rId37"/>
    <p:sldId id="484" r:id="rId38"/>
    <p:sldId id="432" r:id="rId39"/>
    <p:sldId id="460" r:id="rId4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FF99CC"/>
    <a:srgbClr val="FF6699"/>
    <a:srgbClr val="C0C0C0"/>
    <a:srgbClr val="FFFF00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FA3D15-3E27-4F9E-AF16-59DE1CE4D34E}" type="datetimeFigureOut">
              <a:rPr lang="de-DE"/>
              <a:pPr>
                <a:defRPr/>
              </a:pPr>
              <a:t>27.11.2019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FE8845-FA94-4D59-8AA7-608ED970C3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ndale Mono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smtClean="0"/>
              <a:t>Click to edit Master text styles</a:t>
            </a:r>
          </a:p>
          <a:p>
            <a:pPr lvl="1"/>
            <a:r>
              <a:rPr lang="en-GB" altLang="de-DE" noProof="0" smtClean="0"/>
              <a:t>Second level</a:t>
            </a:r>
          </a:p>
          <a:p>
            <a:pPr lvl="2"/>
            <a:r>
              <a:rPr lang="en-GB" altLang="de-DE" noProof="0" smtClean="0"/>
              <a:t>Third level</a:t>
            </a:r>
          </a:p>
          <a:p>
            <a:pPr lvl="3"/>
            <a:r>
              <a:rPr lang="en-GB" altLang="de-DE" noProof="0" smtClean="0"/>
              <a:t>Fourth level</a:t>
            </a:r>
          </a:p>
          <a:p>
            <a:pPr lvl="4"/>
            <a:r>
              <a:rPr lang="en-GB" altLang="de-DE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ndale Mono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pitchFamily="-105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FD56423-0614-4B6F-81CC-CEE3FE33AD1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470BCF-5E18-40A8-930C-781DE28CBFB3}" type="slidenum">
              <a:rPr lang="en-GB" altLang="de-DE" sz="1300" smtClean="0">
                <a:latin typeface="Andale Mono" pitchFamily="-105" charset="0"/>
              </a:rPr>
              <a:pPr/>
              <a:t>12</a:t>
            </a:fld>
            <a:endParaRPr lang="en-GB" altLang="de-DE" sz="1300" smtClean="0">
              <a:latin typeface="Andale Mono" pitchFamily="-105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>
                <a:latin typeface="Andale Mono" pitchFamily="-105" charset="0"/>
                <a:ea typeface="ＭＳ Ｐゴシック" panose="020B0600070205080204" pitchFamily="34" charset="-128"/>
              </a:rPr>
              <a:t>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42169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39339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16168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24400" y="6858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24400" y="34671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296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dirty="0" smtClean="0"/>
          </a:p>
          <a:p>
            <a:pPr eaLnBrk="1" hangingPunct="1">
              <a:defRPr/>
            </a:pPr>
            <a:r>
              <a:rPr lang="de-DE" altLang="de-DE" sz="1000" dirty="0" smtClean="0">
                <a:solidFill>
                  <a:srgbClr val="000000"/>
                </a:solidFill>
              </a:rPr>
              <a:t>6. Vorlesung WS </a:t>
            </a:r>
            <a:r>
              <a:rPr lang="de-DE" altLang="de-DE" sz="1000" dirty="0" smtClean="0">
                <a:solidFill>
                  <a:srgbClr val="000000"/>
                </a:solidFill>
              </a:rPr>
              <a:t>2019/20</a:t>
            </a:r>
            <a:endParaRPr lang="de-DE" altLang="de-DE" sz="1000" dirty="0" smtClean="0">
              <a:solidFill>
                <a:srgbClr val="000000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DE" altLang="de-DE" sz="1000" smtClean="0">
                <a:solidFill>
                  <a:srgbClr val="000000"/>
                </a:solidFill>
              </a:rPr>
              <a:t>Softwarewerkzeuge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de-DE" altLang="de-DE" sz="1000" smtClean="0"/>
          </a:p>
          <a:p>
            <a:pPr algn="r" eaLnBrk="1" hangingPunct="1">
              <a:defRPr/>
            </a:pPr>
            <a:fld id="{BB7C87CF-915A-431E-95B8-3745F31E83A7}" type="slidenum">
              <a:rPr lang="de-DE" altLang="de-DE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asy.org/swissmode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asy.org/swissmode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ubic.bioc.columbia.edu/papers/1999_twilight/fig3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chem.ucl.ac.uk/bsm/sidechains/Asp/Lys/cluster03.html" TargetMode="External"/><Relationship Id="rId3" Type="http://schemas.openxmlformats.org/officeDocument/2006/relationships/hyperlink" Target="http://www.biochem.ucl.ac.uk/bsm/sidechains/Asp/Lys/cluster01.html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biochem.ucl.ac.uk/bs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iochem.ucl.ac.uk/bsm/sidechains/Asp/Lys/cluster02.html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V6 Homologie-basierte Proteinmodellierung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568801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de-DE" altLang="de-DE" sz="1800" b="1" smtClean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Idee: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Sequenzähnlichkeit führt oft zur Ähnlichkeit der 3D-Struktur</a:t>
            </a:r>
          </a:p>
          <a:p>
            <a:pPr>
              <a:lnSpc>
                <a:spcPct val="150000"/>
              </a:lnSpc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	Twighlight-Zone</a:t>
            </a:r>
          </a:p>
          <a:p>
            <a:pPr>
              <a:lnSpc>
                <a:spcPct val="150000"/>
              </a:lnSpc>
              <a:buFontTx/>
              <a:buNone/>
            </a:pPr>
            <a:endParaRPr lang="de-DE" altLang="de-DE" sz="1800" b="1" smtClean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Lernziele: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	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(1) verstehe, wie Threading- und Homologiemodelle konstruiert werden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	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(2) wie gut (genau) sind Homologiemodelle?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expasy.org/swissmod/gifs/Pag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51123" r="5484" b="6834"/>
          <a:stretch>
            <a:fillRect/>
          </a:stretch>
        </p:blipFill>
        <p:spPr bwMode="auto">
          <a:xfrm>
            <a:off x="3924300" y="2997200"/>
            <a:ext cx="41767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534400" cy="3238500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Tx/>
              <a:buAutoNum type="alphaLcParenBoth"/>
            </a:pPr>
            <a:r>
              <a:rPr lang="de-DE" altLang="de-DE" sz="1800" smtClean="0">
                <a:ea typeface="ＭＳ Ｐゴシック" panose="020B0600070205080204" pitchFamily="34" charset="-128"/>
              </a:rPr>
              <a:t>Für alle Atome, die eine ähnliche Position besitzen und vermutlich eine strukturelle Entsprechung in der neuen Struktur besitzen, werden gemittelte Positionen als Framework-Koordinaten bestimmt.</a:t>
            </a:r>
          </a:p>
          <a:p>
            <a:pPr marL="457200" indent="-457200">
              <a:lnSpc>
                <a:spcPct val="120000"/>
              </a:lnSpc>
              <a:buFontTx/>
              <a:buAutoNum type="alphaLcParenBoth"/>
            </a:pPr>
            <a:r>
              <a:rPr lang="de-DE" altLang="de-DE" sz="1800" smtClean="0">
                <a:ea typeface="ＭＳ Ｐゴシック" panose="020B0600070205080204" pitchFamily="34" charset="-128"/>
              </a:rPr>
              <a:t>Seitenketten mit völlig inkorrekter Geometrie werden entfernt.</a:t>
            </a:r>
          </a:p>
          <a:p>
            <a:pPr marL="457200" indent="-457200">
              <a:lnSpc>
                <a:spcPct val="120000"/>
              </a:lnSpc>
              <a:buFontTx/>
              <a:buAutoNum type="alphaLcParenBoth"/>
            </a:pPr>
            <a:r>
              <a:rPr lang="de-DE" altLang="de-DE" sz="1800" smtClean="0">
                <a:ea typeface="ＭＳ Ｐゴシック" panose="020B0600070205080204" pitchFamily="34" charset="-128"/>
              </a:rPr>
              <a:t>Matrix mit Gewichten für lokale Ähnlichkeit.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3D Framework für die neue Sequenz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23850" y="5516563"/>
            <a:ext cx="2501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  <a:hlinkClick r:id="rId3"/>
              </a:rPr>
              <a:t>www.expasy.org/swissmodel/</a:t>
            </a:r>
            <a:endParaRPr kumimoji="0" lang="de-DE" altLang="de-DE" sz="1400">
              <a:solidFill>
                <a:srgbClr val="08081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SWISS-MODEL.html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51275" y="0"/>
            <a:ext cx="5292725" cy="3573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34400" cy="561657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Konformationen für strukturell abweichende Loops zu konstruieren, ist ein ernstes Problem bei der vergleichende Modellierung. Seine Lösung ist (noch) offen.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Dies gilt nicht nur für lange Loops, in denen zahlreiche Mutationen auftraten, sondern auch für kurze Loops im Fall von Insertionen und Deletionen.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Sobald das Alignment von Zielsequenz und der Vorlagesequenz vorliegt, sollte man überprüfen, ob die eingefügten Gaps außerhalb von Sekundärstrukturelementen in der 3D-Struktur der Vorlage liegen.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b="1" smtClean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Ein paar Regeln: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- bei sehr kurzen Loops können wir Daten über beta-turns verwenden</a:t>
            </a:r>
            <a:endParaRPr lang="de-DE" altLang="de-DE" sz="1800" smtClean="0">
              <a:solidFill>
                <a:srgbClr val="000000"/>
              </a:solidFill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Konstruktion fehlender 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3851275" y="0"/>
            <a:ext cx="5292725" cy="3573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3671888" cy="1871662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Eine Aminosäurekette kann ihre Richtung dadurch umkehren, </a:t>
            </a: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dass </a:t>
            </a: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ein „</a:t>
            </a:r>
            <a:r>
              <a:rPr lang="de-DE" altLang="de-DE" sz="1800" dirty="0" err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reverse</a:t>
            </a: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turn“ durch Bildung einer H-Bindung zwischen C=O und H-N gebildet wird.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Beta-Turns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14441" y="3068960"/>
            <a:ext cx="2613025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>Wenn dies zwischen zwei antiparallelen beta-Strängen geschieht, nennt man diesen </a:t>
            </a:r>
            <a:r>
              <a:rPr lang="de-DE" altLang="de-DE" sz="1800" dirty="0" smtClean="0">
                <a:solidFill>
                  <a:srgbClr val="000000"/>
                </a:solidFill>
              </a:rPr>
              <a:t>eine </a:t>
            </a:r>
            <a:r>
              <a:rPr lang="de-DE" altLang="de-DE" sz="1800" dirty="0">
                <a:solidFill>
                  <a:srgbClr val="000000"/>
                </a:solidFill>
              </a:rPr>
              <a:t>beta-Haarnadel (</a:t>
            </a:r>
            <a:r>
              <a:rPr lang="de-DE" altLang="de-DE" sz="1800" dirty="0" err="1">
                <a:solidFill>
                  <a:srgbClr val="000000"/>
                </a:solidFill>
              </a:rPr>
              <a:t>hairpin</a:t>
            </a:r>
            <a:r>
              <a:rPr lang="de-DE" altLang="de-DE" sz="1800" dirty="0">
                <a:solidFill>
                  <a:srgbClr val="000000"/>
                </a:solidFill>
              </a:rPr>
              <a:t>).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</a:rPr>
              <a:t>Es ergeben sich folgende </a:t>
            </a:r>
            <a:r>
              <a:rPr lang="de-DE" altLang="de-DE" sz="1800" dirty="0" err="1">
                <a:solidFill>
                  <a:srgbClr val="000000"/>
                </a:solidFill>
              </a:rPr>
              <a:t>Diederwinkel</a:t>
            </a:r>
            <a:r>
              <a:rPr lang="de-DE" altLang="de-DE" sz="18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624388" y="4552950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chemeClr val="tx1"/>
                </a:solidFill>
              </a:rPr>
              <a:t>table 1.1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416550" y="4840288"/>
            <a:ext cx="963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table 1.1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632450" y="1341438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Fig. 1.9</a:t>
            </a:r>
          </a:p>
        </p:txBody>
      </p:sp>
      <p:pic>
        <p:nvPicPr>
          <p:cNvPr id="18440" name="Picture 9" descr="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273526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9"/>
          <a:stretch/>
        </p:blipFill>
        <p:spPr bwMode="auto">
          <a:xfrm>
            <a:off x="3201851" y="3162142"/>
            <a:ext cx="5393010" cy="235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135688" y="5970588"/>
            <a:ext cx="1460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[Tramontano book]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3851275" y="0"/>
            <a:ext cx="5292725" cy="3573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4103688" cy="561657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Ein paar Regeln: 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falls </a:t>
            </a: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mittellange Loops kompakte Substrukturen bilden, spielt die Ausbildung von Wasserstoffbrücken-bindungen mit den Atomen des Rückgrats die wichtigste Rolle für </a:t>
            </a: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ihre </a:t>
            </a:r>
            <a:r>
              <a:rPr lang="de-DE" altLang="de-DE" sz="1800" dirty="0" err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Konformation</a:t>
            </a: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  <a:endParaRPr lang="de-DE" altLang="de-D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- falls mittellange Loops ausgedehnte </a:t>
            </a:r>
            <a:r>
              <a:rPr lang="de-DE" altLang="de-DE" sz="1800" dirty="0" err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Konformationen</a:t>
            </a: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haben, ist für ihre Stabilisierung meistens eine hydrophobe Seitenkette verantwortlich, die ins Proteininnere zeigt und zwischen die Sekundärstrukturelemente gepackt ist, zwischen denen der Loop liegt.</a:t>
            </a:r>
            <a:endParaRPr lang="de-DE" altLang="de-DE" sz="1800" dirty="0" smtClean="0">
              <a:solidFill>
                <a:srgbClr val="000000"/>
              </a:solidFill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Konstruktion fehlender Loops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703888" y="4264025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Fig 4.16</a:t>
            </a:r>
          </a:p>
        </p:txBody>
      </p:sp>
      <p:pic>
        <p:nvPicPr>
          <p:cNvPr id="20485" name="Picture 7" descr="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692150"/>
            <a:ext cx="4673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135688" y="6178699"/>
            <a:ext cx="1460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 dirty="0">
                <a:solidFill>
                  <a:srgbClr val="000000"/>
                </a:solidFill>
              </a:rPr>
              <a:t>[</a:t>
            </a:r>
            <a:r>
              <a:rPr kumimoji="0" lang="de-DE" altLang="de-DE" sz="1200" dirty="0" err="1">
                <a:solidFill>
                  <a:srgbClr val="000000"/>
                </a:solidFill>
              </a:rPr>
              <a:t>Tramontano</a:t>
            </a:r>
            <a:r>
              <a:rPr kumimoji="0" lang="de-DE" altLang="de-DE" sz="1200" dirty="0">
                <a:solidFill>
                  <a:srgbClr val="000000"/>
                </a:solidFill>
              </a:rPr>
              <a:t> </a:t>
            </a:r>
            <a:r>
              <a:rPr kumimoji="0" lang="de-DE" altLang="de-DE" sz="1200" dirty="0" err="1">
                <a:solidFill>
                  <a:srgbClr val="000000"/>
                </a:solidFill>
              </a:rPr>
              <a:t>book</a:t>
            </a:r>
            <a:r>
              <a:rPr kumimoji="0" lang="de-DE" altLang="de-DE" sz="1200" dirty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851275" y="0"/>
            <a:ext cx="5292725" cy="3573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3455988" cy="561657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Sehr ähnliche Konformation dreier Loops mit unterschiedlicher Sequenz.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Zwei Loops enthalten ein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cis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-Prolin.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Die stabilisierenden H-Bindungen werden mit sehr unterschiedlichen Proteingruppen ausgebildet.</a:t>
            </a:r>
            <a:endParaRPr lang="de-DE" altLang="de-DE" sz="18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Konstruktion fehlender Loops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703888" y="4264025"/>
            <a:ext cx="917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Fig 4.17</a:t>
            </a: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3779838" y="549275"/>
          <a:ext cx="5421312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Bitmap" r:id="rId3" imgW="4877481" imgH="5180952" progId="Paint.Picture">
                  <p:embed/>
                </p:oleObj>
              </mc:Choice>
              <mc:Fallback>
                <p:oleObj name="Bitmap" r:id="rId3" imgW="4877481" imgH="518095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49275"/>
                        <a:ext cx="5421312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135688" y="5970588"/>
            <a:ext cx="1460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[Tramontano book]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expasy.org/swissmod/gifs/Pag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4"/>
          <a:stretch>
            <a:fillRect/>
          </a:stretch>
        </p:blipFill>
        <p:spPr bwMode="auto">
          <a:xfrm>
            <a:off x="3923928" y="3644011"/>
            <a:ext cx="4350893" cy="263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534400" cy="309562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Basierend auf den Verankerungen der Loops</a:t>
            </a:r>
          </a:p>
          <a:p>
            <a:pPr marL="457200" indent="-457200">
              <a:lnSpc>
                <a:spcPct val="120000"/>
              </a:lnSpc>
              <a:buFontTx/>
              <a:buAutoNum type="alphaLcParenBoth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entweder wird eine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Datenbank bekannter Loopfragmente in der PDB-Datenbank durchsucht.</a:t>
            </a:r>
          </a:p>
          <a:p>
            <a:pPr marL="457200" indent="-45720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	Für den neuen Loop verwendet man dann entweder das am besten passende Fragment oder ein Framework aus den 5 besten Fragmenten.</a:t>
            </a:r>
          </a:p>
          <a:p>
            <a:pPr marL="457200" indent="-457200">
              <a:lnSpc>
                <a:spcPct val="120000"/>
              </a:lnSpc>
              <a:buFontTx/>
              <a:buAutoNum type="alphaLcParenBoth" startAt="2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oder es wird der Torsionsraum der Loopresiduen durchsucht </a:t>
            </a:r>
          </a:p>
          <a:p>
            <a:pPr marL="457200" indent="-45720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	- 7 erlaubte Kombinationen der </a:t>
            </a:r>
            <a:r>
              <a:rPr lang="de-DE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- Winkel</a:t>
            </a:r>
          </a:p>
          <a:p>
            <a:pPr marL="457200" indent="-45720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	- benötigter Raum für den gesamten Loop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Konstruktion fehlender Loops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95288" y="5661025"/>
            <a:ext cx="2501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  <a:hlinkClick r:id="rId3"/>
              </a:rPr>
              <a:t>www.expasy.org/swissmodel/</a:t>
            </a:r>
            <a:endParaRPr kumimoji="0" lang="de-DE" altLang="de-DE" sz="1400">
              <a:solidFill>
                <a:srgbClr val="08081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SWISS-MODEL.html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expasy.org/swissmod/gifs/Pag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44415" r="20209"/>
          <a:stretch>
            <a:fillRect/>
          </a:stretch>
        </p:blipFill>
        <p:spPr bwMode="auto">
          <a:xfrm>
            <a:off x="5364163" y="930275"/>
            <a:ext cx="367188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Rekonstruktion von fehlendem Proteinrückgrat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128713"/>
            <a:ext cx="4754563" cy="407511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Das Rückgrat wird auf der Grundlage von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C</a:t>
            </a:r>
            <a:r>
              <a:rPr lang="de-DE" altLang="de-DE" sz="1800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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-Positionen konstruiert.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- 7 Kombinationen der </a:t>
            </a:r>
            <a:r>
              <a:rPr lang="de-DE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- Winkel sind erlaubt.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- Durchsuche Datenbank für Backbone-Fragmente mit Fenster aus 5 Residuen,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Verwende die Koordinaten der 3 zentralen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Residuen des am besten passenden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Fragments.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68313" y="5734050"/>
            <a:ext cx="415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www.expasy.org/swissmodel/SWISS-MODEL.html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expasy.org/swissmod/gifs/Page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2"/>
          <a:stretch/>
        </p:blipFill>
        <p:spPr bwMode="auto">
          <a:xfrm>
            <a:off x="5619939" y="4005064"/>
            <a:ext cx="3219261" cy="232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549275"/>
            <a:ext cx="8534400" cy="309562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800" b="1" dirty="0" err="1" smtClean="0"/>
              <a:t>Rotamere</a:t>
            </a:r>
            <a:r>
              <a:rPr lang="en-US" sz="1800" dirty="0" smtClean="0"/>
              <a:t>: </a:t>
            </a:r>
            <a:r>
              <a:rPr lang="en-US" sz="1800" dirty="0" err="1" smtClean="0"/>
              <a:t>Seitenkettenkonformationen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niedriger</a:t>
            </a:r>
            <a:r>
              <a:rPr lang="en-US" sz="1800" dirty="0" smtClean="0"/>
              <a:t> (</a:t>
            </a:r>
            <a:r>
              <a:rPr lang="en-US" sz="1800" dirty="0" err="1" smtClean="0"/>
              <a:t>günstiger</a:t>
            </a:r>
            <a:r>
              <a:rPr lang="en-US" sz="1800" dirty="0" smtClean="0"/>
              <a:t>) </a:t>
            </a:r>
            <a:r>
              <a:rPr lang="en-US" sz="1800" dirty="0" err="1" smtClean="0"/>
              <a:t>Energie</a:t>
            </a:r>
            <a:r>
              <a:rPr lang="en-US" sz="1800" dirty="0" smtClean="0"/>
              <a:t>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err="1" smtClean="0">
                <a:ea typeface="ＭＳ Ｐゴシック" panose="020B0600070205080204" pitchFamily="34" charset="-128"/>
              </a:rPr>
              <a:t>Ponder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&amp; Richards (1987): einige Aminosäuren bevorzugen bestimmte Winkel-bereiche für ihre Seitenkettenwinkel </a:t>
            </a:r>
            <a:r>
              <a:rPr lang="de-DE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de-DE" altLang="de-DE" sz="1800" b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Rotamerbibliotheken</a:t>
            </a:r>
            <a:r>
              <a:rPr lang="de-DE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err="1" smtClean="0">
                <a:ea typeface="ＭＳ Ｐゴシック" panose="020B0600070205080204" pitchFamily="34" charset="-128"/>
              </a:rPr>
              <a:t>Swissmodel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verwendet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Bibliothek erlaubter Seitenketten-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Rotamere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geordnet nach der Häufigkeit des Auftretens in der PDB-Datenbank.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Erst werden verdrehte (aber komplette) Seitenketten korrigiert.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fehlende Seitenketten werden aus der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Rotamer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-Bibliothek ergänzt.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 Teste dabei, ob van-der-Waals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Überlapps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auftreten und ob die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Torsionswinkel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in erlaubten Bereichen liegen.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Konstruktion unvollständiger/fehlender Seitenketten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50825" y="5445125"/>
            <a:ext cx="2501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www.expasy.org/swissmodel/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SWISS-MODEL.html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10" descr="IMG001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4495800"/>
            <a:ext cx="23447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Bild 8" descr="IMG001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349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Rotamer-Bibliotheken: günstige Diederwinkel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5943600"/>
            <a:ext cx="357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R. Dunbrack (2002) Curr.Opin.Struct.Biol. 12, 431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0" y="685800"/>
            <a:ext cx="4495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3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/>
              <a:t>Günstige </a:t>
            </a:r>
            <a:r>
              <a:rPr kumimoji="0" lang="de-DE" altLang="de-DE" sz="1600" i="1"/>
              <a:t>χ</a:t>
            </a:r>
            <a:r>
              <a:rPr kumimoji="0" lang="de-DE" altLang="de-DE" sz="1600" i="1" baseline="-25000"/>
              <a:t>1</a:t>
            </a:r>
            <a:r>
              <a:rPr kumimoji="0" lang="de-DE" altLang="de-DE" sz="1600"/>
              <a:t>-Drehwinkel der Valin-Seitenkette:</a:t>
            </a:r>
          </a:p>
          <a:p>
            <a:pPr>
              <a:lnSpc>
                <a:spcPts val="23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/>
              <a:t>beobachtete Häufigkeit der Rotamere</a:t>
            </a:r>
          </a:p>
          <a:p>
            <a:pPr>
              <a:lnSpc>
                <a:spcPts val="23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 i="1"/>
              <a:t>	gauche</a:t>
            </a:r>
            <a:r>
              <a:rPr kumimoji="0" lang="de-DE" altLang="de-DE" sz="1600" i="1" baseline="30000"/>
              <a:t>+ </a:t>
            </a:r>
            <a:r>
              <a:rPr kumimoji="0" lang="de-DE" altLang="de-DE" sz="1600"/>
              <a:t>(</a:t>
            </a:r>
            <a:r>
              <a:rPr kumimoji="0" lang="de-DE" altLang="de-DE" sz="1600" i="1"/>
              <a:t>χ</a:t>
            </a:r>
            <a:r>
              <a:rPr kumimoji="0" lang="de-DE" altLang="de-DE" sz="1600" i="1" baseline="-25000"/>
              <a:t>1</a:t>
            </a:r>
            <a:r>
              <a:rPr kumimoji="0" lang="de-DE" altLang="de-DE" sz="1600" i="1"/>
              <a:t>~ +60°)</a:t>
            </a:r>
          </a:p>
          <a:p>
            <a:pPr>
              <a:lnSpc>
                <a:spcPts val="23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 i="1"/>
              <a:t>	gauche</a:t>
            </a:r>
            <a:r>
              <a:rPr kumimoji="0" lang="de-DE" altLang="de-DE" sz="1600" i="1" baseline="30000"/>
              <a:t>–</a:t>
            </a:r>
            <a:r>
              <a:rPr kumimoji="0" lang="de-DE" altLang="de-DE" sz="1600" i="1"/>
              <a:t> (χ</a:t>
            </a:r>
            <a:r>
              <a:rPr kumimoji="0" lang="de-DE" altLang="de-DE" sz="1600" i="1" baseline="-25000"/>
              <a:t>1 </a:t>
            </a:r>
            <a:r>
              <a:rPr kumimoji="0" lang="de-DE" altLang="de-DE" sz="1600" i="1"/>
              <a:t>~ –60°)</a:t>
            </a:r>
          </a:p>
          <a:p>
            <a:pPr>
              <a:lnSpc>
                <a:spcPts val="23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 i="1"/>
              <a:t>	trans (χ</a:t>
            </a:r>
            <a:r>
              <a:rPr kumimoji="0" lang="de-DE" altLang="de-DE" sz="1600" i="1" baseline="-25000"/>
              <a:t>1</a:t>
            </a:r>
            <a:r>
              <a:rPr kumimoji="0" lang="de-DE" altLang="de-DE" sz="1600" i="1"/>
              <a:t> ~ 180°) </a:t>
            </a:r>
            <a:endParaRPr kumimoji="0" lang="de-DE" altLang="de-DE" sz="1600"/>
          </a:p>
          <a:p>
            <a:pPr>
              <a:lnSpc>
                <a:spcPts val="23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/>
              <a:t>in verschiedenen Sekundärstrukturen</a:t>
            </a:r>
          </a:p>
          <a:p>
            <a:pPr>
              <a:lnSpc>
                <a:spcPts val="23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/>
              <a:t>als Funktion des Rückgratsdiederwinkels Ψ.</a:t>
            </a:r>
          </a:p>
        </p:txBody>
      </p:sp>
      <p:pic>
        <p:nvPicPr>
          <p:cNvPr id="2560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546100"/>
            <a:ext cx="35020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Bild 6" descr="IMG00098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/>
          <a:stretch/>
        </p:blipFill>
        <p:spPr bwMode="auto">
          <a:xfrm>
            <a:off x="251520" y="3124200"/>
            <a:ext cx="256788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152400" y="6172200"/>
            <a:ext cx="3890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http://swissmodel.expasy.org/course/text/chapter3.htm</a:t>
            </a:r>
          </a:p>
        </p:txBody>
      </p:sp>
      <p:pic>
        <p:nvPicPr>
          <p:cNvPr id="25609" name="Bild 9" descr="IMG0010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20970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431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Paarungs-Präferenz von Aminosäuren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078788" cy="5410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Bei der Orientierung der Seitenketten wird üblicherweise jede für sich betrachtet (Rotamer-Bibliothek berüchsichtigt zwar die Konformation des Rückgrats, aber nicht die Umgebung).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Aminosäuren nehmen jedoch je nach Umgebung unterschiedliche Konformationen ein.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Diese “Packungseffekte” können ebenfalls für komparative Modellierung berücksichtigt werden.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1 Twilight Zone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549275"/>
            <a:ext cx="4897438" cy="583247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Die schwarzen Diamant-Symbole kennzeich-nen eine Kurve, die als „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Twilight Zone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“ bezeichnet wird.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Paare von Proteinsequenzen mit größerer Sequenz-Identität als die Kurve haben mit Sicherheit eine ähnliche Struktur.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b="1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A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„true positives“: Proteinpaare mit ähnlicher Struktur liegen sowohl oberhalb und unterhalb der Kurve, können also hohe oder niedrige Sequenzidentität haben.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800" b="1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B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: „false positives“: Strukturen, die keine bzw. wenig Übereinstimmung aufweisen, liegen stets unter der Kurve.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b="1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200" smtClean="0">
                <a:ea typeface="ＭＳ Ｐゴシック" panose="020B0600070205080204" pitchFamily="34" charset="-128"/>
              </a:rPr>
              <a:t>Rost, Prot. Eng. 12, 85 (1999)</a:t>
            </a:r>
          </a:p>
        </p:txBody>
      </p:sp>
      <p:pic>
        <p:nvPicPr>
          <p:cNvPr id="8195" name="Picture 5" descr="fig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765175"/>
            <a:ext cx="373856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431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Salzbrücken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2625"/>
            <a:ext cx="5054600" cy="5410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Datenbank für statistische Präferenz für die Orientierung von Aminosäure-Seitenketten in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der PDB-Datenbank: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u="sng" smtClean="0">
                <a:solidFill>
                  <a:srgbClr val="000000"/>
                </a:solidFill>
                <a:ea typeface="ＭＳ Ｐゴシック" panose="020B0600070205080204" pitchFamily="34" charset="-128"/>
                <a:hlinkClick r:id="rId2"/>
              </a:rPr>
              <a:t>http://www.biochem.ucl.ac.uk/bsm/</a:t>
            </a:r>
            <a:endParaRPr lang="en-US" altLang="de-DE" sz="1600" u="sng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u="sng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sidechains/index.html#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Häufigkeit von 1845 Asp-Lys-Kontakte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PDB-Datenbank</a:t>
            </a:r>
          </a:p>
        </p:txBody>
      </p:sp>
      <p:pic>
        <p:nvPicPr>
          <p:cNvPr id="27651" name="Picture 4" descr="cluster01sm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497263"/>
            <a:ext cx="1771650" cy="2124075"/>
          </a:xfrm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19113" y="51752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2400">
                <a:solidFill>
                  <a:schemeClr val="tx1"/>
                </a:solidFill>
                <a:latin typeface="Andale Mono" pitchFamily="-105" charset="0"/>
              </a:rPr>
              <a:t>K</a:t>
            </a:r>
          </a:p>
        </p:txBody>
      </p:sp>
      <p:pic>
        <p:nvPicPr>
          <p:cNvPr id="27653" name="Picture 6" descr="cluster01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354388"/>
            <a:ext cx="1836737" cy="2255837"/>
          </a:xfrm>
          <a:noFill/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979613" y="580548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/>
              <a:t>84</a:t>
            </a:r>
          </a:p>
        </p:txBody>
      </p:sp>
      <p:pic>
        <p:nvPicPr>
          <p:cNvPr id="27655" name="Picture 8" descr="cluster02s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18605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435600" y="32131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/>
              <a:t>66</a:t>
            </a:r>
          </a:p>
        </p:txBody>
      </p:sp>
      <p:pic>
        <p:nvPicPr>
          <p:cNvPr id="27657" name="Picture 10" descr="cluster03s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16811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4572000" y="60198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/>
              <a:t>60</a:t>
            </a:r>
          </a:p>
        </p:txBody>
      </p:sp>
      <p:pic>
        <p:nvPicPr>
          <p:cNvPr id="27659" name="Picture 12" descr="cluster04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0713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7380288" y="270827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/>
              <a:t>34</a:t>
            </a:r>
          </a:p>
        </p:txBody>
      </p:sp>
      <p:pic>
        <p:nvPicPr>
          <p:cNvPr id="27661" name="Picture 14" descr="cluster06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1256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7696200" y="586740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/>
              <a:t>31</a:t>
            </a:r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1331913" y="2997200"/>
            <a:ext cx="792162" cy="28797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>
            <a:off x="1331913" y="2997200"/>
            <a:ext cx="3240087" cy="2951163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431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-stacking von aromatischen Ringen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458200" cy="54102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Aromatische Ringe </a:t>
            </a:r>
            <a:r>
              <a:rPr lang="en-US" altLang="de-DE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(z.B. Phenol, Benzol, Seitenketten von Tyrosin, Phenylalanin, Tryptophan, Histidin …) besitzen delokalisiertes Elektronensystem ausserhalb der Ringebene.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Mehrere dieser Ringe “packen” gerne aufeinander bzw. senkrecht zueinander.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Cluster Phe-Tyr		1				4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8675" name="Picture 4" descr="cluster0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3013"/>
            <a:ext cx="29718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cluster0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23717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431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Kationen--Wechselwirkung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Die gleichen </a:t>
            </a:r>
            <a:r>
              <a:rPr lang="en-US" altLang="de-DE" sz="1800" b="1" smtClean="0">
                <a:ea typeface="ＭＳ Ｐゴシック" panose="020B0600070205080204" pitchFamily="34" charset="-128"/>
              </a:rPr>
              <a:t>aromatischen Ringe </a:t>
            </a:r>
            <a:r>
              <a:rPr lang="en-US" altLang="de-DE" sz="1800" smtClean="0">
                <a:ea typeface="ＭＳ Ｐゴシック" panose="020B0600070205080204" pitchFamily="34" charset="-128"/>
              </a:rPr>
              <a:t>wechselwirken gerne senkrecht zur Ringebene mit positiv geladenen Gruppen.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Beispiele: Acetylcholin in Bindungstasche von Acetylcholinesterase</a:t>
            </a:r>
            <a:r>
              <a:rPr lang="en-US" altLang="de-DE" sz="1800" b="1" smtClean="0">
                <a:ea typeface="ＭＳ Ｐゴシック" panose="020B0600070205080204" pitchFamily="34" charset="-128"/>
              </a:rPr>
              <a:t> </a:t>
            </a:r>
            <a:endParaRPr lang="en-US" altLang="de-DE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4" descr="cluster06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685800"/>
            <a:ext cx="2206625" cy="2555875"/>
          </a:xfrm>
          <a:noFill/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19113" y="51752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2400">
                <a:solidFill>
                  <a:schemeClr val="tx1"/>
                </a:solidFill>
                <a:latin typeface="Andale Mono" pitchFamily="-105" charset="0"/>
              </a:rPr>
              <a:t>K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740650" y="1412875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/>
              <a:t>Tyr-Lys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/>
              <a:t>Cluster 6</a:t>
            </a:r>
          </a:p>
        </p:txBody>
      </p:sp>
      <p:pic>
        <p:nvPicPr>
          <p:cNvPr id="29702" name="Picture 7" descr="Relibase-Fig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425825"/>
            <a:ext cx="2151063" cy="2555875"/>
          </a:xfrm>
          <a:noFill/>
        </p:spPr>
      </p:pic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410200" y="4343400"/>
            <a:ext cx="3384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/>
              <a:t>Bevorzugte Geometrien für die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/>
              <a:t>Wechselwirkung von Trimethyl-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/>
              <a:t>Ammoniumgruppen mit Phenyl-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/>
              <a:t>Ringen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/>
              <a:t>Gohlke &amp; Klebe, JMB 2000</a:t>
            </a:r>
            <a:endParaRPr kumimoji="0" lang="de-DE" altLang="de-DE" sz="2400">
              <a:latin typeface="Andale Mono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431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Kationen--Wechselwirkung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294688" cy="54102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Wechselwirkung der positiv geladenen Guanidinium-Gruppe von Arg mit dem </a:t>
            </a: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-Elektronensystem von His.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Fast immer planare Packung. Nur in Cluster 3 Ausbildung einer Wasserstoffbrücke N-H … N</a:t>
            </a:r>
            <a:r>
              <a:rPr lang="en-US" altLang="de-DE" sz="180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		1		2		3			4</a:t>
            </a:r>
          </a:p>
        </p:txBody>
      </p:sp>
      <p:pic>
        <p:nvPicPr>
          <p:cNvPr id="30723" name="Picture 4" descr="cluster01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3141663"/>
            <a:ext cx="1916112" cy="2265362"/>
          </a:xfrm>
          <a:noFill/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90550" y="5680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2400">
                <a:solidFill>
                  <a:schemeClr val="tx1"/>
                </a:solidFill>
                <a:latin typeface="Andale Mono" pitchFamily="-105" charset="0"/>
              </a:rPr>
              <a:t>K</a:t>
            </a:r>
          </a:p>
        </p:txBody>
      </p:sp>
      <p:pic>
        <p:nvPicPr>
          <p:cNvPr id="30725" name="Picture 6" descr="cluster02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130550"/>
            <a:ext cx="1885950" cy="2222500"/>
          </a:xfrm>
          <a:noFill/>
        </p:spPr>
      </p:pic>
      <p:pic>
        <p:nvPicPr>
          <p:cNvPr id="30726" name="Picture 7" descr="cluster03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2457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cluster04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41663"/>
            <a:ext cx="20875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Typische Fehler bei Homologie-Modellierung (I)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876800" cy="3505200"/>
          </a:xfrm>
        </p:spPr>
        <p:txBody>
          <a:bodyPr/>
          <a:lstStyle/>
          <a:p>
            <a:pPr>
              <a:lnSpc>
                <a:spcPts val="2563"/>
              </a:lnSpc>
              <a:buFontTx/>
              <a:buAutoNum type="arabicParenBoth"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Fehlerhafte Packung der Seitenketten. </a:t>
            </a:r>
          </a:p>
          <a:p>
            <a:pPr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In rot gezeigt ist die Kristallstruktur des cellular retinoic acid binding protein I (CRAB1) aus Maus.</a:t>
            </a:r>
          </a:p>
          <a:p>
            <a:pPr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Die modellierte Struktur der Tryptophan Residue 109 (Mitte) ist in grün gezeigt.</a:t>
            </a:r>
          </a:p>
        </p:txBody>
      </p:sp>
      <p:sp>
        <p:nvSpPr>
          <p:cNvPr id="31747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0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Eswar, Curr. Protocols in Bioinf. (2006)</a:t>
            </a:r>
          </a:p>
        </p:txBody>
      </p:sp>
      <p:pic>
        <p:nvPicPr>
          <p:cNvPr id="3174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2155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Typische Fehler bei Homologie-Modellierung (II)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4495800" cy="3581400"/>
          </a:xfrm>
        </p:spPr>
        <p:txBody>
          <a:bodyPr/>
          <a:lstStyle/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(B)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Verschiebungen in korrekt alignierten Regionen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Hier ergeben sich leichte Abweichungen des Modells des CRAB1 Proteins (grün)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von der Kristallstruktur des CRAB1 (rot) entsprechend der Kristallstruktur des fatty acid binding protein (blau), das als Vorlage benutzt wurde. </a:t>
            </a:r>
          </a:p>
        </p:txBody>
      </p:sp>
      <p:sp>
        <p:nvSpPr>
          <p:cNvPr id="32771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0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Eswar, Curr. Protocols in Bioinf. (2006)</a:t>
            </a:r>
          </a:p>
        </p:txBody>
      </p:sp>
      <p:pic>
        <p:nvPicPr>
          <p:cNvPr id="32772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1527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Typische Fehler bei Homologie-Modellierung (III)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4495800" cy="3352800"/>
          </a:xfrm>
        </p:spPr>
        <p:txBody>
          <a:bodyPr/>
          <a:lstStyle/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(C)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Fehler in Regionen ohne Vorlage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Gezeigt ist die Verbindung zwischen den Cα-Atomen der Schleife 112–117 für</a:t>
            </a:r>
          </a:p>
          <a:p>
            <a:pPr marL="0" indent="0">
              <a:lnSpc>
                <a:spcPts val="2563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die Kristallstruktur des menschlichen  eosinophil neurotoxin (rot), </a:t>
            </a:r>
          </a:p>
          <a:p>
            <a:pPr marL="0" indent="0">
              <a:lnSpc>
                <a:spcPts val="2563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dessen Modell (grün),und </a:t>
            </a:r>
          </a:p>
          <a:p>
            <a:pPr marL="0" indent="0">
              <a:lnSpc>
                <a:spcPts val="2563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die Vorlagestruktur Ribonuclease A (blau). </a:t>
            </a:r>
          </a:p>
        </p:txBody>
      </p:sp>
      <p:sp>
        <p:nvSpPr>
          <p:cNvPr id="33795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0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Eswar, Curr. Protocols in Bioinf. (2006)</a:t>
            </a:r>
          </a:p>
        </p:txBody>
      </p:sp>
      <p:pic>
        <p:nvPicPr>
          <p:cNvPr id="3379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3034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Typische Fehler bei Homologie-Modellierung (IV)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4495800" cy="3429000"/>
          </a:xfrm>
        </p:spPr>
        <p:txBody>
          <a:bodyPr/>
          <a:lstStyle/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(D)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Fehler durch Misalignment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N-terminale Region der Kristallstruktur von menschlichem eosinophil neurotoxin (rot) im Vergleich mit dem Modell (grün).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Der Fehler resultiert aus dem ungünstigen Alignment mit der Vorlage Ribonuclease A (unten).  </a:t>
            </a:r>
          </a:p>
        </p:txBody>
      </p:sp>
      <p:sp>
        <p:nvSpPr>
          <p:cNvPr id="34819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0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Eswar, Curr. Protocols in Bioinf. (2006)</a:t>
            </a:r>
          </a:p>
        </p:txBody>
      </p:sp>
      <p:pic>
        <p:nvPicPr>
          <p:cNvPr id="34820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1084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Typische Fehler bei Homologie-Modellierung (V)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4495800" cy="2667000"/>
          </a:xfrm>
        </p:spPr>
        <p:txBody>
          <a:bodyPr/>
          <a:lstStyle/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(E)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Fehler durch inkorrekte Vorlage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Vergleich der Kristallstruktur für 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α-trichosanthin (rot) mit dem Modell (grün), das mit Indol-3-Glycerophosphat- Synthase als Vorlage erzeugt wurde..</a:t>
            </a:r>
          </a:p>
        </p:txBody>
      </p:sp>
      <p:sp>
        <p:nvSpPr>
          <p:cNvPr id="35843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0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Eswar, Curr. Protocols in Bioinf. (2006)</a:t>
            </a:r>
          </a:p>
        </p:txBody>
      </p:sp>
      <p:pic>
        <p:nvPicPr>
          <p:cNvPr id="35844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921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Bewertung von Strukturmodellen (Modeller)</a:t>
            </a:r>
          </a:p>
        </p:txBody>
      </p:sp>
      <p:sp>
        <p:nvSpPr>
          <p:cNvPr id="36866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0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Eswar, Curr. Protocols in Bioinf. (2006)</a:t>
            </a:r>
          </a:p>
        </p:txBody>
      </p:sp>
      <p:pic>
        <p:nvPicPr>
          <p:cNvPr id="36867" name="Bild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/>
          <a:stretch/>
        </p:blipFill>
        <p:spPr bwMode="auto">
          <a:xfrm>
            <a:off x="35496" y="548680"/>
            <a:ext cx="4467164" cy="27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feld 4"/>
          <p:cNvSpPr txBox="1">
            <a:spLocks noChangeArrowheads="1"/>
          </p:cNvSpPr>
          <p:nvPr/>
        </p:nvSpPr>
        <p:spPr bwMode="auto">
          <a:xfrm>
            <a:off x="2915816" y="3265726"/>
            <a:ext cx="5688632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5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 b="1" dirty="0" smtClean="0">
                <a:solidFill>
                  <a:srgbClr val="000000"/>
                </a:solidFill>
              </a:rPr>
              <a:t>Statistisches Potential</a:t>
            </a:r>
            <a:r>
              <a:rPr kumimoji="0" lang="de-DE" altLang="de-DE" sz="1600" dirty="0" smtClean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ts val="25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 dirty="0" smtClean="0">
                <a:solidFill>
                  <a:srgbClr val="000000"/>
                </a:solidFill>
              </a:rPr>
              <a:t>Aus den in Proteinstrukturen beobachteten radialen Häufigkeiten </a:t>
            </a:r>
            <a:r>
              <a:rPr kumimoji="0" lang="de-DE" altLang="de-DE" sz="1600" i="1" dirty="0" smtClean="0">
                <a:solidFill>
                  <a:srgbClr val="000000"/>
                </a:solidFill>
              </a:rPr>
              <a:t>g(r)</a:t>
            </a:r>
            <a:r>
              <a:rPr kumimoji="0" lang="de-DE" altLang="de-DE" sz="1600" dirty="0" smtClean="0">
                <a:solidFill>
                  <a:srgbClr val="000000"/>
                </a:solidFill>
              </a:rPr>
              <a:t> für Aminosäure-Paare (-&gt; </a:t>
            </a:r>
            <a:r>
              <a:rPr kumimoji="0" lang="de-DE" altLang="de-DE" sz="1600" i="1" dirty="0" smtClean="0">
                <a:solidFill>
                  <a:srgbClr val="000000"/>
                </a:solidFill>
              </a:rPr>
              <a:t>bei welchem Abstand gibt es mehr als erwartet?</a:t>
            </a:r>
            <a:r>
              <a:rPr kumimoji="0" lang="de-DE" altLang="de-DE" sz="1600" dirty="0" smtClean="0">
                <a:solidFill>
                  <a:srgbClr val="000000"/>
                </a:solidFill>
              </a:rPr>
              <a:t>), berechnet man durch</a:t>
            </a:r>
          </a:p>
          <a:p>
            <a:pPr>
              <a:lnSpc>
                <a:spcPts val="2525"/>
              </a:lnSpc>
              <a:spcBef>
                <a:spcPct val="0"/>
              </a:spcBef>
              <a:buFontTx/>
              <a:buNone/>
            </a:pPr>
            <a:r>
              <a:rPr kumimoji="0" lang="de-DE" altLang="de-DE" sz="1600" dirty="0" smtClean="0">
                <a:solidFill>
                  <a:srgbClr val="000000"/>
                </a:solidFill>
              </a:rPr>
              <a:t>„Boltzmann-Inversion“ deren effektive Wechselwirkungsstärke. </a:t>
            </a:r>
            <a:endParaRPr kumimoji="0" lang="de-DE" altLang="de-DE" sz="16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t="5701" b="23983"/>
          <a:stretch/>
        </p:blipFill>
        <p:spPr>
          <a:xfrm>
            <a:off x="25191" y="3265726"/>
            <a:ext cx="2775858" cy="3089340"/>
          </a:xfrm>
          <a:prstGeom prst="rect">
            <a:avLst/>
          </a:prstGeom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283967" y="609745"/>
            <a:ext cx="468064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dirty="0" err="1">
                <a:solidFill>
                  <a:srgbClr val="000000"/>
                </a:solidFill>
              </a:rPr>
              <a:t>Modeller</a:t>
            </a:r>
            <a:r>
              <a:rPr kumimoji="0" lang="de-DE" altLang="de-DE" sz="1600" dirty="0">
                <a:solidFill>
                  <a:srgbClr val="000000"/>
                </a:solidFill>
              </a:rPr>
              <a:t> verwendet das </a:t>
            </a:r>
            <a:r>
              <a:rPr kumimoji="0" lang="de-DE" altLang="de-DE" sz="1600" dirty="0" smtClean="0">
                <a:solidFill>
                  <a:srgbClr val="000000"/>
                </a:solidFill>
              </a:rPr>
              <a:t>statistische DOPE-Potential </a:t>
            </a:r>
            <a:r>
              <a:rPr kumimoji="0" lang="de-DE" altLang="de-DE" sz="1600" dirty="0">
                <a:solidFill>
                  <a:srgbClr val="000000"/>
                </a:solidFill>
              </a:rPr>
              <a:t>(</a:t>
            </a:r>
            <a:r>
              <a:rPr kumimoji="0" lang="de-DE" altLang="de-DE" sz="1600" dirty="0" err="1">
                <a:solidFill>
                  <a:srgbClr val="000000"/>
                </a:solidFill>
              </a:rPr>
              <a:t>Discrete</a:t>
            </a:r>
            <a:r>
              <a:rPr kumimoji="0" lang="de-DE" altLang="de-DE" sz="1600" dirty="0">
                <a:solidFill>
                  <a:srgbClr val="000000"/>
                </a:solidFill>
              </a:rPr>
              <a:t> </a:t>
            </a:r>
            <a:r>
              <a:rPr kumimoji="0" lang="de-DE" altLang="de-DE" sz="1600" dirty="0" err="1">
                <a:solidFill>
                  <a:srgbClr val="000000"/>
                </a:solidFill>
              </a:rPr>
              <a:t>Optimized</a:t>
            </a:r>
            <a:r>
              <a:rPr kumimoji="0" lang="de-DE" altLang="de-DE" sz="1600" dirty="0">
                <a:solidFill>
                  <a:srgbClr val="000000"/>
                </a:solidFill>
              </a:rPr>
              <a:t> Protein </a:t>
            </a:r>
            <a:r>
              <a:rPr kumimoji="0" lang="de-DE" altLang="de-DE" sz="1600" dirty="0" err="1">
                <a:solidFill>
                  <a:srgbClr val="000000"/>
                </a:solidFill>
              </a:rPr>
              <a:t>Energy</a:t>
            </a:r>
            <a:r>
              <a:rPr kumimoji="0" lang="de-DE" altLang="de-DE" sz="1600" dirty="0">
                <a:solidFill>
                  <a:srgbClr val="000000"/>
                </a:solidFill>
              </a:rPr>
              <a:t>) </a:t>
            </a:r>
            <a:r>
              <a:rPr kumimoji="0" lang="de-DE" altLang="de-DE" sz="1600" dirty="0" smtClean="0">
                <a:solidFill>
                  <a:srgbClr val="000000"/>
                </a:solidFill>
              </a:rPr>
              <a:t>zur </a:t>
            </a:r>
            <a:r>
              <a:rPr kumimoji="0" lang="de-DE" altLang="de-DE" sz="1600" dirty="0">
                <a:solidFill>
                  <a:srgbClr val="000000"/>
                </a:solidFill>
              </a:rPr>
              <a:t>Bewertung von Strukturmodellen.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dirty="0">
                <a:solidFill>
                  <a:srgbClr val="000000"/>
                </a:solidFill>
              </a:rPr>
              <a:t>Niedrigere Energien sind besser.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dirty="0">
                <a:solidFill>
                  <a:srgbClr val="000000"/>
                </a:solidFill>
              </a:rPr>
              <a:t>DOPE ist ein statistisches Potential für die Wahrscheinlichkeiten, wie häufig bei einem bestimmten Abstand das </a:t>
            </a:r>
            <a:r>
              <a:rPr kumimoji="0" lang="de-DE" altLang="de-DE" sz="1600" dirty="0" err="1">
                <a:solidFill>
                  <a:srgbClr val="000000"/>
                </a:solidFill>
              </a:rPr>
              <a:t>Atompaar</a:t>
            </a:r>
            <a:r>
              <a:rPr kumimoji="0" lang="de-DE" altLang="de-DE" sz="1600" dirty="0">
                <a:solidFill>
                  <a:srgbClr val="000000"/>
                </a:solidFill>
              </a:rPr>
              <a:t> </a:t>
            </a:r>
            <a:r>
              <a:rPr kumimoji="0" lang="de-DE" altLang="de-DE" sz="1600" i="1" dirty="0">
                <a:solidFill>
                  <a:srgbClr val="000000"/>
                </a:solidFill>
              </a:rPr>
              <a:t>i – j </a:t>
            </a:r>
            <a:r>
              <a:rPr kumimoji="0" lang="de-DE" altLang="de-DE" sz="1600" dirty="0">
                <a:solidFill>
                  <a:srgbClr val="000000"/>
                </a:solidFill>
              </a:rPr>
              <a:t>in den bekannten Proteinstrukturen auftritt.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90038" y="535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04011"/>
              </p:ext>
            </p:extLst>
          </p:nvPr>
        </p:nvGraphicFramePr>
        <p:xfrm>
          <a:off x="3394477" y="5254959"/>
          <a:ext cx="1220598" cy="73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Formel" r:id="rId5" imgW="761669" imgH="469696" progId="Equation.3">
                  <p:embed/>
                </p:oleObj>
              </mc:Choice>
              <mc:Fallback>
                <p:oleObj name="Formel" r:id="rId5" imgW="761669" imgH="46969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477" y="5254959"/>
                        <a:ext cx="1220598" cy="732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64291" y="54832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365837"/>
              </p:ext>
            </p:extLst>
          </p:nvPr>
        </p:nvGraphicFramePr>
        <p:xfrm>
          <a:off x="5504046" y="5417459"/>
          <a:ext cx="2240486" cy="40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Formel" r:id="rId7" imgW="1205977" imgH="215806" progId="Equation.3">
                  <p:embed/>
                </p:oleObj>
              </mc:Choice>
              <mc:Fallback>
                <p:oleObj name="Formel" r:id="rId7" imgW="1205977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046" y="5417459"/>
                        <a:ext cx="2240486" cy="407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mit Pfeil 9"/>
          <p:cNvCxnSpPr/>
          <p:nvPr/>
        </p:nvCxnSpPr>
        <p:spPr bwMode="auto">
          <a:xfrm>
            <a:off x="4615075" y="5621138"/>
            <a:ext cx="74901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2 Methode zur Fold-Erkennung: Threading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33400"/>
            <a:ext cx="445135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de-DE" sz="1800" smtClean="0">
                <a:ea typeface="ＭＳ Ｐゴシック" panose="020B0600070205080204" pitchFamily="34" charset="-128"/>
              </a:rPr>
              <a:t>Gegeben:</a:t>
            </a:r>
          </a:p>
          <a:p>
            <a:pPr lvl="1">
              <a:lnSpc>
                <a:spcPct val="120000"/>
              </a:lnSpc>
            </a:pPr>
            <a:r>
              <a:rPr lang="en-US" altLang="de-DE" sz="1800" smtClean="0">
                <a:ea typeface="ＭＳ Ｐゴシック" panose="020B0600070205080204" pitchFamily="34" charset="-128"/>
              </a:rPr>
              <a:t>Sequenz:  IVACIVSTEYDVMKAAR…</a:t>
            </a:r>
          </a:p>
          <a:p>
            <a:pPr lvl="1">
              <a:lnSpc>
                <a:spcPct val="120000"/>
              </a:lnSpc>
            </a:pPr>
            <a:r>
              <a:rPr lang="en-US" altLang="de-DE" sz="1800" smtClean="0">
                <a:ea typeface="ＭＳ Ｐゴシック" panose="020B0600070205080204" pitchFamily="34" charset="-128"/>
              </a:rPr>
              <a:t>Ein Datenbank von möglichen Proteinarchitekturen (“</a:t>
            </a:r>
            <a:r>
              <a:rPr lang="en-US" altLang="de-DE" sz="1800" b="1" smtClean="0">
                <a:ea typeface="ＭＳ Ｐゴシック" panose="020B0600070205080204" pitchFamily="34" charset="-128"/>
              </a:rPr>
              <a:t>folds</a:t>
            </a:r>
            <a:r>
              <a:rPr lang="en-US" altLang="de-DE" sz="1800" smtClean="0">
                <a:ea typeface="ＭＳ Ｐゴシック" panose="020B0600070205080204" pitchFamily="34" charset="-128"/>
              </a:rPr>
              <a:t>”)</a:t>
            </a:r>
          </a:p>
          <a:p>
            <a:pPr lvl="1">
              <a:lnSpc>
                <a:spcPct val="120000"/>
              </a:lnSpc>
            </a:pPr>
            <a:endParaRPr lang="en-US" altLang="de-DE" sz="20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de-DE" sz="1800" smtClean="0">
                <a:ea typeface="ＭＳ Ｐゴシック" panose="020B0600070205080204" pitchFamily="34" charset="-128"/>
              </a:rPr>
              <a:t>Naive Idee: Bilde die Sequenz auf jeden fold ab</a:t>
            </a:r>
          </a:p>
          <a:p>
            <a:pPr>
              <a:lnSpc>
                <a:spcPct val="120000"/>
              </a:lnSpc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de-DE" sz="1800" smtClean="0">
                <a:ea typeface="ＭＳ Ｐゴシック" panose="020B0600070205080204" pitchFamily="34" charset="-128"/>
              </a:rPr>
              <a:t>Starte dabei bei jeder möglichen Position</a:t>
            </a:r>
          </a:p>
          <a:p>
            <a:pPr>
              <a:lnSpc>
                <a:spcPct val="120000"/>
              </a:lnSpc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de-DE" sz="1800" smtClean="0">
                <a:ea typeface="ＭＳ Ｐゴシック" panose="020B0600070205080204" pitchFamily="34" charset="-128"/>
              </a:rPr>
              <a:t>Bestimme anhand einer energetischen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	Bewertungsfunktion, welcher Fold am besten zu dieser Sequenz passt.</a:t>
            </a:r>
          </a:p>
        </p:txBody>
      </p:sp>
      <p:pic>
        <p:nvPicPr>
          <p:cNvPr id="9219" name="Picture 4" descr="~AUT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9275"/>
            <a:ext cx="14446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~AUT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31298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~AUT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17827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458200" cy="344487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Homologie/Komperative Modellierung</a:t>
            </a:r>
          </a:p>
        </p:txBody>
      </p:sp>
      <p:pic>
        <p:nvPicPr>
          <p:cNvPr id="37890" name="Picture 3" descr="nsb1100_986_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20713"/>
            <a:ext cx="51038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4833938"/>
            <a:ext cx="3240087" cy="1184275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e-DE" altLang="de-DE" sz="1200" smtClean="0">
                <a:ea typeface="ＭＳ Ｐゴシック" panose="020B0600070205080204" pitchFamily="34" charset="-128"/>
              </a:rPr>
              <a:t>Protein structure modeling for structural genomics.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altLang="de-DE" sz="1200" smtClean="0">
                <a:ea typeface="ＭＳ Ｐゴシック" panose="020B0600070205080204" pitchFamily="34" charset="-128"/>
              </a:rPr>
              <a:t>R. Sánchez </a:t>
            </a:r>
            <a:r>
              <a:rPr lang="de-DE" altLang="de-DE" sz="1200" i="1" smtClean="0">
                <a:ea typeface="ＭＳ Ｐゴシック" panose="020B0600070205080204" pitchFamily="34" charset="-128"/>
              </a:rPr>
              <a:t>et al.</a:t>
            </a:r>
            <a:r>
              <a:rPr lang="de-DE" altLang="de-DE" sz="1200" smtClean="0">
                <a:ea typeface="ＭＳ Ｐゴシック" panose="020B0600070205080204" pitchFamily="34" charset="-128"/>
              </a:rPr>
              <a:t> Nat. Struct. Biol. 7, 986 - 990 (2000) </a:t>
            </a:r>
            <a:endParaRPr lang="en-US" altLang="de-DE" sz="1200" smtClean="0">
              <a:ea typeface="ＭＳ Ｐゴシック" panose="020B0600070205080204" pitchFamily="34" charset="-128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23850" y="765175"/>
            <a:ext cx="32400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/>
              <a:t>Qualität der Modellierung hängt von Sequenzidentität mit Vorlage ab.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de-DE" sz="1800"/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/>
              <a:t>Man sollte stets beachten,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/>
              <a:t>dass die Vorlage nicht aus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/>
              <a:t>der Twilight Zone stammt.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Bewertung der Qualität eines Homologiemodells -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Allgemeine Gesichtspunkte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152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Ein Modell wird als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falsch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angesehen, wenn mindestens eines seiner strukturellen Elemente gegenüber dem Rest des Modells falsch angeordnet ist. Dies kann durch ein falsches Sequenzalignment entstehen.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Das Modell kann dennoch korrekte Stereochemie besitzen.</a:t>
            </a:r>
          </a:p>
          <a:p>
            <a:pPr>
              <a:lnSpc>
                <a:spcPct val="120000"/>
              </a:lnSpc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Man kann ein Modell als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ungenau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ansehen wenn seine atomare Koordinaten mehr als 0.5 </a:t>
            </a:r>
            <a:r>
              <a:rPr lang="en-US" altLang="de-DE" sz="1800" smtClean="0">
                <a:ea typeface="ＭＳ Ｐゴシック" panose="020B0600070205080204" pitchFamily="34" charset="-128"/>
              </a:rPr>
              <a:t>Å von einer experimentellen Kontrollstruktur abweichen.</a:t>
            </a:r>
          </a:p>
          <a:p>
            <a:pPr>
              <a:lnSpc>
                <a:spcPct val="120000"/>
              </a:lnSpc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de-DE" sz="1800" smtClean="0">
                <a:ea typeface="ＭＳ Ｐゴシック" panose="020B0600070205080204" pitchFamily="34" charset="-128"/>
              </a:rPr>
              <a:t>Ungenauigkeiten können auch in der Stereochemie (Bindungslängen und –winkel auftreten). Dies kann leicht mit </a:t>
            </a:r>
            <a:r>
              <a:rPr lang="en-US" altLang="de-DE" sz="1800" b="1" smtClean="0">
                <a:ea typeface="ＭＳ Ｐゴシック" panose="020B0600070205080204" pitchFamily="34" charset="-128"/>
              </a:rPr>
              <a:t>WhatCheck</a:t>
            </a:r>
            <a:r>
              <a:rPr lang="en-US" altLang="de-DE" sz="1800" smtClean="0">
                <a:ea typeface="ＭＳ Ｐゴシック" panose="020B0600070205080204" pitchFamily="34" charset="-128"/>
              </a:rPr>
              <a:t> überprüft werden.</a:t>
            </a:r>
          </a:p>
          <a:p>
            <a:pPr>
              <a:lnSpc>
                <a:spcPct val="120000"/>
              </a:lnSpc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Statistische Paarpotentiale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für die Verteilung von Aminosäuren in bekannten Proteinen erlauben manchmal die Aufspürung von fehlerhaften Modellen.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356100" y="5805488"/>
            <a:ext cx="415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www.expasy.org/swissmodel/SWISS-MODEL.html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Proteinkern und Loops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246984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Fast jedes Proteinmodell enthält nicht-konservierte Loops, die als die am wenigsten zuverlässigen Teile des Proteinmodells angesehen werden können.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de-D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Andererseits sind diese Bereiche der Struktur oft auch am flexibelsten –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hohe Temperaturfaktoren in Kristallstrukturen oder hohe Unterschiede zwischen verschiedenen (gleichsam gültigen) NMR-Strukturen.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de-D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Die Residuen im Proteinkern werden gewöhnlich fast in der identischen Orientierung wie in experimentellen Kontrollstrukturen modelliert.</a:t>
            </a:r>
          </a:p>
          <a:p>
            <a:pPr>
              <a:lnSpc>
                <a:spcPct val="120000"/>
              </a:lnSpc>
              <a:buFontTx/>
              <a:buNone/>
            </a:pPr>
            <a:endParaRPr lang="de-DE" altLang="de-D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Residuen an der Proteinoberfläche zeigen größere Abweichungen.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427538" y="5661025"/>
            <a:ext cx="4151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www.expasy.org/swissmodel/SWISS-MODEL.html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Vergleich zweier Strukturen: RMSD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5175"/>
            <a:ext cx="8569325" cy="50165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Root mean square deviation: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Man vergleicht zwei Proteinstrukturen 1 und 2 durch die Berechnung des mittleren quadratischen Abstands der Koordinaten der </a:t>
            </a:r>
            <a:r>
              <a:rPr lang="en-US" altLang="de-DE" sz="1800" i="1" smtClean="0">
                <a:ea typeface="ＭＳ Ｐゴシック" panose="020B0600070205080204" pitchFamily="34" charset="-128"/>
              </a:rPr>
              <a:t>n</a:t>
            </a:r>
            <a:r>
              <a:rPr lang="en-US" altLang="de-DE" sz="1800" smtClean="0">
                <a:ea typeface="ＭＳ Ｐゴシック" panose="020B0600070205080204" pitchFamily="34" charset="-128"/>
              </a:rPr>
              <a:t> sich entsprechenden Atome.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Dann nimmt man noch die Wurzel daraus.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Werte unterhalb von 0.2 nm oder 2 Å kennzeichnen eine hohe strukturelle Ähnlichkeit.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Zum Vergleich: die Länge einer C-C Bindung beträgt 0.15 nm.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Die Distanzen aller Atome weichen also höchstens etwa um eine Bindungslänge voneinander ab.</a:t>
            </a: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/>
        </p:nvGraphicFramePr>
        <p:xfrm>
          <a:off x="3851275" y="812800"/>
          <a:ext cx="33131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Formel" r:id="rId3" imgW="1701800" imgH="660400" progId="Equation.3">
                  <p:embed/>
                </p:oleObj>
              </mc:Choice>
              <mc:Fallback>
                <p:oleObj name="Formel" r:id="rId3" imgW="1701800" imgH="660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812800"/>
                        <a:ext cx="331311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Test für die Zuverlässigkeit von SwissModell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88375" cy="5399087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3DCrunch-Projekt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von Expasy zusammen mit SGI.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Idee: Generiere „Homologie-Modelle“ für Proteine mit bekannter 3D-Struktur um zu überprüfen, wie genau die mit Homologie-Modellierung erzeugten Strukturmodelle sind.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Die Vorlagen besaßen 25 – 95 % Sequenzidentität mit dem Zielprotein.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1200 Kontrolle-Modelle wurden erstellt.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400" u="sng" smtClean="0">
                <a:ea typeface="ＭＳ Ｐゴシック" panose="020B0600070205080204" pitchFamily="34" charset="-128"/>
              </a:rPr>
              <a:t>Grad der Identität [%]		Modell innerhalb von x </a:t>
            </a:r>
            <a:r>
              <a:rPr lang="en-US" altLang="de-DE" sz="1400" u="sng" smtClean="0">
                <a:ea typeface="ＭＳ Ｐゴシック" panose="020B0600070205080204" pitchFamily="34" charset="-128"/>
              </a:rPr>
              <a:t>Å </a:t>
            </a:r>
            <a:r>
              <a:rPr lang="de-DE" altLang="de-DE" sz="1400" u="sng" smtClean="0">
                <a:ea typeface="ＭＳ Ｐゴシック" panose="020B0600070205080204" pitchFamily="34" charset="-128"/>
              </a:rPr>
              <a:t>RMSD zur Vorlage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			&lt; 1	&lt; 2	&lt; 3	&lt; 4	&lt; 5	&gt; 5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25-29			0	10	30	46	67	33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30-39			0	18	45	66	77	23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40-49			9	44	63	78	91	9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50-59			18	55	79	86	91	9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60-69			38	72	85	91	92	8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70-79			42	71	82	85	88	12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80-89			45	79	86	94	95	5</a:t>
            </a:r>
          </a:p>
          <a:p>
            <a:pPr marL="0" indent="0"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90-95			59	78	83	86	91	9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372225" y="5949950"/>
            <a:ext cx="245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www.expasy.org/swissmodel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8081A"/>
                </a:solidFill>
              </a:rPr>
              <a:t>/SWISS-MODEL.html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dirty="0" smtClean="0">
                <a:ea typeface="ＭＳ Ｐゴシック" panose="020B0600070205080204" pitchFamily="34" charset="-128"/>
              </a:rPr>
              <a:t>CAMEO: Continuous Automated Model Evaluation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88375" cy="4896519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Wettbewerb: Für die innerhalb von 5 Wochen neu bei der PDB eingereichten Kristallstrukturen von Proteinen werden aufgrund von deren Sequenzen mit automatisierten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Homology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-Modeling-Webservern Strukturmodelle erzeugt und mit den experimentellen Strukturen verglichen.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CAMEO verwendet für die Bewertung keine RMSD-Abweichungen, da deren Werte stark durch Rotationen zwischen Proteindomänen beeinflusst werden.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Stattdessen werden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lDDT-scores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(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local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distance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difference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test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) berechnet: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- Betrachtet werden alle paarweisen Distanzen zwischen Atomen (&lt; 15 Å).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- Getestet wird, wie viele Distanzen um weniger als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>
                <a:ea typeface="ＭＳ Ｐゴシック" panose="020B0600070205080204" pitchFamily="34" charset="-128"/>
              </a:rPr>
              <a:t>0.5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Å, 1 Å, 2 Å und 4 Å abweichen.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- Daraus wird der durchschnittliche Prozentanteil gebildet.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372225" y="5949950"/>
            <a:ext cx="1747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dirty="0" smtClean="0">
                <a:solidFill>
                  <a:srgbClr val="08081A"/>
                </a:solidFill>
              </a:rPr>
              <a:t>Haas et al. Proteins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dirty="0" smtClean="0">
                <a:solidFill>
                  <a:srgbClr val="08081A"/>
                </a:solidFill>
              </a:rPr>
              <a:t>86, 387-398 (2017)</a:t>
            </a:r>
            <a:endParaRPr kumimoji="0" lang="de-DE" altLang="de-DE" sz="1400" dirty="0">
              <a:solidFill>
                <a:srgbClr val="080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65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dirty="0" smtClean="0">
                <a:ea typeface="ＭＳ Ｐゴシック" panose="020B0600070205080204" pitchFamily="34" charset="-128"/>
              </a:rPr>
              <a:t>CAMEO: Continuous Automated Model Evaluation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372225" y="5949950"/>
            <a:ext cx="1747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dirty="0" smtClean="0">
                <a:solidFill>
                  <a:srgbClr val="08081A"/>
                </a:solidFill>
              </a:rPr>
              <a:t>Haas et al. Proteins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dirty="0" smtClean="0">
                <a:solidFill>
                  <a:srgbClr val="08081A"/>
                </a:solidFill>
              </a:rPr>
              <a:t>86, 387-398 (2017)</a:t>
            </a:r>
            <a:endParaRPr kumimoji="0" lang="de-DE" altLang="de-DE" sz="1400" dirty="0">
              <a:solidFill>
                <a:srgbClr val="08081A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694579"/>
            <a:ext cx="4464496" cy="45434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82" y="684138"/>
            <a:ext cx="4379846" cy="45539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9966" y="5396549"/>
            <a:ext cx="7917552" cy="70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DE" dirty="0" err="1" smtClean="0">
                <a:solidFill>
                  <a:schemeClr val="bg2"/>
                </a:solidFill>
              </a:rPr>
              <a:t>Robetta</a:t>
            </a:r>
            <a:r>
              <a:rPr lang="de-DE" dirty="0" smtClean="0">
                <a:solidFill>
                  <a:schemeClr val="bg2"/>
                </a:solidFill>
              </a:rPr>
              <a:t> macht die besten Modelle, benötigt dafür jedoch aufgrund von aufwändigem </a:t>
            </a:r>
          </a:p>
          <a:p>
            <a:pPr>
              <a:lnSpc>
                <a:spcPts val="2500"/>
              </a:lnSpc>
            </a:pPr>
            <a:r>
              <a:rPr lang="de-DE" dirty="0" err="1" smtClean="0">
                <a:solidFill>
                  <a:schemeClr val="bg2"/>
                </a:solidFill>
              </a:rPr>
              <a:t>Konformationssampling</a:t>
            </a:r>
            <a:r>
              <a:rPr lang="de-DE" dirty="0" smtClean="0">
                <a:solidFill>
                  <a:schemeClr val="bg2"/>
                </a:solidFill>
              </a:rPr>
              <a:t> sehr lange.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48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4617" t="11311" r="36195" b="43261"/>
          <a:stretch/>
        </p:blipFill>
        <p:spPr>
          <a:xfrm>
            <a:off x="304800" y="2447930"/>
            <a:ext cx="5408601" cy="3744416"/>
          </a:xfrm>
          <a:prstGeom prst="rect">
            <a:avLst/>
          </a:prstGeom>
        </p:spPr>
      </p:pic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304800"/>
          </a:xfrm>
        </p:spPr>
        <p:txBody>
          <a:bodyPr/>
          <a:lstStyle/>
          <a:p>
            <a:r>
              <a:rPr lang="en-US" altLang="de-DE" dirty="0" smtClean="0">
                <a:ea typeface="ＭＳ Ｐゴシック" panose="020B0600070205080204" pitchFamily="34" charset="-128"/>
              </a:rPr>
              <a:t>CAMEO: Continuous Automated Model Evaluation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88375" cy="1815480"/>
          </a:xfrm>
        </p:spPr>
        <p:txBody>
          <a:bodyPr/>
          <a:lstStyle/>
          <a:p>
            <a:pPr marL="0" indent="0">
              <a:lnSpc>
                <a:spcPts val="2500"/>
              </a:lnSpc>
              <a:buNone/>
            </a:pPr>
            <a:r>
              <a:rPr lang="en-US" sz="1800" dirty="0" err="1" smtClean="0"/>
              <a:t>Kristallstruktur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Myroilysin</a:t>
            </a:r>
            <a:r>
              <a:rPr lang="en-US" sz="1800" dirty="0" smtClean="0"/>
              <a:t> (PDB </a:t>
            </a:r>
            <a:r>
              <a:rPr lang="en-US" sz="1800" dirty="0"/>
              <a:t>ID 5CZW, </a:t>
            </a:r>
            <a:r>
              <a:rPr lang="en-US" sz="1800" dirty="0" err="1" smtClean="0"/>
              <a:t>schwarz</a:t>
            </a:r>
            <a:r>
              <a:rPr lang="en-US" sz="1800" dirty="0" smtClean="0"/>
              <a:t>). </a:t>
            </a:r>
            <a:endParaRPr lang="en-US" sz="1800" dirty="0" smtClean="0"/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 err="1"/>
              <a:t>Homologiemodelle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SWISS-MODEL (orange), IntFOLD4-TS (</a:t>
            </a:r>
            <a:r>
              <a:rPr lang="en-US" sz="1800" dirty="0" err="1"/>
              <a:t>blau</a:t>
            </a:r>
            <a:r>
              <a:rPr lang="en-US" sz="1800" dirty="0"/>
              <a:t>), Sparks-X (magenta). 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In </a:t>
            </a:r>
            <a:r>
              <a:rPr lang="en-US" sz="1800" dirty="0" smtClean="0"/>
              <a:t>der </a:t>
            </a:r>
            <a:r>
              <a:rPr lang="en-US" sz="1800" dirty="0" err="1" smtClean="0"/>
              <a:t>Mitte</a:t>
            </a:r>
            <a:r>
              <a:rPr lang="en-US" sz="1800" dirty="0" smtClean="0"/>
              <a:t> </a:t>
            </a:r>
            <a:r>
              <a:rPr lang="en-US" sz="1800" dirty="0" err="1" smtClean="0"/>
              <a:t>liegt</a:t>
            </a:r>
            <a:r>
              <a:rPr lang="en-US" sz="1800" dirty="0" smtClean="0"/>
              <a:t> </a:t>
            </a:r>
            <a:r>
              <a:rPr lang="en-US" sz="1800" dirty="0" err="1" smtClean="0"/>
              <a:t>ein</a:t>
            </a:r>
            <a:r>
              <a:rPr lang="en-US" sz="1800" dirty="0" smtClean="0"/>
              <a:t> Zink-Ion (</a:t>
            </a:r>
            <a:r>
              <a:rPr lang="en-US" sz="1800" dirty="0" err="1" smtClean="0"/>
              <a:t>grüne</a:t>
            </a:r>
            <a:r>
              <a:rPr lang="en-US" sz="1800" dirty="0" smtClean="0"/>
              <a:t> Kugel), das von 4 </a:t>
            </a:r>
            <a:r>
              <a:rPr lang="en-US" sz="1800" dirty="0" err="1" smtClean="0"/>
              <a:t>Residuen</a:t>
            </a:r>
            <a:r>
              <a:rPr lang="en-US" sz="1800" dirty="0" smtClean="0"/>
              <a:t> (3 His, 1 </a:t>
            </a:r>
            <a:r>
              <a:rPr lang="en-US" sz="1800" dirty="0" err="1" smtClean="0"/>
              <a:t>Cys</a:t>
            </a:r>
            <a:r>
              <a:rPr lang="en-US" sz="1800" dirty="0" smtClean="0"/>
              <a:t>) </a:t>
            </a:r>
            <a:r>
              <a:rPr lang="en-US" sz="1800" dirty="0" err="1" smtClean="0"/>
              <a:t>koordiniert</a:t>
            </a:r>
            <a:r>
              <a:rPr lang="en-US" sz="1800" dirty="0" smtClean="0"/>
              <a:t> </a:t>
            </a:r>
            <a:r>
              <a:rPr lang="en-US" sz="1800" dirty="0" err="1" smtClean="0"/>
              <a:t>wird</a:t>
            </a:r>
            <a:r>
              <a:rPr lang="en-US" sz="1800" dirty="0" smtClean="0"/>
              <a:t> </a:t>
            </a:r>
            <a:r>
              <a:rPr lang="en-US" sz="1800" dirty="0" smtClean="0"/>
              <a:t>(die </a:t>
            </a:r>
            <a:r>
              <a:rPr lang="en-US" sz="1800" dirty="0" err="1" smtClean="0"/>
              <a:t>gelben</a:t>
            </a:r>
            <a:r>
              <a:rPr lang="en-US" sz="1800" dirty="0" smtClean="0"/>
              <a:t> </a:t>
            </a:r>
            <a:r>
              <a:rPr lang="en-US" sz="1800" dirty="0" err="1" smtClean="0"/>
              <a:t>Residuen</a:t>
            </a:r>
            <a:r>
              <a:rPr lang="en-US" sz="1800" dirty="0" smtClean="0"/>
              <a:t> </a:t>
            </a:r>
            <a:r>
              <a:rPr lang="en-US" sz="1800" dirty="0" err="1" smtClean="0"/>
              <a:t>stammen</a:t>
            </a:r>
            <a:r>
              <a:rPr lang="en-US" sz="1800" dirty="0" smtClean="0"/>
              <a:t> </a:t>
            </a:r>
            <a:r>
              <a:rPr lang="en-US" sz="1800" dirty="0" err="1" smtClean="0"/>
              <a:t>aus</a:t>
            </a:r>
            <a:r>
              <a:rPr lang="en-US" sz="1800" dirty="0" smtClean="0"/>
              <a:t> der </a:t>
            </a:r>
            <a:r>
              <a:rPr lang="en-US" sz="1800" dirty="0" err="1" smtClean="0"/>
              <a:t>Kristallstruktur</a:t>
            </a:r>
            <a:r>
              <a:rPr lang="en-US" sz="1800" dirty="0" smtClean="0"/>
              <a:t>).</a:t>
            </a:r>
            <a:endParaRPr lang="en-US" sz="1800" dirty="0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372225" y="5949950"/>
            <a:ext cx="1747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dirty="0" smtClean="0">
                <a:solidFill>
                  <a:srgbClr val="08081A"/>
                </a:solidFill>
              </a:rPr>
              <a:t>Haas et al. Proteins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dirty="0" smtClean="0">
                <a:solidFill>
                  <a:srgbClr val="08081A"/>
                </a:solidFill>
              </a:rPr>
              <a:t>86, 387-398 (2017)</a:t>
            </a:r>
            <a:endParaRPr kumimoji="0" lang="de-DE" altLang="de-DE" sz="1400" dirty="0">
              <a:solidFill>
                <a:srgbClr val="08081A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31394" y="2564904"/>
            <a:ext cx="240289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bg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bg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9pPr>
          </a:lstStyle>
          <a:p>
            <a:pPr marL="0" indent="0">
              <a:lnSpc>
                <a:spcPts val="2500"/>
              </a:lnSpc>
              <a:buFontTx/>
              <a:buNone/>
            </a:pPr>
            <a:r>
              <a:rPr lang="en-US" sz="1800" kern="0" dirty="0" err="1" smtClean="0"/>
              <a:t>Alle</a:t>
            </a:r>
            <a:r>
              <a:rPr lang="en-US" sz="1800" kern="0" dirty="0" smtClean="0"/>
              <a:t> Tools </a:t>
            </a:r>
            <a:r>
              <a:rPr lang="en-US" sz="1800" kern="0" dirty="0" err="1" smtClean="0"/>
              <a:t>machen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gute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Vorhersagen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für</a:t>
            </a:r>
            <a:r>
              <a:rPr lang="en-US" sz="1800" kern="0" dirty="0" smtClean="0"/>
              <a:t> die </a:t>
            </a:r>
            <a:r>
              <a:rPr lang="en-US" sz="1800" kern="0" dirty="0" err="1" smtClean="0"/>
              <a:t>drei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Histidin-Residuen</a:t>
            </a:r>
            <a:r>
              <a:rPr lang="en-US" sz="1800" kern="0" dirty="0" smtClean="0"/>
              <a:t> 137, 141 und 147, die das Zink-Ion </a:t>
            </a:r>
            <a:r>
              <a:rPr lang="en-US" sz="1800" kern="0" dirty="0" err="1" smtClean="0"/>
              <a:t>koordinieren</a:t>
            </a:r>
            <a:r>
              <a:rPr lang="en-US" sz="1800" kern="0" dirty="0" smtClean="0"/>
              <a:t>, </a:t>
            </a:r>
            <a:r>
              <a:rPr lang="en-US" sz="1800" kern="0" dirty="0" err="1" smtClean="0"/>
              <a:t>weichen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jedoch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für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Cystein</a:t>
            </a:r>
            <a:r>
              <a:rPr lang="en-US" sz="1800" kern="0" dirty="0" smtClean="0"/>
              <a:t> 23 </a:t>
            </a:r>
            <a:r>
              <a:rPr lang="en-US" sz="1800" kern="0" dirty="0" err="1" smtClean="0"/>
              <a:t>voneinander</a:t>
            </a:r>
            <a:r>
              <a:rPr lang="en-US" sz="1800" kern="0" dirty="0" smtClean="0"/>
              <a:t> ab.</a:t>
            </a:r>
          </a:p>
        </p:txBody>
      </p:sp>
    </p:spTree>
    <p:extLst>
      <p:ext uri="{BB962C8B-B14F-4D97-AF65-F5344CB8AC3E}">
        <p14:creationId xmlns:p14="http://schemas.microsoft.com/office/powerpoint/2010/main" val="595588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750"/>
            <a:ext cx="8458200" cy="461963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Ligandendocking in Homologiemodelle ??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88375" cy="47513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Homologiemodelle können zwar recht gut sein, aber nicht immer für Ligandendocking geeignet sein</a:t>
            </a:r>
          </a:p>
          <a:p>
            <a:pPr>
              <a:lnSpc>
                <a:spcPct val="12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Grund: falsche Seitenkettenrotamere in Bindungstasche</a:t>
            </a:r>
          </a:p>
          <a:p>
            <a:pPr>
              <a:lnSpc>
                <a:spcPct val="120000"/>
              </a:lnSpc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Ansatz1: verwende flexibles Docking, wo auch Teile des Proteins flexibel sind</a:t>
            </a:r>
          </a:p>
          <a:p>
            <a:pPr>
              <a:lnSpc>
                <a:spcPct val="120000"/>
              </a:lnSpc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Ansatz2: verwende zusätzliches experimentelles Wissen, verlangt manuelles Vorgehen</a:t>
            </a:r>
          </a:p>
          <a:p>
            <a:pPr>
              <a:lnSpc>
                <a:spcPct val="120000"/>
              </a:lnSpc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Ansatz3: erstelle Homologiemodell in Anwesenheit eines modellierten Liganden, dessen Position z.B. aus Modell-Vorlage stammt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8750"/>
            <a:ext cx="8458200" cy="461963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Zusammenfassung – Homologiemodellierung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588375" cy="475138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Gemeinsamer Kern von Proteinen mit 50% Sequenzidentität                     besitzt ca. 1 Å  RMSD </a:t>
            </a:r>
          </a:p>
          <a:p>
            <a:pPr>
              <a:lnSpc>
                <a:spcPct val="14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Dies gilt sogar für absolut identische Sequenzen.</a:t>
            </a:r>
          </a:p>
          <a:p>
            <a:pPr>
              <a:lnSpc>
                <a:spcPct val="14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Der zuverlässigste Teil eines Proteinmodells ist der Sequenzabschnitt,          den es mit der Vorlage gemeinsam hat. Die größten Abweichungen liegen in den konstruierten Schleifen.</a:t>
            </a:r>
          </a:p>
          <a:p>
            <a:pPr>
              <a:lnSpc>
                <a:spcPct val="14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Die Wahl der Modellvorlage ist entscheidend!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Die An- oder Abwesenheit von Ko-faktoren, anderen Untereinheiten oder Substraten kann Proteinkonformation sehr beeinflussen und somit alle Modelle, die von ihnen abgeleitet werden.</a:t>
            </a:r>
          </a:p>
          <a:p>
            <a:pPr>
              <a:lnSpc>
                <a:spcPct val="14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Jeder Fehler im Alignment produziert falsche Modelle!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Solche Alignment-Fehler treten bei Sequenzidentität unter 40% auf.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3 Sequenz-Profil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609600"/>
            <a:ext cx="8780462" cy="5410200"/>
          </a:xfrm>
        </p:spPr>
        <p:txBody>
          <a:bodyPr/>
          <a:lstStyle/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Profil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: Sequenzpositionsspezifische Bewertungsmatrix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M(p,a)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mit 21 Spalten und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N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Reihen.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- Reihe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p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entspricht einer bestimmten Position in den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N</a:t>
            </a:r>
            <a:r>
              <a:rPr lang="de-DE" altLang="de-DE" sz="1800" i="1" baseline="-25000" smtClean="0">
                <a:ea typeface="ＭＳ Ｐゴシック" panose="020B0600070205080204" pitchFamily="34" charset="-128"/>
              </a:rPr>
              <a:t>R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alignierten Inputsequenzen.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- Die ersten 20 Spalten enthalten jeweils die Bewertung dafür, an dieser Position eine der 20 Aminosäuren zu finden.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Eine Extraspalte enthält einen Bestrafungsterm für Insertionen oder Deletionen.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2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Frequenz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W(p,b)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für das Auftreten der Aminosäure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b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an Position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p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i="1" smtClean="0">
                <a:ea typeface="ＭＳ Ｐゴシック" panose="020B0600070205080204" pitchFamily="34" charset="-128"/>
              </a:rPr>
              <a:t>			W(p,b) = c log ( n(b,p) / N</a:t>
            </a:r>
            <a:r>
              <a:rPr lang="de-DE" altLang="de-DE" sz="1800" i="1" baseline="-25000" smtClean="0">
                <a:ea typeface="ＭＳ Ｐゴシック" panose="020B0600070205080204" pitchFamily="34" charset="-128"/>
              </a:rPr>
              <a:t>R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 )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oder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n(b,p) / N</a:t>
            </a:r>
            <a:r>
              <a:rPr lang="de-DE" altLang="de-DE" sz="1800" i="1" baseline="-25000" smtClean="0">
                <a:ea typeface="ＭＳ Ｐゴシック" panose="020B0600070205080204" pitchFamily="34" charset="-128"/>
              </a:rPr>
              <a:t>R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400" i="1" smtClean="0">
                <a:ea typeface="ＭＳ Ｐゴシック" panose="020B0600070205080204" pitchFamily="34" charset="-128"/>
              </a:rPr>
              <a:t>n(b,p)</a:t>
            </a:r>
            <a:r>
              <a:rPr lang="de-DE" altLang="de-DE" sz="1400" smtClean="0">
                <a:ea typeface="ＭＳ Ｐゴシック" panose="020B0600070205080204" pitchFamily="34" charset="-128"/>
              </a:rPr>
              <a:t> : beobachtete Häufigkeit der Aminosäure </a:t>
            </a:r>
            <a:r>
              <a:rPr lang="de-DE" altLang="de-DE" sz="1400" i="1" smtClean="0">
                <a:ea typeface="ＭＳ Ｐゴシック" panose="020B0600070205080204" pitchFamily="34" charset="-128"/>
              </a:rPr>
              <a:t>b</a:t>
            </a:r>
            <a:r>
              <a:rPr lang="de-DE" altLang="de-DE" sz="1400" smtClean="0">
                <a:ea typeface="ＭＳ Ｐゴシック" panose="020B0600070205080204" pitchFamily="34" charset="-128"/>
              </a:rPr>
              <a:t> an Position </a:t>
            </a:r>
            <a:r>
              <a:rPr lang="de-DE" altLang="de-DE" sz="1400" i="1" smtClean="0">
                <a:ea typeface="ＭＳ Ｐゴシック" panose="020B0600070205080204" pitchFamily="34" charset="-128"/>
              </a:rPr>
              <a:t>p </a:t>
            </a:r>
            <a:r>
              <a:rPr lang="de-DE" altLang="de-DE" sz="1400" smtClean="0">
                <a:ea typeface="ＭＳ Ｐゴシック" panose="020B0600070205080204" pitchFamily="34" charset="-128"/>
              </a:rPr>
              <a:t>in den </a:t>
            </a:r>
            <a:r>
              <a:rPr lang="de-DE" altLang="de-DE" sz="1400" i="1" smtClean="0">
                <a:ea typeface="ＭＳ Ｐゴシック" panose="020B0600070205080204" pitchFamily="34" charset="-128"/>
              </a:rPr>
              <a:t>N</a:t>
            </a:r>
            <a:r>
              <a:rPr lang="de-DE" altLang="de-DE" sz="1400" i="1" baseline="-25000" smtClean="0">
                <a:ea typeface="ＭＳ Ｐゴシック" panose="020B0600070205080204" pitchFamily="34" charset="-128"/>
              </a:rPr>
              <a:t>R</a:t>
            </a:r>
            <a:r>
              <a:rPr lang="de-DE" altLang="de-DE" sz="1400" smtClean="0">
                <a:ea typeface="ＭＳ Ｐゴシック" panose="020B0600070205080204" pitchFamily="34" charset="-128"/>
              </a:rPr>
              <a:t> Inputsequenzen; </a:t>
            </a: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400" smtClean="0">
                <a:ea typeface="ＭＳ Ｐゴシック" panose="020B0600070205080204" pitchFamily="34" charset="-128"/>
              </a:rPr>
              <a:t>setze außerdem </a:t>
            </a:r>
            <a:r>
              <a:rPr lang="de-DE" altLang="de-DE" sz="1400" i="1" smtClean="0">
                <a:ea typeface="ＭＳ Ｐゴシック" panose="020B0600070205080204" pitchFamily="34" charset="-128"/>
              </a:rPr>
              <a:t>n(b,p) </a:t>
            </a:r>
            <a:r>
              <a:rPr lang="de-DE" altLang="de-DE" sz="1400" smtClean="0">
                <a:ea typeface="ＭＳ Ｐゴシック" panose="020B0600070205080204" pitchFamily="34" charset="-128"/>
              </a:rPr>
              <a:t>= 1 für jede Aminosäure, die nie in </a:t>
            </a:r>
            <a:r>
              <a:rPr lang="de-DE" altLang="de-DE" sz="1400" i="1" smtClean="0">
                <a:ea typeface="ＭＳ Ｐゴシック" panose="020B0600070205080204" pitchFamily="34" charset="-128"/>
              </a:rPr>
              <a:t>p</a:t>
            </a:r>
            <a:r>
              <a:rPr lang="de-DE" altLang="de-DE" sz="1400" smtClean="0">
                <a:ea typeface="ＭＳ Ｐゴシック" panose="020B0600070205080204" pitchFamily="34" charset="-128"/>
              </a:rPr>
              <a:t> auftritt.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Berechne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M(p,a)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aus der Frequenz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W(p,b)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und einer Austauschmatrix </a:t>
            </a:r>
            <a:r>
              <a:rPr lang="de-DE" altLang="de-DE" sz="1800" i="1" smtClean="0">
                <a:ea typeface="ＭＳ Ｐゴシック" panose="020B0600070205080204" pitchFamily="34" charset="-128"/>
              </a:rPr>
              <a:t>Y(a,b)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 (PAM/BLOSUM)</a:t>
            </a:r>
          </a:p>
          <a:p>
            <a:pPr marL="0" indent="0">
              <a:lnSpc>
                <a:spcPts val="2563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63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		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	</a:t>
            </a:r>
            <a:endParaRPr lang="de-DE" altLang="de-DE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10243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62600"/>
            <a:ext cx="3810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feld 4"/>
          <p:cNvSpPr txBox="1">
            <a:spLocks noChangeArrowheads="1"/>
          </p:cNvSpPr>
          <p:nvPr/>
        </p:nvSpPr>
        <p:spPr bwMode="auto">
          <a:xfrm>
            <a:off x="5791200" y="6096000"/>
            <a:ext cx="3157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Gribskov, PNAS 84, 4355 (1987)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217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feld 4"/>
          <p:cNvSpPr txBox="1">
            <a:spLocks noChangeArrowheads="1"/>
          </p:cNvSpPr>
          <p:nvPr/>
        </p:nvSpPr>
        <p:spPr bwMode="auto">
          <a:xfrm>
            <a:off x="5867400" y="152400"/>
            <a:ext cx="3157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Gribskov, PNAS 84, 4355 (1987)</a:t>
            </a:r>
          </a:p>
        </p:txBody>
      </p:sp>
      <p:sp>
        <p:nvSpPr>
          <p:cNvPr id="11267" name="Textfeld 4"/>
          <p:cNvSpPr txBox="1">
            <a:spLocks noChangeArrowheads="1"/>
          </p:cNvSpPr>
          <p:nvPr/>
        </p:nvSpPr>
        <p:spPr bwMode="auto">
          <a:xfrm>
            <a:off x="1089025" y="5791200"/>
            <a:ext cx="759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Berücksichtige, dass aus den beobachteten Sequenzen durch Mutation alle 20 AS entstehen könnten. Die Häufigkeit davon wird durch die Austausch-Matrix </a:t>
            </a:r>
            <a:r>
              <a:rPr kumimoji="0" lang="de-DE" altLang="de-DE" sz="1400" i="1"/>
              <a:t>Y(a,b) </a:t>
            </a:r>
            <a:r>
              <a:rPr kumimoji="0" lang="de-DE" altLang="de-DE" sz="1400">
                <a:solidFill>
                  <a:srgbClr val="000000"/>
                </a:solidFill>
              </a:rPr>
              <a:t>ausgedrückt.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772816"/>
            <a:ext cx="7521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4 Methode zur Fold-Erkennung: Phyre2 webserver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20713"/>
            <a:ext cx="8291512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Webserver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verwendet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repräsentative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Bibliothek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bekannte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folds</a:t>
            </a:r>
          </a:p>
          <a:p>
            <a:pPr>
              <a:lnSpc>
                <a:spcPct val="120000"/>
              </a:lnSpc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Lese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Eingabesequenz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mit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unbekannter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Struktur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ein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5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Iterationen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mit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PsiBlast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;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finde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nah und fern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verwandte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Sequenzen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	(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richtiges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MSA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zu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aufwändig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de-DE" sz="1800" dirty="0" err="1" smtClean="0">
                <a:ea typeface="ＭＳ Ｐゴシック" panose="020B0600070205080204" pitchFamily="34" charset="-128"/>
              </a:rPr>
              <a:t>Berechne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“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Profil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aus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den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Sequenzen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de-DE" sz="1800" dirty="0" err="1" smtClean="0">
                <a:ea typeface="ＭＳ Ｐゴシック" panose="020B0600070205080204" pitchFamily="34" charset="-128"/>
              </a:rPr>
              <a:t>Sekundärstrukturvorhersage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mit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	Psi-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Pred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,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SSPro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,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Jnet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,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bilde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Konsensus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+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Vorhersage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ungeordneter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Regionen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64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Kelley, Nature Protocols 4, 363 (2009)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Methode zur Fold-Erkennung: Phyre2 webserver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09600"/>
            <a:ext cx="4123184" cy="5699720"/>
          </a:xfrm>
        </p:spPr>
        <p:txBody>
          <a:bodyPr/>
          <a:lstStyle/>
          <a:p>
            <a:pPr marL="176213" indent="-176213">
              <a:lnSpc>
                <a:spcPts val="2500"/>
              </a:lnSpc>
            </a:pPr>
            <a:r>
              <a:rPr lang="en-US" altLang="de-DE" sz="1800" b="1" dirty="0" smtClean="0">
                <a:ea typeface="ＭＳ Ｐゴシック" panose="020B0600070205080204" pitchFamily="34" charset="-128"/>
              </a:rPr>
              <a:t>Profile-Profile Alignment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zwischen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Profil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Eingabesequenz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und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Profilen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Strukturfolds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 marL="176213" indent="-176213">
              <a:lnSpc>
                <a:spcPts val="2500"/>
              </a:lnSpc>
            </a:pPr>
            <a:r>
              <a:rPr lang="en-US" altLang="de-DE" sz="1800" dirty="0" err="1" smtClean="0">
                <a:ea typeface="ＭＳ Ｐゴシック" panose="020B0600070205080204" pitchFamily="34" charset="-128"/>
              </a:rPr>
              <a:t>Berücksichtige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auch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,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wie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gut die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vorhergesagte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Sekundärstruktur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zu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jeder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3D-Strukturvorlage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passt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 marL="176213" indent="-176213">
              <a:lnSpc>
                <a:spcPts val="2500"/>
              </a:lnSpc>
            </a:pPr>
            <a:r>
              <a:rPr lang="en-US" altLang="de-DE" sz="1800" dirty="0" err="1" smtClean="0">
                <a:ea typeface="ＭＳ Ｐゴシック" panose="020B0600070205080204" pitchFamily="34" charset="-128"/>
              </a:rPr>
              <a:t>Berechne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Scores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Passung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zu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allen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3D-Strukturen in der “fold library”</a:t>
            </a:r>
          </a:p>
          <a:p>
            <a:pPr marL="176213" indent="-176213">
              <a:lnSpc>
                <a:spcPts val="2500"/>
              </a:lnSpc>
            </a:pPr>
            <a:r>
              <a:rPr lang="en-US" altLang="de-DE" sz="1800" dirty="0" err="1" smtClean="0">
                <a:ea typeface="ＭＳ Ｐゴシック" panose="020B0600070205080204" pitchFamily="34" charset="-128"/>
              </a:rPr>
              <a:t>Konstruiere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komplette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</a:p>
          <a:p>
            <a:pPr marL="176213" indent="-176213">
              <a:lnSpc>
                <a:spcPts val="25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	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Strukturen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die </a:t>
            </a:r>
          </a:p>
          <a:p>
            <a:pPr marL="176213" indent="-176213">
              <a:lnSpc>
                <a:spcPts val="25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	10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besten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Scores</a:t>
            </a:r>
          </a:p>
          <a:p>
            <a:pPr marL="176213" indent="-176213">
              <a:lnSpc>
                <a:spcPts val="2500"/>
              </a:lnSpc>
            </a:pPr>
            <a:r>
              <a:rPr lang="en-US" altLang="de-DE" sz="1800" dirty="0" err="1" smtClean="0">
                <a:ea typeface="ＭＳ Ｐゴシック" panose="020B0600070205080204" pitchFamily="34" charset="-128"/>
              </a:rPr>
              <a:t>Ergibt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manchmal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sehr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 marL="176213" indent="-176213">
              <a:lnSpc>
                <a:spcPts val="25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	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gute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Strukturmodelle</a:t>
            </a:r>
            <a:endParaRPr lang="en-US" altLang="de-DE" sz="1800" dirty="0" smtClean="0">
              <a:ea typeface="ＭＳ Ｐゴシック" panose="020B0600070205080204" pitchFamily="34" charset="-128"/>
            </a:endParaRPr>
          </a:p>
          <a:p>
            <a:pPr marL="176213" indent="-176213">
              <a:lnSpc>
                <a:spcPts val="25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	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bei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15-25%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Sequenz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-</a:t>
            </a:r>
          </a:p>
          <a:p>
            <a:pPr marL="176213" indent="-176213">
              <a:lnSpc>
                <a:spcPts val="25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	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Identität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13315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81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Bennet-Lovsey, Proteins 70, 611 (2008)</a:t>
            </a:r>
          </a:p>
        </p:txBody>
      </p:sp>
      <p:pic>
        <p:nvPicPr>
          <p:cNvPr id="13316" name="Bild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64"/>
          <a:stretch/>
        </p:blipFill>
        <p:spPr bwMode="auto">
          <a:xfrm>
            <a:off x="4800600" y="609601"/>
            <a:ext cx="3565525" cy="31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810000"/>
            <a:ext cx="5865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5 Homologie-basierte Proteinmodellierung (SwissModel)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457200"/>
            <a:ext cx="8569325" cy="568801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de-DE" altLang="de-DE" sz="1800" b="1" smtClean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Methode: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Ebenfalls wissensbasierter Ansatz.</a:t>
            </a:r>
          </a:p>
          <a:p>
            <a:pPr>
              <a:lnSpc>
                <a:spcPct val="150000"/>
              </a:lnSpc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Erfordernis: Mindestens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1 bekannte 3D-Struktur eines verwandten Proteins,  </a:t>
            </a:r>
          </a:p>
          <a:p>
            <a:pPr>
              <a:lnSpc>
                <a:spcPct val="150000"/>
              </a:lnSpc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Prozedur:</a:t>
            </a:r>
            <a:r>
              <a:rPr lang="de-DE" altLang="de-DE" sz="1800" u="sng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finde Proteine bekannter Struktur, die zu Inputsequenz verwandt sind.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Erzeugung eines multiplen Sequenzalignments mit der Zielsequenz. 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Generierung eines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Frameworks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für die neue Sequenz. 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Konstruiere fehlende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Loops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Vervollständige und korrigiere das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Proteinrückgrat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Korrigiere die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Seitenketten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Überprüfe die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Qualität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 der modellierten Struktur und deren Packung. </a:t>
            </a:r>
          </a:p>
          <a:p>
            <a:pPr>
              <a:lnSpc>
                <a:spcPct val="150000"/>
              </a:lnSpc>
            </a:pPr>
            <a:r>
              <a:rPr lang="de-DE" altLang="de-DE" sz="1800" smtClean="0">
                <a:ea typeface="ＭＳ Ｐゴシック" panose="020B0600070205080204" pitchFamily="34" charset="-128"/>
              </a:rPr>
              <a:t>Strukturverfeinerung durch Energieminimierung und Moleküldynamik.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59813" cy="3921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Homologie-basierte Proteinmodellierung (Modeller)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2571750" cy="50641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Andrej Sali, UCSF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http://salilab.org</a:t>
            </a:r>
          </a:p>
        </p:txBody>
      </p:sp>
      <p:pic>
        <p:nvPicPr>
          <p:cNvPr id="15363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42950"/>
            <a:ext cx="56832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feld 4"/>
          <p:cNvSpPr txBox="1">
            <a:spLocks noChangeArrowheads="1"/>
          </p:cNvSpPr>
          <p:nvPr/>
        </p:nvSpPr>
        <p:spPr bwMode="auto">
          <a:xfrm>
            <a:off x="5257800" y="6096000"/>
            <a:ext cx="370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pitchFamily="-105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Eswar, Curr. Protocols in Bioinf. (2006)</a:t>
            </a:r>
          </a:p>
        </p:txBody>
      </p:sp>
      <p:pic>
        <p:nvPicPr>
          <p:cNvPr id="15365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52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Nevada HD:•Applications:Microsoft Office 98:Templates:Presentation Designs:Ribbons</Template>
  <TotalTime>0</TotalTime>
  <Words>2245</Words>
  <Application>Microsoft Office PowerPoint</Application>
  <PresentationFormat>Bildschirmpräsentation (4:3)</PresentationFormat>
  <Paragraphs>359</Paragraphs>
  <Slides>39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ＭＳ Ｐゴシック</vt:lpstr>
      <vt:lpstr>Andale Mono</vt:lpstr>
      <vt:lpstr>Arial</vt:lpstr>
      <vt:lpstr>Symbol</vt:lpstr>
      <vt:lpstr>Times New Roman</vt:lpstr>
      <vt:lpstr>Ribbons</vt:lpstr>
      <vt:lpstr>Bitmap</vt:lpstr>
      <vt:lpstr>Formel</vt:lpstr>
      <vt:lpstr>V6 Homologie-basierte Proteinmodellierung</vt:lpstr>
      <vt:lpstr>1 Twilight Zone</vt:lpstr>
      <vt:lpstr>2 Methode zur Fold-Erkennung: Threading</vt:lpstr>
      <vt:lpstr>3 Sequenz-Profil</vt:lpstr>
      <vt:lpstr>PowerPoint-Präsentation</vt:lpstr>
      <vt:lpstr>4 Methode zur Fold-Erkennung: Phyre2 webserver</vt:lpstr>
      <vt:lpstr>Methode zur Fold-Erkennung: Phyre2 webserver</vt:lpstr>
      <vt:lpstr>5 Homologie-basierte Proteinmodellierung (SwissModel)</vt:lpstr>
      <vt:lpstr>Homologie-basierte Proteinmodellierung (Modeller)</vt:lpstr>
      <vt:lpstr>3D Framework für die neue Sequenz</vt:lpstr>
      <vt:lpstr>Konstruktion fehlender Loops</vt:lpstr>
      <vt:lpstr>Beta-Turns</vt:lpstr>
      <vt:lpstr>Konstruktion fehlender Loops</vt:lpstr>
      <vt:lpstr>Konstruktion fehlender Loops</vt:lpstr>
      <vt:lpstr>Konstruktion fehlender Loops</vt:lpstr>
      <vt:lpstr>Rekonstruktion von fehlendem Proteinrückgrat</vt:lpstr>
      <vt:lpstr>Konstruktion unvollständiger/fehlender Seitenketten</vt:lpstr>
      <vt:lpstr>Rotamer-Bibliotheken: günstige Diederwinkel</vt:lpstr>
      <vt:lpstr>Paarungs-Präferenz von Aminosäuren</vt:lpstr>
      <vt:lpstr>Salzbrücken</vt:lpstr>
      <vt:lpstr>-stacking von aromatischen Ringen</vt:lpstr>
      <vt:lpstr>Kationen--Wechselwirkung</vt:lpstr>
      <vt:lpstr>Kationen--Wechselwirkung</vt:lpstr>
      <vt:lpstr>Typische Fehler bei Homologie-Modellierung (I)</vt:lpstr>
      <vt:lpstr>Typische Fehler bei Homologie-Modellierung (II)</vt:lpstr>
      <vt:lpstr>Typische Fehler bei Homologie-Modellierung (III)</vt:lpstr>
      <vt:lpstr>Typische Fehler bei Homologie-Modellierung (IV)</vt:lpstr>
      <vt:lpstr>Typische Fehler bei Homologie-Modellierung (V)</vt:lpstr>
      <vt:lpstr>Bewertung von Strukturmodellen (Modeller)</vt:lpstr>
      <vt:lpstr>Homologie/Komperative Modellierung</vt:lpstr>
      <vt:lpstr>Bewertung der Qualität eines Homologiemodells - Allgemeine Gesichtspunkte</vt:lpstr>
      <vt:lpstr>Proteinkern und Loops</vt:lpstr>
      <vt:lpstr>Vergleich zweier Strukturen: RMSD</vt:lpstr>
      <vt:lpstr>Test für die Zuverlässigkeit von SwissModell</vt:lpstr>
      <vt:lpstr>CAMEO: Continuous Automated Model Evaluation</vt:lpstr>
      <vt:lpstr>CAMEO: Continuous Automated Model Evaluation</vt:lpstr>
      <vt:lpstr>CAMEO: Continuous Automated Model Evaluation</vt:lpstr>
      <vt:lpstr>Ligandendocking in Homologiemodelle ??</vt:lpstr>
      <vt:lpstr>Zusammenfassung – Homologiemodellierung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Solaris of Genome Annotation</dc:title>
  <dc:creator>Christos Ouzounis</dc:creator>
  <cp:lastModifiedBy>Standard</cp:lastModifiedBy>
  <cp:revision>484</cp:revision>
  <cp:lastPrinted>2001-02-19T22:48:09Z</cp:lastPrinted>
  <dcterms:created xsi:type="dcterms:W3CDTF">2011-11-20T06:30:11Z</dcterms:created>
  <dcterms:modified xsi:type="dcterms:W3CDTF">2019-11-27T09:20:22Z</dcterms:modified>
</cp:coreProperties>
</file>