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67" r:id="rId2"/>
    <p:sldId id="468" r:id="rId3"/>
    <p:sldId id="469" r:id="rId4"/>
    <p:sldId id="470" r:id="rId5"/>
    <p:sldId id="471" r:id="rId6"/>
    <p:sldId id="473" r:id="rId7"/>
    <p:sldId id="481" r:id="rId8"/>
    <p:sldId id="501" r:id="rId9"/>
    <p:sldId id="502" r:id="rId10"/>
    <p:sldId id="474" r:id="rId11"/>
    <p:sldId id="498" r:id="rId12"/>
    <p:sldId id="499" r:id="rId13"/>
    <p:sldId id="500" r:id="rId14"/>
    <p:sldId id="475" r:id="rId15"/>
    <p:sldId id="478" r:id="rId16"/>
    <p:sldId id="507" r:id="rId17"/>
    <p:sldId id="479" r:id="rId18"/>
    <p:sldId id="508" r:id="rId19"/>
    <p:sldId id="509" r:id="rId20"/>
    <p:sldId id="510" r:id="rId21"/>
    <p:sldId id="511" r:id="rId22"/>
    <p:sldId id="512" r:id="rId23"/>
    <p:sldId id="483" r:id="rId24"/>
    <p:sldId id="485" r:id="rId25"/>
    <p:sldId id="487" r:id="rId26"/>
    <p:sldId id="489" r:id="rId27"/>
    <p:sldId id="490" r:id="rId28"/>
    <p:sldId id="503" r:id="rId29"/>
    <p:sldId id="504" r:id="rId30"/>
    <p:sldId id="505" r:id="rId31"/>
    <p:sldId id="291" r:id="rId32"/>
    <p:sldId id="314" r:id="rId33"/>
    <p:sldId id="385" r:id="rId34"/>
    <p:sldId id="281" r:id="rId35"/>
    <p:sldId id="265" r:id="rId36"/>
    <p:sldId id="266" r:id="rId37"/>
    <p:sldId id="267" r:id="rId3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>
          <p15:clr>
            <a:srgbClr val="A4A3A4"/>
          </p15:clr>
        </p15:guide>
        <p15:guide id="2" pos="22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3399"/>
    <a:srgbClr val="CCFF99"/>
    <a:srgbClr val="FFCCFF"/>
    <a:srgbClr val="FF99FF"/>
    <a:srgbClr val="FFFF99"/>
    <a:srgbClr val="FF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1920"/>
        <p:guide pos="220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379"/>
    </p:cViewPr>
  </p:sorterViewPr>
  <p:notesViewPr>
    <p:cSldViewPr>
      <p:cViewPr varScale="1">
        <p:scale>
          <a:sx n="80" d="100"/>
          <a:sy n="80" d="100"/>
        </p:scale>
        <p:origin x="-1962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4.xml"/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692A4DEA-854D-4A9C-8F32-A605F9292E41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7E5DB8C7-97AD-467A-9304-6EF628577DC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18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636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CCAA84-BFEB-4BBB-A696-B3D60E0EB392}" type="slidenum">
              <a:rPr lang="de-DE" altLang="de-DE" sz="1300">
                <a:latin typeface="Times New Roman" panose="02020603050405020304" pitchFamily="18" charset="0"/>
              </a:rPr>
              <a:pPr/>
              <a:t>32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E73026-6386-4139-B511-6DE62D4B87A4}" type="slidenum">
              <a:rPr lang="de-DE" altLang="de-DE" sz="1300">
                <a:latin typeface="Times New Roman" panose="02020603050405020304" pitchFamily="18" charset="0"/>
              </a:rPr>
              <a:pPr/>
              <a:t>33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DA2F97-AD6D-4CD6-A1EF-61475C180BF0}" type="slidenum">
              <a:rPr lang="de-DE" altLang="de-DE" sz="1300">
                <a:latin typeface="Times New Roman" panose="02020603050405020304" pitchFamily="18" charset="0"/>
              </a:rPr>
              <a:pPr/>
              <a:t>34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065F78-8FC3-45C4-A024-9440F7C67DBF}" type="slidenum">
              <a:rPr lang="de-DE" altLang="de-DE" sz="1300">
                <a:latin typeface="Times New Roman" panose="02020603050405020304" pitchFamily="18" charset="0"/>
              </a:rPr>
              <a:pPr/>
              <a:t>35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1DC1FA-F344-4D94-ADCC-3557BCF7A18C}" type="slidenum">
              <a:rPr lang="de-DE" altLang="de-DE" sz="1300">
                <a:latin typeface="Times New Roman" panose="02020603050405020304" pitchFamily="18" charset="0"/>
              </a:rPr>
              <a:pPr/>
              <a:t>36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731075-BE0F-4ECD-A13C-2C847E1FAD9D}" type="slidenum">
              <a:rPr lang="de-DE" altLang="de-DE" sz="1300">
                <a:latin typeface="Times New Roman" panose="02020603050405020304" pitchFamily="18" charset="0"/>
              </a:rPr>
              <a:pPr/>
              <a:t>37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19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531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20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43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21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589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22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15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78A291-5425-400F-AAAE-D8C8E7762652}" type="slidenum">
              <a:rPr lang="de-DE" altLang="de-DE" sz="1300">
                <a:latin typeface="Times New Roman" panose="02020603050405020304" pitchFamily="18" charset="0"/>
              </a:rPr>
              <a:pPr/>
              <a:t>28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9DAAE2-BC19-4277-BDE4-1EE61D34EB85}" type="slidenum">
              <a:rPr lang="de-DE" altLang="de-DE" sz="1300">
                <a:latin typeface="Times New Roman" panose="02020603050405020304" pitchFamily="18" charset="0"/>
              </a:rPr>
              <a:pPr/>
              <a:t>29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4B3811-2CE1-438D-AEE2-DCC034F19D27}" type="slidenum">
              <a:rPr lang="de-DE" altLang="de-DE" sz="1300">
                <a:latin typeface="Times New Roman" panose="02020603050405020304" pitchFamily="18" charset="0"/>
              </a:rPr>
              <a:pPr/>
              <a:t>30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249C9E-DBE5-450F-A97D-60FCF572FA08}" type="slidenum">
              <a:rPr lang="de-DE" altLang="de-DE" sz="1300">
                <a:latin typeface="Times New Roman" panose="02020603050405020304" pitchFamily="18" charset="0"/>
              </a:rPr>
              <a:pPr/>
              <a:t>31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F4D1C-E8D2-49B9-8C60-A29B9CB2C13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293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997CC-C701-4EE5-92DB-0776F42797A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66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5125" y="152400"/>
            <a:ext cx="2162175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34125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ADD24-F16C-4BA3-805B-2534F2FE2D0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353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8610600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28600" y="762000"/>
            <a:ext cx="4229100" cy="5410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762000"/>
            <a:ext cx="4229100" cy="5410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9AB3E-6828-44EF-9A00-F21F9A7974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425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66700" y="152400"/>
            <a:ext cx="8610600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7620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28600" y="35433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0100" y="35433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28600" y="6248400"/>
            <a:ext cx="26876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CD7E8-E861-4C21-93F6-9D6EC0A5DC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7491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50825" y="115888"/>
            <a:ext cx="8569325" cy="598011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ED3F3-4DE4-496C-99BA-4C488B4439C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560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70DE8-9DE7-4A84-B4F8-655F517233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021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1640B-2043-4A59-B1D7-37D9D1A8869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437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22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762000"/>
            <a:ext cx="422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B1DC2A-7218-49E8-8FFC-B30CF7377B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054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B2248-1D64-4F4C-9C02-D5AE0839EE7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626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8E6A6-34D5-433A-BB17-64F7BDCBF2C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305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5E161-1E89-407B-9D50-448B1610E5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94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C860E-A24D-4441-844F-E0F78E057B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131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1B1E0-4D17-468A-83C0-651D9647AD4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910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152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7620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7. Vorlesung WS 19/20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3E44EB8-89BA-4F28-9722-A7AA52717AC9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5" r:id="rId13"/>
    <p:sldLayoutId id="214748392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ontent/102/43/15447/F3.large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pymolwiki.org/index.php/File:1GVF_5A.jpe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sciencemag.org/content/262/5142.cover-expansio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V7 Modellierung von biomolekularen Komplexen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569325" cy="5688013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altLang="de-DE" sz="1800" b="1" smtClean="0">
                <a:ea typeface="ＭＳ Ｐゴシック" panose="020B0600070205080204" pitchFamily="34" charset="-128"/>
              </a:rPr>
              <a:t>Protein-Protein-Docking</a:t>
            </a:r>
          </a:p>
          <a:p>
            <a:pPr>
              <a:lnSpc>
                <a:spcPct val="150000"/>
              </a:lnSpc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altLang="de-DE" sz="1800" b="1" smtClean="0">
                <a:ea typeface="ＭＳ Ｐゴシック" panose="020B0600070205080204" pitchFamily="34" charset="-128"/>
              </a:rPr>
              <a:t>Protein-DNA-Komplexe</a:t>
            </a:r>
          </a:p>
        </p:txBody>
      </p:sp>
      <p:sp>
        <p:nvSpPr>
          <p:cNvPr id="512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512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1843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F33027-A1F3-4D5D-9803-73986BDA560A}" type="slidenum">
              <a:rPr lang="de-DE" altLang="de-DE" sz="1200"/>
              <a:pPr/>
              <a:t>1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4" b="68870"/>
          <a:stretch/>
        </p:blipFill>
        <p:spPr bwMode="auto">
          <a:xfrm>
            <a:off x="5364163" y="2138363"/>
            <a:ext cx="3744341" cy="265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dirty="0" smtClean="0">
                <a:ea typeface="ＭＳ Ｐゴシック" panose="020B0600070205080204" pitchFamily="34" charset="-128"/>
              </a:rPr>
              <a:t>Protein-Protein-</a:t>
            </a:r>
            <a:r>
              <a:rPr lang="en-US" altLang="de-DE" dirty="0" err="1" smtClean="0">
                <a:ea typeface="ＭＳ Ｐゴシック" panose="020B0600070205080204" pitchFamily="34" charset="-128"/>
              </a:rPr>
              <a:t>Komplexe</a:t>
            </a:r>
            <a:r>
              <a:rPr lang="en-US" altLang="de-DE" dirty="0" smtClean="0">
                <a:ea typeface="ＭＳ Ｐゴシック" panose="020B0600070205080204" pitchFamily="34" charset="-128"/>
              </a:rPr>
              <a:t>: </a:t>
            </a:r>
            <a:r>
              <a:rPr lang="en-US" altLang="de-DE" dirty="0" err="1" smtClean="0">
                <a:ea typeface="ＭＳ Ｐゴシック" panose="020B0600070205080204" pitchFamily="34" charset="-128"/>
              </a:rPr>
              <a:t>Komplementäre</a:t>
            </a:r>
            <a:r>
              <a:rPr lang="en-US" altLang="de-DE" dirty="0" smtClean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 smtClean="0">
                <a:ea typeface="ＭＳ Ｐゴシック" panose="020B0600070205080204" pitchFamily="34" charset="-128"/>
              </a:rPr>
              <a:t>Oberflächen</a:t>
            </a:r>
            <a:endParaRPr lang="en-US" altLang="de-DE" dirty="0" smtClean="0">
              <a:ea typeface="ＭＳ Ｐゴシック" panose="020B0600070205080204" pitchFamily="34" charset="-128"/>
            </a:endParaRPr>
          </a:p>
        </p:txBody>
      </p:sp>
      <p:sp>
        <p:nvSpPr>
          <p:cNvPr id="28676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8677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1534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Die bekannten Strukturen von Protein-Protein-Interaktionen des Menschen (bekannte experimentelle Strukturen plus Homologie-Modelle) decken nur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etwa 4% der geschätzten Anzahl von etwa 300.000 Protein-Protein-Interaktionen zwischen menschlichen Proteinen ab.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			</a:t>
            </a:r>
            <a:r>
              <a:rPr lang="de-DE" altLang="de-DE" sz="1400" i="1" dirty="0"/>
              <a:t>Quelle: Proteins, 81, 2192–2200 (2013)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Idee: versuche, die Strukturen von PP-Komplexen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durch </a:t>
            </a:r>
            <a:r>
              <a:rPr lang="de-DE" altLang="de-DE" sz="1800" b="1" dirty="0"/>
              <a:t>Docking</a:t>
            </a:r>
            <a:r>
              <a:rPr lang="de-DE" altLang="de-DE" sz="1800" dirty="0"/>
              <a:t> zu modellieren.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Berechne die Komplementarität der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Oberflächen zwischen beiden starren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Proteinen in allen möglichen Orientierungen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(alle erlaubten Translationen + Rotationen),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Suche in 6 Freiheitsgraden</a:t>
            </a:r>
          </a:p>
        </p:txBody>
      </p:sp>
      <p:sp>
        <p:nvSpPr>
          <p:cNvPr id="1536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536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868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461351-1B01-4300-937F-7CE118343EFA}" type="slidenum">
              <a:rPr lang="de-DE" altLang="de-DE" sz="1200"/>
              <a:pPr/>
              <a:t>10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Workflow für Protein-Protein-Docking</a:t>
            </a:r>
          </a:p>
        </p:txBody>
      </p:sp>
      <p:sp>
        <p:nvSpPr>
          <p:cNvPr id="29699" name="Textfeld 4"/>
          <p:cNvSpPr txBox="1">
            <a:spLocks noChangeArrowheads="1"/>
          </p:cNvSpPr>
          <p:nvPr/>
        </p:nvSpPr>
        <p:spPr bwMode="auto">
          <a:xfrm>
            <a:off x="5940425" y="6351588"/>
            <a:ext cx="3070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9700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1534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(1) Docking von starren Proteinen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mit Katchalski-Kazir-Algorithmus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z.B. FTDock-Program, verwendet FFT,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Optimale Lösung hat maximales </a:t>
            </a:r>
            <a:r>
              <a:rPr lang="de-DE" altLang="de-DE" sz="1800" b="1"/>
              <a:t>a</a:t>
            </a:r>
            <a:r>
              <a:rPr lang="de-DE" altLang="de-DE" sz="1800"/>
              <a:t> x </a:t>
            </a:r>
            <a:r>
              <a:rPr lang="de-DE" altLang="de-DE" sz="1800" b="1"/>
              <a:t>b</a:t>
            </a:r>
          </a:p>
        </p:txBody>
      </p:sp>
      <p:sp>
        <p:nvSpPr>
          <p:cNvPr id="1638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639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970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03B485-902C-4529-BD91-1F35981587C2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pic>
        <p:nvPicPr>
          <p:cNvPr id="2970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609600"/>
            <a:ext cx="43862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55825"/>
            <a:ext cx="61722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Bild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96"/>
          <a:stretch/>
        </p:blipFill>
        <p:spPr bwMode="auto">
          <a:xfrm>
            <a:off x="6491386" y="2420888"/>
            <a:ext cx="2617118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Workflow für Protein-Protein-Docking</a:t>
            </a:r>
          </a:p>
        </p:txBody>
      </p:sp>
      <p:sp>
        <p:nvSpPr>
          <p:cNvPr id="30723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515350" cy="50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(2) Wende </a:t>
            </a:r>
            <a:r>
              <a:rPr lang="de-DE" altLang="de-DE" sz="1800" dirty="0" err="1"/>
              <a:t>Zdock</a:t>
            </a:r>
            <a:r>
              <a:rPr lang="de-DE" altLang="de-DE" sz="1800" dirty="0"/>
              <a:t>-Scoring-Funktion auf die </a:t>
            </a:r>
            <a:r>
              <a:rPr lang="de-DE" altLang="de-DE" sz="1800" dirty="0" err="1"/>
              <a:t>FTDock</a:t>
            </a:r>
            <a:r>
              <a:rPr lang="de-DE" altLang="de-DE" sz="1800" dirty="0"/>
              <a:t>-Ergebnisse an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-&gt; wähle 1000-2000 Kandidaten-Modelle mit dem besten Score aus.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err="1"/>
              <a:t>Zdock</a:t>
            </a:r>
            <a:r>
              <a:rPr lang="de-DE" altLang="de-DE" sz="1800" dirty="0"/>
              <a:t> Scoring-Funktion: s</a:t>
            </a:r>
            <a:r>
              <a:rPr lang="en-US" altLang="de-DE" sz="1800" dirty="0" err="1"/>
              <a:t>tatistisches</a:t>
            </a:r>
            <a:r>
              <a:rPr lang="en-US" altLang="de-DE" sz="1800" dirty="0"/>
              <a:t> </a:t>
            </a:r>
            <a:r>
              <a:rPr lang="en-US" altLang="de-DE" sz="1800" dirty="0" err="1"/>
              <a:t>Paar</a:t>
            </a:r>
            <a:r>
              <a:rPr lang="en-US" altLang="de-DE" sz="1800" dirty="0"/>
              <a:t>-Potential </a:t>
            </a:r>
            <a:r>
              <a:rPr lang="en-US" altLang="de-DE" sz="1800" dirty="0" err="1"/>
              <a:t>zwischen</a:t>
            </a:r>
            <a:r>
              <a:rPr lang="en-US" altLang="de-DE" sz="1800" dirty="0"/>
              <a:t> </a:t>
            </a:r>
            <a:r>
              <a:rPr lang="en-US" altLang="de-DE" sz="1800" dirty="0" err="1"/>
              <a:t>Kontaktresiduen</a:t>
            </a:r>
            <a:endParaRPr lang="en-US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 dirty="0"/>
              <a:t>(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de-DE" sz="1800" dirty="0"/>
              <a:t>DOPE in V6), </a:t>
            </a:r>
            <a:r>
              <a:rPr lang="en-US" altLang="de-DE" sz="1800" dirty="0" err="1"/>
              <a:t>Oberflächenkomplementarität</a:t>
            </a:r>
            <a:r>
              <a:rPr lang="en-US" altLang="de-DE" sz="1800" dirty="0"/>
              <a:t> und </a:t>
            </a:r>
            <a:r>
              <a:rPr lang="en-US" altLang="de-DE" sz="1800" dirty="0" err="1"/>
              <a:t>Elektrostatik</a:t>
            </a: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(3) Bewerte </a:t>
            </a:r>
            <a:r>
              <a:rPr lang="de-DE" altLang="de-DE" sz="1800" dirty="0" err="1"/>
              <a:t>Zdock</a:t>
            </a:r>
            <a:r>
              <a:rPr lang="de-DE" altLang="de-DE" sz="1800" dirty="0"/>
              <a:t>-Lösungen noch einmal mit </a:t>
            </a:r>
            <a:r>
              <a:rPr lang="de-DE" altLang="de-DE" sz="1800" dirty="0" err="1"/>
              <a:t>pyDOCK</a:t>
            </a:r>
            <a:r>
              <a:rPr lang="de-DE" altLang="de-DE" sz="1800" dirty="0"/>
              <a:t>-Scoring-Funktion: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 dirty="0" err="1"/>
              <a:t>Desolvationsenergie</a:t>
            </a:r>
            <a:r>
              <a:rPr lang="de-DE" altLang="de-DE" sz="1800" dirty="0"/>
              <a:t> proportional zur Abnahme der gesamten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Solvent-</a:t>
            </a:r>
            <a:r>
              <a:rPr lang="de-DE" altLang="de-DE" sz="1800" dirty="0" err="1"/>
              <a:t>accessible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surface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area</a:t>
            </a:r>
            <a:r>
              <a:rPr lang="de-DE" altLang="de-DE" sz="1800" dirty="0"/>
              <a:t> (-&gt; Hydrophober Effekt in V5)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- </a:t>
            </a:r>
            <a:r>
              <a:rPr lang="de-DE" altLang="de-DE" sz="1800" b="1" dirty="0"/>
              <a:t>Coulomb-Elektrostatik</a:t>
            </a:r>
            <a:r>
              <a:rPr lang="de-DE" altLang="de-DE" sz="1800" dirty="0"/>
              <a:t> und </a:t>
            </a:r>
            <a:r>
              <a:rPr lang="de-DE" altLang="de-DE" sz="1800" b="1" dirty="0"/>
              <a:t>van-der-Waals-Wechselwirkungen</a:t>
            </a:r>
            <a:r>
              <a:rPr lang="de-DE" altLang="de-DE" sz="1800" dirty="0"/>
              <a:t> zwischen Kontakt-Residuen</a:t>
            </a:r>
          </a:p>
        </p:txBody>
      </p:sp>
      <p:sp>
        <p:nvSpPr>
          <p:cNvPr id="1741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741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072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3E44FC-3722-4EBF-B6BF-3033AED18D4E}" type="slidenum">
              <a:rPr lang="de-DE" altLang="de-DE" sz="1200"/>
              <a:pPr/>
              <a:t>12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Ergebnis in CAPRI5-Wettbewerb</a:t>
            </a:r>
          </a:p>
        </p:txBody>
      </p:sp>
      <p:sp>
        <p:nvSpPr>
          <p:cNvPr id="31747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843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843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175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6393CA-761E-4E0A-BDAD-377209468A2D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0713"/>
            <a:ext cx="89820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feld 4"/>
          <p:cNvSpPr txBox="1">
            <a:spLocks noChangeArrowheads="1"/>
          </p:cNvSpPr>
          <p:nvPr/>
        </p:nvSpPr>
        <p:spPr bwMode="auto">
          <a:xfrm>
            <a:off x="160338" y="4487863"/>
            <a:ext cx="8588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HH: Docking von 2 Homologie-Modellen für die beiden Proteine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UU: Docking der Kristallstrukturen der ungebundenen (freien / apo) Strukturen der Proteine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(ist natürlich zuverlässiger als HH)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Protein-Protein-Komplexe</a:t>
            </a:r>
          </a:p>
        </p:txBody>
      </p:sp>
      <p:sp>
        <p:nvSpPr>
          <p:cNvPr id="32771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(2013)</a:t>
            </a:r>
          </a:p>
        </p:txBody>
      </p:sp>
      <p:sp>
        <p:nvSpPr>
          <p:cNvPr id="32772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45720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Beste Docking-Modelle für die Targets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T47, T48, T49, T50, T53, T57, und T58.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Rezeptorstruktur ist jeweils überlagert und weiss gefärbt.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Rot/blau: beste Dockingpositionen für das zweite Protein.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In grün ist (falls bekannt) die experimentelle Struktur gezeigt.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Dies sind die Erfolgsfälle.</a:t>
            </a:r>
          </a:p>
        </p:txBody>
      </p:sp>
      <p:pic>
        <p:nvPicPr>
          <p:cNvPr id="32773" name="Bild 6" descr="prot24387-fig-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9624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946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277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3BB406-535C-4007-88A3-30D9A9275E2D}" type="slidenum">
              <a:rPr lang="de-DE" altLang="de-DE" sz="1200"/>
              <a:pPr/>
              <a:t>14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Komposition von Protein-Protein-Bindungsschnittstellen</a:t>
            </a:r>
          </a:p>
        </p:txBody>
      </p:sp>
      <p:sp>
        <p:nvSpPr>
          <p:cNvPr id="33795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33796" name="Textfeld 5"/>
          <p:cNvSpPr txBox="1">
            <a:spLocks noChangeArrowheads="1"/>
          </p:cNvSpPr>
          <p:nvPr/>
        </p:nvSpPr>
        <p:spPr bwMode="auto">
          <a:xfrm>
            <a:off x="374650" y="2924175"/>
            <a:ext cx="3911600" cy="325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(a) Verglichen mit der gesamten Proteinoberfläche enthält die zentrale Region der Schnittstelle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(Interface-core) </a:t>
            </a:r>
            <a:r>
              <a:rPr lang="de-DE" altLang="de-DE" sz="1800" dirty="0" smtClean="0"/>
              <a:t>deutlich </a:t>
            </a:r>
            <a:r>
              <a:rPr lang="de-DE" altLang="de-DE" sz="1800" dirty="0"/>
              <a:t>mehr  aromatische Aminosäuren, </a:t>
            </a:r>
            <a:endParaRPr lang="de-DE" altLang="de-DE" sz="1800" dirty="0" smtClean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aber </a:t>
            </a:r>
            <a:r>
              <a:rPr lang="de-DE" altLang="de-DE" sz="1800" dirty="0"/>
              <a:t>deutlich weniger geladene Aminosäuren.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Der Rand („</a:t>
            </a:r>
            <a:r>
              <a:rPr lang="de-DE" altLang="de-DE" sz="1800" dirty="0" err="1"/>
              <a:t>rim</a:t>
            </a:r>
            <a:r>
              <a:rPr lang="de-DE" altLang="de-DE" sz="1800" dirty="0"/>
              <a:t>“) der Schnittstelle ist recht ähnlich zur Gesamtoberfläche.</a:t>
            </a:r>
          </a:p>
        </p:txBody>
      </p:sp>
      <p:pic>
        <p:nvPicPr>
          <p:cNvPr id="33797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327400"/>
            <a:ext cx="435292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048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380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661040-0E1C-463C-8E14-BA14B8EBE33C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pic>
        <p:nvPicPr>
          <p:cNvPr id="33801" name="Picture 12" descr="Fig. 3.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31"/>
          <a:stretch/>
        </p:blipFill>
        <p:spPr bwMode="auto">
          <a:xfrm>
            <a:off x="6300192" y="549052"/>
            <a:ext cx="2384275" cy="23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feld 4"/>
          <p:cNvSpPr txBox="1">
            <a:spLocks noChangeArrowheads="1"/>
          </p:cNvSpPr>
          <p:nvPr/>
        </p:nvSpPr>
        <p:spPr bwMode="auto">
          <a:xfrm>
            <a:off x="3995738" y="2895600"/>
            <a:ext cx="43497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http://www.pnas.org/content/102/43/15447.full</a:t>
            </a:r>
          </a:p>
        </p:txBody>
      </p:sp>
      <p:sp>
        <p:nvSpPr>
          <p:cNvPr id="33803" name="Rechteck 2"/>
          <p:cNvSpPr>
            <a:spLocks noChangeArrowheads="1"/>
          </p:cNvSpPr>
          <p:nvPr/>
        </p:nvSpPr>
        <p:spPr bwMode="auto">
          <a:xfrm>
            <a:off x="374650" y="685800"/>
            <a:ext cx="4572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Bindungsschnittstelle einer Untereinheit des homodimerischen Proteins</a:t>
            </a:r>
            <a:endParaRPr lang="en-US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/>
              <a:t>2-Phospho-d-Glycerat Hydrolase (PDB ID code 1ebh).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/>
              <a:t>“core” (rot) und “rim” (blau) Regionen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Komposition von Bindungsschnittstellen</a:t>
            </a:r>
          </a:p>
        </p:txBody>
      </p:sp>
      <p:sp>
        <p:nvSpPr>
          <p:cNvPr id="34819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34820" name="Textfeld 5"/>
          <p:cNvSpPr txBox="1">
            <a:spLocks noChangeArrowheads="1"/>
          </p:cNvSpPr>
          <p:nvPr/>
        </p:nvSpPr>
        <p:spPr bwMode="auto">
          <a:xfrm>
            <a:off x="228600" y="620713"/>
            <a:ext cx="39116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Kristallkontakt: Bindungsschnittstelle zweier Proteine im Kristall, ist oft nur eine artifizielle Interaktion durch Kristallisationsprozess.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http://pymolwiki.org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(b) Artifizielle Kristallkontakte haben (zu) wenig hydrophobe Aminosäuren am Interface.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(c) An Interfaces mit negativ geladener DNA gibt es viel weniger negative Glu- und Asp-Residuen als bei PP-Kontakten. Dafür mehr positive Arg-Residuen.</a:t>
            </a:r>
          </a:p>
        </p:txBody>
      </p:sp>
      <p:pic>
        <p:nvPicPr>
          <p:cNvPr id="34821" name="Bild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"/>
          <a:stretch/>
        </p:blipFill>
        <p:spPr bwMode="auto">
          <a:xfrm>
            <a:off x="4786313" y="609600"/>
            <a:ext cx="4322191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Bild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"/>
          <a:stretch/>
        </p:blipFill>
        <p:spPr bwMode="auto">
          <a:xfrm>
            <a:off x="4832350" y="3352800"/>
            <a:ext cx="4276154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1512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482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86C67D-A500-4298-9BB7-D7D6A7BD29B9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pic>
        <p:nvPicPr>
          <p:cNvPr id="34826" name="Picture 2" descr="1GVF 5A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00213"/>
            <a:ext cx="168751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Protein-Nukleinsäure-Komplexe</a:t>
            </a:r>
          </a:p>
        </p:txBody>
      </p:sp>
      <p:sp>
        <p:nvSpPr>
          <p:cNvPr id="35843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pic>
        <p:nvPicPr>
          <p:cNvPr id="3584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72517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253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584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90A34B-D57C-40E2-B829-062172D314CA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35848" name="Textfeld 5"/>
          <p:cNvSpPr txBox="1">
            <a:spLocks noChangeArrowheads="1"/>
          </p:cNvSpPr>
          <p:nvPr/>
        </p:nvSpPr>
        <p:spPr bwMode="auto">
          <a:xfrm>
            <a:off x="7092950" y="692150"/>
            <a:ext cx="2051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Eher größere Kontaktflächen.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Hoher Anteil an positiv geladenen Aminosäuren.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ea typeface="ＭＳ Ｐゴシック" panose="020B0600070205080204" pitchFamily="34" charset="-128"/>
              </a:rPr>
              <a:t>Paarungspräferenzen an PP-Interfaces</a:t>
            </a:r>
          </a:p>
        </p:txBody>
      </p:sp>
      <p:sp>
        <p:nvSpPr>
          <p:cNvPr id="49158" name="Text Box 3"/>
          <p:cNvSpPr txBox="1">
            <a:spLocks noChangeArrowheads="1"/>
          </p:cNvSpPr>
          <p:nvPr/>
        </p:nvSpPr>
        <p:spPr bwMode="auto">
          <a:xfrm>
            <a:off x="5220072" y="599381"/>
            <a:ext cx="3646116" cy="43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err="1" smtClean="0"/>
              <a:t>Häufige</a:t>
            </a:r>
            <a:r>
              <a:rPr lang="en-GB" sz="1800" dirty="0"/>
              <a:t> </a:t>
            </a:r>
            <a:r>
              <a:rPr lang="en-GB" sz="1800" dirty="0" err="1" smtClean="0"/>
              <a:t>Kontakte</a:t>
            </a:r>
            <a:r>
              <a:rPr lang="en-GB" sz="1800" dirty="0" smtClean="0"/>
              <a:t> (</a:t>
            </a:r>
            <a:r>
              <a:rPr lang="en-GB" sz="1800" dirty="0" err="1" smtClean="0"/>
              <a:t>schwarz</a:t>
            </a:r>
            <a:r>
              <a:rPr lang="en-GB" sz="1800" dirty="0" smtClean="0"/>
              <a:t>): 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smtClean="0"/>
              <a:t>(1) </a:t>
            </a:r>
            <a:r>
              <a:rPr lang="en-GB" sz="1800" dirty="0" err="1" smtClean="0"/>
              <a:t>Trp</a:t>
            </a:r>
            <a:r>
              <a:rPr lang="en-GB" sz="1800" dirty="0" smtClean="0"/>
              <a:t> - Pro. 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smtClean="0"/>
              <a:t>Man </a:t>
            </a:r>
            <a:r>
              <a:rPr lang="en-GB" sz="1800" dirty="0" err="1" smtClean="0"/>
              <a:t>findet</a:t>
            </a:r>
            <a:r>
              <a:rPr lang="en-GB" sz="1800" dirty="0" smtClean="0"/>
              <a:t> </a:t>
            </a:r>
            <a:r>
              <a:rPr lang="en-GB" sz="1800" dirty="0" err="1" smtClean="0"/>
              <a:t>sie</a:t>
            </a:r>
            <a:r>
              <a:rPr lang="en-GB" sz="1800" dirty="0" smtClean="0"/>
              <a:t> oft an Interfaces von </a:t>
            </a:r>
            <a:r>
              <a:rPr lang="en-GB" sz="1800" dirty="0" err="1" smtClean="0"/>
              <a:t>prolinreichen</a:t>
            </a:r>
            <a:r>
              <a:rPr lang="en-GB" sz="1800" dirty="0" smtClean="0"/>
              <a:t> </a:t>
            </a:r>
            <a:r>
              <a:rPr lang="en-GB" sz="1800" dirty="0" err="1" smtClean="0"/>
              <a:t>Peptiden</a:t>
            </a:r>
            <a:r>
              <a:rPr lang="en-GB" sz="1800" dirty="0" smtClean="0"/>
              <a:t> und </a:t>
            </a:r>
            <a:r>
              <a:rPr lang="en-GB" sz="1800" dirty="0" err="1" smtClean="0"/>
              <a:t>Adapterdomänen</a:t>
            </a:r>
            <a:r>
              <a:rPr lang="en-GB" sz="1800" dirty="0" smtClean="0"/>
              <a:t> </a:t>
            </a:r>
            <a:r>
              <a:rPr lang="en-GB" sz="1800" dirty="0" err="1" smtClean="0"/>
              <a:t>wie</a:t>
            </a:r>
            <a:r>
              <a:rPr lang="en-GB" sz="1800" dirty="0" smtClean="0"/>
              <a:t> SH3-Domänen. 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smtClean="0"/>
              <a:t>(2) die </a:t>
            </a:r>
            <a:r>
              <a:rPr lang="en-GB" sz="1800" dirty="0" err="1" smtClean="0"/>
              <a:t>beiden</a:t>
            </a:r>
            <a:r>
              <a:rPr lang="en-GB" sz="1800" dirty="0" smtClean="0"/>
              <a:t> </a:t>
            </a:r>
            <a:r>
              <a:rPr lang="en-GB" sz="1800" dirty="0" err="1" smtClean="0"/>
              <a:t>hydrophoben</a:t>
            </a:r>
            <a:r>
              <a:rPr lang="en-GB" sz="1800" dirty="0" smtClean="0"/>
              <a:t> AS </a:t>
            </a:r>
            <a:r>
              <a:rPr lang="en-GB" sz="1800" dirty="0" err="1" smtClean="0"/>
              <a:t>Phe</a:t>
            </a:r>
            <a:r>
              <a:rPr lang="en-GB" sz="1800" dirty="0" smtClean="0"/>
              <a:t> und Ile.</a:t>
            </a:r>
            <a:endParaRPr lang="en-GB" sz="1800" dirty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smtClean="0"/>
              <a:t>(3) </a:t>
            </a:r>
            <a:r>
              <a:rPr lang="en-GB" sz="1800" dirty="0" err="1" smtClean="0"/>
              <a:t>Salzbrücken</a:t>
            </a:r>
            <a:r>
              <a:rPr lang="en-GB" sz="1800" dirty="0" smtClean="0"/>
              <a:t> </a:t>
            </a:r>
            <a:r>
              <a:rPr lang="en-GB" sz="1800" dirty="0" err="1" smtClean="0"/>
              <a:t>wie</a:t>
            </a:r>
            <a:r>
              <a:rPr lang="en-GB" sz="1800" dirty="0" smtClean="0"/>
              <a:t> Lys – Asp. </a:t>
            </a:r>
            <a:endParaRPr lang="de-DE" altLang="de-DE" sz="1800" dirty="0"/>
          </a:p>
        </p:txBody>
      </p:sp>
      <p:sp>
        <p:nvSpPr>
          <p:cNvPr id="49160" name="Text Box 20"/>
          <p:cNvSpPr txBox="1">
            <a:spLocks noChangeArrowheads="1"/>
          </p:cNvSpPr>
          <p:nvPr/>
        </p:nvSpPr>
        <p:spPr bwMode="auto">
          <a:xfrm>
            <a:off x="6122876" y="6053137"/>
            <a:ext cx="223224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smtClean="0"/>
              <a:t>Ansari, Helms</a:t>
            </a:r>
            <a:r>
              <a:rPr lang="de-DE" altLang="de-DE" sz="1400" dirty="0"/>
              <a:t>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smtClean="0"/>
              <a:t>Proteins </a:t>
            </a:r>
            <a:r>
              <a:rPr lang="de-DE" altLang="de-DE" sz="1400" dirty="0"/>
              <a:t>(</a:t>
            </a:r>
            <a:r>
              <a:rPr lang="de-DE" altLang="de-DE" sz="1400" dirty="0" smtClean="0"/>
              <a:t>2006) 61, 344</a:t>
            </a:r>
            <a:endParaRPr lang="de-DE" alt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0" y="707100"/>
            <a:ext cx="5005002" cy="4169882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1187624" y="3717032"/>
            <a:ext cx="360040" cy="36004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1337370" y="3573016"/>
            <a:ext cx="420588" cy="432048"/>
          </a:xfrm>
          <a:prstGeom prst="ellipse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691680" y="2996952"/>
            <a:ext cx="420588" cy="432048"/>
          </a:xfrm>
          <a:prstGeom prst="ellipse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3647356" y="1412776"/>
            <a:ext cx="420588" cy="432048"/>
          </a:xfrm>
          <a:prstGeom prst="ellipse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dirty="0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ea typeface="ＭＳ Ｐゴシック" panose="020B0600070205080204" pitchFamily="34" charset="-128"/>
              </a:rPr>
              <a:t>Paarungspräferenzen an PP-Interfaces</a:t>
            </a:r>
          </a:p>
        </p:txBody>
      </p:sp>
      <p:sp>
        <p:nvSpPr>
          <p:cNvPr id="49160" name="Text Box 20"/>
          <p:cNvSpPr txBox="1">
            <a:spLocks noChangeArrowheads="1"/>
          </p:cNvSpPr>
          <p:nvPr/>
        </p:nvSpPr>
        <p:spPr bwMode="auto">
          <a:xfrm>
            <a:off x="6122876" y="6053137"/>
            <a:ext cx="223224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smtClean="0"/>
              <a:t>Ansari, Helms</a:t>
            </a:r>
            <a:r>
              <a:rPr lang="de-DE" altLang="de-DE" sz="1400" dirty="0"/>
              <a:t>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smtClean="0"/>
              <a:t>Proteins </a:t>
            </a:r>
            <a:r>
              <a:rPr lang="de-DE" altLang="de-DE" sz="1400" dirty="0"/>
              <a:t>(</a:t>
            </a:r>
            <a:r>
              <a:rPr lang="de-DE" altLang="de-DE" sz="1400" dirty="0" smtClean="0"/>
              <a:t>2006) 61, 344</a:t>
            </a:r>
            <a:endParaRPr lang="de-DE" alt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6" y="548680"/>
            <a:ext cx="7765606" cy="5077766"/>
          </a:xfrm>
          <a:prstGeom prst="rect">
            <a:avLst/>
          </a:prstGeom>
        </p:spPr>
      </p:pic>
      <p:sp>
        <p:nvSpPr>
          <p:cNvPr id="49158" name="Text Box 3"/>
          <p:cNvSpPr txBox="1">
            <a:spLocks noChangeArrowheads="1"/>
          </p:cNvSpPr>
          <p:nvPr/>
        </p:nvSpPr>
        <p:spPr bwMode="auto">
          <a:xfrm>
            <a:off x="954459" y="682129"/>
            <a:ext cx="3646116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b="1" dirty="0" err="1" smtClean="0">
                <a:solidFill>
                  <a:srgbClr val="FF0000"/>
                </a:solidFill>
              </a:rPr>
              <a:t>Leu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16016" y="682129"/>
            <a:ext cx="2017341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b="1" dirty="0" err="1" smtClean="0">
                <a:solidFill>
                  <a:srgbClr val="FF0000"/>
                </a:solidFill>
              </a:rPr>
              <a:t>Asn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71600" y="3239853"/>
            <a:ext cx="3646116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b="1" dirty="0" smtClean="0">
                <a:solidFill>
                  <a:srgbClr val="FF0000"/>
                </a:solidFill>
              </a:rPr>
              <a:t>Asp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788024" y="3239853"/>
            <a:ext cx="3646116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b="1" dirty="0" smtClean="0">
                <a:solidFill>
                  <a:srgbClr val="FF0000"/>
                </a:solidFill>
              </a:rPr>
              <a:t>Lys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567452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  <a:r>
              <a:rPr lang="de-DE" dirty="0" smtClean="0"/>
              <a:t>ydrophob          polar     geladen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79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Beispiel eines Protein-DNA-Komplexes</a:t>
            </a:r>
          </a:p>
        </p:txBody>
      </p:sp>
      <p:sp>
        <p:nvSpPr>
          <p:cNvPr id="19459" name="Textfeld 4"/>
          <p:cNvSpPr txBox="1">
            <a:spLocks noChangeArrowheads="1"/>
          </p:cNvSpPr>
          <p:nvPr/>
        </p:nvSpPr>
        <p:spPr bwMode="auto">
          <a:xfrm>
            <a:off x="7391400" y="6096000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>
                <a:solidFill>
                  <a:schemeClr val="bg2"/>
                </a:solidFill>
              </a:rPr>
              <a:t>www.rcsb.org</a:t>
            </a:r>
          </a:p>
        </p:txBody>
      </p:sp>
      <p:pic>
        <p:nvPicPr>
          <p:cNvPr id="19460" name="Bild 5" descr="1tup_bio_r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609600"/>
            <a:ext cx="42418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93738"/>
            <a:ext cx="5181600" cy="3167062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dirty="0" smtClean="0">
                <a:ea typeface="ＭＳ Ｐゴシック" panose="020B0600070205080204" pitchFamily="34" charset="-128"/>
              </a:rPr>
              <a:t>PDB-Struktur 1TUP: </a:t>
            </a:r>
            <a:r>
              <a:rPr lang="de-DE" altLang="de-DE" sz="1800" dirty="0">
                <a:ea typeface="ＭＳ Ｐゴシック" panose="020B0600070205080204" pitchFamily="34" charset="-128"/>
              </a:rPr>
              <a:t>T</a:t>
            </a:r>
            <a:r>
              <a:rPr lang="de-DE" altLang="de-DE" sz="1800" dirty="0" smtClean="0">
                <a:ea typeface="ＭＳ Ｐゴシック" panose="020B0600070205080204" pitchFamily="34" charset="-128"/>
              </a:rPr>
              <a:t>umor </a:t>
            </a:r>
            <a:r>
              <a:rPr lang="de-DE" altLang="de-DE" sz="1800" dirty="0" err="1">
                <a:ea typeface="ＭＳ Ｐゴシック" panose="020B0600070205080204" pitchFamily="34" charset="-128"/>
              </a:rPr>
              <a:t>S</a:t>
            </a:r>
            <a:r>
              <a:rPr lang="de-DE" altLang="de-DE" sz="1800" dirty="0" err="1" smtClean="0">
                <a:ea typeface="ＭＳ Ｐゴシック" panose="020B0600070205080204" pitchFamily="34" charset="-128"/>
              </a:rPr>
              <a:t>uppressor</a:t>
            </a:r>
            <a:r>
              <a:rPr lang="de-DE" altLang="de-DE" sz="1800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sz="1800" b="1" dirty="0" smtClean="0">
                <a:ea typeface="ＭＳ Ｐゴシック" panose="020B0600070205080204" pitchFamily="34" charset="-128"/>
              </a:rPr>
              <a:t>p53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dirty="0" smtClean="0">
                <a:ea typeface="ＭＳ Ｐゴシック" panose="020B0600070205080204" pitchFamily="34" charset="-128"/>
              </a:rPr>
              <a:t>Durch Röntgenkristallographie bestimmter Protein-DNA-Komplex in der PDB-Datenbank.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dirty="0" smtClean="0">
                <a:ea typeface="ＭＳ Ｐゴシック" panose="020B0600070205080204" pitchFamily="34" charset="-128"/>
              </a:rPr>
              <a:t>Lila (links): p53-Protein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dirty="0" smtClean="0">
                <a:ea typeface="ＭＳ Ｐゴシック" panose="020B0600070205080204" pitchFamily="34" charset="-128"/>
              </a:rPr>
              <a:t>Blau/roter DNA-Doppelstrang (rechts)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6150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6151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1946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B4DBCA-8633-4EE0-A245-AC47F2F3AABC}" type="slidenum">
              <a:rPr lang="de-DE" altLang="de-DE" sz="1200"/>
              <a:pPr/>
              <a:t>2</a:t>
            </a:fld>
            <a:endParaRPr lang="de-DE" altLang="de-DE" sz="1200"/>
          </a:p>
        </p:txBody>
      </p:sp>
      <p:sp>
        <p:nvSpPr>
          <p:cNvPr id="19465" name="Textfeld 1"/>
          <p:cNvSpPr txBox="1">
            <a:spLocks noChangeArrowheads="1"/>
          </p:cNvSpPr>
          <p:nvPr/>
        </p:nvSpPr>
        <p:spPr bwMode="auto">
          <a:xfrm>
            <a:off x="107950" y="3903663"/>
            <a:ext cx="2663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400"/>
              <a:t>The protective action of the wild-type </a:t>
            </a:r>
            <a:r>
              <a:rPr lang="en-US" altLang="de-DE" sz="1400" i="1"/>
              <a:t>p53</a:t>
            </a:r>
            <a:r>
              <a:rPr lang="en-US" altLang="de-DE" sz="1400"/>
              <a:t> gene helps to suppress tumors in humans. The </a:t>
            </a:r>
            <a:r>
              <a:rPr lang="en-US" altLang="de-DE" sz="1400" i="1"/>
              <a:t>p53</a:t>
            </a:r>
            <a:r>
              <a:rPr lang="en-US" altLang="de-DE" sz="1400"/>
              <a:t> gene is the most commonly mutated gene in human cancer, and these mutations may actively promote tumor growth.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40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>
                <a:hlinkClick r:id="rId3"/>
              </a:rPr>
              <a:t>www.sciencemag.org</a:t>
            </a:r>
            <a:r>
              <a:rPr lang="de-DE" altLang="de-DE" sz="1400"/>
              <a:t> (1993)</a:t>
            </a:r>
            <a:endParaRPr lang="en-US" altLang="de-DE" sz="1400"/>
          </a:p>
        </p:txBody>
      </p:sp>
      <p:pic>
        <p:nvPicPr>
          <p:cNvPr id="19466" name="Picture 10" descr="Cover">
            <a:hlinkClick r:id="rId4" tooltip="About the Cover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952875"/>
            <a:ext cx="17272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ea typeface="ＭＳ Ｐゴシック" panose="020B0600070205080204" pitchFamily="34" charset="-128"/>
              </a:rPr>
              <a:t>Sequenzkonservierung an PP-Interfaces</a:t>
            </a:r>
          </a:p>
        </p:txBody>
      </p:sp>
      <p:sp>
        <p:nvSpPr>
          <p:cNvPr id="49160" name="Text Box 20"/>
          <p:cNvSpPr txBox="1">
            <a:spLocks noChangeArrowheads="1"/>
          </p:cNvSpPr>
          <p:nvPr/>
        </p:nvSpPr>
        <p:spPr bwMode="auto">
          <a:xfrm>
            <a:off x="6122876" y="6053137"/>
            <a:ext cx="2232248" cy="3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err="1" smtClean="0"/>
              <a:t>Consurf</a:t>
            </a:r>
            <a:r>
              <a:rPr lang="de-DE" altLang="de-DE" sz="1400" dirty="0" smtClean="0"/>
              <a:t> Webserver</a:t>
            </a:r>
            <a:endParaRPr lang="de-DE" alt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3929" r="14860" b="7017"/>
          <a:stretch/>
        </p:blipFill>
        <p:spPr>
          <a:xfrm>
            <a:off x="207640" y="627584"/>
            <a:ext cx="5431160" cy="5431160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868144" y="599381"/>
            <a:ext cx="2998044" cy="485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err="1" smtClean="0"/>
              <a:t>Konservierung</a:t>
            </a:r>
            <a:r>
              <a:rPr lang="en-GB" sz="1800" dirty="0" smtClean="0"/>
              <a:t> am Dimer-Interface der </a:t>
            </a:r>
            <a:r>
              <a:rPr lang="de-DE" sz="1800" dirty="0" smtClean="0"/>
              <a:t>β Untereinheit der </a:t>
            </a:r>
            <a:r>
              <a:rPr lang="de-DE" sz="1800" dirty="0"/>
              <a:t>DNA P</a:t>
            </a:r>
            <a:r>
              <a:rPr lang="de-DE" sz="1800" dirty="0" smtClean="0"/>
              <a:t>olymerase </a:t>
            </a:r>
            <a:r>
              <a:rPr lang="de-DE" sz="1800" dirty="0"/>
              <a:t>III </a:t>
            </a:r>
            <a:r>
              <a:rPr lang="de-DE" sz="1800" dirty="0" smtClean="0"/>
              <a:t>von </a:t>
            </a:r>
            <a:r>
              <a:rPr lang="de-DE" sz="1800" i="1" dirty="0" smtClean="0"/>
              <a:t>E. </a:t>
            </a:r>
            <a:r>
              <a:rPr lang="de-DE" sz="1800" i="1" dirty="0"/>
              <a:t>coli</a:t>
            </a:r>
            <a:r>
              <a:rPr lang="de-DE" sz="1800" dirty="0"/>
              <a:t> (Ashkenazy </a:t>
            </a:r>
            <a:r>
              <a:rPr lang="de-DE" sz="1800" i="1" dirty="0"/>
              <a:t>et al.</a:t>
            </a:r>
            <a:r>
              <a:rPr lang="de-DE" sz="1800" dirty="0"/>
              <a:t> 2016)</a:t>
            </a:r>
            <a:r>
              <a:rPr lang="en-GB" sz="1800" dirty="0"/>
              <a:t>. </a:t>
            </a: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b="1" dirty="0" smtClean="0">
                <a:solidFill>
                  <a:srgbClr val="FF0000"/>
                </a:solidFill>
              </a:rPr>
              <a:t>Rot</a:t>
            </a:r>
            <a:r>
              <a:rPr lang="en-GB" sz="1800" dirty="0" smtClean="0"/>
              <a:t>: </a:t>
            </a:r>
            <a:r>
              <a:rPr lang="en-GB" sz="1800" dirty="0" err="1" smtClean="0"/>
              <a:t>starke</a:t>
            </a:r>
            <a:r>
              <a:rPr lang="en-GB" sz="1800" dirty="0" smtClean="0"/>
              <a:t> </a:t>
            </a:r>
            <a:r>
              <a:rPr lang="en-GB" sz="1800" dirty="0" err="1" smtClean="0"/>
              <a:t>Konservierung</a:t>
            </a:r>
            <a:r>
              <a:rPr lang="en-GB" sz="1800" dirty="0" smtClean="0"/>
              <a:t>.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b="1" dirty="0" err="1" smtClean="0">
                <a:solidFill>
                  <a:schemeClr val="accent2"/>
                </a:solidFill>
              </a:rPr>
              <a:t>Blau</a:t>
            </a:r>
            <a:r>
              <a:rPr lang="en-GB" sz="1800" dirty="0" smtClean="0"/>
              <a:t>: </a:t>
            </a:r>
            <a:r>
              <a:rPr lang="en-GB" sz="1800" dirty="0" err="1" smtClean="0"/>
              <a:t>schwache</a:t>
            </a:r>
            <a:r>
              <a:rPr lang="en-GB" sz="1800" dirty="0" smtClean="0"/>
              <a:t> </a:t>
            </a:r>
            <a:r>
              <a:rPr lang="en-GB" sz="1800" dirty="0" err="1" smtClean="0"/>
              <a:t>Konservierung</a:t>
            </a:r>
            <a:r>
              <a:rPr lang="en-GB" sz="1800" dirty="0" smtClean="0"/>
              <a:t>. 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GB" sz="1800" dirty="0" smtClean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GB" sz="1800" dirty="0" smtClean="0"/>
              <a:t>Am Interface </a:t>
            </a:r>
            <a:r>
              <a:rPr lang="en-GB" sz="1800" dirty="0" err="1" smtClean="0"/>
              <a:t>zwischen</a:t>
            </a:r>
            <a:r>
              <a:rPr lang="en-GB" sz="1800" dirty="0" smtClean="0"/>
              <a:t> den </a:t>
            </a:r>
            <a:r>
              <a:rPr lang="en-GB" sz="1800" dirty="0" err="1" smtClean="0"/>
              <a:t>beiden</a:t>
            </a:r>
            <a:r>
              <a:rPr lang="en-GB" sz="1800" dirty="0" smtClean="0"/>
              <a:t> </a:t>
            </a:r>
            <a:r>
              <a:rPr lang="en-GB" sz="1800" dirty="0" err="1" smtClean="0"/>
              <a:t>Untereinheiten</a:t>
            </a:r>
            <a:r>
              <a:rPr lang="en-GB" sz="1800" dirty="0" smtClean="0"/>
              <a:t> </a:t>
            </a:r>
            <a:r>
              <a:rPr lang="en-GB" sz="1800" dirty="0" err="1" smtClean="0"/>
              <a:t>sind</a:t>
            </a:r>
            <a:r>
              <a:rPr lang="en-GB" sz="1800" dirty="0" smtClean="0"/>
              <a:t> die </a:t>
            </a:r>
            <a:r>
              <a:rPr lang="en-GB" sz="1800" dirty="0" err="1" smtClean="0"/>
              <a:t>Residuen</a:t>
            </a:r>
            <a:r>
              <a:rPr lang="en-GB" sz="1800" dirty="0" smtClean="0"/>
              <a:t> stark </a:t>
            </a:r>
            <a:r>
              <a:rPr lang="en-GB" sz="1800" dirty="0" err="1" smtClean="0"/>
              <a:t>konserviert</a:t>
            </a:r>
            <a:r>
              <a:rPr lang="en-GB" sz="1800" dirty="0" smtClean="0"/>
              <a:t>. </a:t>
            </a:r>
            <a:endParaRPr lang="de-DE" altLang="de-DE" sz="1800" dirty="0"/>
          </a:p>
        </p:txBody>
      </p:sp>
      <p:sp>
        <p:nvSpPr>
          <p:cNvPr id="17" name="Ellipse 16"/>
          <p:cNvSpPr/>
          <p:nvPr/>
        </p:nvSpPr>
        <p:spPr bwMode="auto">
          <a:xfrm>
            <a:off x="3923928" y="2596202"/>
            <a:ext cx="1224136" cy="832797"/>
          </a:xfrm>
          <a:prstGeom prst="ellipse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 flipH="1" flipV="1">
            <a:off x="5266277" y="3140968"/>
            <a:ext cx="1296144" cy="936104"/>
          </a:xfrm>
          <a:prstGeom prst="straightConnector1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800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ea typeface="ＭＳ Ｐゴシック" panose="020B0600070205080204" pitchFamily="34" charset="-128"/>
              </a:rPr>
              <a:t>Korrelierte Mutationen an PP-Interfaces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2130" y="4454866"/>
            <a:ext cx="2269630" cy="143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Mitte: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Kontakt zwischen zwei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hydrophoben AS</a:t>
            </a:r>
            <a:endParaRPr lang="de-DE" altLang="de-DE" sz="1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4725"/>
            <a:ext cx="4680520" cy="360499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43808" y="4447137"/>
            <a:ext cx="2269630" cy="16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Beide Residuen des Kontakts sind in einem anderen Organismus‘ durch polare AS ersetzt.</a:t>
            </a:r>
            <a:endParaRPr lang="de-DE" alt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94484"/>
            <a:ext cx="3342580" cy="3527936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89450" y="4149080"/>
            <a:ext cx="3349750" cy="24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Man kann in MSA-</a:t>
            </a:r>
            <a:r>
              <a:rPr lang="de-DE" altLang="de-DE" sz="1800" dirty="0" err="1" smtClean="0"/>
              <a:t>Alignments</a:t>
            </a:r>
            <a:r>
              <a:rPr lang="de-DE" altLang="de-DE" sz="1800" dirty="0" smtClean="0"/>
              <a:t> zweier Proteine gezielt nach solchen Korrelationen suchen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DE" altLang="de-DE" sz="1800" dirty="0" smtClean="0"/>
              <a:t>Vorhersage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 dirty="0" smtClean="0"/>
              <a:t>(dabei enthält jede Reihe Proteine desselben Organismus)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39153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ea typeface="ＭＳ Ｐゴシック" panose="020B0600070205080204" pitchFamily="34" charset="-128"/>
              </a:rPr>
              <a:t>Korrelierte Mutationen an PP-Interfaces</a:t>
            </a:r>
          </a:p>
        </p:txBody>
      </p:sp>
      <p:sp>
        <p:nvSpPr>
          <p:cNvPr id="49160" name="Text Box 20"/>
          <p:cNvSpPr txBox="1">
            <a:spLocks noChangeArrowheads="1"/>
          </p:cNvSpPr>
          <p:nvPr/>
        </p:nvSpPr>
        <p:spPr bwMode="auto">
          <a:xfrm>
            <a:off x="6444208" y="5725180"/>
            <a:ext cx="2232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sz="1400" dirty="0" err="1" smtClean="0"/>
              <a:t>Ovchinniko</a:t>
            </a:r>
            <a:r>
              <a:rPr lang="de-DE" sz="1400" dirty="0" smtClean="0"/>
              <a:t> et al. (2014</a:t>
            </a:r>
            <a:r>
              <a:rPr lang="de-DE" sz="1400" dirty="0"/>
              <a:t>) </a:t>
            </a:r>
            <a:r>
              <a:rPr lang="de-DE" sz="1400" i="1" dirty="0" smtClean="0"/>
              <a:t>Elife</a:t>
            </a:r>
            <a:r>
              <a:rPr lang="de-DE" sz="1400" dirty="0" smtClean="0"/>
              <a:t> </a:t>
            </a:r>
            <a:r>
              <a:rPr lang="de-DE" sz="1400" b="1" dirty="0"/>
              <a:t>3</a:t>
            </a:r>
            <a:r>
              <a:rPr lang="de-DE" sz="1400" dirty="0"/>
              <a:t>, e02030.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5011" y="647750"/>
            <a:ext cx="226963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 smtClean="0"/>
              <a:t>Korrelierte Mutationen wurden an den Interfaces vieler bekannter Protein-Kontakte gefunden.</a:t>
            </a:r>
            <a:endParaRPr lang="de-DE" alt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2845308" y="516797"/>
            <a:ext cx="599389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789409-A989-44AA-8807-04411279BD32}" type="slidenum">
              <a:rPr lang="de-DE" altLang="de-DE" sz="1200">
                <a:latin typeface="Times New Roman" panose="02020603050405020304" pitchFamily="18" charset="0"/>
              </a:rPr>
              <a:pPr/>
              <a:t>23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Assoziationspfad für PP-Bindung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27063"/>
            <a:ext cx="4608513" cy="51054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Schritte bei Protein-Protein-Assoziation: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Zufällige Diffusion (1)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Elektrostatische Anziehung (2)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Bildung von Encounter-Komplex (3)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Dissoziation oder Bildung des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endgültigen Komplexes via Übergangszustand (TS) (4)</a:t>
            </a:r>
          </a:p>
          <a:p>
            <a:pPr>
              <a:lnSpc>
                <a:spcPct val="12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Mögliches Energieprofil als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Funktion des Abstands beider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Proteine.</a:t>
            </a:r>
          </a:p>
          <a:p>
            <a:pPr>
              <a:lnSpc>
                <a:spcPct val="12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Bei der Bindung müssen die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Schnittstellen desolvatisiert werden.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Dies könnte energetisch aufwändig sein.</a:t>
            </a:r>
          </a:p>
        </p:txBody>
      </p:sp>
      <p:pic>
        <p:nvPicPr>
          <p:cNvPr id="36869" name="Picture 5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7822" r="24135" b="57361"/>
          <a:stretch>
            <a:fillRect/>
          </a:stretch>
        </p:blipFill>
        <p:spPr bwMode="auto">
          <a:xfrm>
            <a:off x="4284663" y="3284538"/>
            <a:ext cx="35274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"/>
          <a:stretch/>
        </p:blipFill>
        <p:spPr bwMode="auto">
          <a:xfrm>
            <a:off x="4217989" y="1036638"/>
            <a:ext cx="4818508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356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90DABF-FDE5-43EB-AC77-2D3AA84341C7}" type="slidenum">
              <a:rPr lang="de-DE" altLang="de-DE" sz="1200">
                <a:latin typeface="Times New Roman" panose="02020603050405020304" pitchFamily="18" charset="0"/>
              </a:rPr>
              <a:pPr/>
              <a:t>24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7891" name="Rectangle 8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 dirty="0" err="1" smtClean="0">
                <a:solidFill>
                  <a:srgbClr val="FF5050"/>
                </a:solidFill>
              </a:rPr>
              <a:t>Barnase:Barstar</a:t>
            </a:r>
            <a:r>
              <a:rPr lang="en-US" altLang="de-DE" b="1" dirty="0" smtClean="0">
                <a:solidFill>
                  <a:srgbClr val="FF5050"/>
                </a:solidFill>
              </a:rPr>
              <a:t> </a:t>
            </a:r>
            <a:r>
              <a:rPr lang="en-US" altLang="de-DE" b="1" dirty="0" err="1" smtClean="0">
                <a:solidFill>
                  <a:srgbClr val="FF5050"/>
                </a:solidFill>
              </a:rPr>
              <a:t>sind</a:t>
            </a:r>
            <a:r>
              <a:rPr lang="en-US" altLang="de-DE" b="1" dirty="0" smtClean="0">
                <a:solidFill>
                  <a:srgbClr val="FF5050"/>
                </a:solidFill>
              </a:rPr>
              <a:t> </a:t>
            </a:r>
            <a:r>
              <a:rPr lang="en-US" altLang="de-DE" b="1" dirty="0" err="1" smtClean="0">
                <a:solidFill>
                  <a:srgbClr val="FF5050"/>
                </a:solidFill>
              </a:rPr>
              <a:t>elektrostatisch</a:t>
            </a:r>
            <a:r>
              <a:rPr lang="en-US" altLang="de-DE" b="1" dirty="0" smtClean="0">
                <a:solidFill>
                  <a:srgbClr val="FF5050"/>
                </a:solidFill>
              </a:rPr>
              <a:t> </a:t>
            </a:r>
            <a:r>
              <a:rPr lang="en-US" altLang="de-DE" b="1" dirty="0" err="1" smtClean="0">
                <a:solidFill>
                  <a:srgbClr val="FF5050"/>
                </a:solidFill>
              </a:rPr>
              <a:t>komplementär</a:t>
            </a:r>
            <a:endParaRPr lang="en-US" altLang="de-DE" b="1" dirty="0">
              <a:solidFill>
                <a:srgbClr val="FF5050"/>
              </a:solidFill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5513387" cy="51847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Barnase: eine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Ribonuklease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, die  außerhalb der Zelle aktiv ist.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Barstar: ihr intrazellulärer Inhibitor;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beide Proteine haben Durchmesser  ~ 30 </a:t>
            </a:r>
            <a:r>
              <a:rPr lang="en-GB" altLang="de-DE" sz="1800" smtClean="0">
                <a:ea typeface="ＭＳ Ｐゴシック" panose="020B0600070205080204" pitchFamily="34" charset="-128"/>
                <a:cs typeface="Arial" panose="020B0604020202020204" pitchFamily="34" charset="0"/>
              </a:rPr>
              <a:t>Å</a:t>
            </a: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Sehr gut charakterisiertes Modellsystem für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 elektrostatisch gesteuerte 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diffusive Annäherung zweier Proteine</a:t>
            </a:r>
          </a:p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Interaktion zwischen Barnase und Barstar gehört zu den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stärksten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bekannten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Interaktionen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zwischen Proteinen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sehr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schnelle Assoziations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rate: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10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8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– 10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9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M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-1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s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-1  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bei  50 mM ionischer Stärke</a:t>
            </a:r>
          </a:p>
        </p:txBody>
      </p:sp>
      <p:pic>
        <p:nvPicPr>
          <p:cNvPr id="37893" name="Picture 6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9" t="8305" r="13066" b="8305"/>
          <a:stretch>
            <a:fillRect/>
          </a:stretch>
        </p:blipFill>
        <p:spPr bwMode="auto">
          <a:xfrm>
            <a:off x="5908675" y="836613"/>
            <a:ext cx="32019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6012160" y="4581128"/>
            <a:ext cx="2855269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 dirty="0"/>
              <a:t>Färbung gemäß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 dirty="0"/>
              <a:t>elektrostatischem Potential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 dirty="0"/>
              <a:t>auf Proteinoberfläche</a:t>
            </a:r>
            <a:r>
              <a:rPr lang="de-DE" altLang="de-DE" sz="1600" b="1" dirty="0" smtClean="0"/>
              <a:t>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 dirty="0" smtClean="0"/>
              <a:t>Blau: positiv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 dirty="0" smtClean="0"/>
              <a:t>Rot: negativ</a:t>
            </a:r>
            <a:endParaRPr lang="de-DE" altLang="de-DE" sz="1600" b="1" dirty="0"/>
          </a:p>
        </p:txBody>
      </p:sp>
      <p:sp>
        <p:nvSpPr>
          <p:cNvPr id="2458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458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8B6EF5-B778-47FC-8477-AD99897E1D70}" type="slidenum">
              <a:rPr lang="de-DE" altLang="de-DE" sz="1200">
                <a:latin typeface="Times New Roman" panose="02020603050405020304" pitchFamily="18" charset="0"/>
              </a:rPr>
              <a:pPr/>
              <a:t>25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115888"/>
            <a:ext cx="82296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Experiment: untersuche Protein-Protein-Assoziation mit atomistischen MD-Simulationen</a:t>
            </a:r>
            <a:endParaRPr lang="en-US" altLang="de-DE" b="1">
              <a:solidFill>
                <a:srgbClr val="FF5050"/>
              </a:solidFill>
              <a:cs typeface="Arial" panose="020B0604020202020204" pitchFamily="34" charset="0"/>
            </a:endParaRPr>
          </a:p>
        </p:txBody>
      </p:sp>
      <p:pic>
        <p:nvPicPr>
          <p:cNvPr id="38916" name="Picture 68" descr="barna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14238" r="26604" b="16075"/>
          <a:stretch>
            <a:fillRect/>
          </a:stretch>
        </p:blipFill>
        <p:spPr bwMode="auto">
          <a:xfrm>
            <a:off x="228600" y="1371600"/>
            <a:ext cx="26765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7" descr="align bar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495" r="17731" b="3828"/>
          <a:stretch>
            <a:fillRect/>
          </a:stretch>
        </p:blipFill>
        <p:spPr bwMode="auto">
          <a:xfrm>
            <a:off x="6477000" y="1023144"/>
            <a:ext cx="2209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8"/>
          <p:cNvSpPr>
            <a:spLocks noChangeArrowheads="1"/>
          </p:cNvSpPr>
          <p:nvPr/>
        </p:nvSpPr>
        <p:spPr bwMode="auto">
          <a:xfrm>
            <a:off x="6920706" y="4791193"/>
            <a:ext cx="18557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RMSD= 1.2 </a:t>
            </a:r>
            <a:r>
              <a:rPr lang="de-DE" altLang="de-DE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de-DE" altLang="de-DE" sz="2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6156177" y="3550445"/>
            <a:ext cx="2987824" cy="13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Rot:  Schnappschuss aus</a:t>
            </a:r>
            <a:endParaRPr lang="de-DE" altLang="de-DE" sz="2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S</a:t>
            </a:r>
            <a:r>
              <a:rPr lang="de-DE" alt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imulation </a:t>
            </a:r>
            <a:r>
              <a:rPr lang="de-DE" alt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(340 </a:t>
            </a:r>
            <a:r>
              <a:rPr lang="de-DE" altLang="de-DE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ns</a:t>
            </a:r>
            <a:r>
              <a:rPr lang="de-DE" alt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Blau: </a:t>
            </a:r>
            <a:r>
              <a:rPr lang="de-DE" altLang="de-DE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Kristallstrukture</a:t>
            </a:r>
            <a:endParaRPr lang="de-DE" altLang="de-DE" sz="2000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20" name="AutoShape 19"/>
          <p:cNvSpPr>
            <a:spLocks noChangeArrowheads="1"/>
          </p:cNvSpPr>
          <p:nvPr/>
        </p:nvSpPr>
        <p:spPr bwMode="auto">
          <a:xfrm>
            <a:off x="3563938" y="3646488"/>
            <a:ext cx="1728787" cy="719137"/>
          </a:xfrm>
          <a:prstGeom prst="rightArrow">
            <a:avLst>
              <a:gd name="adj1" fmla="val 50000"/>
              <a:gd name="adj2" fmla="val 6009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sp>
        <p:nvSpPr>
          <p:cNvPr id="38921" name="Text Box 20"/>
          <p:cNvSpPr txBox="1">
            <a:spLocks noChangeArrowheads="1"/>
          </p:cNvSpPr>
          <p:nvPr/>
        </p:nvSpPr>
        <p:spPr bwMode="auto">
          <a:xfrm>
            <a:off x="2916238" y="4560888"/>
            <a:ext cx="352742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5 Simulationen näherten sich  Kristallkomplex bis auf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1.2 – 3.5 </a:t>
            </a:r>
            <a:r>
              <a:rPr lang="en-US" altLang="de-DE" sz="1800">
                <a:cs typeface="Arial" panose="020B0604020202020204" pitchFamily="34" charset="0"/>
              </a:rPr>
              <a:t>Å innerhalb von 100 ns</a:t>
            </a:r>
          </a:p>
        </p:txBody>
      </p:sp>
      <p:sp>
        <p:nvSpPr>
          <p:cNvPr id="38922" name="Rectangle 6"/>
          <p:cNvSpPr>
            <a:spLocks noChangeArrowheads="1"/>
          </p:cNvSpPr>
          <p:nvPr/>
        </p:nvSpPr>
        <p:spPr bwMode="auto">
          <a:xfrm>
            <a:off x="6858000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sp>
        <p:nvSpPr>
          <p:cNvPr id="38923" name="Text Box 20"/>
          <p:cNvSpPr txBox="1">
            <a:spLocks noChangeArrowheads="1"/>
          </p:cNvSpPr>
          <p:nvPr/>
        </p:nvSpPr>
        <p:spPr bwMode="auto">
          <a:xfrm>
            <a:off x="2895600" y="1066800"/>
            <a:ext cx="3055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Schiebe Barnase:Barstar-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>
                <a:cs typeface="Arial" panose="020B0604020202020204" pitchFamily="34" charset="0"/>
              </a:rPr>
              <a:t>Kristallkomplex um 1.3 – 2.0 nm auseinander + rotiere Barstar um bis zu 45°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>
                <a:cs typeface="Arial" panose="020B0604020202020204" pitchFamily="34" charset="0"/>
              </a:rPr>
              <a:t>9 MD-Simulationen über mehrere 100 ns Dauer. </a:t>
            </a:r>
            <a:endParaRPr lang="en-US" altLang="de-DE" sz="1800">
              <a:cs typeface="Arial" panose="020B0604020202020204" pitchFamily="34" charset="0"/>
            </a:endParaRPr>
          </a:p>
        </p:txBody>
      </p:sp>
      <p:sp>
        <p:nvSpPr>
          <p:cNvPr id="2561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561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ußzeilenplatzhalter 3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Times New Roman" pitchFamily="-105" charset="0"/>
              </a:rPr>
              <a:t>Softwarewerkzeuge</a:t>
            </a:r>
          </a:p>
        </p:txBody>
      </p:sp>
      <p:sp>
        <p:nvSpPr>
          <p:cNvPr id="4096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8692AD-B0ED-4A6C-966A-D71FDDC070BA}" type="slidenum">
              <a:rPr lang="de-DE" altLang="de-DE" sz="1200">
                <a:latin typeface="Times New Roman" panose="02020603050405020304" pitchFamily="18" charset="0"/>
              </a:rPr>
              <a:pPr/>
              <a:t>26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7200" y="188913"/>
            <a:ext cx="85074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Schnelle Ausbildung von Kontakten zwischen Proteinen</a:t>
            </a:r>
          </a:p>
        </p:txBody>
      </p:sp>
      <p:pic>
        <p:nvPicPr>
          <p:cNvPr id="48" name="Bild 47" descr="FIG1.tif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692150"/>
            <a:ext cx="6049962" cy="5940425"/>
          </a:xfrm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95288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sp>
        <p:nvSpPr>
          <p:cNvPr id="27655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A34A93-5313-4A10-A606-1EDF375EDD13}" type="slidenum">
              <a:rPr lang="de-DE" altLang="de-DE" sz="1200">
                <a:latin typeface="Times New Roman" panose="02020603050405020304" pitchFamily="18" charset="0"/>
              </a:rPr>
              <a:pPr/>
              <a:t>27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 dirty="0">
                <a:solidFill>
                  <a:srgbClr val="FF5050"/>
                </a:solidFill>
              </a:rPr>
              <a:t>Die </a:t>
            </a:r>
            <a:r>
              <a:rPr lang="en-US" altLang="de-DE" b="1" dirty="0" err="1">
                <a:solidFill>
                  <a:srgbClr val="FF5050"/>
                </a:solidFill>
              </a:rPr>
              <a:t>vier</a:t>
            </a:r>
            <a:r>
              <a:rPr lang="en-US" altLang="de-DE" b="1" dirty="0">
                <a:solidFill>
                  <a:srgbClr val="FF5050"/>
                </a:solidFill>
              </a:rPr>
              <a:t> </a:t>
            </a:r>
            <a:r>
              <a:rPr lang="en-US" altLang="de-DE" b="1" dirty="0" err="1">
                <a:solidFill>
                  <a:srgbClr val="FF5050"/>
                </a:solidFill>
              </a:rPr>
              <a:t>anderen</a:t>
            </a:r>
            <a:r>
              <a:rPr lang="en-US" altLang="de-DE" b="1" dirty="0">
                <a:solidFill>
                  <a:srgbClr val="FF5050"/>
                </a:solidFill>
              </a:rPr>
              <a:t> </a:t>
            </a:r>
            <a:r>
              <a:rPr lang="en-US" altLang="de-DE" b="1" dirty="0" err="1" smtClean="0">
                <a:solidFill>
                  <a:srgbClr val="FF5050"/>
                </a:solidFill>
              </a:rPr>
              <a:t>Assoziationspfade</a:t>
            </a:r>
            <a:endParaRPr lang="en-US" altLang="de-DE" b="1" dirty="0">
              <a:solidFill>
                <a:srgbClr val="FF5050"/>
              </a:solidFill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95288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84213"/>
            <a:ext cx="4373562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8679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1992" name="Textfeld 3"/>
          <p:cNvSpPr txBox="1">
            <a:spLocks noChangeArrowheads="1"/>
          </p:cNvSpPr>
          <p:nvPr/>
        </p:nvSpPr>
        <p:spPr bwMode="auto">
          <a:xfrm>
            <a:off x="4932363" y="908050"/>
            <a:ext cx="403225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Prinzipiell ähnliche Pfade,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dennoch individueller Verlauf.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Entspricht dem Unterschied zwischen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verschiedenen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Einzelmolekülexperimenten.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29699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3012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BB8E22-EB07-4DD4-A373-879229234B24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52451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65400"/>
            <a:ext cx="44100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174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506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0F501F-D95A-463E-A949-916A5DDC7DAE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5950"/>
            <a:ext cx="39830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0575"/>
            <a:ext cx="89757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608013"/>
            <a:ext cx="40322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spezifische Bindung / Kristallkontakt</a:t>
            </a:r>
          </a:p>
        </p:txBody>
      </p:sp>
      <p:sp>
        <p:nvSpPr>
          <p:cNvPr id="20483" name="Textfeld 4"/>
          <p:cNvSpPr txBox="1">
            <a:spLocks noChangeArrowheads="1"/>
          </p:cNvSpPr>
          <p:nvPr/>
        </p:nvSpPr>
        <p:spPr bwMode="auto">
          <a:xfrm>
            <a:off x="6248400" y="5948363"/>
            <a:ext cx="28289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0484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60788"/>
            <a:ext cx="3352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92150"/>
            <a:ext cx="54006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717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048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A43221-721E-497D-B4D9-F9204F60D2FD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pic>
        <p:nvPicPr>
          <p:cNvPr id="20489" name="Picture 7" descr="Pictured: Nikola Pavlet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08050"/>
            <a:ext cx="24780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feld 4"/>
          <p:cNvSpPr txBox="1">
            <a:spLocks noChangeArrowheads="1"/>
          </p:cNvSpPr>
          <p:nvPr/>
        </p:nvSpPr>
        <p:spPr bwMode="auto">
          <a:xfrm>
            <a:off x="169863" y="2565400"/>
            <a:ext cx="1890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Nikola Pavletich,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Sloan Kettering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Cancer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4813"/>
            <a:ext cx="4249738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33796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710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976D79-55DC-4EC0-A9E7-30C86B2E83F0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sp>
        <p:nvSpPr>
          <p:cNvPr id="47111" name="Textfeld 1"/>
          <p:cNvSpPr txBox="1">
            <a:spLocks noChangeArrowheads="1"/>
          </p:cNvSpPr>
          <p:nvPr/>
        </p:nvSpPr>
        <p:spPr bwMode="auto">
          <a:xfrm>
            <a:off x="4067175" y="620713"/>
            <a:ext cx="4752975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Führe Simulationen bei festen Abständen beider Proteine durch, wobei ein Protein durch ein Federpotential festgehalten </a:t>
            </a:r>
            <a:r>
              <a:rPr lang="de-DE" altLang="de-DE" sz="1800" dirty="0" smtClean="0"/>
              <a:t>wird und das andere fest positioniert ist.</a:t>
            </a:r>
            <a:endParaRPr lang="de-DE" altLang="de-DE" sz="1800" dirty="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8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Messe die mittlere Auslenkung vom Nullpunkt des Federpotentials -&gt; Anziehende bzw. abstoßende Wechselwirkung.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8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Energieprofil ist „</a:t>
            </a:r>
            <a:r>
              <a:rPr lang="de-DE" altLang="de-DE" sz="1800" dirty="0" err="1"/>
              <a:t>downhill</a:t>
            </a:r>
            <a:r>
              <a:rPr lang="de-DE" altLang="de-DE" sz="1800" dirty="0"/>
              <a:t>“.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Es gibt keine Energiebarriere bei nahen Abständen.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3 </a:t>
            </a:r>
            <a:r>
              <a:rPr lang="de-DE" altLang="de-DE" sz="1800" dirty="0" smtClean="0"/>
              <a:t>verschiedene Protein-Protein-Systeme </a:t>
            </a:r>
            <a:r>
              <a:rPr lang="de-DE" altLang="de-DE" sz="1800" dirty="0"/>
              <a:t>verhalten sich sehr ähnlich.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50179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3492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61326B-FC50-465E-BABA-007AC004AB45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Können Liganden an Protein-Protein-Schnittstellen binden?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96875" y="2592388"/>
            <a:ext cx="6048375" cy="6308725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zu flach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Bindungstaschen?</a:t>
            </a:r>
            <a:endParaRPr lang="en-GB" altLang="de-DE" sz="1800" smtClean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zu groß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(~1500 </a:t>
            </a:r>
            <a:r>
              <a:rPr lang="en-US" altLang="de-DE" sz="1800" smtClean="0">
                <a:ea typeface="ＭＳ Ｐゴシック" panose="020B0600070205080204" pitchFamily="34" charset="-128"/>
                <a:cs typeface="Arial" panose="020B0604020202020204" pitchFamily="34" charset="0"/>
              </a:rPr>
              <a:t>Å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²)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können kleine Moleküle Interaktion inhibieren? 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besitzen keine ausgeprägten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Features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kann Spezifität erreicht werden?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Natürliche Liganden sind Proteine; Interfaces werden von verschiedenen Abschnitten der Proteinkette gebildet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Liganden mimic?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5508625" y="4581525"/>
            <a:ext cx="32448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00"/>
              <a:t>H. Yin, A.D. Hamilton: Strategies for Targeting Protein-Protein Interactions with Synthetic Agents (Angew. Chem. Int. Ed. 2005, 44, 4130-4163)</a:t>
            </a:r>
          </a:p>
        </p:txBody>
      </p:sp>
      <p:pic>
        <p:nvPicPr>
          <p:cNvPr id="6349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620713"/>
            <a:ext cx="6372225" cy="2697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5222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554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800DB5-8AC1-4E57-94F7-205E619C7708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pic>
        <p:nvPicPr>
          <p:cNvPr id="6554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65175"/>
            <a:ext cx="5983287" cy="4602163"/>
          </a:xfrm>
          <a:noFill/>
        </p:spPr>
      </p:pic>
      <p:sp>
        <p:nvSpPr>
          <p:cNvPr id="655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Taschen-Detektion mit PASS-Algorithmus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1116013" y="5589588"/>
            <a:ext cx="6754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400"/>
              <a:t>G.P. Brady, P.F.W. Stouten: Fast Prediction of Protein Binding Pockets with PASS, </a:t>
            </a:r>
          </a:p>
          <a:p>
            <a:pPr eaLnBrk="1" hangingPunct="1"/>
            <a:r>
              <a:rPr lang="en-GB" altLang="de-DE" sz="1400"/>
              <a:t>J. Comp. Aid. Mol. Des. (2000) 14, 383-401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758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F4ECF2-E5FE-4577-9A5F-AB74109828E6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Proteinoberflächen verhalten sich wie Flüssigkeit!</a:t>
            </a:r>
          </a:p>
        </p:txBody>
      </p:sp>
      <p:sp>
        <p:nvSpPr>
          <p:cNvPr id="67590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Schnappschüsse aus einer MD-Simulation des MDM2-Proteins</a:t>
            </a:r>
          </a:p>
        </p:txBody>
      </p:sp>
      <p:pic>
        <p:nvPicPr>
          <p:cNvPr id="675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41438"/>
            <a:ext cx="8610600" cy="2136775"/>
          </a:xfrm>
          <a:noFill/>
        </p:spPr>
      </p:pic>
      <p:sp>
        <p:nvSpPr>
          <p:cNvPr id="67592" name="Text Box 5"/>
          <p:cNvSpPr txBox="1">
            <a:spLocks noChangeArrowheads="1"/>
          </p:cNvSpPr>
          <p:nvPr/>
        </p:nvSpPr>
        <p:spPr bwMode="auto">
          <a:xfrm>
            <a:off x="250825" y="3908425"/>
            <a:ext cx="8569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Rote Kugeln: mit PASS-Algorithmus bestimmte Taschen.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20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Schnappschüsse folgen in Abständen von 100 Pikosekunden.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96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DEF2F5-4607-4267-A208-B5DDE6C54DE7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347152" name="Line 16"/>
          <p:cNvSpPr>
            <a:spLocks noChangeShapeType="1"/>
          </p:cNvSpPr>
          <p:nvPr/>
        </p:nvSpPr>
        <p:spPr bwMode="auto">
          <a:xfrm>
            <a:off x="3924300" y="4292600"/>
            <a:ext cx="5048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Taschen-Detektions-Protokoll</a:t>
            </a:r>
          </a:p>
        </p:txBody>
      </p:sp>
      <p:sp>
        <p:nvSpPr>
          <p:cNvPr id="69639" name="Rectangle 3"/>
          <p:cNvSpPr>
            <a:spLocks noChangeArrowheads="1"/>
          </p:cNvSpPr>
          <p:nvPr/>
        </p:nvSpPr>
        <p:spPr bwMode="auto">
          <a:xfrm>
            <a:off x="3059113" y="2347913"/>
            <a:ext cx="1223962" cy="576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PASS</a:t>
            </a:r>
          </a:p>
        </p:txBody>
      </p:sp>
      <p:sp>
        <p:nvSpPr>
          <p:cNvPr id="69640" name="Rectangle 4"/>
          <p:cNvSpPr>
            <a:spLocks noChangeArrowheads="1"/>
          </p:cNvSpPr>
          <p:nvPr/>
        </p:nvSpPr>
        <p:spPr bwMode="auto">
          <a:xfrm>
            <a:off x="2771775" y="908050"/>
            <a:ext cx="2376488" cy="647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10 ns MD-Simulation</a:t>
            </a:r>
          </a:p>
        </p:txBody>
      </p:sp>
      <p:sp>
        <p:nvSpPr>
          <p:cNvPr id="69641" name="AutoShape 5"/>
          <p:cNvSpPr>
            <a:spLocks noChangeArrowheads="1"/>
          </p:cNvSpPr>
          <p:nvPr/>
        </p:nvSpPr>
        <p:spPr bwMode="auto">
          <a:xfrm>
            <a:off x="5508625" y="1052513"/>
            <a:ext cx="1657350" cy="1223962"/>
          </a:xfrm>
          <a:prstGeom prst="irregularSeal1">
            <a:avLst/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Pockets</a:t>
            </a:r>
          </a:p>
        </p:txBody>
      </p:sp>
      <p:sp>
        <p:nvSpPr>
          <p:cNvPr id="69642" name="Line 6"/>
          <p:cNvSpPr>
            <a:spLocks noChangeShapeType="1"/>
          </p:cNvSpPr>
          <p:nvPr/>
        </p:nvSpPr>
        <p:spPr bwMode="auto">
          <a:xfrm>
            <a:off x="3563938" y="1555750"/>
            <a:ext cx="158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69643" name="AutoShape 7"/>
          <p:cNvCxnSpPr>
            <a:cxnSpLocks noChangeShapeType="1"/>
            <a:stCxn id="69647" idx="2"/>
            <a:endCxn id="69639" idx="1"/>
          </p:cNvCxnSpPr>
          <p:nvPr/>
        </p:nvCxnSpPr>
        <p:spPr bwMode="auto">
          <a:xfrm rot="16200000" flipH="1">
            <a:off x="2068513" y="1646238"/>
            <a:ext cx="434975" cy="15462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4" name="AutoShape 8"/>
          <p:cNvCxnSpPr>
            <a:cxnSpLocks noChangeShapeType="1"/>
            <a:stCxn id="69647" idx="0"/>
            <a:endCxn id="69640" idx="1"/>
          </p:cNvCxnSpPr>
          <p:nvPr/>
        </p:nvCxnSpPr>
        <p:spPr bwMode="auto">
          <a:xfrm rot="-5400000">
            <a:off x="1980407" y="764381"/>
            <a:ext cx="323850" cy="12588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45" name="Text Box 9"/>
          <p:cNvSpPr txBox="1">
            <a:spLocks noChangeArrowheads="1"/>
          </p:cNvSpPr>
          <p:nvPr/>
        </p:nvSpPr>
        <p:spPr bwMode="auto">
          <a:xfrm>
            <a:off x="3492500" y="177165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800" b="1"/>
              <a:t>4000 Snapshots</a:t>
            </a:r>
          </a:p>
        </p:txBody>
      </p:sp>
      <p:sp>
        <p:nvSpPr>
          <p:cNvPr id="347146" name="Rectangle 10"/>
          <p:cNvSpPr>
            <a:spLocks noChangeArrowheads="1"/>
          </p:cNvSpPr>
          <p:nvPr/>
        </p:nvSpPr>
        <p:spPr bwMode="auto">
          <a:xfrm>
            <a:off x="2700338" y="4005263"/>
            <a:ext cx="1368425" cy="576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Docking</a:t>
            </a:r>
          </a:p>
        </p:txBody>
      </p:sp>
      <p:sp>
        <p:nvSpPr>
          <p:cNvPr id="69647" name="AutoShape 11"/>
          <p:cNvSpPr>
            <a:spLocks noChangeArrowheads="1"/>
          </p:cNvSpPr>
          <p:nvPr/>
        </p:nvSpPr>
        <p:spPr bwMode="auto">
          <a:xfrm>
            <a:off x="684213" y="1555750"/>
            <a:ext cx="1655762" cy="646113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 Structure of </a:t>
            </a:r>
          </a:p>
          <a:p>
            <a:pPr algn="ctr" eaLnBrk="1" hangingPunct="1"/>
            <a:r>
              <a:rPr lang="de-DE" altLang="de-DE" sz="1800" b="1"/>
              <a:t>Free Protein</a:t>
            </a:r>
          </a:p>
        </p:txBody>
      </p:sp>
      <p:sp>
        <p:nvSpPr>
          <p:cNvPr id="347148" name="AutoShape 12"/>
          <p:cNvSpPr>
            <a:spLocks noChangeArrowheads="1"/>
          </p:cNvSpPr>
          <p:nvPr/>
        </p:nvSpPr>
        <p:spPr bwMode="auto">
          <a:xfrm>
            <a:off x="539750" y="3427413"/>
            <a:ext cx="1800225" cy="646112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Native Ligands</a:t>
            </a:r>
          </a:p>
        </p:txBody>
      </p:sp>
      <p:sp>
        <p:nvSpPr>
          <p:cNvPr id="347149" name="AutoShape 13"/>
          <p:cNvSpPr>
            <a:spLocks noChangeArrowheads="1"/>
          </p:cNvSpPr>
          <p:nvPr/>
        </p:nvSpPr>
        <p:spPr bwMode="auto">
          <a:xfrm>
            <a:off x="611188" y="4506913"/>
            <a:ext cx="1728787" cy="646112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Ligand Library</a:t>
            </a:r>
          </a:p>
        </p:txBody>
      </p:sp>
      <p:cxnSp>
        <p:nvCxnSpPr>
          <p:cNvPr id="347150" name="AutoShape 14"/>
          <p:cNvCxnSpPr>
            <a:cxnSpLocks noChangeShapeType="1"/>
            <a:stCxn id="347148" idx="0"/>
            <a:endCxn id="347146" idx="0"/>
          </p:cNvCxnSpPr>
          <p:nvPr/>
        </p:nvCxnSpPr>
        <p:spPr bwMode="auto">
          <a:xfrm rot="5400000" flipV="1">
            <a:off x="2123282" y="2743994"/>
            <a:ext cx="577850" cy="1944687"/>
          </a:xfrm>
          <a:prstGeom prst="curvedConnector3">
            <a:avLst>
              <a:gd name="adj1" fmla="val -3956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7151" name="AutoShape 15"/>
          <p:cNvCxnSpPr>
            <a:cxnSpLocks noChangeShapeType="1"/>
            <a:stCxn id="347149" idx="2"/>
            <a:endCxn id="347146" idx="2"/>
          </p:cNvCxnSpPr>
          <p:nvPr/>
        </p:nvCxnSpPr>
        <p:spPr bwMode="auto">
          <a:xfrm rot="5400000" flipH="1" flipV="1">
            <a:off x="2144713" y="3913187"/>
            <a:ext cx="571500" cy="1908175"/>
          </a:xfrm>
          <a:prstGeom prst="curvedConnector3">
            <a:avLst>
              <a:gd name="adj1" fmla="val -4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153" name="AutoShape 17"/>
          <p:cNvSpPr>
            <a:spLocks noChangeArrowheads="1"/>
          </p:cNvSpPr>
          <p:nvPr/>
        </p:nvSpPr>
        <p:spPr bwMode="auto">
          <a:xfrm>
            <a:off x="4500563" y="3644900"/>
            <a:ext cx="2881312" cy="1222375"/>
          </a:xfrm>
          <a:prstGeom prst="horizontalScroll">
            <a:avLst>
              <a:gd name="adj" fmla="val 12500"/>
            </a:avLst>
          </a:prstGeom>
          <a:solidFill>
            <a:srgbClr val="CCFF99">
              <a:alpha val="8901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Set of Transient Pockets </a:t>
            </a:r>
          </a:p>
          <a:p>
            <a:pPr algn="ctr" eaLnBrk="1" hangingPunct="1"/>
            <a:r>
              <a:rPr lang="de-DE" altLang="de-DE" sz="1800" b="1"/>
              <a:t>in MD-Snapshots</a:t>
            </a:r>
          </a:p>
        </p:txBody>
      </p:sp>
      <p:sp>
        <p:nvSpPr>
          <p:cNvPr id="347154" name="Rectangle 18"/>
          <p:cNvSpPr>
            <a:spLocks noChangeArrowheads="1"/>
          </p:cNvSpPr>
          <p:nvPr/>
        </p:nvSpPr>
        <p:spPr bwMode="auto">
          <a:xfrm>
            <a:off x="6588125" y="2492375"/>
            <a:ext cx="2195513" cy="5762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Pocket Clustering</a:t>
            </a:r>
          </a:p>
        </p:txBody>
      </p:sp>
      <p:cxnSp>
        <p:nvCxnSpPr>
          <p:cNvPr id="347155" name="AutoShape 19"/>
          <p:cNvCxnSpPr>
            <a:cxnSpLocks noChangeShapeType="1"/>
            <a:stCxn id="69641" idx="3"/>
            <a:endCxn id="347154" idx="0"/>
          </p:cNvCxnSpPr>
          <p:nvPr/>
        </p:nvCxnSpPr>
        <p:spPr bwMode="auto">
          <a:xfrm>
            <a:off x="7165975" y="1804988"/>
            <a:ext cx="520700" cy="6873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7156" name="AutoShape 20"/>
          <p:cNvCxnSpPr>
            <a:cxnSpLocks noChangeShapeType="1"/>
            <a:stCxn id="347154" idx="2"/>
            <a:endCxn id="347153" idx="3"/>
          </p:cNvCxnSpPr>
          <p:nvPr/>
        </p:nvCxnSpPr>
        <p:spPr bwMode="auto">
          <a:xfrm rot="5400000">
            <a:off x="6940550" y="3509963"/>
            <a:ext cx="118745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56" name="AutoShape 21"/>
          <p:cNvCxnSpPr>
            <a:cxnSpLocks noChangeShapeType="1"/>
            <a:endCxn id="69641" idx="2"/>
          </p:cNvCxnSpPr>
          <p:nvPr/>
        </p:nvCxnSpPr>
        <p:spPr bwMode="auto">
          <a:xfrm flipV="1">
            <a:off x="4284663" y="2276475"/>
            <a:ext cx="1874837" cy="3587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158" name="AutoShape 22"/>
          <p:cNvSpPr>
            <a:spLocks/>
          </p:cNvSpPr>
          <p:nvPr/>
        </p:nvSpPr>
        <p:spPr bwMode="auto">
          <a:xfrm>
            <a:off x="468313" y="4364038"/>
            <a:ext cx="71437" cy="936625"/>
          </a:xfrm>
          <a:prstGeom prst="leftBracket">
            <a:avLst>
              <a:gd name="adj" fmla="val 1092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sp>
        <p:nvSpPr>
          <p:cNvPr id="347159" name="AutoShape 23"/>
          <p:cNvSpPr>
            <a:spLocks/>
          </p:cNvSpPr>
          <p:nvPr/>
        </p:nvSpPr>
        <p:spPr bwMode="auto">
          <a:xfrm rot="10800000">
            <a:off x="2411413" y="4364038"/>
            <a:ext cx="71437" cy="936625"/>
          </a:xfrm>
          <a:prstGeom prst="leftBracket">
            <a:avLst>
              <a:gd name="adj" fmla="val 1092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6" grpId="0" animBg="1"/>
      <p:bldP spid="347148" grpId="0" animBg="1"/>
      <p:bldP spid="347149" grpId="0" animBg="1"/>
      <p:bldP spid="347153" grpId="0" animBg="1"/>
      <p:bldP spid="347154" grpId="0" animBg="1"/>
      <p:bldP spid="347158" grpId="0" animBg="1"/>
      <p:bldP spid="3471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6246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578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50520A-4898-4B1B-853D-79DA3C561C79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Bcl-X</a:t>
            </a:r>
            <a:r>
              <a:rPr lang="de-DE" altLang="de-DE" baseline="-25000" smtClean="0">
                <a:ea typeface="ＭＳ Ｐゴシック" panose="020B0600070205080204" pitchFamily="34" charset="-128"/>
              </a:rPr>
              <a:t>L</a:t>
            </a:r>
            <a:endParaRPr lang="de-DE" altLang="de-DE" smtClean="0">
              <a:ea typeface="ＭＳ Ｐゴシック" panose="020B0600070205080204" pitchFamily="34" charset="-128"/>
            </a:endParaRPr>
          </a:p>
        </p:txBody>
      </p:sp>
      <p:pic>
        <p:nvPicPr>
          <p:cNvPr id="75782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731838"/>
            <a:ext cx="9180513" cy="3935412"/>
          </a:xfrm>
          <a:noFill/>
        </p:spPr>
      </p:pic>
      <p:sp>
        <p:nvSpPr>
          <p:cNvPr id="75783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64515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7828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A3C6BB-2127-4FC6-BFAD-DED87EF5F9BF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IL-2</a:t>
            </a:r>
            <a:endParaRPr lang="de-DE" altLang="de-DE" baseline="-25000" smtClean="0">
              <a:ea typeface="ＭＳ Ｐゴシック" panose="020B0600070205080204" pitchFamily="34" charset="-128"/>
            </a:endParaRPr>
          </a:p>
        </p:txBody>
      </p:sp>
      <p:pic>
        <p:nvPicPr>
          <p:cNvPr id="77830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9950"/>
            <a:ext cx="9109075" cy="3638550"/>
          </a:xfrm>
          <a:noFill/>
        </p:spPr>
      </p:pic>
      <p:sp>
        <p:nvSpPr>
          <p:cNvPr id="77831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66563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987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C3A4AB-6EF9-42D6-A4C7-7F28AFB79DB0}" type="slidenum">
              <a:rPr lang="de-DE" altLang="de-DE" sz="1200"/>
              <a:pPr/>
              <a:t>37</a:t>
            </a:fld>
            <a:endParaRPr lang="de-DE" altLang="de-DE" sz="1200"/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MDM2</a:t>
            </a:r>
          </a:p>
        </p:txBody>
      </p:sp>
      <p:pic>
        <p:nvPicPr>
          <p:cNvPr id="7987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3913"/>
            <a:ext cx="9180513" cy="3829050"/>
          </a:xfrm>
          <a:noFill/>
        </p:spPr>
      </p:pic>
      <p:sp>
        <p:nvSpPr>
          <p:cNvPr id="79879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Konservierte Bereiche sind am Interface angereichert</a:t>
            </a:r>
          </a:p>
        </p:txBody>
      </p:sp>
      <p:sp>
        <p:nvSpPr>
          <p:cNvPr id="21507" name="Textfeld 4"/>
          <p:cNvSpPr txBox="1">
            <a:spLocks noChangeArrowheads="1"/>
          </p:cNvSpPr>
          <p:nvPr/>
        </p:nvSpPr>
        <p:spPr bwMode="auto">
          <a:xfrm>
            <a:off x="6248400" y="5949950"/>
            <a:ext cx="28289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1508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1910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44525"/>
            <a:ext cx="42672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5562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820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151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34DBBD-7149-41AC-AA56-4A1AB2E65278}" type="slidenum">
              <a:rPr lang="de-DE" altLang="de-DE" sz="1200"/>
              <a:pPr/>
              <a:t>4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50593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Kontakt-Residuen</a:t>
            </a:r>
          </a:p>
        </p:txBody>
      </p:sp>
      <p:sp>
        <p:nvSpPr>
          <p:cNvPr id="22532" name="Textfeld 4"/>
          <p:cNvSpPr txBox="1">
            <a:spLocks noChangeArrowheads="1"/>
          </p:cNvSpPr>
          <p:nvPr/>
        </p:nvSpPr>
        <p:spPr bwMode="auto">
          <a:xfrm>
            <a:off x="6248400" y="6096000"/>
            <a:ext cx="28289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2533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6480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922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25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E74D9C-2B89-4E4E-835F-E5DFECEC9D6D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22537" name="Textfeld 4"/>
          <p:cNvSpPr txBox="1">
            <a:spLocks noChangeArrowheads="1"/>
          </p:cNvSpPr>
          <p:nvPr/>
        </p:nvSpPr>
        <p:spPr bwMode="auto">
          <a:xfrm>
            <a:off x="323850" y="4365625"/>
            <a:ext cx="74342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Links: Protein – DNA-Kontakte enthalten viele Arginin- und Lysin-Reste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Rechts: die 6 am häufigsten bei </a:t>
            </a:r>
            <a:r>
              <a:rPr lang="de-DE" altLang="de-DE" sz="1800" b="1"/>
              <a:t>Krebs</a:t>
            </a:r>
            <a:r>
              <a:rPr lang="de-DE" altLang="de-DE" sz="1800"/>
              <a:t> mutierten Aminosäuren (gelb)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in p53 liegen alle am Interface!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Modellierung von Protein-DNA-Komplexen</a:t>
            </a:r>
          </a:p>
        </p:txBody>
      </p:sp>
      <p:sp>
        <p:nvSpPr>
          <p:cNvPr id="23555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580298" cy="27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Eine besondere Herausforderung bei der Modellierung von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Protein-DNA-Kontakten ist die Tatsache, dass beide Bindungspartner flexibel sind.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Wichtigstes Prinzip: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dirty="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- Elektrostatische Komplementarität – DNA ist stark negativ geladen,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dirty="0"/>
              <a:t>Proteinoberfläche muss entsprechend positiv geladen sein</a:t>
            </a:r>
          </a:p>
        </p:txBody>
      </p:sp>
      <p:sp>
        <p:nvSpPr>
          <p:cNvPr id="1024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024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355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CED53D-0322-484C-B383-67DCA69C931E}" type="slidenum">
              <a:rPr lang="de-DE" altLang="de-DE" sz="1200"/>
              <a:pPr/>
              <a:t>6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766273-1745-4811-BF13-1517D46BB9FC}" type="slidenum">
              <a:rPr lang="de-DE" altLang="de-DE" sz="1200">
                <a:latin typeface="Times New Roman" panose="02020603050405020304" pitchFamily="18" charset="0"/>
              </a:rPr>
              <a:pPr/>
              <a:t>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23850" y="633413"/>
            <a:ext cx="828040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Sínd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wichtig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für viele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zelluläre Prozesse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Eine biologische Zelle enthält zu jedem Zeitpunkt ca.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altLang="de-DE" sz="1800" baseline="30000"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Proteinkopien aus etwa 5000 verschiedenen Proteinen.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Im Mittel bildet jedes Protein etwa 6 Interaktionen.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Etwa die Hälfte aller Proteine bildet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stabile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oder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transiente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Komplexe</a:t>
            </a:r>
            <a:endParaRPr lang="en-US" altLang="de-DE" sz="18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Charakterisierung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Protein-Protein-Assoziation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thermodynamische Stabilität : Bindungskonstante </a:t>
            </a:r>
            <a:r>
              <a:rPr lang="en-US" altLang="de-DE" sz="1800" b="1" i="1"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altLang="de-DE" sz="1800" b="1" i="1" baseline="-25000"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endParaRPr lang="en-US" altLang="de-DE" sz="1800" b="1" i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Kinetische Ratenkonstante für Assoziation: </a:t>
            </a:r>
            <a:r>
              <a:rPr lang="en-US" altLang="de-DE" sz="1800" b="1" i="1"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altLang="de-DE" sz="1800" b="1" i="1" baseline="-25000">
                <a:cs typeface="Arial" panose="020B0604020202020204" pitchFamily="34" charset="0"/>
                <a:sym typeface="Wingdings" panose="05000000000000000000" pitchFamily="2" charset="2"/>
              </a:rPr>
              <a:t>on</a:t>
            </a:r>
            <a:endParaRPr lang="en-US" altLang="de-DE" sz="1800" b="1" i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driving forces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 Protein-Protein-Wechselwirkung: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- lang-reichweitige elektrostatische Anziehung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- Feste Assoziation durch hydrophoben Effekt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Protein-Protein Interaktionen</a:t>
            </a:r>
          </a:p>
        </p:txBody>
      </p:sp>
      <p:pic>
        <p:nvPicPr>
          <p:cNvPr id="24582" name="Picture 4" descr="rib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92150"/>
            <a:ext cx="1727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7369175" y="3887788"/>
          <a:ext cx="166687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Bitmap" r:id="rId4" imgW="1666667" imgH="1628571" progId="Paint.Picture">
                  <p:embed/>
                </p:oleObj>
              </mc:Choice>
              <mc:Fallback>
                <p:oleObj name="Bitmap" r:id="rId4" imgW="1666667" imgH="162857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3887788"/>
                        <a:ext cx="1666875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1272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Eigenschaften von Protein-Protein-Interfaces</a:t>
            </a:r>
          </a:p>
        </p:txBody>
      </p:sp>
      <p:sp>
        <p:nvSpPr>
          <p:cNvPr id="26627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pic>
        <p:nvPicPr>
          <p:cNvPr id="2662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06425"/>
            <a:ext cx="6092826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5"/>
          <p:cNvSpPr txBox="1">
            <a:spLocks noChangeArrowheads="1"/>
          </p:cNvSpPr>
          <p:nvPr/>
        </p:nvSpPr>
        <p:spPr bwMode="auto">
          <a:xfrm>
            <a:off x="5795963" y="606425"/>
            <a:ext cx="3240087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Homodimere sind meist permanente Komplexe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-&gt; sehr große Schnittstellen, großer Anteil an unpolaren Aminosäuren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BSA: buried surface area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S.D. standard deviation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Artifizielle Kristallkontakte enthalten einen wesentlich kleineren Anteil an konser-vierten Residuen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(40% gegenüber 55-60%).</a:t>
            </a:r>
          </a:p>
        </p:txBody>
      </p:sp>
      <p:sp>
        <p:nvSpPr>
          <p:cNvPr id="13318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3319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66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174917-1C66-4A99-9AED-F9880B76C2CC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26633" name="Rechteck 3"/>
          <p:cNvSpPr>
            <a:spLocks noChangeArrowheads="1"/>
          </p:cNvSpPr>
          <p:nvPr/>
        </p:nvSpPr>
        <p:spPr bwMode="auto">
          <a:xfrm>
            <a:off x="34925" y="3068638"/>
            <a:ext cx="52578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1800"/>
          </a:p>
        </p:txBody>
      </p:sp>
      <p:sp>
        <p:nvSpPr>
          <p:cNvPr id="26634" name="Rechteck 11"/>
          <p:cNvSpPr>
            <a:spLocks noChangeArrowheads="1"/>
          </p:cNvSpPr>
          <p:nvPr/>
        </p:nvSpPr>
        <p:spPr bwMode="auto">
          <a:xfrm>
            <a:off x="34925" y="2924175"/>
            <a:ext cx="52578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1800"/>
          </a:p>
        </p:txBody>
      </p:sp>
      <p:cxnSp>
        <p:nvCxnSpPr>
          <p:cNvPr id="26635" name="Gerade Verbindung mit Pfeil 2"/>
          <p:cNvCxnSpPr>
            <a:cxnSpLocks noChangeShapeType="1"/>
            <a:endCxn id="26629" idx="1"/>
          </p:cNvCxnSpPr>
          <p:nvPr/>
        </p:nvCxnSpPr>
        <p:spPr bwMode="auto">
          <a:xfrm>
            <a:off x="684213" y="1700213"/>
            <a:ext cx="5111750" cy="1465262"/>
          </a:xfrm>
          <a:prstGeom prst="straightConnector1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http://www.rcsb.org/pdb/images/1HRC_bio_r_500.jpg?bioNum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1924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Fläche von Protein-Protein-Interfaces</a:t>
            </a:r>
          </a:p>
        </p:txBody>
      </p:sp>
      <p:sp>
        <p:nvSpPr>
          <p:cNvPr id="27652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27653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373380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Redox-Komplexe dienen z.B. zur Übertragung von Elektronen (Cytochrom </a:t>
            </a:r>
            <a:r>
              <a:rPr lang="de-DE" altLang="de-DE" sz="1800" i="1"/>
              <a:t>c</a:t>
            </a:r>
            <a:r>
              <a:rPr lang="de-DE" altLang="de-DE" sz="1800"/>
              <a:t>).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Beobachtung: Redox-Komplexe haben recht kleine Schnittstellen.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Ihre Funktion benötigt nur eine transiente = kurzlebige Bindung.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Dies wird durch die kleine Größe der Schnittstelle unterstützt.</a:t>
            </a:r>
          </a:p>
        </p:txBody>
      </p:sp>
      <p:pic>
        <p:nvPicPr>
          <p:cNvPr id="27654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45815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19/20</a:t>
            </a:r>
            <a:endParaRPr lang="de-DE">
              <a:latin typeface="Arial" pitchFamily="-105" charset="0"/>
            </a:endParaRPr>
          </a:p>
        </p:txBody>
      </p:sp>
      <p:sp>
        <p:nvSpPr>
          <p:cNvPr id="1434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765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0902FB-8298-45F9-A827-84B457364D7F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27658" name="Textfeld 4"/>
          <p:cNvSpPr txBox="1">
            <a:spLocks noChangeArrowheads="1"/>
          </p:cNvSpPr>
          <p:nvPr/>
        </p:nvSpPr>
        <p:spPr bwMode="auto">
          <a:xfrm>
            <a:off x="1924050" y="1700213"/>
            <a:ext cx="1927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Cytochrom </a:t>
            </a:r>
            <a:r>
              <a:rPr lang="de-DE" altLang="de-DE" sz="1600" i="1"/>
              <a:t>c</a:t>
            </a:r>
            <a:r>
              <a:rPr lang="de-DE" altLang="de-DE" sz="1600"/>
              <a:t> aus Pferdeherz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1hrc.pdb; www.rcsb.org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1745</Words>
  <Application>Microsoft Office PowerPoint</Application>
  <PresentationFormat>Bildschirmpräsentation (4:3)</PresentationFormat>
  <Paragraphs>411</Paragraphs>
  <Slides>37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ＭＳ Ｐゴシック</vt:lpstr>
      <vt:lpstr>Arial</vt:lpstr>
      <vt:lpstr>Times New Roman</vt:lpstr>
      <vt:lpstr>Wingdings</vt:lpstr>
      <vt:lpstr>Standarddesign</vt:lpstr>
      <vt:lpstr>Bitmap</vt:lpstr>
      <vt:lpstr>V7 Modellierung von biomolekularen Komplexen</vt:lpstr>
      <vt:lpstr>Beispiel eines Protein-DNA-Komplexes</vt:lpstr>
      <vt:lpstr>spezifische Bindung / Kristallkontakt</vt:lpstr>
      <vt:lpstr>Konservierte Bereiche sind am Interface angereichert</vt:lpstr>
      <vt:lpstr>Kontakt-Residuen</vt:lpstr>
      <vt:lpstr>Modellierung von Protein-DNA-Komplexen</vt:lpstr>
      <vt:lpstr>PowerPoint-Präsentation</vt:lpstr>
      <vt:lpstr>Eigenschaften von Protein-Protein-Interfaces</vt:lpstr>
      <vt:lpstr>Fläche von Protein-Protein-Interfaces</vt:lpstr>
      <vt:lpstr>Protein-Protein-Komplexe: Komplementäre Oberflächen</vt:lpstr>
      <vt:lpstr>Workflow für Protein-Protein-Docking</vt:lpstr>
      <vt:lpstr>Workflow für Protein-Protein-Docking</vt:lpstr>
      <vt:lpstr>Ergebnis in CAPRI5-Wettbewerb</vt:lpstr>
      <vt:lpstr>Protein-Protein-Komplexe</vt:lpstr>
      <vt:lpstr>Komposition von Protein-Protein-Bindungsschnittstellen</vt:lpstr>
      <vt:lpstr>Komposition von Bindungsschnittstellen</vt:lpstr>
      <vt:lpstr>Protein-Nukleinsäure-Komplexe</vt:lpstr>
      <vt:lpstr>Paarungspräferenzen an PP-Interfaces</vt:lpstr>
      <vt:lpstr>Paarungspräferenzen an PP-Interfaces</vt:lpstr>
      <vt:lpstr>Sequenzkonservierung an PP-Interfaces</vt:lpstr>
      <vt:lpstr>Korrelierte Mutationen an PP-Interfaces</vt:lpstr>
      <vt:lpstr>Korrelierte Mutationen an PP-Interfaces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Energetik der Assoziation hydrophiler Proteine</vt:lpstr>
      <vt:lpstr>Energetik der Assoziation hydrophiler Proteine</vt:lpstr>
      <vt:lpstr>Energetik der Assoziation hydrophiler Proteine</vt:lpstr>
      <vt:lpstr>Können Liganden an Protein-Protein-Schnittstellen binden?</vt:lpstr>
      <vt:lpstr>Taschen-Detektion mit PASS-Algorithmus</vt:lpstr>
      <vt:lpstr>Proteinoberflächen verhalten sich wie Flüssigkeit!</vt:lpstr>
      <vt:lpstr>Taschen-Detektions-Protokoll</vt:lpstr>
      <vt:lpstr>Docking an Bcl-XL</vt:lpstr>
      <vt:lpstr>Docking an IL-2</vt:lpstr>
      <vt:lpstr>Docking an MDM2</vt:lpstr>
    </vt:vector>
  </TitlesOfParts>
  <Company>ZBI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Chemistry SS07</dc:title>
  <dc:subject>Introduction</dc:subject>
  <dc:creator>Michael Hutter</dc:creator>
  <cp:lastModifiedBy>Volkhard</cp:lastModifiedBy>
  <cp:revision>295</cp:revision>
  <dcterms:created xsi:type="dcterms:W3CDTF">2013-03-06T10:51:34Z</dcterms:created>
  <dcterms:modified xsi:type="dcterms:W3CDTF">2019-11-30T18:48:04Z</dcterms:modified>
</cp:coreProperties>
</file>