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handoutMasterIdLst>
    <p:handoutMasterId r:id="rId44"/>
  </p:handoutMasterIdLst>
  <p:sldIdLst>
    <p:sldId id="345" r:id="rId2"/>
    <p:sldId id="354" r:id="rId3"/>
    <p:sldId id="385" r:id="rId4"/>
    <p:sldId id="418" r:id="rId5"/>
    <p:sldId id="426" r:id="rId6"/>
    <p:sldId id="427" r:id="rId7"/>
    <p:sldId id="428" r:id="rId8"/>
    <p:sldId id="430" r:id="rId9"/>
    <p:sldId id="432" r:id="rId10"/>
    <p:sldId id="431" r:id="rId11"/>
    <p:sldId id="452" r:id="rId12"/>
    <p:sldId id="446" r:id="rId13"/>
    <p:sldId id="444" r:id="rId14"/>
    <p:sldId id="447" r:id="rId15"/>
    <p:sldId id="448" r:id="rId16"/>
    <p:sldId id="435" r:id="rId17"/>
    <p:sldId id="445" r:id="rId18"/>
    <p:sldId id="436" r:id="rId19"/>
    <p:sldId id="443" r:id="rId20"/>
    <p:sldId id="438" r:id="rId21"/>
    <p:sldId id="439" r:id="rId22"/>
    <p:sldId id="440" r:id="rId23"/>
    <p:sldId id="442" r:id="rId24"/>
    <p:sldId id="449" r:id="rId25"/>
    <p:sldId id="450" r:id="rId26"/>
    <p:sldId id="451" r:id="rId27"/>
    <p:sldId id="468" r:id="rId28"/>
    <p:sldId id="459" r:id="rId29"/>
    <p:sldId id="463" r:id="rId30"/>
    <p:sldId id="460" r:id="rId31"/>
    <p:sldId id="466" r:id="rId32"/>
    <p:sldId id="461" r:id="rId33"/>
    <p:sldId id="467" r:id="rId34"/>
    <p:sldId id="462" r:id="rId35"/>
    <p:sldId id="469" r:id="rId36"/>
    <p:sldId id="457" r:id="rId37"/>
    <p:sldId id="470" r:id="rId38"/>
    <p:sldId id="456" r:id="rId39"/>
    <p:sldId id="458" r:id="rId40"/>
    <p:sldId id="464" r:id="rId41"/>
    <p:sldId id="465" r:id="rId42"/>
  </p:sldIdLst>
  <p:sldSz cx="9144000" cy="6858000" type="screen4x3"/>
  <p:notesSz cx="6743700" cy="9893300"/>
  <p:defaultTextStyle>
    <a:defPPr>
      <a:defRPr lang="de-DE"/>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33CC33"/>
    <a:srgbClr val="FF5050"/>
    <a:srgbClr val="FFFF00"/>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0" d="100"/>
          <a:sy n="70" d="100"/>
        </p:scale>
        <p:origin x="-1080" y="-96"/>
      </p:cViewPr>
      <p:guideLst>
        <p:guide orient="horz" pos="2064"/>
        <p:guide pos="29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22588" cy="495300"/>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defRPr>
            </a:lvl1pPr>
          </a:lstStyle>
          <a:p>
            <a:pPr>
              <a:defRPr/>
            </a:pPr>
            <a:endParaRPr lang="de-DE"/>
          </a:p>
        </p:txBody>
      </p:sp>
      <p:sp>
        <p:nvSpPr>
          <p:cNvPr id="3" name="Datumsplatzhalter 2"/>
          <p:cNvSpPr>
            <a:spLocks noGrp="1"/>
          </p:cNvSpPr>
          <p:nvPr>
            <p:ph type="dt" sz="quarter" idx="1"/>
          </p:nvPr>
        </p:nvSpPr>
        <p:spPr>
          <a:xfrm>
            <a:off x="3819525" y="0"/>
            <a:ext cx="2922588" cy="4953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defRPr>
            </a:lvl1pPr>
          </a:lstStyle>
          <a:p>
            <a:pPr>
              <a:defRPr/>
            </a:pPr>
            <a:fld id="{B2500F7E-1244-46DA-A7EB-5DC105A49AD8}" type="datetime1">
              <a:rPr lang="de-DE"/>
              <a:pPr>
                <a:defRPr/>
              </a:pPr>
              <a:t>15.04.2014</a:t>
            </a:fld>
            <a:endParaRPr lang="de-DE"/>
          </a:p>
        </p:txBody>
      </p:sp>
      <p:sp>
        <p:nvSpPr>
          <p:cNvPr id="4" name="Fußzeilenplatzhalter 3"/>
          <p:cNvSpPr>
            <a:spLocks noGrp="1"/>
          </p:cNvSpPr>
          <p:nvPr>
            <p:ph type="ftr" sz="quarter" idx="2"/>
          </p:nvPr>
        </p:nvSpPr>
        <p:spPr>
          <a:xfrm>
            <a:off x="0" y="9396413"/>
            <a:ext cx="2922588" cy="495300"/>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defRPr>
            </a:lvl1pPr>
          </a:lstStyle>
          <a:p>
            <a:pPr>
              <a:defRPr/>
            </a:pPr>
            <a:endParaRPr lang="de-DE"/>
          </a:p>
        </p:txBody>
      </p:sp>
      <p:sp>
        <p:nvSpPr>
          <p:cNvPr id="5" name="Foliennummernplatzhalter 4"/>
          <p:cNvSpPr>
            <a:spLocks noGrp="1"/>
          </p:cNvSpPr>
          <p:nvPr>
            <p:ph type="sldNum" sz="quarter" idx="3"/>
          </p:nvPr>
        </p:nvSpPr>
        <p:spPr>
          <a:xfrm>
            <a:off x="3819525" y="9396413"/>
            <a:ext cx="2922588" cy="4953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charset="-128"/>
              </a:defRPr>
            </a:lvl1pPr>
          </a:lstStyle>
          <a:p>
            <a:pPr>
              <a:defRPr/>
            </a:pPr>
            <a:fld id="{1B415C65-4C62-47D8-99ED-8D28BE56D6B4}" type="slidenum">
              <a:rPr lang="de-DE"/>
              <a:pPr>
                <a:defRPr/>
              </a:pPr>
              <a:t>‹Nr.›</a:t>
            </a:fld>
            <a:endParaRPr lang="de-DE"/>
          </a:p>
        </p:txBody>
      </p:sp>
    </p:spTree>
    <p:extLst>
      <p:ext uri="{BB962C8B-B14F-4D97-AF65-F5344CB8AC3E}">
        <p14:creationId xmlns:p14="http://schemas.microsoft.com/office/powerpoint/2010/main" val="14980765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5586" name="Rectangle 2"/>
          <p:cNvSpPr>
            <a:spLocks noGrp="1" noChangeArrowheads="1"/>
          </p:cNvSpPr>
          <p:nvPr>
            <p:ph type="hdr" sz="quarter"/>
          </p:nvPr>
        </p:nvSpPr>
        <p:spPr bwMode="auto">
          <a:xfrm>
            <a:off x="0" y="0"/>
            <a:ext cx="2922588" cy="493713"/>
          </a:xfrm>
          <a:prstGeom prst="rect">
            <a:avLst/>
          </a:prstGeom>
          <a:noFill/>
          <a:ln w="9525">
            <a:noFill/>
            <a:miter lim="800000"/>
            <a:headEnd/>
            <a:tailEnd/>
          </a:ln>
          <a:effectLst/>
        </p:spPr>
        <p:txBody>
          <a:bodyPr vert="horz" wrap="square" lIns="95056" tIns="47528" rIns="95056" bIns="47528" numCol="1" anchor="t" anchorCtr="0" compatLnSpc="1">
            <a:prstTxWarp prst="textNoShape">
              <a:avLst/>
            </a:prstTxWarp>
          </a:bodyPr>
          <a:lstStyle>
            <a:lvl1pPr defTabSz="950913">
              <a:defRPr sz="1200">
                <a:latin typeface="Times New Roman" charset="0"/>
                <a:ea typeface="ＭＳ Ｐゴシック" charset="-128"/>
              </a:defRPr>
            </a:lvl1pPr>
          </a:lstStyle>
          <a:p>
            <a:pPr>
              <a:defRPr/>
            </a:pPr>
            <a:endParaRPr lang="de-DE"/>
          </a:p>
        </p:txBody>
      </p:sp>
      <p:sp>
        <p:nvSpPr>
          <p:cNvPr id="195587" name="Rectangle 3"/>
          <p:cNvSpPr>
            <a:spLocks noGrp="1" noChangeArrowheads="1"/>
          </p:cNvSpPr>
          <p:nvPr>
            <p:ph type="dt" idx="1"/>
          </p:nvPr>
        </p:nvSpPr>
        <p:spPr bwMode="auto">
          <a:xfrm>
            <a:off x="3819525" y="0"/>
            <a:ext cx="2922588" cy="493713"/>
          </a:xfrm>
          <a:prstGeom prst="rect">
            <a:avLst/>
          </a:prstGeom>
          <a:noFill/>
          <a:ln w="9525">
            <a:noFill/>
            <a:miter lim="800000"/>
            <a:headEnd/>
            <a:tailEnd/>
          </a:ln>
          <a:effectLst/>
        </p:spPr>
        <p:txBody>
          <a:bodyPr vert="horz" wrap="square" lIns="95056" tIns="47528" rIns="95056" bIns="47528" numCol="1" anchor="t" anchorCtr="0" compatLnSpc="1">
            <a:prstTxWarp prst="textNoShape">
              <a:avLst/>
            </a:prstTxWarp>
          </a:bodyPr>
          <a:lstStyle>
            <a:lvl1pPr algn="r" defTabSz="950913">
              <a:defRPr sz="1200">
                <a:latin typeface="Times New Roman" charset="0"/>
                <a:ea typeface="ＭＳ Ｐゴシック" charset="-128"/>
              </a:defRPr>
            </a:lvl1pPr>
          </a:lstStyle>
          <a:p>
            <a:pPr>
              <a:defRPr/>
            </a:pPr>
            <a:endParaRPr lang="de-DE"/>
          </a:p>
        </p:txBody>
      </p:sp>
      <p:sp>
        <p:nvSpPr>
          <p:cNvPr id="38916" name="Rectangle 4"/>
          <p:cNvSpPr>
            <a:spLocks noGrp="1" noRot="1" noChangeAspect="1" noChangeArrowheads="1" noTextEdit="1"/>
          </p:cNvSpPr>
          <p:nvPr>
            <p:ph type="sldImg" idx="2"/>
          </p:nvPr>
        </p:nvSpPr>
        <p:spPr bwMode="auto">
          <a:xfrm>
            <a:off x="900113" y="742950"/>
            <a:ext cx="4945062" cy="3708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9" name="Rectangle 5"/>
          <p:cNvSpPr>
            <a:spLocks noGrp="1" noChangeArrowheads="1"/>
          </p:cNvSpPr>
          <p:nvPr>
            <p:ph type="body" sz="quarter" idx="3"/>
          </p:nvPr>
        </p:nvSpPr>
        <p:spPr bwMode="auto">
          <a:xfrm>
            <a:off x="674688" y="4699000"/>
            <a:ext cx="5394325" cy="4451350"/>
          </a:xfrm>
          <a:prstGeom prst="rect">
            <a:avLst/>
          </a:prstGeom>
          <a:noFill/>
          <a:ln w="9525">
            <a:noFill/>
            <a:miter lim="800000"/>
            <a:headEnd/>
            <a:tailEnd/>
          </a:ln>
          <a:effectLst/>
        </p:spPr>
        <p:txBody>
          <a:bodyPr vert="horz" wrap="square" lIns="95056" tIns="47528" rIns="95056" bIns="47528"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195590" name="Rectangle 6"/>
          <p:cNvSpPr>
            <a:spLocks noGrp="1" noChangeArrowheads="1"/>
          </p:cNvSpPr>
          <p:nvPr>
            <p:ph type="ftr" sz="quarter" idx="4"/>
          </p:nvPr>
        </p:nvSpPr>
        <p:spPr bwMode="auto">
          <a:xfrm>
            <a:off x="0" y="9398000"/>
            <a:ext cx="2922588" cy="493713"/>
          </a:xfrm>
          <a:prstGeom prst="rect">
            <a:avLst/>
          </a:prstGeom>
          <a:noFill/>
          <a:ln w="9525">
            <a:noFill/>
            <a:miter lim="800000"/>
            <a:headEnd/>
            <a:tailEnd/>
          </a:ln>
          <a:effectLst/>
        </p:spPr>
        <p:txBody>
          <a:bodyPr vert="horz" wrap="square" lIns="95056" tIns="47528" rIns="95056" bIns="47528" numCol="1" anchor="b" anchorCtr="0" compatLnSpc="1">
            <a:prstTxWarp prst="textNoShape">
              <a:avLst/>
            </a:prstTxWarp>
          </a:bodyPr>
          <a:lstStyle>
            <a:lvl1pPr defTabSz="950913">
              <a:defRPr sz="1200">
                <a:latin typeface="Times New Roman" charset="0"/>
                <a:ea typeface="ＭＳ Ｐゴシック" charset="-128"/>
              </a:defRPr>
            </a:lvl1pPr>
          </a:lstStyle>
          <a:p>
            <a:pPr>
              <a:defRPr/>
            </a:pPr>
            <a:endParaRPr lang="de-DE"/>
          </a:p>
        </p:txBody>
      </p:sp>
      <p:sp>
        <p:nvSpPr>
          <p:cNvPr id="195591" name="Rectangle 7"/>
          <p:cNvSpPr>
            <a:spLocks noGrp="1" noChangeArrowheads="1"/>
          </p:cNvSpPr>
          <p:nvPr>
            <p:ph type="sldNum" sz="quarter" idx="5"/>
          </p:nvPr>
        </p:nvSpPr>
        <p:spPr bwMode="auto">
          <a:xfrm>
            <a:off x="3819525" y="9398000"/>
            <a:ext cx="2922588" cy="493713"/>
          </a:xfrm>
          <a:prstGeom prst="rect">
            <a:avLst/>
          </a:prstGeom>
          <a:noFill/>
          <a:ln w="9525">
            <a:noFill/>
            <a:miter lim="800000"/>
            <a:headEnd/>
            <a:tailEnd/>
          </a:ln>
          <a:effectLst/>
        </p:spPr>
        <p:txBody>
          <a:bodyPr vert="horz" wrap="square" lIns="95056" tIns="47528" rIns="95056" bIns="47528" numCol="1" anchor="b" anchorCtr="0" compatLnSpc="1">
            <a:prstTxWarp prst="textNoShape">
              <a:avLst/>
            </a:prstTxWarp>
          </a:bodyPr>
          <a:lstStyle>
            <a:lvl1pPr algn="r" defTabSz="950913">
              <a:defRPr sz="1200">
                <a:latin typeface="Times New Roman" charset="0"/>
                <a:ea typeface="ＭＳ Ｐゴシック" charset="-128"/>
              </a:defRPr>
            </a:lvl1pPr>
          </a:lstStyle>
          <a:p>
            <a:pPr>
              <a:defRPr/>
            </a:pPr>
            <a:fld id="{BD9B14B6-2A70-49E0-8479-82CA12688C3E}" type="slidenum">
              <a:rPr lang="de-DE"/>
              <a:pPr>
                <a:defRPr/>
              </a:pPr>
              <a:t>‹Nr.›</a:t>
            </a:fld>
            <a:endParaRPr lang="de-DE"/>
          </a:p>
        </p:txBody>
      </p:sp>
    </p:spTree>
    <p:extLst>
      <p:ext uri="{BB962C8B-B14F-4D97-AF65-F5344CB8AC3E}">
        <p14:creationId xmlns:p14="http://schemas.microsoft.com/office/powerpoint/2010/main" val="24306117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Mastertitelformat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Master-Untertitelformat bearbeiten</a:t>
            </a:r>
            <a:endParaRPr lang="de-DE"/>
          </a:p>
        </p:txBody>
      </p:sp>
      <p:sp>
        <p:nvSpPr>
          <p:cNvPr id="4" name="Rectangle 4"/>
          <p:cNvSpPr>
            <a:spLocks noGrp="1" noChangeArrowheads="1"/>
          </p:cNvSpPr>
          <p:nvPr>
            <p:ph type="dt" sz="half" idx="10"/>
          </p:nvPr>
        </p:nvSpPr>
        <p:spPr/>
        <p:txBody>
          <a:bodyPr/>
          <a:lstStyle>
            <a:lvl1pPr>
              <a:defRPr/>
            </a:lvl1pPr>
          </a:lstStyle>
          <a:p>
            <a:pPr>
              <a:defRPr/>
            </a:pPr>
            <a:r>
              <a:rPr lang="de-DE"/>
              <a:t>SS 2013 - lecture 1</a:t>
            </a:r>
          </a:p>
        </p:txBody>
      </p:sp>
      <p:sp>
        <p:nvSpPr>
          <p:cNvPr id="5" name="Rectangle 5"/>
          <p:cNvSpPr>
            <a:spLocks noGrp="1" noChangeArrowheads="1"/>
          </p:cNvSpPr>
          <p:nvPr>
            <p:ph type="ftr" sz="quarter" idx="11"/>
          </p:nvPr>
        </p:nvSpPr>
        <p:spPr/>
        <p:txBody>
          <a:bodyPr/>
          <a:lstStyle>
            <a:lvl1pPr>
              <a:defRPr/>
            </a:lvl1pPr>
          </a:lstStyle>
          <a:p>
            <a:pPr>
              <a:defRPr/>
            </a:pPr>
            <a:r>
              <a:rPr lang="de-DE"/>
              <a:t>Modeling of Cell Fate</a:t>
            </a:r>
          </a:p>
        </p:txBody>
      </p:sp>
      <p:sp>
        <p:nvSpPr>
          <p:cNvPr id="6" name="Rectangle 6"/>
          <p:cNvSpPr>
            <a:spLocks noGrp="1" noChangeArrowheads="1"/>
          </p:cNvSpPr>
          <p:nvPr>
            <p:ph type="sldNum" sz="quarter" idx="12"/>
          </p:nvPr>
        </p:nvSpPr>
        <p:spPr/>
        <p:txBody>
          <a:bodyPr/>
          <a:lstStyle>
            <a:lvl1pPr>
              <a:defRPr/>
            </a:lvl1pPr>
          </a:lstStyle>
          <a:p>
            <a:pPr>
              <a:defRPr/>
            </a:pPr>
            <a:endParaRPr lang="de-DE"/>
          </a:p>
          <a:p>
            <a:pPr>
              <a:defRPr/>
            </a:pPr>
            <a:fld id="{16E60CD3-64A3-487F-9C5B-F94384F5C7C3}" type="slidenum">
              <a:rPr lang="de-DE"/>
              <a:pPr>
                <a:defRPr/>
              </a:pPr>
              <a:t>‹Nr.›</a:t>
            </a:fld>
            <a:endParaRPr lang="de-DE"/>
          </a:p>
        </p:txBody>
      </p:sp>
    </p:spTree>
    <p:extLst>
      <p:ext uri="{BB962C8B-B14F-4D97-AF65-F5344CB8AC3E}">
        <p14:creationId xmlns:p14="http://schemas.microsoft.com/office/powerpoint/2010/main" val="1839800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p:txBody>
          <a:bodyPr/>
          <a:lstStyle>
            <a:lvl1pPr>
              <a:defRPr/>
            </a:lvl1pPr>
          </a:lstStyle>
          <a:p>
            <a:pPr>
              <a:defRPr/>
            </a:pPr>
            <a:r>
              <a:rPr lang="de-DE"/>
              <a:t>SS 2013 - lecture 1</a:t>
            </a:r>
          </a:p>
        </p:txBody>
      </p:sp>
      <p:sp>
        <p:nvSpPr>
          <p:cNvPr id="5" name="Rectangle 5"/>
          <p:cNvSpPr>
            <a:spLocks noGrp="1" noChangeArrowheads="1"/>
          </p:cNvSpPr>
          <p:nvPr>
            <p:ph type="ftr" sz="quarter" idx="11"/>
          </p:nvPr>
        </p:nvSpPr>
        <p:spPr/>
        <p:txBody>
          <a:bodyPr/>
          <a:lstStyle>
            <a:lvl1pPr>
              <a:defRPr/>
            </a:lvl1pPr>
          </a:lstStyle>
          <a:p>
            <a:pPr>
              <a:defRPr/>
            </a:pPr>
            <a:r>
              <a:rPr lang="de-DE"/>
              <a:t>Modeling of Cell Fate</a:t>
            </a:r>
          </a:p>
        </p:txBody>
      </p:sp>
      <p:sp>
        <p:nvSpPr>
          <p:cNvPr id="6" name="Rectangle 6"/>
          <p:cNvSpPr>
            <a:spLocks noGrp="1" noChangeArrowheads="1"/>
          </p:cNvSpPr>
          <p:nvPr>
            <p:ph type="sldNum" sz="quarter" idx="12"/>
          </p:nvPr>
        </p:nvSpPr>
        <p:spPr/>
        <p:txBody>
          <a:bodyPr/>
          <a:lstStyle>
            <a:lvl1pPr>
              <a:defRPr/>
            </a:lvl1pPr>
          </a:lstStyle>
          <a:p>
            <a:pPr>
              <a:defRPr/>
            </a:pPr>
            <a:endParaRPr lang="de-DE"/>
          </a:p>
          <a:p>
            <a:pPr>
              <a:defRPr/>
            </a:pPr>
            <a:fld id="{E27AA23C-2CEB-4583-BF09-88EEB42CD812}" type="slidenum">
              <a:rPr lang="de-DE"/>
              <a:pPr>
                <a:defRPr/>
              </a:pPr>
              <a:t>‹Nr.›</a:t>
            </a:fld>
            <a:endParaRPr lang="de-DE"/>
          </a:p>
        </p:txBody>
      </p:sp>
    </p:spTree>
    <p:extLst>
      <p:ext uri="{BB962C8B-B14F-4D97-AF65-F5344CB8AC3E}">
        <p14:creationId xmlns:p14="http://schemas.microsoft.com/office/powerpoint/2010/main" val="3231371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152400"/>
            <a:ext cx="1943100" cy="5943600"/>
          </a:xfrm>
        </p:spPr>
        <p:txBody>
          <a:bodyPr vert="eaVert"/>
          <a:lstStyle/>
          <a:p>
            <a:r>
              <a:rPr lang="de-DE" smtClean="0"/>
              <a:t>Mastertitelformat bearbeiten</a:t>
            </a:r>
            <a:endParaRPr lang="de-DE"/>
          </a:p>
        </p:txBody>
      </p:sp>
      <p:sp>
        <p:nvSpPr>
          <p:cNvPr id="3" name="Vertikaler Textplatzhalter 2"/>
          <p:cNvSpPr>
            <a:spLocks noGrp="1"/>
          </p:cNvSpPr>
          <p:nvPr>
            <p:ph type="body" orient="vert" idx="1"/>
          </p:nvPr>
        </p:nvSpPr>
        <p:spPr>
          <a:xfrm>
            <a:off x="685800" y="152400"/>
            <a:ext cx="5676900" cy="5943600"/>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p:txBody>
          <a:bodyPr/>
          <a:lstStyle>
            <a:lvl1pPr>
              <a:defRPr/>
            </a:lvl1pPr>
          </a:lstStyle>
          <a:p>
            <a:pPr>
              <a:defRPr/>
            </a:pPr>
            <a:r>
              <a:rPr lang="de-DE"/>
              <a:t>SS 2013 - lecture 1</a:t>
            </a:r>
          </a:p>
        </p:txBody>
      </p:sp>
      <p:sp>
        <p:nvSpPr>
          <p:cNvPr id="5" name="Rectangle 5"/>
          <p:cNvSpPr>
            <a:spLocks noGrp="1" noChangeArrowheads="1"/>
          </p:cNvSpPr>
          <p:nvPr>
            <p:ph type="ftr" sz="quarter" idx="11"/>
          </p:nvPr>
        </p:nvSpPr>
        <p:spPr/>
        <p:txBody>
          <a:bodyPr/>
          <a:lstStyle>
            <a:lvl1pPr>
              <a:defRPr/>
            </a:lvl1pPr>
          </a:lstStyle>
          <a:p>
            <a:pPr>
              <a:defRPr/>
            </a:pPr>
            <a:r>
              <a:rPr lang="de-DE"/>
              <a:t>Modeling of Cell Fate</a:t>
            </a:r>
          </a:p>
        </p:txBody>
      </p:sp>
      <p:sp>
        <p:nvSpPr>
          <p:cNvPr id="6" name="Rectangle 6"/>
          <p:cNvSpPr>
            <a:spLocks noGrp="1" noChangeArrowheads="1"/>
          </p:cNvSpPr>
          <p:nvPr>
            <p:ph type="sldNum" sz="quarter" idx="12"/>
          </p:nvPr>
        </p:nvSpPr>
        <p:spPr/>
        <p:txBody>
          <a:bodyPr/>
          <a:lstStyle>
            <a:lvl1pPr>
              <a:defRPr/>
            </a:lvl1pPr>
          </a:lstStyle>
          <a:p>
            <a:pPr>
              <a:defRPr/>
            </a:pPr>
            <a:endParaRPr lang="de-DE"/>
          </a:p>
          <a:p>
            <a:pPr>
              <a:defRPr/>
            </a:pPr>
            <a:fld id="{E6A3E88D-64F2-4D5D-883B-896D6C8D049F}" type="slidenum">
              <a:rPr lang="de-DE"/>
              <a:pPr>
                <a:defRPr/>
              </a:pPr>
              <a:t>‹Nr.›</a:t>
            </a:fld>
            <a:endParaRPr lang="de-DE"/>
          </a:p>
        </p:txBody>
      </p:sp>
    </p:spTree>
    <p:extLst>
      <p:ext uri="{BB962C8B-B14F-4D97-AF65-F5344CB8AC3E}">
        <p14:creationId xmlns:p14="http://schemas.microsoft.com/office/powerpoint/2010/main" val="2871469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85800" y="152400"/>
            <a:ext cx="7772400" cy="457200"/>
          </a:xfrm>
        </p:spPr>
        <p:txBody>
          <a:bodyPr/>
          <a:lstStyle/>
          <a:p>
            <a:r>
              <a:rPr lang="de-DE" smtClean="0"/>
              <a:t>Mastertitelformat bearbeiten</a:t>
            </a:r>
            <a:endParaRPr lang="de-DE"/>
          </a:p>
        </p:txBody>
      </p:sp>
      <p:sp>
        <p:nvSpPr>
          <p:cNvPr id="3" name="Textplatzhalter 2"/>
          <p:cNvSpPr>
            <a:spLocks noGrp="1"/>
          </p:cNvSpPr>
          <p:nvPr>
            <p:ph type="body" sz="half" idx="1"/>
          </p:nvPr>
        </p:nvSpPr>
        <p:spPr>
          <a:xfrm>
            <a:off x="685800" y="762000"/>
            <a:ext cx="3810000" cy="5334000"/>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762000"/>
            <a:ext cx="3810000" cy="2590800"/>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48200" y="3505200"/>
            <a:ext cx="3810000" cy="2590800"/>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4"/>
          <p:cNvSpPr>
            <a:spLocks noGrp="1" noChangeArrowheads="1"/>
          </p:cNvSpPr>
          <p:nvPr>
            <p:ph type="dt" sz="half" idx="10"/>
          </p:nvPr>
        </p:nvSpPr>
        <p:spPr/>
        <p:txBody>
          <a:bodyPr/>
          <a:lstStyle>
            <a:lvl1pPr>
              <a:defRPr/>
            </a:lvl1pPr>
          </a:lstStyle>
          <a:p>
            <a:pPr>
              <a:defRPr/>
            </a:pPr>
            <a:r>
              <a:rPr lang="de-DE"/>
              <a:t>SS 2013 - lecture 1</a:t>
            </a:r>
          </a:p>
        </p:txBody>
      </p:sp>
      <p:sp>
        <p:nvSpPr>
          <p:cNvPr id="7" name="Rectangle 5"/>
          <p:cNvSpPr>
            <a:spLocks noGrp="1" noChangeArrowheads="1"/>
          </p:cNvSpPr>
          <p:nvPr>
            <p:ph type="ftr" sz="quarter" idx="11"/>
          </p:nvPr>
        </p:nvSpPr>
        <p:spPr/>
        <p:txBody>
          <a:bodyPr/>
          <a:lstStyle>
            <a:lvl1pPr>
              <a:defRPr/>
            </a:lvl1pPr>
          </a:lstStyle>
          <a:p>
            <a:pPr>
              <a:defRPr/>
            </a:pPr>
            <a:r>
              <a:rPr lang="de-DE"/>
              <a:t>Modeling of Cell Fate</a:t>
            </a:r>
          </a:p>
        </p:txBody>
      </p:sp>
      <p:sp>
        <p:nvSpPr>
          <p:cNvPr id="8" name="Rectangle 6"/>
          <p:cNvSpPr>
            <a:spLocks noGrp="1" noChangeArrowheads="1"/>
          </p:cNvSpPr>
          <p:nvPr>
            <p:ph type="sldNum" sz="quarter" idx="12"/>
          </p:nvPr>
        </p:nvSpPr>
        <p:spPr/>
        <p:txBody>
          <a:bodyPr/>
          <a:lstStyle>
            <a:lvl1pPr>
              <a:defRPr/>
            </a:lvl1pPr>
          </a:lstStyle>
          <a:p>
            <a:pPr>
              <a:defRPr/>
            </a:pPr>
            <a:endParaRPr lang="de-DE"/>
          </a:p>
          <a:p>
            <a:pPr>
              <a:defRPr/>
            </a:pPr>
            <a:fld id="{ED62165F-A0F7-49ED-915B-6CCBFA6E0238}" type="slidenum">
              <a:rPr lang="de-DE"/>
              <a:pPr>
                <a:defRPr/>
              </a:pPr>
              <a:t>‹Nr.›</a:t>
            </a:fld>
            <a:endParaRPr lang="de-DE"/>
          </a:p>
        </p:txBody>
      </p:sp>
    </p:spTree>
    <p:extLst>
      <p:ext uri="{BB962C8B-B14F-4D97-AF65-F5344CB8AC3E}">
        <p14:creationId xmlns:p14="http://schemas.microsoft.com/office/powerpoint/2010/main" val="656079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85800" y="152400"/>
            <a:ext cx="7772400" cy="457200"/>
          </a:xfrm>
        </p:spPr>
        <p:txBody>
          <a:bodyPr/>
          <a:lstStyle/>
          <a:p>
            <a:r>
              <a:rPr lang="de-DE" smtClean="0"/>
              <a:t>Mastertitelformat bearbeiten</a:t>
            </a:r>
            <a:endParaRPr lang="de-DE"/>
          </a:p>
        </p:txBody>
      </p:sp>
      <p:sp>
        <p:nvSpPr>
          <p:cNvPr id="3" name="Textplatzhalter 2"/>
          <p:cNvSpPr>
            <a:spLocks noGrp="1"/>
          </p:cNvSpPr>
          <p:nvPr>
            <p:ph type="body" sz="half" idx="1"/>
          </p:nvPr>
        </p:nvSpPr>
        <p:spPr>
          <a:xfrm>
            <a:off x="685800" y="762000"/>
            <a:ext cx="3810000" cy="5334000"/>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762000"/>
            <a:ext cx="3810000" cy="5334000"/>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p:txBody>
          <a:bodyPr/>
          <a:lstStyle>
            <a:lvl1pPr>
              <a:defRPr/>
            </a:lvl1pPr>
          </a:lstStyle>
          <a:p>
            <a:pPr>
              <a:defRPr/>
            </a:pPr>
            <a:r>
              <a:rPr lang="de-DE"/>
              <a:t>SS 2013 - lecture 1</a:t>
            </a:r>
          </a:p>
        </p:txBody>
      </p:sp>
      <p:sp>
        <p:nvSpPr>
          <p:cNvPr id="6" name="Rectangle 5"/>
          <p:cNvSpPr>
            <a:spLocks noGrp="1" noChangeArrowheads="1"/>
          </p:cNvSpPr>
          <p:nvPr>
            <p:ph type="ftr" sz="quarter" idx="11"/>
          </p:nvPr>
        </p:nvSpPr>
        <p:spPr/>
        <p:txBody>
          <a:bodyPr/>
          <a:lstStyle>
            <a:lvl1pPr>
              <a:defRPr/>
            </a:lvl1pPr>
          </a:lstStyle>
          <a:p>
            <a:pPr>
              <a:defRPr/>
            </a:pPr>
            <a:r>
              <a:rPr lang="de-DE"/>
              <a:t>Modeling of Cell Fate</a:t>
            </a:r>
          </a:p>
        </p:txBody>
      </p:sp>
      <p:sp>
        <p:nvSpPr>
          <p:cNvPr id="7" name="Rectangle 6"/>
          <p:cNvSpPr>
            <a:spLocks noGrp="1" noChangeArrowheads="1"/>
          </p:cNvSpPr>
          <p:nvPr>
            <p:ph type="sldNum" sz="quarter" idx="12"/>
          </p:nvPr>
        </p:nvSpPr>
        <p:spPr/>
        <p:txBody>
          <a:bodyPr/>
          <a:lstStyle>
            <a:lvl1pPr>
              <a:defRPr/>
            </a:lvl1pPr>
          </a:lstStyle>
          <a:p>
            <a:pPr>
              <a:defRPr/>
            </a:pPr>
            <a:endParaRPr lang="de-DE"/>
          </a:p>
          <a:p>
            <a:pPr>
              <a:defRPr/>
            </a:pPr>
            <a:fld id="{307BB9DC-F1D4-4FB9-A5D8-DFF958B90B41}" type="slidenum">
              <a:rPr lang="de-DE"/>
              <a:pPr>
                <a:defRPr/>
              </a:pPr>
              <a:t>‹Nr.›</a:t>
            </a:fld>
            <a:endParaRPr lang="de-DE"/>
          </a:p>
        </p:txBody>
      </p:sp>
    </p:spTree>
    <p:extLst>
      <p:ext uri="{BB962C8B-B14F-4D97-AF65-F5344CB8AC3E}">
        <p14:creationId xmlns:p14="http://schemas.microsoft.com/office/powerpoint/2010/main" val="1702563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p:txBody>
          <a:bodyPr/>
          <a:lstStyle>
            <a:lvl1pPr>
              <a:defRPr/>
            </a:lvl1pPr>
          </a:lstStyle>
          <a:p>
            <a:pPr>
              <a:defRPr/>
            </a:pPr>
            <a:r>
              <a:rPr lang="de-DE"/>
              <a:t>SS 2013 - lecture 1</a:t>
            </a:r>
          </a:p>
        </p:txBody>
      </p:sp>
      <p:sp>
        <p:nvSpPr>
          <p:cNvPr id="5" name="Rectangle 5"/>
          <p:cNvSpPr>
            <a:spLocks noGrp="1" noChangeArrowheads="1"/>
          </p:cNvSpPr>
          <p:nvPr>
            <p:ph type="ftr" sz="quarter" idx="11"/>
          </p:nvPr>
        </p:nvSpPr>
        <p:spPr/>
        <p:txBody>
          <a:bodyPr/>
          <a:lstStyle>
            <a:lvl1pPr>
              <a:defRPr/>
            </a:lvl1pPr>
          </a:lstStyle>
          <a:p>
            <a:pPr>
              <a:defRPr/>
            </a:pPr>
            <a:r>
              <a:rPr lang="de-DE"/>
              <a:t>Modeling of Cell Fate</a:t>
            </a:r>
          </a:p>
        </p:txBody>
      </p:sp>
      <p:sp>
        <p:nvSpPr>
          <p:cNvPr id="6" name="Rectangle 6"/>
          <p:cNvSpPr>
            <a:spLocks noGrp="1" noChangeArrowheads="1"/>
          </p:cNvSpPr>
          <p:nvPr>
            <p:ph type="sldNum" sz="quarter" idx="12"/>
          </p:nvPr>
        </p:nvSpPr>
        <p:spPr/>
        <p:txBody>
          <a:bodyPr/>
          <a:lstStyle>
            <a:lvl1pPr>
              <a:defRPr/>
            </a:lvl1pPr>
          </a:lstStyle>
          <a:p>
            <a:pPr>
              <a:defRPr/>
            </a:pPr>
            <a:endParaRPr lang="de-DE"/>
          </a:p>
          <a:p>
            <a:pPr>
              <a:defRPr/>
            </a:pPr>
            <a:fld id="{F4A6A29F-2EB6-4A2E-904B-C152AA3DC0D5}" type="slidenum">
              <a:rPr lang="de-DE"/>
              <a:pPr>
                <a:defRPr/>
              </a:pPr>
              <a:t>‹Nr.›</a:t>
            </a:fld>
            <a:endParaRPr lang="de-DE"/>
          </a:p>
        </p:txBody>
      </p:sp>
    </p:spTree>
    <p:extLst>
      <p:ext uri="{BB962C8B-B14F-4D97-AF65-F5344CB8AC3E}">
        <p14:creationId xmlns:p14="http://schemas.microsoft.com/office/powerpoint/2010/main" val="3478837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Mastertextformat bearbeiten</a:t>
            </a:r>
          </a:p>
        </p:txBody>
      </p:sp>
      <p:sp>
        <p:nvSpPr>
          <p:cNvPr id="4" name="Rectangle 4"/>
          <p:cNvSpPr>
            <a:spLocks noGrp="1" noChangeArrowheads="1"/>
          </p:cNvSpPr>
          <p:nvPr>
            <p:ph type="dt" sz="half" idx="10"/>
          </p:nvPr>
        </p:nvSpPr>
        <p:spPr/>
        <p:txBody>
          <a:bodyPr/>
          <a:lstStyle>
            <a:lvl1pPr>
              <a:defRPr/>
            </a:lvl1pPr>
          </a:lstStyle>
          <a:p>
            <a:pPr>
              <a:defRPr/>
            </a:pPr>
            <a:r>
              <a:rPr lang="de-DE"/>
              <a:t>SS 2013 - lecture 1</a:t>
            </a:r>
          </a:p>
        </p:txBody>
      </p:sp>
      <p:sp>
        <p:nvSpPr>
          <p:cNvPr id="5" name="Rectangle 5"/>
          <p:cNvSpPr>
            <a:spLocks noGrp="1" noChangeArrowheads="1"/>
          </p:cNvSpPr>
          <p:nvPr>
            <p:ph type="ftr" sz="quarter" idx="11"/>
          </p:nvPr>
        </p:nvSpPr>
        <p:spPr/>
        <p:txBody>
          <a:bodyPr/>
          <a:lstStyle>
            <a:lvl1pPr>
              <a:defRPr/>
            </a:lvl1pPr>
          </a:lstStyle>
          <a:p>
            <a:pPr>
              <a:defRPr/>
            </a:pPr>
            <a:r>
              <a:rPr lang="de-DE"/>
              <a:t>Modeling of Cell Fate</a:t>
            </a:r>
          </a:p>
        </p:txBody>
      </p:sp>
      <p:sp>
        <p:nvSpPr>
          <p:cNvPr id="6" name="Rectangle 6"/>
          <p:cNvSpPr>
            <a:spLocks noGrp="1" noChangeArrowheads="1"/>
          </p:cNvSpPr>
          <p:nvPr>
            <p:ph type="sldNum" sz="quarter" idx="12"/>
          </p:nvPr>
        </p:nvSpPr>
        <p:spPr/>
        <p:txBody>
          <a:bodyPr/>
          <a:lstStyle>
            <a:lvl1pPr>
              <a:defRPr/>
            </a:lvl1pPr>
          </a:lstStyle>
          <a:p>
            <a:pPr>
              <a:defRPr/>
            </a:pPr>
            <a:endParaRPr lang="de-DE"/>
          </a:p>
          <a:p>
            <a:pPr>
              <a:defRPr/>
            </a:pPr>
            <a:fld id="{68B695F9-85D0-470B-BD36-CF7A4BC1FBA5}" type="slidenum">
              <a:rPr lang="de-DE"/>
              <a:pPr>
                <a:defRPr/>
              </a:pPr>
              <a:t>‹Nr.›</a:t>
            </a:fld>
            <a:endParaRPr lang="de-DE"/>
          </a:p>
        </p:txBody>
      </p:sp>
    </p:spTree>
    <p:extLst>
      <p:ext uri="{BB962C8B-B14F-4D97-AF65-F5344CB8AC3E}">
        <p14:creationId xmlns:p14="http://schemas.microsoft.com/office/powerpoint/2010/main" val="2590152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sz="half" idx="1"/>
          </p:nvPr>
        </p:nvSpPr>
        <p:spPr>
          <a:xfrm>
            <a:off x="685800" y="7620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7620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p:txBody>
          <a:bodyPr/>
          <a:lstStyle>
            <a:lvl1pPr>
              <a:defRPr/>
            </a:lvl1pPr>
          </a:lstStyle>
          <a:p>
            <a:pPr>
              <a:defRPr/>
            </a:pPr>
            <a:r>
              <a:rPr lang="de-DE"/>
              <a:t>SS 2013 - lecture 1</a:t>
            </a:r>
          </a:p>
        </p:txBody>
      </p:sp>
      <p:sp>
        <p:nvSpPr>
          <p:cNvPr id="6" name="Rectangle 5"/>
          <p:cNvSpPr>
            <a:spLocks noGrp="1" noChangeArrowheads="1"/>
          </p:cNvSpPr>
          <p:nvPr>
            <p:ph type="ftr" sz="quarter" idx="11"/>
          </p:nvPr>
        </p:nvSpPr>
        <p:spPr/>
        <p:txBody>
          <a:bodyPr/>
          <a:lstStyle>
            <a:lvl1pPr>
              <a:defRPr/>
            </a:lvl1pPr>
          </a:lstStyle>
          <a:p>
            <a:pPr>
              <a:defRPr/>
            </a:pPr>
            <a:r>
              <a:rPr lang="de-DE"/>
              <a:t>Modeling of Cell Fate</a:t>
            </a:r>
          </a:p>
        </p:txBody>
      </p:sp>
      <p:sp>
        <p:nvSpPr>
          <p:cNvPr id="7" name="Rectangle 6"/>
          <p:cNvSpPr>
            <a:spLocks noGrp="1" noChangeArrowheads="1"/>
          </p:cNvSpPr>
          <p:nvPr>
            <p:ph type="sldNum" sz="quarter" idx="12"/>
          </p:nvPr>
        </p:nvSpPr>
        <p:spPr/>
        <p:txBody>
          <a:bodyPr/>
          <a:lstStyle>
            <a:lvl1pPr>
              <a:defRPr/>
            </a:lvl1pPr>
          </a:lstStyle>
          <a:p>
            <a:pPr>
              <a:defRPr/>
            </a:pPr>
            <a:endParaRPr lang="de-DE"/>
          </a:p>
          <a:p>
            <a:pPr>
              <a:defRPr/>
            </a:pPr>
            <a:fld id="{0EDA697B-1899-4032-B82B-140707785E14}" type="slidenum">
              <a:rPr lang="de-DE"/>
              <a:pPr>
                <a:defRPr/>
              </a:pPr>
              <a:t>‹Nr.›</a:t>
            </a:fld>
            <a:endParaRPr lang="de-DE"/>
          </a:p>
        </p:txBody>
      </p:sp>
    </p:spTree>
    <p:extLst>
      <p:ext uri="{BB962C8B-B14F-4D97-AF65-F5344CB8AC3E}">
        <p14:creationId xmlns:p14="http://schemas.microsoft.com/office/powerpoint/2010/main" val="301500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p:txBody>
          <a:bodyPr/>
          <a:lstStyle>
            <a:lvl1pPr>
              <a:defRPr/>
            </a:lvl1pPr>
          </a:lstStyle>
          <a:p>
            <a:pPr>
              <a:defRPr/>
            </a:pPr>
            <a:r>
              <a:rPr lang="de-DE"/>
              <a:t>SS 2013 - lecture 1</a:t>
            </a:r>
          </a:p>
        </p:txBody>
      </p:sp>
      <p:sp>
        <p:nvSpPr>
          <p:cNvPr id="8" name="Rectangle 5"/>
          <p:cNvSpPr>
            <a:spLocks noGrp="1" noChangeArrowheads="1"/>
          </p:cNvSpPr>
          <p:nvPr>
            <p:ph type="ftr" sz="quarter" idx="11"/>
          </p:nvPr>
        </p:nvSpPr>
        <p:spPr/>
        <p:txBody>
          <a:bodyPr/>
          <a:lstStyle>
            <a:lvl1pPr>
              <a:defRPr/>
            </a:lvl1pPr>
          </a:lstStyle>
          <a:p>
            <a:pPr>
              <a:defRPr/>
            </a:pPr>
            <a:r>
              <a:rPr lang="de-DE"/>
              <a:t>Modeling of Cell Fate</a:t>
            </a:r>
          </a:p>
        </p:txBody>
      </p:sp>
      <p:sp>
        <p:nvSpPr>
          <p:cNvPr id="9" name="Rectangle 6"/>
          <p:cNvSpPr>
            <a:spLocks noGrp="1" noChangeArrowheads="1"/>
          </p:cNvSpPr>
          <p:nvPr>
            <p:ph type="sldNum" sz="quarter" idx="12"/>
          </p:nvPr>
        </p:nvSpPr>
        <p:spPr/>
        <p:txBody>
          <a:bodyPr/>
          <a:lstStyle>
            <a:lvl1pPr>
              <a:defRPr/>
            </a:lvl1pPr>
          </a:lstStyle>
          <a:p>
            <a:pPr>
              <a:defRPr/>
            </a:pPr>
            <a:endParaRPr lang="de-DE"/>
          </a:p>
          <a:p>
            <a:pPr>
              <a:defRPr/>
            </a:pPr>
            <a:fld id="{F154BC52-422A-4C91-A45B-A97AA50D3653}" type="slidenum">
              <a:rPr lang="de-DE"/>
              <a:pPr>
                <a:defRPr/>
              </a:pPr>
              <a:t>‹Nr.›</a:t>
            </a:fld>
            <a:endParaRPr lang="de-DE"/>
          </a:p>
        </p:txBody>
      </p:sp>
    </p:spTree>
    <p:extLst>
      <p:ext uri="{BB962C8B-B14F-4D97-AF65-F5344CB8AC3E}">
        <p14:creationId xmlns:p14="http://schemas.microsoft.com/office/powerpoint/2010/main" val="3531036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Rectangle 4"/>
          <p:cNvSpPr>
            <a:spLocks noGrp="1" noChangeArrowheads="1"/>
          </p:cNvSpPr>
          <p:nvPr>
            <p:ph type="dt" sz="half" idx="10"/>
          </p:nvPr>
        </p:nvSpPr>
        <p:spPr/>
        <p:txBody>
          <a:bodyPr/>
          <a:lstStyle>
            <a:lvl1pPr>
              <a:defRPr/>
            </a:lvl1pPr>
          </a:lstStyle>
          <a:p>
            <a:pPr>
              <a:defRPr/>
            </a:pPr>
            <a:r>
              <a:rPr lang="de-DE"/>
              <a:t>SS 2013 - lecture 1</a:t>
            </a:r>
          </a:p>
        </p:txBody>
      </p:sp>
      <p:sp>
        <p:nvSpPr>
          <p:cNvPr id="4" name="Rectangle 5"/>
          <p:cNvSpPr>
            <a:spLocks noGrp="1" noChangeArrowheads="1"/>
          </p:cNvSpPr>
          <p:nvPr>
            <p:ph type="ftr" sz="quarter" idx="11"/>
          </p:nvPr>
        </p:nvSpPr>
        <p:spPr/>
        <p:txBody>
          <a:bodyPr/>
          <a:lstStyle>
            <a:lvl1pPr>
              <a:defRPr/>
            </a:lvl1pPr>
          </a:lstStyle>
          <a:p>
            <a:pPr>
              <a:defRPr/>
            </a:pPr>
            <a:r>
              <a:rPr lang="de-DE"/>
              <a:t>Modeling of Cell Fate</a:t>
            </a:r>
          </a:p>
        </p:txBody>
      </p:sp>
      <p:sp>
        <p:nvSpPr>
          <p:cNvPr id="5" name="Rectangle 6"/>
          <p:cNvSpPr>
            <a:spLocks noGrp="1" noChangeArrowheads="1"/>
          </p:cNvSpPr>
          <p:nvPr>
            <p:ph type="sldNum" sz="quarter" idx="12"/>
          </p:nvPr>
        </p:nvSpPr>
        <p:spPr/>
        <p:txBody>
          <a:bodyPr/>
          <a:lstStyle>
            <a:lvl1pPr>
              <a:defRPr/>
            </a:lvl1pPr>
          </a:lstStyle>
          <a:p>
            <a:pPr>
              <a:defRPr/>
            </a:pPr>
            <a:endParaRPr lang="de-DE"/>
          </a:p>
          <a:p>
            <a:pPr>
              <a:defRPr/>
            </a:pPr>
            <a:fld id="{1B769649-1E59-4E99-A3C9-C3ABB6AD9BAA}" type="slidenum">
              <a:rPr lang="de-DE"/>
              <a:pPr>
                <a:defRPr/>
              </a:pPr>
              <a:t>‹Nr.›</a:t>
            </a:fld>
            <a:endParaRPr lang="de-DE"/>
          </a:p>
        </p:txBody>
      </p:sp>
    </p:spTree>
    <p:extLst>
      <p:ext uri="{BB962C8B-B14F-4D97-AF65-F5344CB8AC3E}">
        <p14:creationId xmlns:p14="http://schemas.microsoft.com/office/powerpoint/2010/main" val="884459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r>
              <a:rPr lang="de-DE"/>
              <a:t>SS 2013 - lecture 1</a:t>
            </a:r>
          </a:p>
        </p:txBody>
      </p:sp>
      <p:sp>
        <p:nvSpPr>
          <p:cNvPr id="3" name="Rectangle 5"/>
          <p:cNvSpPr>
            <a:spLocks noGrp="1" noChangeArrowheads="1"/>
          </p:cNvSpPr>
          <p:nvPr>
            <p:ph type="ftr" sz="quarter" idx="11"/>
          </p:nvPr>
        </p:nvSpPr>
        <p:spPr/>
        <p:txBody>
          <a:bodyPr/>
          <a:lstStyle>
            <a:lvl1pPr>
              <a:defRPr/>
            </a:lvl1pPr>
          </a:lstStyle>
          <a:p>
            <a:pPr>
              <a:defRPr/>
            </a:pPr>
            <a:r>
              <a:rPr lang="de-DE"/>
              <a:t>Modeling of Cell Fate</a:t>
            </a:r>
          </a:p>
        </p:txBody>
      </p:sp>
      <p:sp>
        <p:nvSpPr>
          <p:cNvPr id="4" name="Rectangle 6"/>
          <p:cNvSpPr>
            <a:spLocks noGrp="1" noChangeArrowheads="1"/>
          </p:cNvSpPr>
          <p:nvPr>
            <p:ph type="sldNum" sz="quarter" idx="12"/>
          </p:nvPr>
        </p:nvSpPr>
        <p:spPr/>
        <p:txBody>
          <a:bodyPr/>
          <a:lstStyle>
            <a:lvl1pPr>
              <a:defRPr/>
            </a:lvl1pPr>
          </a:lstStyle>
          <a:p>
            <a:pPr>
              <a:defRPr/>
            </a:pPr>
            <a:endParaRPr lang="de-DE"/>
          </a:p>
          <a:p>
            <a:pPr>
              <a:defRPr/>
            </a:pPr>
            <a:fld id="{41466FA6-E034-4836-BD8B-35908301FFC8}" type="slidenum">
              <a:rPr lang="de-DE"/>
              <a:pPr>
                <a:defRPr/>
              </a:pPr>
              <a:t>‹Nr.›</a:t>
            </a:fld>
            <a:endParaRPr lang="de-DE"/>
          </a:p>
        </p:txBody>
      </p:sp>
    </p:spTree>
    <p:extLst>
      <p:ext uri="{BB962C8B-B14F-4D97-AF65-F5344CB8AC3E}">
        <p14:creationId xmlns:p14="http://schemas.microsoft.com/office/powerpoint/2010/main" val="157635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Rectangle 4"/>
          <p:cNvSpPr>
            <a:spLocks noGrp="1" noChangeArrowheads="1"/>
          </p:cNvSpPr>
          <p:nvPr>
            <p:ph type="dt" sz="half" idx="10"/>
          </p:nvPr>
        </p:nvSpPr>
        <p:spPr/>
        <p:txBody>
          <a:bodyPr/>
          <a:lstStyle>
            <a:lvl1pPr>
              <a:defRPr/>
            </a:lvl1pPr>
          </a:lstStyle>
          <a:p>
            <a:pPr>
              <a:defRPr/>
            </a:pPr>
            <a:r>
              <a:rPr lang="de-DE"/>
              <a:t>SS 2013 - lecture 1</a:t>
            </a:r>
          </a:p>
        </p:txBody>
      </p:sp>
      <p:sp>
        <p:nvSpPr>
          <p:cNvPr id="6" name="Rectangle 5"/>
          <p:cNvSpPr>
            <a:spLocks noGrp="1" noChangeArrowheads="1"/>
          </p:cNvSpPr>
          <p:nvPr>
            <p:ph type="ftr" sz="quarter" idx="11"/>
          </p:nvPr>
        </p:nvSpPr>
        <p:spPr/>
        <p:txBody>
          <a:bodyPr/>
          <a:lstStyle>
            <a:lvl1pPr>
              <a:defRPr/>
            </a:lvl1pPr>
          </a:lstStyle>
          <a:p>
            <a:pPr>
              <a:defRPr/>
            </a:pPr>
            <a:r>
              <a:rPr lang="de-DE"/>
              <a:t>Modeling of Cell Fate</a:t>
            </a:r>
          </a:p>
        </p:txBody>
      </p:sp>
      <p:sp>
        <p:nvSpPr>
          <p:cNvPr id="7" name="Rectangle 6"/>
          <p:cNvSpPr>
            <a:spLocks noGrp="1" noChangeArrowheads="1"/>
          </p:cNvSpPr>
          <p:nvPr>
            <p:ph type="sldNum" sz="quarter" idx="12"/>
          </p:nvPr>
        </p:nvSpPr>
        <p:spPr/>
        <p:txBody>
          <a:bodyPr/>
          <a:lstStyle>
            <a:lvl1pPr>
              <a:defRPr/>
            </a:lvl1pPr>
          </a:lstStyle>
          <a:p>
            <a:pPr>
              <a:defRPr/>
            </a:pPr>
            <a:endParaRPr lang="de-DE"/>
          </a:p>
          <a:p>
            <a:pPr>
              <a:defRPr/>
            </a:pPr>
            <a:fld id="{478F6E92-20BB-41F7-A4F5-C5173C27D601}" type="slidenum">
              <a:rPr lang="de-DE"/>
              <a:pPr>
                <a:defRPr/>
              </a:pPr>
              <a:t>‹Nr.›</a:t>
            </a:fld>
            <a:endParaRPr lang="de-DE"/>
          </a:p>
        </p:txBody>
      </p:sp>
    </p:spTree>
    <p:extLst>
      <p:ext uri="{BB962C8B-B14F-4D97-AF65-F5344CB8AC3E}">
        <p14:creationId xmlns:p14="http://schemas.microsoft.com/office/powerpoint/2010/main" val="321357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Mastertitelformat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Rectangle 4"/>
          <p:cNvSpPr>
            <a:spLocks noGrp="1" noChangeArrowheads="1"/>
          </p:cNvSpPr>
          <p:nvPr>
            <p:ph type="dt" sz="half" idx="10"/>
          </p:nvPr>
        </p:nvSpPr>
        <p:spPr/>
        <p:txBody>
          <a:bodyPr/>
          <a:lstStyle>
            <a:lvl1pPr>
              <a:defRPr/>
            </a:lvl1pPr>
          </a:lstStyle>
          <a:p>
            <a:pPr>
              <a:defRPr/>
            </a:pPr>
            <a:r>
              <a:rPr lang="de-DE"/>
              <a:t>SS 2013 - lecture 1</a:t>
            </a:r>
          </a:p>
        </p:txBody>
      </p:sp>
      <p:sp>
        <p:nvSpPr>
          <p:cNvPr id="6" name="Rectangle 5"/>
          <p:cNvSpPr>
            <a:spLocks noGrp="1" noChangeArrowheads="1"/>
          </p:cNvSpPr>
          <p:nvPr>
            <p:ph type="ftr" sz="quarter" idx="11"/>
          </p:nvPr>
        </p:nvSpPr>
        <p:spPr/>
        <p:txBody>
          <a:bodyPr/>
          <a:lstStyle>
            <a:lvl1pPr>
              <a:defRPr/>
            </a:lvl1pPr>
          </a:lstStyle>
          <a:p>
            <a:pPr>
              <a:defRPr/>
            </a:pPr>
            <a:r>
              <a:rPr lang="de-DE"/>
              <a:t>Modeling of Cell Fate</a:t>
            </a:r>
          </a:p>
        </p:txBody>
      </p:sp>
      <p:sp>
        <p:nvSpPr>
          <p:cNvPr id="7" name="Rectangle 6"/>
          <p:cNvSpPr>
            <a:spLocks noGrp="1" noChangeArrowheads="1"/>
          </p:cNvSpPr>
          <p:nvPr>
            <p:ph type="sldNum" sz="quarter" idx="12"/>
          </p:nvPr>
        </p:nvSpPr>
        <p:spPr/>
        <p:txBody>
          <a:bodyPr/>
          <a:lstStyle>
            <a:lvl1pPr>
              <a:defRPr/>
            </a:lvl1pPr>
          </a:lstStyle>
          <a:p>
            <a:pPr>
              <a:defRPr/>
            </a:pPr>
            <a:endParaRPr lang="de-DE"/>
          </a:p>
          <a:p>
            <a:pPr>
              <a:defRPr/>
            </a:pPr>
            <a:fld id="{42156791-8A4C-458E-9844-1F8CF5D5442C}" type="slidenum">
              <a:rPr lang="de-DE"/>
              <a:pPr>
                <a:defRPr/>
              </a:pPr>
              <a:t>‹Nr.›</a:t>
            </a:fld>
            <a:endParaRPr lang="de-DE"/>
          </a:p>
        </p:txBody>
      </p:sp>
    </p:spTree>
    <p:extLst>
      <p:ext uri="{BB962C8B-B14F-4D97-AF65-F5344CB8AC3E}">
        <p14:creationId xmlns:p14="http://schemas.microsoft.com/office/powerpoint/2010/main" val="3982875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52400"/>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Klicken Sie, um das Titelformat zu bearbeiten</a:t>
            </a:r>
          </a:p>
        </p:txBody>
      </p:sp>
      <p:sp>
        <p:nvSpPr>
          <p:cNvPr id="1027" name="Rectangle 3"/>
          <p:cNvSpPr>
            <a:spLocks noGrp="1" noChangeArrowheads="1"/>
          </p:cNvSpPr>
          <p:nvPr>
            <p:ph type="body" idx="1"/>
          </p:nvPr>
        </p:nvSpPr>
        <p:spPr bwMode="auto">
          <a:xfrm>
            <a:off x="685800" y="762000"/>
            <a:ext cx="7772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Klicken Sie, um die Formate des Vorlagentextes zu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dirty="0" smtClean="0">
                <a:latin typeface="Arial" charset="0"/>
                <a:ea typeface="ＭＳ Ｐゴシック" charset="-128"/>
              </a:defRPr>
            </a:lvl1pPr>
          </a:lstStyle>
          <a:p>
            <a:pPr>
              <a:defRPr/>
            </a:pPr>
            <a:r>
              <a:rPr lang="de-DE"/>
              <a:t>SS 2014 - </a:t>
            </a:r>
            <a:r>
              <a:rPr lang="de-DE" err="1"/>
              <a:t>lecture</a:t>
            </a:r>
            <a:r>
              <a:rPr lang="de-DE"/>
              <a:t> 1</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dirty="0" err="1" smtClean="0">
                <a:latin typeface="Arial" charset="0"/>
                <a:ea typeface="ＭＳ Ｐゴシック" charset="-128"/>
              </a:defRPr>
            </a:lvl1pPr>
          </a:lstStyle>
          <a:p>
            <a:pPr>
              <a:defRPr/>
            </a:pPr>
            <a:r>
              <a:rPr lang="de-DE"/>
              <a:t>Mathematics of Biological Networks</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charset="0"/>
                <a:ea typeface="ＭＳ Ｐゴシック" charset="-128"/>
              </a:defRPr>
            </a:lvl1pPr>
          </a:lstStyle>
          <a:p>
            <a:pPr>
              <a:defRPr/>
            </a:pPr>
            <a:endParaRPr lang="de-DE"/>
          </a:p>
          <a:p>
            <a:pPr>
              <a:defRPr/>
            </a:pPr>
            <a:fld id="{4B8844CA-0A94-4810-8930-7978EF810D30}"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hdr="0"/>
  <p:txStyles>
    <p:titleStyle>
      <a:lvl1pPr algn="ctr" rtl="0" eaLnBrk="0" fontAlgn="base" hangingPunct="0">
        <a:spcBef>
          <a:spcPct val="0"/>
        </a:spcBef>
        <a:spcAft>
          <a:spcPct val="0"/>
        </a:spcAft>
        <a:defRPr sz="2400" b="1">
          <a:solidFill>
            <a:srgbClr val="FF5050"/>
          </a:solidFill>
          <a:latin typeface="+mj-lt"/>
          <a:ea typeface="ＭＳ Ｐゴシック" charset="-128"/>
          <a:cs typeface="ＭＳ Ｐゴシック" charset="-128"/>
        </a:defRPr>
      </a:lvl1pPr>
      <a:lvl2pPr algn="ctr" rtl="0" eaLnBrk="0" fontAlgn="base" hangingPunct="0">
        <a:spcBef>
          <a:spcPct val="0"/>
        </a:spcBef>
        <a:spcAft>
          <a:spcPct val="0"/>
        </a:spcAft>
        <a:defRPr sz="2400" b="1">
          <a:solidFill>
            <a:srgbClr val="FF5050"/>
          </a:solidFill>
          <a:latin typeface="Arial" charset="0"/>
          <a:ea typeface="ＭＳ Ｐゴシック" charset="-128"/>
          <a:cs typeface="ＭＳ Ｐゴシック" charset="-128"/>
        </a:defRPr>
      </a:lvl2pPr>
      <a:lvl3pPr algn="ctr" rtl="0" eaLnBrk="0" fontAlgn="base" hangingPunct="0">
        <a:spcBef>
          <a:spcPct val="0"/>
        </a:spcBef>
        <a:spcAft>
          <a:spcPct val="0"/>
        </a:spcAft>
        <a:defRPr sz="2400" b="1">
          <a:solidFill>
            <a:srgbClr val="FF5050"/>
          </a:solidFill>
          <a:latin typeface="Arial" charset="0"/>
          <a:ea typeface="ＭＳ Ｐゴシック" charset="-128"/>
          <a:cs typeface="ＭＳ Ｐゴシック" charset="-128"/>
        </a:defRPr>
      </a:lvl3pPr>
      <a:lvl4pPr algn="ctr" rtl="0" eaLnBrk="0" fontAlgn="base" hangingPunct="0">
        <a:spcBef>
          <a:spcPct val="0"/>
        </a:spcBef>
        <a:spcAft>
          <a:spcPct val="0"/>
        </a:spcAft>
        <a:defRPr sz="2400" b="1">
          <a:solidFill>
            <a:srgbClr val="FF5050"/>
          </a:solidFill>
          <a:latin typeface="Arial" charset="0"/>
          <a:ea typeface="ＭＳ Ｐゴシック" charset="-128"/>
          <a:cs typeface="ＭＳ Ｐゴシック" charset="-128"/>
        </a:defRPr>
      </a:lvl4pPr>
      <a:lvl5pPr algn="ctr" rtl="0" eaLnBrk="0" fontAlgn="base" hangingPunct="0">
        <a:spcBef>
          <a:spcPct val="0"/>
        </a:spcBef>
        <a:spcAft>
          <a:spcPct val="0"/>
        </a:spcAft>
        <a:defRPr sz="2400" b="1">
          <a:solidFill>
            <a:srgbClr val="FF5050"/>
          </a:solidFill>
          <a:latin typeface="Arial" charset="0"/>
          <a:ea typeface="ＭＳ Ｐゴシック" charset="-128"/>
          <a:cs typeface="ＭＳ Ｐゴシック" charset="-128"/>
        </a:defRPr>
      </a:lvl5pPr>
      <a:lvl6pPr marL="457200" algn="ctr" rtl="0" fontAlgn="base">
        <a:spcBef>
          <a:spcPct val="0"/>
        </a:spcBef>
        <a:spcAft>
          <a:spcPct val="0"/>
        </a:spcAft>
        <a:defRPr sz="2400" b="1">
          <a:solidFill>
            <a:srgbClr val="FF5050"/>
          </a:solidFill>
          <a:latin typeface="Arial" charset="0"/>
        </a:defRPr>
      </a:lvl6pPr>
      <a:lvl7pPr marL="914400" algn="ctr" rtl="0" fontAlgn="base">
        <a:spcBef>
          <a:spcPct val="0"/>
        </a:spcBef>
        <a:spcAft>
          <a:spcPct val="0"/>
        </a:spcAft>
        <a:defRPr sz="2400" b="1">
          <a:solidFill>
            <a:srgbClr val="FF5050"/>
          </a:solidFill>
          <a:latin typeface="Arial" charset="0"/>
        </a:defRPr>
      </a:lvl7pPr>
      <a:lvl8pPr marL="1371600" algn="ctr" rtl="0" fontAlgn="base">
        <a:spcBef>
          <a:spcPct val="0"/>
        </a:spcBef>
        <a:spcAft>
          <a:spcPct val="0"/>
        </a:spcAft>
        <a:defRPr sz="2400" b="1">
          <a:solidFill>
            <a:srgbClr val="FF5050"/>
          </a:solidFill>
          <a:latin typeface="Arial" charset="0"/>
        </a:defRPr>
      </a:lvl8pPr>
      <a:lvl9pPr marL="1828800" algn="ctr" rtl="0" fontAlgn="base">
        <a:spcBef>
          <a:spcPct val="0"/>
        </a:spcBef>
        <a:spcAft>
          <a:spcPct val="0"/>
        </a:spcAft>
        <a:defRPr sz="2400" b="1">
          <a:solidFill>
            <a:srgbClr val="FF505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14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en.wikipedia.org/wiki/File:Centrality.sv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en.wikipedia.org/wiki/File:Scaramanga.png" TargetMode="Externa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hyperlink" Target="http://en.wikipedia.org/wiki/File:Donald_Pleasence_Allan_Warren_edit.jp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68313" y="188913"/>
            <a:ext cx="8351837" cy="647700"/>
          </a:xfrm>
        </p:spPr>
        <p:txBody>
          <a:bodyPr/>
          <a:lstStyle/>
          <a:p>
            <a:pPr eaLnBrk="1" hangingPunct="1"/>
            <a:r>
              <a:rPr lang="de-DE" altLang="de-DE" dirty="0" smtClean="0">
                <a:ea typeface="ＭＳ Ｐゴシック" pitchFamily="34" charset="-128"/>
              </a:rPr>
              <a:t>Special-topic </a:t>
            </a:r>
            <a:r>
              <a:rPr lang="de-DE" altLang="de-DE" dirty="0" err="1" smtClean="0">
                <a:ea typeface="ＭＳ Ｐゴシック" pitchFamily="34" charset="-128"/>
              </a:rPr>
              <a:t>lecture</a:t>
            </a:r>
            <a:r>
              <a:rPr lang="de-DE" altLang="de-DE" dirty="0" smtClean="0">
                <a:ea typeface="ＭＳ Ｐゴシック" pitchFamily="34" charset="-128"/>
              </a:rPr>
              <a:t> </a:t>
            </a:r>
            <a:r>
              <a:rPr lang="de-DE" altLang="de-DE" dirty="0" err="1">
                <a:ea typeface="ＭＳ Ｐゴシック" pitchFamily="34" charset="-128"/>
              </a:rPr>
              <a:t>b</a:t>
            </a:r>
            <a:r>
              <a:rPr lang="de-DE" altLang="de-DE" dirty="0" err="1" smtClean="0">
                <a:ea typeface="ＭＳ Ｐゴシック" pitchFamily="34" charset="-128"/>
              </a:rPr>
              <a:t>ioinformatics</a:t>
            </a:r>
            <a:r>
              <a:rPr lang="de-DE" altLang="de-DE" dirty="0" smtClean="0">
                <a:ea typeface="ＭＳ Ｐゴシック" pitchFamily="34" charset="-128"/>
              </a:rPr>
              <a:t>: </a:t>
            </a:r>
            <a:br>
              <a:rPr lang="de-DE" altLang="de-DE" dirty="0" smtClean="0">
                <a:ea typeface="ＭＳ Ｐゴシック" pitchFamily="34" charset="-128"/>
              </a:rPr>
            </a:br>
            <a:r>
              <a:rPr lang="de-DE" altLang="de-DE" dirty="0" err="1" smtClean="0">
                <a:ea typeface="ＭＳ Ｐゴシック" pitchFamily="34" charset="-128"/>
              </a:rPr>
              <a:t>Mathematics</a:t>
            </a:r>
            <a:r>
              <a:rPr lang="de-DE" altLang="de-DE" dirty="0" smtClean="0">
                <a:ea typeface="ＭＳ Ｐゴシック" pitchFamily="34" charset="-128"/>
              </a:rPr>
              <a:t> </a:t>
            </a:r>
            <a:r>
              <a:rPr lang="de-DE" altLang="de-DE" dirty="0" err="1" smtClean="0">
                <a:ea typeface="ＭＳ Ｐゴシック" pitchFamily="34" charset="-128"/>
              </a:rPr>
              <a:t>of</a:t>
            </a:r>
            <a:r>
              <a:rPr lang="de-DE" altLang="de-DE" dirty="0" smtClean="0">
                <a:ea typeface="ＭＳ Ｐゴシック" pitchFamily="34" charset="-128"/>
              </a:rPr>
              <a:t> Biological Networks</a:t>
            </a:r>
            <a:endParaRPr lang="en-GB" altLang="de-DE" dirty="0" smtClean="0">
              <a:ea typeface="ＭＳ Ｐゴシック" pitchFamily="34" charset="-128"/>
            </a:endParaRPr>
          </a:p>
        </p:txBody>
      </p:sp>
      <p:sp>
        <p:nvSpPr>
          <p:cNvPr id="15363" name="Rectangle 3"/>
          <p:cNvSpPr>
            <a:spLocks noGrp="1" noChangeArrowheads="1"/>
          </p:cNvSpPr>
          <p:nvPr>
            <p:ph type="body" idx="1"/>
          </p:nvPr>
        </p:nvSpPr>
        <p:spPr>
          <a:xfrm>
            <a:off x="304800" y="914400"/>
            <a:ext cx="8610600" cy="762000"/>
          </a:xfrm>
        </p:spPr>
        <p:txBody>
          <a:bodyPr/>
          <a:lstStyle/>
          <a:p>
            <a:pPr marL="0" indent="0" eaLnBrk="1" hangingPunct="1">
              <a:lnSpc>
                <a:spcPct val="120000"/>
              </a:lnSpc>
              <a:buFontTx/>
              <a:buNone/>
            </a:pPr>
            <a:r>
              <a:rPr lang="de-DE" altLang="de-DE" sz="1800" smtClean="0">
                <a:ea typeface="ＭＳ Ｐゴシック" pitchFamily="34" charset="-128"/>
                <a:sym typeface="Symbol" pitchFamily="18" charset="2"/>
              </a:rPr>
              <a:t> </a:t>
            </a:r>
          </a:p>
        </p:txBody>
      </p:sp>
      <p:sp>
        <p:nvSpPr>
          <p:cNvPr id="15364" name="Text Box 4"/>
          <p:cNvSpPr txBox="1">
            <a:spLocks noChangeArrowheads="1"/>
          </p:cNvSpPr>
          <p:nvPr/>
        </p:nvSpPr>
        <p:spPr bwMode="auto">
          <a:xfrm>
            <a:off x="395288" y="1185863"/>
            <a:ext cx="8280400" cy="3342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lnSpc>
                <a:spcPct val="120000"/>
              </a:lnSpc>
              <a:spcBef>
                <a:spcPct val="0"/>
              </a:spcBef>
              <a:buFontTx/>
              <a:buNone/>
            </a:pPr>
            <a:r>
              <a:rPr lang="de-DE" altLang="de-DE" sz="1800" b="1" dirty="0"/>
              <a:t>Leistungspunkte/</a:t>
            </a:r>
            <a:r>
              <a:rPr lang="de-DE" altLang="de-DE" sz="1800" b="1" dirty="0" err="1"/>
              <a:t>Credit</a:t>
            </a:r>
            <a:r>
              <a:rPr lang="de-DE" altLang="de-DE" sz="1800" b="1" dirty="0"/>
              <a:t> </a:t>
            </a:r>
            <a:r>
              <a:rPr lang="de-DE" altLang="de-DE" sz="1800" b="1" dirty="0" err="1"/>
              <a:t>points</a:t>
            </a:r>
            <a:r>
              <a:rPr lang="de-DE" altLang="de-DE" sz="1800" b="1" dirty="0"/>
              <a:t>:</a:t>
            </a:r>
            <a:r>
              <a:rPr lang="de-DE" altLang="de-DE" sz="1800" dirty="0"/>
              <a:t> 5 (V2/Ü1)</a:t>
            </a:r>
            <a:endParaRPr lang="de-DE" altLang="de-DE" sz="1800" b="1" dirty="0"/>
          </a:p>
          <a:p>
            <a:pPr eaLnBrk="1" hangingPunct="1">
              <a:lnSpc>
                <a:spcPct val="120000"/>
              </a:lnSpc>
              <a:spcBef>
                <a:spcPct val="0"/>
              </a:spcBef>
              <a:buFontTx/>
              <a:buNone/>
            </a:pPr>
            <a:r>
              <a:rPr lang="de-DE" altLang="de-DE" sz="1800" b="1" dirty="0"/>
              <a:t>This </a:t>
            </a:r>
            <a:r>
              <a:rPr lang="de-DE" altLang="de-DE" sz="1800" b="1" dirty="0" err="1"/>
              <a:t>course</a:t>
            </a:r>
            <a:r>
              <a:rPr lang="de-DE" altLang="de-DE" sz="1800" b="1" dirty="0"/>
              <a:t> </a:t>
            </a:r>
            <a:r>
              <a:rPr lang="de-DE" altLang="de-DE" sz="1800" b="1" dirty="0" err="1"/>
              <a:t>is</a:t>
            </a:r>
            <a:r>
              <a:rPr lang="de-DE" altLang="de-DE" sz="1800" b="1" dirty="0"/>
              <a:t> </a:t>
            </a:r>
            <a:r>
              <a:rPr lang="de-DE" altLang="de-DE" sz="1800" b="1" dirty="0" err="1"/>
              <a:t>taught</a:t>
            </a:r>
            <a:r>
              <a:rPr lang="de-DE" altLang="de-DE" sz="1800" b="1" dirty="0"/>
              <a:t> in English </a:t>
            </a:r>
            <a:r>
              <a:rPr lang="de-DE" altLang="de-DE" sz="1800" b="1" dirty="0" err="1"/>
              <a:t>language</a:t>
            </a:r>
            <a:r>
              <a:rPr lang="de-DE" altLang="de-DE" sz="1800" b="1" dirty="0"/>
              <a:t>.</a:t>
            </a:r>
          </a:p>
          <a:p>
            <a:pPr eaLnBrk="1" hangingPunct="1">
              <a:lnSpc>
                <a:spcPct val="120000"/>
              </a:lnSpc>
              <a:spcBef>
                <a:spcPct val="0"/>
              </a:spcBef>
              <a:buFontTx/>
              <a:buNone/>
            </a:pPr>
            <a:endParaRPr lang="de-DE" altLang="de-DE" sz="1800" b="1" dirty="0"/>
          </a:p>
          <a:p>
            <a:pPr eaLnBrk="1" hangingPunct="1">
              <a:lnSpc>
                <a:spcPct val="120000"/>
              </a:lnSpc>
              <a:spcBef>
                <a:spcPct val="0"/>
              </a:spcBef>
              <a:buFontTx/>
              <a:buNone/>
            </a:pPr>
            <a:r>
              <a:rPr lang="de-DE" altLang="de-DE" sz="1800" dirty="0"/>
              <a:t>The material (</a:t>
            </a:r>
            <a:r>
              <a:rPr lang="de-DE" altLang="de-DE" sz="1800" dirty="0" err="1"/>
              <a:t>from</a:t>
            </a:r>
            <a:r>
              <a:rPr lang="de-DE" altLang="de-DE" sz="1800" dirty="0"/>
              <a:t> </a:t>
            </a:r>
            <a:r>
              <a:rPr lang="de-DE" altLang="de-DE" sz="1800" dirty="0" err="1"/>
              <a:t>books</a:t>
            </a:r>
            <a:r>
              <a:rPr lang="de-DE" altLang="de-DE" sz="1800" dirty="0"/>
              <a:t> </a:t>
            </a:r>
            <a:r>
              <a:rPr lang="de-DE" altLang="de-DE" sz="1800" dirty="0" err="1"/>
              <a:t>and</a:t>
            </a:r>
            <a:r>
              <a:rPr lang="de-DE" altLang="de-DE" sz="1800" dirty="0"/>
              <a:t> original </a:t>
            </a:r>
            <a:r>
              <a:rPr lang="de-DE" altLang="de-DE" sz="1800" dirty="0" err="1"/>
              <a:t>literature</a:t>
            </a:r>
            <a:r>
              <a:rPr lang="de-DE" altLang="de-DE" sz="1800" dirty="0"/>
              <a:t>) </a:t>
            </a:r>
            <a:r>
              <a:rPr lang="de-DE" altLang="de-DE" sz="1800" dirty="0" err="1"/>
              <a:t>are</a:t>
            </a:r>
            <a:r>
              <a:rPr lang="de-DE" altLang="de-DE" sz="1800" dirty="0"/>
              <a:t> </a:t>
            </a:r>
            <a:r>
              <a:rPr lang="de-DE" altLang="de-DE" sz="1800" dirty="0" err="1"/>
              <a:t>provided</a:t>
            </a:r>
            <a:r>
              <a:rPr lang="de-DE" altLang="de-DE" sz="1800" dirty="0"/>
              <a:t> online at </a:t>
            </a:r>
            <a:r>
              <a:rPr lang="de-DE" altLang="de-DE" sz="1800" dirty="0" err="1"/>
              <a:t>the</a:t>
            </a:r>
            <a:r>
              <a:rPr lang="de-DE" altLang="de-DE" sz="1800" dirty="0"/>
              <a:t> </a:t>
            </a:r>
            <a:r>
              <a:rPr lang="de-DE" altLang="de-DE" sz="1800" dirty="0" err="1"/>
              <a:t>course</a:t>
            </a:r>
            <a:r>
              <a:rPr lang="de-DE" altLang="de-DE" sz="1800" dirty="0"/>
              <a:t> </a:t>
            </a:r>
            <a:r>
              <a:rPr lang="de-DE" altLang="de-DE" sz="1800" dirty="0" err="1"/>
              <a:t>website</a:t>
            </a:r>
            <a:r>
              <a:rPr lang="de-DE" altLang="de-DE" sz="1800" dirty="0"/>
              <a:t>:</a:t>
            </a:r>
          </a:p>
          <a:p>
            <a:pPr eaLnBrk="1" hangingPunct="1">
              <a:lnSpc>
                <a:spcPct val="120000"/>
              </a:lnSpc>
              <a:spcBef>
                <a:spcPct val="0"/>
              </a:spcBef>
              <a:buFontTx/>
              <a:buNone/>
            </a:pPr>
            <a:r>
              <a:rPr lang="de-DE" altLang="de-DE" sz="1400" dirty="0"/>
              <a:t> http://gepard.bioinformatik.uni-saarland.de/teaching/ss-2014/stl-bioinformatics-mathcellnet-ss14</a:t>
            </a:r>
          </a:p>
          <a:p>
            <a:pPr eaLnBrk="1" hangingPunct="1">
              <a:lnSpc>
                <a:spcPct val="120000"/>
              </a:lnSpc>
              <a:spcBef>
                <a:spcPct val="0"/>
              </a:spcBef>
              <a:buFontTx/>
              <a:buNone/>
            </a:pPr>
            <a:endParaRPr lang="de-DE" altLang="de-DE" sz="1800" b="1" dirty="0" smtClean="0"/>
          </a:p>
          <a:p>
            <a:pPr eaLnBrk="1" hangingPunct="1">
              <a:lnSpc>
                <a:spcPct val="120000"/>
              </a:lnSpc>
              <a:spcBef>
                <a:spcPct val="0"/>
              </a:spcBef>
              <a:buFontTx/>
              <a:buNone/>
            </a:pPr>
            <a:r>
              <a:rPr lang="de-DE" altLang="de-DE" sz="1800" b="1" dirty="0"/>
              <a:t>T</a:t>
            </a:r>
            <a:r>
              <a:rPr lang="de-DE" altLang="de-DE" sz="1800" b="1" dirty="0" smtClean="0"/>
              <a:t>opics </a:t>
            </a:r>
            <a:r>
              <a:rPr lang="de-DE" altLang="de-DE" sz="1800" b="1" dirty="0" err="1"/>
              <a:t>to</a:t>
            </a:r>
            <a:r>
              <a:rPr lang="de-DE" altLang="de-DE" sz="1800" b="1" dirty="0"/>
              <a:t> </a:t>
            </a:r>
            <a:r>
              <a:rPr lang="de-DE" altLang="de-DE" sz="1800" b="1" dirty="0" err="1"/>
              <a:t>be</a:t>
            </a:r>
            <a:r>
              <a:rPr lang="de-DE" altLang="de-DE" sz="1800" b="1" dirty="0"/>
              <a:t> </a:t>
            </a:r>
            <a:r>
              <a:rPr lang="de-DE" altLang="de-DE" sz="1800" b="1" dirty="0" err="1"/>
              <a:t>covered</a:t>
            </a:r>
            <a:r>
              <a:rPr lang="de-DE" altLang="de-DE" sz="1800" b="1" dirty="0"/>
              <a:t>: </a:t>
            </a:r>
            <a:endParaRPr lang="de-DE" altLang="de-DE" sz="1800" dirty="0"/>
          </a:p>
          <a:p>
            <a:pPr eaLnBrk="1" hangingPunct="1">
              <a:lnSpc>
                <a:spcPct val="120000"/>
              </a:lnSpc>
              <a:spcBef>
                <a:spcPct val="0"/>
              </a:spcBef>
              <a:buFontTx/>
              <a:buNone/>
            </a:pPr>
            <a:r>
              <a:rPr lang="de-DE" altLang="de-DE" sz="1800" dirty="0"/>
              <a:t>This </a:t>
            </a:r>
            <a:r>
              <a:rPr lang="de-DE" altLang="de-DE" sz="1800" dirty="0" err="1"/>
              <a:t>course</a:t>
            </a:r>
            <a:r>
              <a:rPr lang="de-DE" altLang="de-DE" sz="1800" dirty="0"/>
              <a:t> will </a:t>
            </a:r>
            <a:r>
              <a:rPr lang="de-DE" altLang="de-DE" sz="1800" dirty="0" err="1"/>
              <a:t>enter</a:t>
            </a:r>
            <a:r>
              <a:rPr lang="de-DE" altLang="de-DE" sz="1800" dirty="0"/>
              <a:t> </a:t>
            </a:r>
            <a:r>
              <a:rPr lang="de-DE" altLang="de-DE" sz="1800" dirty="0" err="1"/>
              <a:t>into</a:t>
            </a:r>
            <a:r>
              <a:rPr lang="de-DE" altLang="de-DE" sz="1800" dirty="0"/>
              <a:t> </a:t>
            </a:r>
            <a:r>
              <a:rPr lang="de-DE" altLang="de-DE" sz="1800" dirty="0" err="1"/>
              <a:t>details</a:t>
            </a:r>
            <a:r>
              <a:rPr lang="de-DE" altLang="de-DE" sz="1800" dirty="0"/>
              <a:t> </a:t>
            </a:r>
            <a:r>
              <a:rPr lang="de-DE" altLang="de-DE" sz="1800" dirty="0" err="1"/>
              <a:t>of</a:t>
            </a:r>
            <a:r>
              <a:rPr lang="de-DE" altLang="de-DE" sz="1800" dirty="0"/>
              <a:t> </a:t>
            </a:r>
            <a:r>
              <a:rPr lang="de-DE" altLang="de-DE" sz="1800" dirty="0" err="1" smtClean="0"/>
              <a:t>selected</a:t>
            </a:r>
            <a:r>
              <a:rPr lang="de-DE" altLang="de-DE" sz="1800" dirty="0" smtClean="0"/>
              <a:t> </a:t>
            </a:r>
            <a:r>
              <a:rPr lang="de-DE" altLang="de-DE" sz="1800" dirty="0" err="1" smtClean="0"/>
              <a:t>topics</a:t>
            </a:r>
            <a:r>
              <a:rPr lang="de-DE" altLang="de-DE" sz="1800" dirty="0" smtClean="0"/>
              <a:t> on </a:t>
            </a:r>
            <a:r>
              <a:rPr lang="de-DE" altLang="de-DE" sz="1800" dirty="0" err="1" smtClean="0"/>
              <a:t>the</a:t>
            </a:r>
            <a:r>
              <a:rPr lang="de-DE" altLang="de-DE" sz="1800" dirty="0" smtClean="0"/>
              <a:t> </a:t>
            </a:r>
            <a:r>
              <a:rPr lang="de-DE" altLang="de-DE" sz="1800" dirty="0" err="1" smtClean="0"/>
              <a:t>topology</a:t>
            </a:r>
            <a:r>
              <a:rPr lang="de-DE" altLang="de-DE" sz="1800" dirty="0" smtClean="0"/>
              <a:t> </a:t>
            </a:r>
            <a:r>
              <a:rPr lang="de-DE" altLang="de-DE" sz="1800" dirty="0" err="1" smtClean="0"/>
              <a:t>of</a:t>
            </a:r>
            <a:endParaRPr lang="de-DE" altLang="de-DE" sz="1800" dirty="0" smtClean="0"/>
          </a:p>
          <a:p>
            <a:pPr eaLnBrk="1" hangingPunct="1">
              <a:lnSpc>
                <a:spcPct val="120000"/>
              </a:lnSpc>
              <a:spcBef>
                <a:spcPct val="0"/>
              </a:spcBef>
              <a:buFontTx/>
              <a:buNone/>
            </a:pPr>
            <a:r>
              <a:rPr lang="de-DE" altLang="de-DE" sz="1800" dirty="0" err="1" smtClean="0"/>
              <a:t>biological</a:t>
            </a:r>
            <a:r>
              <a:rPr lang="de-DE" altLang="de-DE" sz="1800" dirty="0" smtClean="0"/>
              <a:t> </a:t>
            </a:r>
            <a:r>
              <a:rPr lang="de-DE" altLang="de-DE" sz="1800" dirty="0" err="1" smtClean="0"/>
              <a:t>networks</a:t>
            </a:r>
            <a:r>
              <a:rPr lang="de-DE" altLang="de-DE" sz="1800" dirty="0"/>
              <a:t>.</a:t>
            </a:r>
          </a:p>
        </p:txBody>
      </p:sp>
      <p:sp>
        <p:nvSpPr>
          <p:cNvPr id="15365"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SS 2014 - lecture 1</a:t>
            </a:r>
          </a:p>
        </p:txBody>
      </p:sp>
      <p:sp>
        <p:nvSpPr>
          <p:cNvPr id="15366"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Mathematics of Biological Networks</a:t>
            </a:r>
          </a:p>
        </p:txBody>
      </p:sp>
      <p:sp>
        <p:nvSpPr>
          <p:cNvPr id="15367" name="Foliennummernplatzhalt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F02BDDCF-D06D-490C-875B-6E36491D5874}" type="slidenum">
              <a:rPr lang="de-DE" altLang="de-DE" sz="1000" smtClean="0"/>
              <a:pPr eaLnBrk="1" hangingPunct="1">
                <a:spcBef>
                  <a:spcPct val="0"/>
                </a:spcBef>
                <a:buFontTx/>
                <a:buNone/>
              </a:pPr>
              <a:t>1</a:t>
            </a:fld>
            <a:endParaRPr lang="de-DE" altLang="de-DE" sz="100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a:xfrm>
            <a:off x="690563" y="-12700"/>
            <a:ext cx="7831137" cy="633413"/>
          </a:xfrm>
        </p:spPr>
        <p:txBody>
          <a:bodyPr/>
          <a:lstStyle/>
          <a:p>
            <a:pPr eaLnBrk="1" hangingPunct="1"/>
            <a:r>
              <a:rPr lang="en-US" altLang="de-DE" dirty="0" smtClean="0">
                <a:ea typeface="ＭＳ Ｐゴシック" pitchFamily="34" charset="-128"/>
              </a:rPr>
              <a:t>Measures and Metrics</a:t>
            </a:r>
          </a:p>
        </p:txBody>
      </p:sp>
      <p:sp>
        <p:nvSpPr>
          <p:cNvPr id="32772" name="Rectangle 2"/>
          <p:cNvSpPr>
            <a:spLocks/>
          </p:cNvSpPr>
          <p:nvPr/>
        </p:nvSpPr>
        <p:spPr bwMode="auto">
          <a:xfrm>
            <a:off x="179512" y="732135"/>
            <a:ext cx="8827738" cy="320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2500"/>
              </a:lnSpc>
              <a:defRPr/>
            </a:pPr>
            <a:r>
              <a:rPr lang="en-US" altLang="de-DE" sz="2400" dirty="0" smtClean="0">
                <a:solidFill>
                  <a:schemeClr val="tx1"/>
                </a:solidFill>
                <a:latin typeface="+mn-lt"/>
              </a:rPr>
              <a:t>“ Which are the most important or central vertices in a network? “</a:t>
            </a:r>
          </a:p>
        </p:txBody>
      </p:sp>
      <p:sp>
        <p:nvSpPr>
          <p:cNvPr id="28676"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4307E2A2-BB70-42BA-8283-CB794041ED22}" type="slidenum">
              <a:rPr lang="de-DE" altLang="de-DE" sz="1000" smtClean="0"/>
              <a:pPr eaLnBrk="1" hangingPunct="1">
                <a:spcBef>
                  <a:spcPct val="0"/>
                </a:spcBef>
                <a:buFontTx/>
                <a:buNone/>
              </a:pPr>
              <a:t>10</a:t>
            </a:fld>
            <a:endParaRPr lang="de-DE" altLang="de-DE" sz="1000" smtClean="0"/>
          </a:p>
        </p:txBody>
      </p:sp>
      <p:sp>
        <p:nvSpPr>
          <p:cNvPr id="28677"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SS 2014 - lecture 1</a:t>
            </a:r>
          </a:p>
        </p:txBody>
      </p:sp>
      <p:sp>
        <p:nvSpPr>
          <p:cNvPr id="28678"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Mathematics of Biological Networks</a:t>
            </a:r>
          </a:p>
        </p:txBody>
      </p:sp>
      <p:pic>
        <p:nvPicPr>
          <p:cNvPr id="1026" name="Picture 2" descr="http://upload.wikimedia.org/wikipedia/commons/thumb/1/14/Centrality.svg/300px-Centrality.svg.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4324" y="1326812"/>
            <a:ext cx="2377447" cy="3566170"/>
          </a:xfrm>
          <a:prstGeom prst="rect">
            <a:avLst/>
          </a:prstGeom>
          <a:noFill/>
          <a:extLst>
            <a:ext uri="{909E8E84-426E-40DD-AFC4-6F175D3DCCD1}">
              <a14:hiddenFill xmlns:a14="http://schemas.microsoft.com/office/drawing/2010/main">
                <a:solidFill>
                  <a:srgbClr val="FFFFFF"/>
                </a:solidFill>
              </a14:hiddenFill>
            </a:ext>
          </a:extLst>
        </p:spPr>
      </p:pic>
      <p:sp>
        <p:nvSpPr>
          <p:cNvPr id="2" name="Rechteck 1"/>
          <p:cNvSpPr/>
          <p:nvPr/>
        </p:nvSpPr>
        <p:spPr>
          <a:xfrm>
            <a:off x="467544" y="1326812"/>
            <a:ext cx="2306780" cy="2977738"/>
          </a:xfrm>
          <a:prstGeom prst="rect">
            <a:avLst/>
          </a:prstGeom>
        </p:spPr>
        <p:txBody>
          <a:bodyPr wrap="square">
            <a:spAutoFit/>
          </a:bodyPr>
          <a:lstStyle/>
          <a:p>
            <a:pPr>
              <a:lnSpc>
                <a:spcPts val="2500"/>
              </a:lnSpc>
            </a:pPr>
            <a:r>
              <a:rPr lang="en-US" dirty="0"/>
              <a:t>Examples of </a:t>
            </a:r>
            <a:endParaRPr lang="en-US" dirty="0" smtClean="0"/>
          </a:p>
          <a:p>
            <a:pPr marL="342900" indent="-342900">
              <a:lnSpc>
                <a:spcPts val="2500"/>
              </a:lnSpc>
              <a:buAutoNum type="alphaUcParenR"/>
            </a:pPr>
            <a:r>
              <a:rPr lang="en-US" dirty="0" smtClean="0"/>
              <a:t>Degree</a:t>
            </a:r>
          </a:p>
          <a:p>
            <a:pPr>
              <a:lnSpc>
                <a:spcPts val="2500"/>
              </a:lnSpc>
            </a:pPr>
            <a:r>
              <a:rPr lang="en-US" dirty="0" smtClean="0"/>
              <a:t>centrality</a:t>
            </a:r>
            <a:r>
              <a:rPr lang="en-US" dirty="0"/>
              <a:t>, </a:t>
            </a:r>
            <a:endParaRPr lang="en-US" dirty="0" smtClean="0"/>
          </a:p>
          <a:p>
            <a:pPr>
              <a:lnSpc>
                <a:spcPts val="2500"/>
              </a:lnSpc>
            </a:pPr>
            <a:endParaRPr lang="en-US" dirty="0"/>
          </a:p>
          <a:p>
            <a:pPr>
              <a:lnSpc>
                <a:spcPts val="2500"/>
              </a:lnSpc>
            </a:pPr>
            <a:r>
              <a:rPr lang="en-US" dirty="0" smtClean="0"/>
              <a:t>C) Betweenness </a:t>
            </a:r>
            <a:r>
              <a:rPr lang="en-US" dirty="0"/>
              <a:t>centrality</a:t>
            </a:r>
            <a:r>
              <a:rPr lang="en-US" dirty="0" smtClean="0"/>
              <a:t>, </a:t>
            </a:r>
          </a:p>
          <a:p>
            <a:pPr>
              <a:lnSpc>
                <a:spcPts val="2500"/>
              </a:lnSpc>
            </a:pPr>
            <a:endParaRPr lang="en-US" dirty="0"/>
          </a:p>
          <a:p>
            <a:pPr>
              <a:lnSpc>
                <a:spcPts val="2500"/>
              </a:lnSpc>
            </a:pPr>
            <a:endParaRPr lang="en-US" dirty="0" smtClean="0"/>
          </a:p>
          <a:p>
            <a:pPr>
              <a:lnSpc>
                <a:spcPts val="2500"/>
              </a:lnSpc>
            </a:pPr>
            <a:r>
              <a:rPr lang="en-US" dirty="0" smtClean="0"/>
              <a:t>E</a:t>
            </a:r>
            <a:r>
              <a:rPr lang="en-US" dirty="0"/>
              <a:t>) Katz </a:t>
            </a:r>
            <a:r>
              <a:rPr lang="en-US" dirty="0" smtClean="0"/>
              <a:t>centrality,</a:t>
            </a:r>
            <a:endParaRPr lang="de-DE" dirty="0"/>
          </a:p>
        </p:txBody>
      </p:sp>
      <p:sp>
        <p:nvSpPr>
          <p:cNvPr id="9" name="Rechteck 8"/>
          <p:cNvSpPr/>
          <p:nvPr/>
        </p:nvSpPr>
        <p:spPr>
          <a:xfrm>
            <a:off x="5151771" y="1309733"/>
            <a:ext cx="1800200" cy="4260141"/>
          </a:xfrm>
          <a:prstGeom prst="rect">
            <a:avLst/>
          </a:prstGeom>
        </p:spPr>
        <p:txBody>
          <a:bodyPr wrap="square">
            <a:spAutoFit/>
          </a:bodyPr>
          <a:lstStyle/>
          <a:p>
            <a:pPr>
              <a:lnSpc>
                <a:spcPts val="2500"/>
              </a:lnSpc>
            </a:pPr>
            <a:r>
              <a:rPr lang="en-US" dirty="0" smtClean="0"/>
              <a:t> </a:t>
            </a:r>
          </a:p>
          <a:p>
            <a:pPr>
              <a:lnSpc>
                <a:spcPts val="2500"/>
              </a:lnSpc>
            </a:pPr>
            <a:r>
              <a:rPr lang="en-US" dirty="0" smtClean="0"/>
              <a:t>B</a:t>
            </a:r>
            <a:r>
              <a:rPr lang="en-US" dirty="0"/>
              <a:t>) Closeness centrality, </a:t>
            </a:r>
            <a:endParaRPr lang="en-US" dirty="0" smtClean="0"/>
          </a:p>
          <a:p>
            <a:pPr>
              <a:lnSpc>
                <a:spcPts val="2500"/>
              </a:lnSpc>
            </a:pPr>
            <a:endParaRPr lang="en-US" dirty="0"/>
          </a:p>
          <a:p>
            <a:pPr>
              <a:lnSpc>
                <a:spcPts val="2500"/>
              </a:lnSpc>
            </a:pPr>
            <a:r>
              <a:rPr lang="en-US" dirty="0" smtClean="0"/>
              <a:t>D</a:t>
            </a:r>
            <a:r>
              <a:rPr lang="en-US" dirty="0"/>
              <a:t>) Eigenvector centrality, </a:t>
            </a:r>
            <a:endParaRPr lang="en-US" dirty="0" smtClean="0"/>
          </a:p>
          <a:p>
            <a:pPr>
              <a:lnSpc>
                <a:spcPts val="2500"/>
              </a:lnSpc>
            </a:pPr>
            <a:endParaRPr lang="en-US" dirty="0" smtClean="0"/>
          </a:p>
          <a:p>
            <a:pPr>
              <a:lnSpc>
                <a:spcPts val="2500"/>
              </a:lnSpc>
            </a:pPr>
            <a:endParaRPr lang="en-US" dirty="0"/>
          </a:p>
          <a:p>
            <a:pPr>
              <a:lnSpc>
                <a:spcPts val="2500"/>
              </a:lnSpc>
            </a:pPr>
            <a:r>
              <a:rPr lang="en-US" dirty="0" smtClean="0"/>
              <a:t>F</a:t>
            </a:r>
            <a:r>
              <a:rPr lang="en-US" dirty="0"/>
              <a:t>) Alpha centrality of the same graph</a:t>
            </a:r>
            <a:r>
              <a:rPr lang="en-US" dirty="0" smtClean="0"/>
              <a:t>.</a:t>
            </a:r>
          </a:p>
          <a:p>
            <a:pPr>
              <a:lnSpc>
                <a:spcPts val="2500"/>
              </a:lnSpc>
            </a:pPr>
            <a:endParaRPr lang="en-US" dirty="0"/>
          </a:p>
          <a:p>
            <a:pPr>
              <a:lnSpc>
                <a:spcPts val="2500"/>
              </a:lnSpc>
            </a:pPr>
            <a:r>
              <a:rPr lang="en-US" sz="1400" dirty="0" smtClean="0"/>
              <a:t>www.wikipedia.org</a:t>
            </a:r>
            <a:endParaRPr lang="de-DE" sz="1400" dirty="0"/>
          </a:p>
        </p:txBody>
      </p:sp>
      <p:sp>
        <p:nvSpPr>
          <p:cNvPr id="3" name="Rechteck 2"/>
          <p:cNvSpPr/>
          <p:nvPr/>
        </p:nvSpPr>
        <p:spPr bwMode="auto">
          <a:xfrm>
            <a:off x="3963047" y="3717032"/>
            <a:ext cx="2988924" cy="136815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a:xfrm>
            <a:off x="690563" y="-12700"/>
            <a:ext cx="7831137" cy="633413"/>
          </a:xfrm>
        </p:spPr>
        <p:txBody>
          <a:bodyPr/>
          <a:lstStyle/>
          <a:p>
            <a:pPr eaLnBrk="1" hangingPunct="1"/>
            <a:r>
              <a:rPr lang="en-US" altLang="de-DE" dirty="0" smtClean="0">
                <a:ea typeface="ＭＳ Ｐゴシック" pitchFamily="34" charset="-128"/>
              </a:rPr>
              <a:t>Degree centrality</a:t>
            </a:r>
          </a:p>
        </p:txBody>
      </p:sp>
      <p:sp>
        <p:nvSpPr>
          <p:cNvPr id="32772" name="Rectangle 2"/>
          <p:cNvSpPr>
            <a:spLocks/>
          </p:cNvSpPr>
          <p:nvPr/>
        </p:nvSpPr>
        <p:spPr bwMode="auto">
          <a:xfrm>
            <a:off x="179512" y="692150"/>
            <a:ext cx="8712968" cy="3526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2500"/>
              </a:lnSpc>
              <a:defRPr/>
            </a:pPr>
            <a:r>
              <a:rPr lang="en-US" altLang="de-DE" sz="1800" dirty="0" smtClean="0">
                <a:solidFill>
                  <a:schemeClr val="tx1"/>
                </a:solidFill>
                <a:latin typeface="+mn-lt"/>
              </a:rPr>
              <a:t>Perhaps the simplest centrality measure in a network is the </a:t>
            </a:r>
          </a:p>
          <a:p>
            <a:pPr eaLnBrk="1" hangingPunct="1">
              <a:lnSpc>
                <a:spcPts val="2500"/>
              </a:lnSpc>
              <a:defRPr/>
            </a:pPr>
            <a:r>
              <a:rPr lang="en-US" altLang="de-DE" sz="1800" b="1" dirty="0">
                <a:solidFill>
                  <a:schemeClr val="tx1"/>
                </a:solidFill>
                <a:latin typeface="+mn-lt"/>
              </a:rPr>
              <a:t>d</a:t>
            </a:r>
            <a:r>
              <a:rPr lang="en-US" altLang="de-DE" sz="1800" b="1" dirty="0" smtClean="0">
                <a:solidFill>
                  <a:schemeClr val="tx1"/>
                </a:solidFill>
                <a:latin typeface="+mn-lt"/>
              </a:rPr>
              <a:t>egree centrality </a:t>
            </a:r>
            <a:r>
              <a:rPr lang="en-US" altLang="de-DE" sz="1800" dirty="0" smtClean="0">
                <a:solidFill>
                  <a:schemeClr val="tx1"/>
                </a:solidFill>
                <a:latin typeface="+mn-lt"/>
              </a:rPr>
              <a:t>that is simply equal to the </a:t>
            </a:r>
            <a:r>
              <a:rPr lang="en-US" altLang="de-DE" sz="1800" b="1" dirty="0" smtClean="0">
                <a:solidFill>
                  <a:schemeClr val="tx1"/>
                </a:solidFill>
                <a:latin typeface="+mn-lt"/>
              </a:rPr>
              <a:t>degree</a:t>
            </a:r>
            <a:r>
              <a:rPr lang="en-US" altLang="de-DE" sz="1800" dirty="0" smtClean="0">
                <a:solidFill>
                  <a:schemeClr val="tx1"/>
                </a:solidFill>
                <a:latin typeface="+mn-lt"/>
              </a:rPr>
              <a:t> of each vertex.</a:t>
            </a:r>
          </a:p>
          <a:p>
            <a:pPr eaLnBrk="1" hangingPunct="1">
              <a:lnSpc>
                <a:spcPts val="2500"/>
              </a:lnSpc>
              <a:defRPr/>
            </a:pPr>
            <a:endParaRPr lang="en-US" altLang="de-DE" sz="1800" dirty="0">
              <a:solidFill>
                <a:schemeClr val="tx1"/>
              </a:solidFill>
              <a:latin typeface="+mn-lt"/>
            </a:endParaRPr>
          </a:p>
          <a:p>
            <a:pPr eaLnBrk="1" hangingPunct="1">
              <a:lnSpc>
                <a:spcPts val="2500"/>
              </a:lnSpc>
              <a:defRPr/>
            </a:pPr>
            <a:r>
              <a:rPr lang="en-US" altLang="de-DE" sz="1800" dirty="0" smtClean="0">
                <a:solidFill>
                  <a:schemeClr val="tx1"/>
                </a:solidFill>
                <a:latin typeface="+mn-lt"/>
              </a:rPr>
              <a:t>E.g. in a </a:t>
            </a:r>
            <a:r>
              <a:rPr lang="en-US" altLang="de-DE" sz="1800" b="1" dirty="0" smtClean="0">
                <a:solidFill>
                  <a:schemeClr val="tx1"/>
                </a:solidFill>
                <a:latin typeface="+mn-lt"/>
              </a:rPr>
              <a:t>social network</a:t>
            </a:r>
            <a:r>
              <a:rPr lang="en-US" altLang="de-DE" sz="1800" dirty="0" smtClean="0">
                <a:solidFill>
                  <a:schemeClr val="tx1"/>
                </a:solidFill>
                <a:latin typeface="+mn-lt"/>
              </a:rPr>
              <a:t>, individuals that have many connections </a:t>
            </a:r>
            <a:endParaRPr lang="en-US" altLang="de-DE" sz="1800" dirty="0" smtClean="0">
              <a:solidFill>
                <a:schemeClr val="tx1"/>
              </a:solidFill>
              <a:latin typeface="+mn-lt"/>
            </a:endParaRPr>
          </a:p>
          <a:p>
            <a:pPr eaLnBrk="1" hangingPunct="1">
              <a:lnSpc>
                <a:spcPts val="2500"/>
              </a:lnSpc>
              <a:defRPr/>
            </a:pPr>
            <a:r>
              <a:rPr lang="en-US" altLang="de-DE" sz="1800" dirty="0" smtClean="0">
                <a:solidFill>
                  <a:schemeClr val="tx1"/>
                </a:solidFill>
                <a:latin typeface="+mn-lt"/>
              </a:rPr>
              <a:t>to </a:t>
            </a:r>
            <a:r>
              <a:rPr lang="en-US" altLang="de-DE" sz="1800" dirty="0" smtClean="0">
                <a:solidFill>
                  <a:schemeClr val="tx1"/>
                </a:solidFill>
                <a:latin typeface="+mn-lt"/>
              </a:rPr>
              <a:t>others might have </a:t>
            </a:r>
          </a:p>
          <a:p>
            <a:pPr marL="285750" indent="-285750" eaLnBrk="1" hangingPunct="1">
              <a:lnSpc>
                <a:spcPts val="2500"/>
              </a:lnSpc>
              <a:buFontTx/>
              <a:buChar char="-"/>
              <a:defRPr/>
            </a:pPr>
            <a:r>
              <a:rPr lang="en-US" altLang="de-DE" sz="1800" dirty="0" smtClean="0">
                <a:solidFill>
                  <a:schemeClr val="tx1"/>
                </a:solidFill>
                <a:latin typeface="+mn-lt"/>
              </a:rPr>
              <a:t>more </a:t>
            </a:r>
            <a:r>
              <a:rPr lang="en-US" altLang="de-DE" sz="1800" b="1" dirty="0" smtClean="0">
                <a:solidFill>
                  <a:schemeClr val="tx1"/>
                </a:solidFill>
                <a:latin typeface="+mn-lt"/>
              </a:rPr>
              <a:t>influence</a:t>
            </a:r>
            <a:r>
              <a:rPr lang="en-US" altLang="de-DE" sz="1800" dirty="0" smtClean="0">
                <a:solidFill>
                  <a:schemeClr val="tx1"/>
                </a:solidFill>
                <a:latin typeface="+mn-lt"/>
              </a:rPr>
              <a:t>, </a:t>
            </a:r>
          </a:p>
          <a:p>
            <a:pPr marL="285750" indent="-285750" eaLnBrk="1" hangingPunct="1">
              <a:lnSpc>
                <a:spcPts val="2500"/>
              </a:lnSpc>
              <a:buFontTx/>
              <a:buChar char="-"/>
              <a:defRPr/>
            </a:pPr>
            <a:r>
              <a:rPr lang="en-US" altLang="de-DE" sz="1800" dirty="0" smtClean="0">
                <a:solidFill>
                  <a:schemeClr val="tx1"/>
                </a:solidFill>
                <a:latin typeface="+mn-lt"/>
              </a:rPr>
              <a:t>more </a:t>
            </a:r>
            <a:r>
              <a:rPr lang="en-US" altLang="de-DE" sz="1800" b="1" dirty="0" smtClean="0">
                <a:solidFill>
                  <a:schemeClr val="tx1"/>
                </a:solidFill>
                <a:latin typeface="+mn-lt"/>
              </a:rPr>
              <a:t>access to information</a:t>
            </a:r>
            <a:r>
              <a:rPr lang="en-US" altLang="de-DE" sz="1800" dirty="0" smtClean="0">
                <a:solidFill>
                  <a:schemeClr val="tx1"/>
                </a:solidFill>
                <a:latin typeface="+mn-lt"/>
              </a:rPr>
              <a:t>, </a:t>
            </a:r>
          </a:p>
          <a:p>
            <a:pPr marL="285750" indent="-285750" eaLnBrk="1" hangingPunct="1">
              <a:lnSpc>
                <a:spcPts val="2500"/>
              </a:lnSpc>
              <a:buFontTx/>
              <a:buChar char="-"/>
              <a:defRPr/>
            </a:pPr>
            <a:r>
              <a:rPr lang="en-US" altLang="de-DE" sz="1800" dirty="0" smtClean="0">
                <a:solidFill>
                  <a:schemeClr val="tx1"/>
                </a:solidFill>
                <a:latin typeface="+mn-lt"/>
              </a:rPr>
              <a:t>or more </a:t>
            </a:r>
            <a:r>
              <a:rPr lang="en-US" altLang="de-DE" sz="1800" b="1" dirty="0" smtClean="0">
                <a:solidFill>
                  <a:schemeClr val="tx1"/>
                </a:solidFill>
                <a:latin typeface="+mn-lt"/>
              </a:rPr>
              <a:t>prestige</a:t>
            </a:r>
            <a:r>
              <a:rPr lang="en-US" altLang="de-DE" sz="1800" dirty="0" smtClean="0">
                <a:solidFill>
                  <a:schemeClr val="tx1"/>
                </a:solidFill>
                <a:latin typeface="+mn-lt"/>
              </a:rPr>
              <a:t> than </a:t>
            </a:r>
            <a:r>
              <a:rPr lang="en-US" altLang="de-DE" sz="1800" dirty="0" smtClean="0">
                <a:solidFill>
                  <a:schemeClr val="tx1"/>
                </a:solidFill>
                <a:latin typeface="+mn-lt"/>
              </a:rPr>
              <a:t>those individuals </a:t>
            </a:r>
            <a:r>
              <a:rPr lang="en-US" altLang="de-DE" sz="1800" dirty="0" smtClean="0">
                <a:solidFill>
                  <a:schemeClr val="tx1"/>
                </a:solidFill>
                <a:latin typeface="+mn-lt"/>
              </a:rPr>
              <a:t>who have fewer connections.</a:t>
            </a:r>
          </a:p>
          <a:p>
            <a:pPr eaLnBrk="1" hangingPunct="1">
              <a:lnSpc>
                <a:spcPts val="2500"/>
              </a:lnSpc>
              <a:defRPr/>
            </a:pPr>
            <a:endParaRPr lang="en-US" altLang="de-DE" sz="1800" dirty="0" smtClean="0">
              <a:solidFill>
                <a:schemeClr val="tx1"/>
              </a:solidFill>
              <a:latin typeface="+mn-lt"/>
            </a:endParaRPr>
          </a:p>
          <a:p>
            <a:pPr eaLnBrk="1" hangingPunct="1">
              <a:lnSpc>
                <a:spcPts val="2500"/>
              </a:lnSpc>
              <a:defRPr/>
            </a:pPr>
            <a:endParaRPr lang="en-US" altLang="de-DE" sz="1800" dirty="0">
              <a:solidFill>
                <a:schemeClr val="tx1"/>
              </a:solidFill>
              <a:latin typeface="+mn-lt"/>
            </a:endParaRPr>
          </a:p>
          <a:p>
            <a:pPr eaLnBrk="1" hangingPunct="1">
              <a:lnSpc>
                <a:spcPts val="2500"/>
              </a:lnSpc>
              <a:defRPr/>
            </a:pPr>
            <a:r>
              <a:rPr lang="en-US" altLang="de-DE" sz="1800" dirty="0" smtClean="0">
                <a:solidFill>
                  <a:schemeClr val="tx1"/>
                </a:solidFill>
                <a:latin typeface="+mn-lt"/>
              </a:rPr>
              <a:t>A natural extension of the simple degree centrality is </a:t>
            </a:r>
            <a:r>
              <a:rPr lang="en-US" altLang="de-DE" sz="1800" b="1" dirty="0" smtClean="0">
                <a:solidFill>
                  <a:schemeClr val="tx1"/>
                </a:solidFill>
                <a:latin typeface="+mn-lt"/>
              </a:rPr>
              <a:t>eigenvector centrality</a:t>
            </a:r>
            <a:r>
              <a:rPr lang="en-US" altLang="de-DE" sz="1800" dirty="0" smtClean="0">
                <a:solidFill>
                  <a:schemeClr val="tx1"/>
                </a:solidFill>
                <a:latin typeface="+mn-lt"/>
              </a:rPr>
              <a:t>.</a:t>
            </a:r>
          </a:p>
        </p:txBody>
      </p:sp>
      <p:sp>
        <p:nvSpPr>
          <p:cNvPr id="28676"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4307E2A2-BB70-42BA-8283-CB794041ED22}" type="slidenum">
              <a:rPr lang="de-DE" altLang="de-DE" sz="1000" smtClean="0"/>
              <a:pPr eaLnBrk="1" hangingPunct="1">
                <a:spcBef>
                  <a:spcPct val="0"/>
                </a:spcBef>
                <a:buFontTx/>
                <a:buNone/>
              </a:pPr>
              <a:t>11</a:t>
            </a:fld>
            <a:endParaRPr lang="de-DE" altLang="de-DE" sz="1000" smtClean="0"/>
          </a:p>
        </p:txBody>
      </p:sp>
      <p:sp>
        <p:nvSpPr>
          <p:cNvPr id="28677"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SS 2014 - lecture 1</a:t>
            </a:r>
          </a:p>
        </p:txBody>
      </p:sp>
      <p:sp>
        <p:nvSpPr>
          <p:cNvPr id="28678"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Mathematics of Biological Networks</a:t>
            </a:r>
          </a:p>
        </p:txBody>
      </p:sp>
    </p:spTree>
    <p:extLst>
      <p:ext uri="{BB962C8B-B14F-4D97-AF65-F5344CB8AC3E}">
        <p14:creationId xmlns:p14="http://schemas.microsoft.com/office/powerpoint/2010/main" val="1369235049"/>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a:xfrm>
            <a:off x="690563" y="-12700"/>
            <a:ext cx="7831137" cy="633413"/>
          </a:xfrm>
        </p:spPr>
        <p:txBody>
          <a:bodyPr/>
          <a:lstStyle/>
          <a:p>
            <a:pPr eaLnBrk="1" hangingPunct="1"/>
            <a:r>
              <a:rPr lang="en-US" altLang="de-DE" dirty="0" smtClean="0">
                <a:ea typeface="ＭＳ Ｐゴシック" pitchFamily="34" charset="-128"/>
              </a:rPr>
              <a:t>Towards Eigenvector Centrality</a:t>
            </a:r>
          </a:p>
        </p:txBody>
      </p:sp>
      <mc:AlternateContent xmlns:mc="http://schemas.openxmlformats.org/markup-compatibility/2006">
        <mc:Choice xmlns:a14="http://schemas.microsoft.com/office/drawing/2010/main" Requires="a14">
          <p:sp>
            <p:nvSpPr>
              <p:cNvPr id="32772" name="Rectangle 2"/>
              <p:cNvSpPr>
                <a:spLocks/>
              </p:cNvSpPr>
              <p:nvPr/>
            </p:nvSpPr>
            <p:spPr bwMode="auto">
              <a:xfrm>
                <a:off x="419100" y="692150"/>
                <a:ext cx="8087150" cy="5129609"/>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2500"/>
                  </a:lnSpc>
                  <a:defRPr/>
                </a:pPr>
                <a:r>
                  <a:rPr lang="en-US" altLang="de-DE" sz="1800" dirty="0" smtClean="0">
                    <a:solidFill>
                      <a:schemeClr val="tx1"/>
                    </a:solidFill>
                    <a:latin typeface="+mn-lt"/>
                  </a:rPr>
                  <a:t>Let us start by defining the </a:t>
                </a:r>
                <a:r>
                  <a:rPr lang="en-US" altLang="de-DE" sz="1800" b="1" dirty="0" smtClean="0">
                    <a:solidFill>
                      <a:schemeClr val="tx1"/>
                    </a:solidFill>
                    <a:latin typeface="+mn-lt"/>
                  </a:rPr>
                  <a:t>centrality</a:t>
                </a:r>
                <a:r>
                  <a:rPr lang="en-US" altLang="de-DE" sz="1800" dirty="0" smtClean="0">
                    <a:solidFill>
                      <a:schemeClr val="tx1"/>
                    </a:solidFill>
                    <a:latin typeface="+mn-lt"/>
                  </a:rPr>
                  <a:t> of vertex </a:t>
                </a:r>
                <a:r>
                  <a:rPr lang="en-US" altLang="de-DE" sz="1800" i="1" dirty="0" smtClean="0">
                    <a:solidFill>
                      <a:schemeClr val="tx1"/>
                    </a:solidFill>
                    <a:latin typeface="+mn-lt"/>
                  </a:rPr>
                  <a:t>x</a:t>
                </a:r>
                <a:r>
                  <a:rPr lang="en-US" altLang="de-DE" sz="1800" i="1" baseline="-25000" dirty="0" smtClean="0">
                    <a:solidFill>
                      <a:schemeClr val="tx1"/>
                    </a:solidFill>
                    <a:latin typeface="+mn-lt"/>
                  </a:rPr>
                  <a:t>i</a:t>
                </a:r>
                <a:r>
                  <a:rPr lang="en-US" altLang="de-DE" sz="1800" dirty="0" smtClean="0">
                    <a:solidFill>
                      <a:schemeClr val="tx1"/>
                    </a:solidFill>
                    <a:latin typeface="+mn-lt"/>
                  </a:rPr>
                  <a:t>  as the sum of the centralities </a:t>
                </a:r>
              </a:p>
              <a:p>
                <a:pPr eaLnBrk="1" hangingPunct="1">
                  <a:lnSpc>
                    <a:spcPts val="2500"/>
                  </a:lnSpc>
                  <a:defRPr/>
                </a:pPr>
                <a:r>
                  <a:rPr lang="en-US" altLang="de-DE" sz="1800" dirty="0" smtClean="0">
                    <a:solidFill>
                      <a:schemeClr val="tx1"/>
                    </a:solidFill>
                    <a:latin typeface="+mn-lt"/>
                  </a:rPr>
                  <a:t>of all its neighbors:</a:t>
                </a:r>
              </a:p>
              <a:p>
                <a:pPr eaLnBrk="1" hangingPunct="1">
                  <a:lnSpc>
                    <a:spcPts val="2500"/>
                  </a:lnSpc>
                  <a:defRPr/>
                </a:pPr>
                <a:endParaRPr lang="en-US" altLang="de-DE" sz="1800" dirty="0">
                  <a:solidFill>
                    <a:schemeClr val="tx1"/>
                  </a:solidFill>
                  <a:latin typeface="+mn-lt"/>
                </a:endParaRPr>
              </a:p>
              <a:p>
                <a:pPr eaLnBrk="1" hangingPunct="1">
                  <a:lnSpc>
                    <a:spcPts val="2500"/>
                  </a:lnSpc>
                  <a:defRPr/>
                </a:pPr>
                <a14:m>
                  <m:oMathPara xmlns:m="http://schemas.openxmlformats.org/officeDocument/2006/math">
                    <m:oMathParaPr>
                      <m:jc m:val="centerGroup"/>
                    </m:oMathParaPr>
                    <m:oMath xmlns:m="http://schemas.openxmlformats.org/officeDocument/2006/math">
                      <m:sSup>
                        <m:sSupPr>
                          <m:ctrlPr>
                            <a:rPr lang="en-US" altLang="de-DE" sz="1800" i="1" smtClean="0">
                              <a:solidFill>
                                <a:schemeClr val="tx1"/>
                              </a:solidFill>
                              <a:latin typeface="Cambria Math"/>
                            </a:rPr>
                          </m:ctrlPr>
                        </m:sSupPr>
                        <m:e>
                          <m:sSub>
                            <m:sSubPr>
                              <m:ctrlPr>
                                <a:rPr lang="en-US" altLang="de-DE" sz="1800" i="1" smtClean="0">
                                  <a:solidFill>
                                    <a:schemeClr val="tx1"/>
                                  </a:solidFill>
                                  <a:latin typeface="Cambria Math"/>
                                </a:rPr>
                              </m:ctrlPr>
                            </m:sSubPr>
                            <m:e>
                              <m:r>
                                <a:rPr lang="de-DE" altLang="de-DE" sz="1800" b="0" i="1" smtClean="0">
                                  <a:solidFill>
                                    <a:schemeClr val="tx1"/>
                                  </a:solidFill>
                                  <a:latin typeface="Cambria Math"/>
                                </a:rPr>
                                <m:t>𝑥</m:t>
                              </m:r>
                            </m:e>
                            <m:sub>
                              <m:r>
                                <a:rPr lang="de-DE" altLang="de-DE" sz="1800" b="0" i="1" smtClean="0">
                                  <a:solidFill>
                                    <a:schemeClr val="tx1"/>
                                  </a:solidFill>
                                  <a:latin typeface="Cambria Math"/>
                                </a:rPr>
                                <m:t>𝑖</m:t>
                              </m:r>
                            </m:sub>
                          </m:sSub>
                        </m:e>
                        <m:sup>
                          <m:r>
                            <a:rPr lang="de-DE" altLang="de-DE" sz="1800" b="0" i="1" smtClean="0">
                              <a:solidFill>
                                <a:schemeClr val="tx1"/>
                              </a:solidFill>
                              <a:latin typeface="Cambria Math"/>
                            </a:rPr>
                            <m:t>′</m:t>
                          </m:r>
                        </m:sup>
                      </m:sSup>
                      <m:r>
                        <a:rPr lang="en-US" altLang="de-DE" sz="1800" i="1" smtClean="0">
                          <a:solidFill>
                            <a:schemeClr val="tx1"/>
                          </a:solidFill>
                          <a:latin typeface="Cambria Math"/>
                          <a:ea typeface="Cambria Math"/>
                        </a:rPr>
                        <m:t>=</m:t>
                      </m:r>
                      <m:nary>
                        <m:naryPr>
                          <m:chr m:val="∑"/>
                          <m:supHide m:val="on"/>
                          <m:ctrlPr>
                            <a:rPr lang="en-US" altLang="de-DE" sz="1800" i="1" smtClean="0">
                              <a:solidFill>
                                <a:schemeClr val="tx1"/>
                              </a:solidFill>
                              <a:latin typeface="Cambria Math"/>
                              <a:ea typeface="Cambria Math"/>
                            </a:rPr>
                          </m:ctrlPr>
                        </m:naryPr>
                        <m:sub>
                          <m:r>
                            <m:rPr>
                              <m:brk m:alnAt="7"/>
                            </m:rPr>
                            <a:rPr lang="de-DE" altLang="de-DE" sz="1800" b="0" i="1" smtClean="0">
                              <a:solidFill>
                                <a:schemeClr val="tx1"/>
                              </a:solidFill>
                              <a:latin typeface="Cambria Math"/>
                              <a:ea typeface="Cambria Math"/>
                            </a:rPr>
                            <m:t>𝑗</m:t>
                          </m:r>
                        </m:sub>
                        <m:sup/>
                        <m:e>
                          <m:sSub>
                            <m:sSubPr>
                              <m:ctrlPr>
                                <a:rPr lang="en-US" altLang="de-DE" sz="1800" i="1" smtClean="0">
                                  <a:solidFill>
                                    <a:schemeClr val="tx1"/>
                                  </a:solidFill>
                                  <a:latin typeface="Cambria Math"/>
                                  <a:ea typeface="Cambria Math"/>
                                </a:rPr>
                              </m:ctrlPr>
                            </m:sSubPr>
                            <m:e>
                              <m:r>
                                <a:rPr lang="de-DE" altLang="de-DE" sz="1800" b="0" i="1" smtClean="0">
                                  <a:solidFill>
                                    <a:schemeClr val="tx1"/>
                                  </a:solidFill>
                                  <a:latin typeface="Cambria Math"/>
                                  <a:ea typeface="Cambria Math"/>
                                </a:rPr>
                                <m:t>𝐴</m:t>
                              </m:r>
                            </m:e>
                            <m:sub>
                              <m:r>
                                <a:rPr lang="de-DE" altLang="de-DE" sz="1800" b="0" i="1" smtClean="0">
                                  <a:solidFill>
                                    <a:schemeClr val="tx1"/>
                                  </a:solidFill>
                                  <a:latin typeface="Cambria Math"/>
                                  <a:ea typeface="Cambria Math"/>
                                </a:rPr>
                                <m:t>𝑖𝑗</m:t>
                              </m:r>
                            </m:sub>
                          </m:sSub>
                          <m:sSub>
                            <m:sSubPr>
                              <m:ctrlPr>
                                <a:rPr lang="en-US" altLang="de-DE" sz="1800" i="1" smtClean="0">
                                  <a:solidFill>
                                    <a:schemeClr val="tx1"/>
                                  </a:solidFill>
                                  <a:latin typeface="Cambria Math"/>
                                  <a:ea typeface="Cambria Math"/>
                                </a:rPr>
                              </m:ctrlPr>
                            </m:sSubPr>
                            <m:e>
                              <m:r>
                                <a:rPr lang="de-DE" altLang="de-DE" sz="1800" b="0" i="1" smtClean="0">
                                  <a:solidFill>
                                    <a:schemeClr val="tx1"/>
                                  </a:solidFill>
                                  <a:latin typeface="Cambria Math"/>
                                  <a:ea typeface="Cambria Math"/>
                                </a:rPr>
                                <m:t>𝑥</m:t>
                              </m:r>
                            </m:e>
                            <m:sub>
                              <m:r>
                                <a:rPr lang="de-DE" altLang="de-DE" sz="1800" b="0" i="1" smtClean="0">
                                  <a:solidFill>
                                    <a:schemeClr val="tx1"/>
                                  </a:solidFill>
                                  <a:latin typeface="Cambria Math"/>
                                  <a:ea typeface="Cambria Math"/>
                                </a:rPr>
                                <m:t>𝑗</m:t>
                              </m:r>
                            </m:sub>
                          </m:sSub>
                        </m:e>
                      </m:nary>
                    </m:oMath>
                  </m:oMathPara>
                </a14:m>
                <a:endParaRPr lang="en-US" altLang="de-DE" sz="1800" dirty="0" smtClean="0">
                  <a:solidFill>
                    <a:schemeClr val="tx1"/>
                  </a:solidFill>
                  <a:latin typeface="+mn-lt"/>
                </a:endParaRPr>
              </a:p>
              <a:p>
                <a:pPr eaLnBrk="1" hangingPunct="1">
                  <a:lnSpc>
                    <a:spcPts val="2500"/>
                  </a:lnSpc>
                  <a:defRPr/>
                </a:pPr>
                <a:endParaRPr lang="en-US" altLang="de-DE" sz="1800" dirty="0" smtClean="0">
                  <a:solidFill>
                    <a:schemeClr val="tx1"/>
                  </a:solidFill>
                  <a:latin typeface="+mn-lt"/>
                </a:endParaRPr>
              </a:p>
              <a:p>
                <a:pPr eaLnBrk="1" hangingPunct="1">
                  <a:lnSpc>
                    <a:spcPts val="2500"/>
                  </a:lnSpc>
                  <a:defRPr/>
                </a:pPr>
                <a:r>
                  <a:rPr lang="en-US" altLang="de-DE" sz="1800" dirty="0" smtClean="0">
                    <a:solidFill>
                      <a:schemeClr val="tx1"/>
                    </a:solidFill>
                    <a:latin typeface="+mn-lt"/>
                  </a:rPr>
                  <a:t>where </a:t>
                </a:r>
                <a:r>
                  <a:rPr lang="en-US" altLang="de-DE" sz="1800" i="1" dirty="0" err="1" smtClean="0">
                    <a:solidFill>
                      <a:schemeClr val="tx1"/>
                    </a:solidFill>
                    <a:latin typeface="+mn-lt"/>
                  </a:rPr>
                  <a:t>A</a:t>
                </a:r>
                <a:r>
                  <a:rPr lang="en-US" altLang="de-DE" sz="1800" i="1" baseline="-25000" dirty="0" err="1" smtClean="0">
                    <a:solidFill>
                      <a:schemeClr val="tx1"/>
                    </a:solidFill>
                    <a:latin typeface="+mn-lt"/>
                  </a:rPr>
                  <a:t>ij</a:t>
                </a:r>
                <a:r>
                  <a:rPr lang="en-US" altLang="de-DE" sz="1800" dirty="0" smtClean="0">
                    <a:solidFill>
                      <a:schemeClr val="tx1"/>
                    </a:solidFill>
                    <a:latin typeface="+mn-lt"/>
                  </a:rPr>
                  <a:t> is an element of the adjacency matrix.</a:t>
                </a:r>
              </a:p>
              <a:p>
                <a:pPr eaLnBrk="1" hangingPunct="1">
                  <a:lnSpc>
                    <a:spcPts val="2500"/>
                  </a:lnSpc>
                  <a:defRPr/>
                </a:pPr>
                <a:r>
                  <a:rPr lang="en-US" altLang="de-DE" sz="1800" dirty="0" smtClean="0">
                    <a:solidFill>
                      <a:schemeClr val="tx1"/>
                    </a:solidFill>
                    <a:latin typeface="+mn-lt"/>
                  </a:rPr>
                  <a:t>(This equation system must be solved recursively until convergence.)</a:t>
                </a:r>
              </a:p>
              <a:p>
                <a:pPr eaLnBrk="1" hangingPunct="1">
                  <a:lnSpc>
                    <a:spcPts val="2500"/>
                  </a:lnSpc>
                  <a:defRPr/>
                </a:pPr>
                <a:endParaRPr lang="en-US" altLang="de-DE" sz="1800" dirty="0" smtClean="0">
                  <a:solidFill>
                    <a:schemeClr val="tx1"/>
                  </a:solidFill>
                  <a:latin typeface="+mn-lt"/>
                </a:endParaRPr>
              </a:p>
              <a:p>
                <a:pPr eaLnBrk="1" hangingPunct="1">
                  <a:lnSpc>
                    <a:spcPts val="2500"/>
                  </a:lnSpc>
                  <a:defRPr/>
                </a:pPr>
                <a:r>
                  <a:rPr lang="en-US" altLang="de-DE" sz="1800" dirty="0" smtClean="0">
                    <a:solidFill>
                      <a:schemeClr val="tx1"/>
                    </a:solidFill>
                    <a:latin typeface="+mn-lt"/>
                  </a:rPr>
                  <a:t>We can also write this expression in matrix notation as </a:t>
                </a:r>
              </a:p>
              <a:p>
                <a:pPr eaLnBrk="1" hangingPunct="1">
                  <a:lnSpc>
                    <a:spcPts val="2500"/>
                  </a:lnSpc>
                  <a:defRPr/>
                </a:pPr>
                <a:endParaRPr lang="en-US" altLang="de-DE" sz="1800" dirty="0" smtClean="0">
                  <a:solidFill>
                    <a:schemeClr val="tx1"/>
                  </a:solidFill>
                  <a:latin typeface="+mn-lt"/>
                </a:endParaRPr>
              </a:p>
              <a:p>
                <a:pPr eaLnBrk="1" hangingPunct="1">
                  <a:lnSpc>
                    <a:spcPts val="2500"/>
                  </a:lnSpc>
                  <a:defRPr/>
                </a:pPr>
                <a:r>
                  <a:rPr lang="en-US" altLang="de-DE" sz="1800" b="1" dirty="0" smtClean="0">
                    <a:solidFill>
                      <a:schemeClr val="tx1"/>
                    </a:solidFill>
                    <a:latin typeface="+mn-lt"/>
                  </a:rPr>
                  <a:t>	x’ = A x    </a:t>
                </a:r>
                <a:r>
                  <a:rPr lang="en-US" altLang="de-DE" sz="1800" dirty="0" smtClean="0">
                    <a:solidFill>
                      <a:schemeClr val="tx1"/>
                    </a:solidFill>
                    <a:latin typeface="+mn-lt"/>
                  </a:rPr>
                  <a:t>where </a:t>
                </a:r>
                <a:r>
                  <a:rPr lang="en-US" altLang="de-DE" sz="1800" b="1" dirty="0" smtClean="0">
                    <a:solidFill>
                      <a:schemeClr val="tx1"/>
                    </a:solidFill>
                    <a:latin typeface="+mn-lt"/>
                  </a:rPr>
                  <a:t>x</a:t>
                </a:r>
                <a:r>
                  <a:rPr lang="en-US" altLang="de-DE" sz="1800" i="1" dirty="0" smtClean="0">
                    <a:solidFill>
                      <a:schemeClr val="tx1"/>
                    </a:solidFill>
                    <a:latin typeface="+mn-lt"/>
                  </a:rPr>
                  <a:t> </a:t>
                </a:r>
                <a:r>
                  <a:rPr lang="en-US" altLang="de-DE" sz="1800" dirty="0" smtClean="0">
                    <a:solidFill>
                      <a:schemeClr val="tx1"/>
                    </a:solidFill>
                    <a:latin typeface="+mn-lt"/>
                  </a:rPr>
                  <a:t>is the vector with elements </a:t>
                </a:r>
                <a:r>
                  <a:rPr lang="en-US" altLang="de-DE" sz="1800" i="1" dirty="0" smtClean="0">
                    <a:solidFill>
                      <a:schemeClr val="tx1"/>
                    </a:solidFill>
                    <a:latin typeface="+mn-lt"/>
                  </a:rPr>
                  <a:t>x</a:t>
                </a:r>
                <a:r>
                  <a:rPr lang="en-US" altLang="de-DE" sz="1800" i="1" baseline="-25000" dirty="0" smtClean="0">
                    <a:solidFill>
                      <a:schemeClr val="tx1"/>
                    </a:solidFill>
                    <a:latin typeface="+mn-lt"/>
                  </a:rPr>
                  <a:t>i</a:t>
                </a:r>
                <a:r>
                  <a:rPr lang="en-US" altLang="de-DE" sz="1800" dirty="0" smtClean="0">
                    <a:solidFill>
                      <a:schemeClr val="tx1"/>
                    </a:solidFill>
                    <a:latin typeface="+mn-lt"/>
                  </a:rPr>
                  <a:t> . </a:t>
                </a:r>
              </a:p>
              <a:p>
                <a:pPr eaLnBrk="1" hangingPunct="1">
                  <a:lnSpc>
                    <a:spcPts val="2500"/>
                  </a:lnSpc>
                  <a:defRPr/>
                </a:pPr>
                <a:endParaRPr lang="en-US" altLang="de-DE" sz="1800" dirty="0" smtClean="0">
                  <a:solidFill>
                    <a:schemeClr val="tx1"/>
                  </a:solidFill>
                  <a:latin typeface="+mn-lt"/>
                </a:endParaRPr>
              </a:p>
              <a:p>
                <a:pPr eaLnBrk="1" hangingPunct="1">
                  <a:lnSpc>
                    <a:spcPts val="2500"/>
                  </a:lnSpc>
                  <a:defRPr/>
                </a:pPr>
                <a:r>
                  <a:rPr lang="en-US" altLang="de-DE" sz="1800" dirty="0" smtClean="0">
                    <a:solidFill>
                      <a:schemeClr val="tx1"/>
                    </a:solidFill>
                    <a:latin typeface="+mn-lt"/>
                  </a:rPr>
                  <a:t>Repeating this process to make better estimates gives after </a:t>
                </a:r>
                <a:r>
                  <a:rPr lang="en-US" altLang="de-DE" sz="1800" i="1" dirty="0" smtClean="0">
                    <a:solidFill>
                      <a:schemeClr val="tx1"/>
                    </a:solidFill>
                    <a:latin typeface="+mn-lt"/>
                  </a:rPr>
                  <a:t>t</a:t>
                </a:r>
                <a:r>
                  <a:rPr lang="en-US" altLang="de-DE" sz="1800" dirty="0" smtClean="0">
                    <a:solidFill>
                      <a:schemeClr val="tx1"/>
                    </a:solidFill>
                    <a:latin typeface="+mn-lt"/>
                  </a:rPr>
                  <a:t> steps </a:t>
                </a:r>
                <a:endParaRPr lang="en-US" altLang="de-DE" sz="1800" dirty="0" smtClean="0">
                  <a:solidFill>
                    <a:schemeClr val="tx1"/>
                  </a:solidFill>
                  <a:latin typeface="+mn-lt"/>
                </a:endParaRPr>
              </a:p>
              <a:p>
                <a:pPr eaLnBrk="1" hangingPunct="1">
                  <a:lnSpc>
                    <a:spcPts val="2500"/>
                  </a:lnSpc>
                  <a:defRPr/>
                </a:pPr>
                <a:r>
                  <a:rPr lang="en-US" altLang="de-DE" sz="1800" dirty="0">
                    <a:solidFill>
                      <a:schemeClr val="tx1"/>
                    </a:solidFill>
                    <a:latin typeface="+mn-lt"/>
                  </a:rPr>
                  <a:t>t</a:t>
                </a:r>
                <a:r>
                  <a:rPr lang="en-US" altLang="de-DE" sz="1800" dirty="0" smtClean="0">
                    <a:solidFill>
                      <a:schemeClr val="tx1"/>
                    </a:solidFill>
                    <a:latin typeface="+mn-lt"/>
                  </a:rPr>
                  <a:t>he following </a:t>
                </a:r>
                <a:r>
                  <a:rPr lang="en-US" altLang="de-DE" sz="1800" dirty="0" smtClean="0">
                    <a:solidFill>
                      <a:schemeClr val="tx1"/>
                    </a:solidFill>
                    <a:latin typeface="+mn-lt"/>
                  </a:rPr>
                  <a:t>vector </a:t>
                </a:r>
                <a:r>
                  <a:rPr lang="en-US" altLang="de-DE" sz="1800" dirty="0" smtClean="0">
                    <a:solidFill>
                      <a:schemeClr val="tx1"/>
                    </a:solidFill>
                    <a:latin typeface="+mn-lt"/>
                  </a:rPr>
                  <a:t>of centralities:</a:t>
                </a:r>
              </a:p>
              <a:p>
                <a:pPr eaLnBrk="1" hangingPunct="1">
                  <a:lnSpc>
                    <a:spcPts val="2500"/>
                  </a:lnSpc>
                  <a:defRPr/>
                </a:pPr>
                <a:endParaRPr lang="en-US" altLang="de-DE" sz="1800" dirty="0" smtClean="0">
                  <a:solidFill>
                    <a:schemeClr val="tx1"/>
                  </a:solidFill>
                  <a:latin typeface="+mn-lt"/>
                </a:endParaRPr>
              </a:p>
              <a:p>
                <a:pPr eaLnBrk="1" hangingPunct="1">
                  <a:lnSpc>
                    <a:spcPts val="2500"/>
                  </a:lnSpc>
                  <a:defRPr/>
                </a:pPr>
                <a:r>
                  <a:rPr lang="en-US" altLang="de-DE" sz="1800" dirty="0" smtClean="0">
                    <a:solidFill>
                      <a:schemeClr val="tx1"/>
                    </a:solidFill>
                    <a:latin typeface="+mn-lt"/>
                  </a:rPr>
                  <a:t>	</a:t>
                </a:r>
                <a:r>
                  <a:rPr lang="en-US" altLang="de-DE" sz="1800" b="1" dirty="0" smtClean="0">
                    <a:solidFill>
                      <a:schemeClr val="tx1"/>
                    </a:solidFill>
                  </a:rPr>
                  <a:t> x</a:t>
                </a:r>
                <a:r>
                  <a:rPr lang="en-US" altLang="de-DE" sz="1800" dirty="0" smtClean="0">
                    <a:solidFill>
                      <a:schemeClr val="tx1"/>
                    </a:solidFill>
                  </a:rPr>
                  <a:t>(t)</a:t>
                </a:r>
                <a:r>
                  <a:rPr lang="en-US" altLang="de-DE" sz="1800" b="1" dirty="0" smtClean="0">
                    <a:solidFill>
                      <a:schemeClr val="tx1"/>
                    </a:solidFill>
                  </a:rPr>
                  <a:t> = A</a:t>
                </a:r>
                <a:r>
                  <a:rPr lang="en-US" altLang="de-DE" sz="1800" b="1" baseline="30000" dirty="0" smtClean="0">
                    <a:solidFill>
                      <a:schemeClr val="tx1"/>
                    </a:solidFill>
                  </a:rPr>
                  <a:t>t</a:t>
                </a:r>
                <a:r>
                  <a:rPr lang="en-US" altLang="de-DE" sz="1800" b="1" dirty="0" smtClean="0">
                    <a:solidFill>
                      <a:schemeClr val="tx1"/>
                    </a:solidFill>
                  </a:rPr>
                  <a:t> x</a:t>
                </a:r>
                <a:r>
                  <a:rPr lang="en-US" altLang="de-DE" sz="1800" dirty="0" smtClean="0">
                    <a:solidFill>
                      <a:schemeClr val="tx1"/>
                    </a:solidFill>
                  </a:rPr>
                  <a:t>(0)</a:t>
                </a:r>
                <a:endParaRPr lang="en-US" altLang="de-DE" sz="1800" dirty="0" smtClean="0">
                  <a:solidFill>
                    <a:schemeClr val="tx1"/>
                  </a:solidFill>
                  <a:latin typeface="+mn-lt"/>
                </a:endParaRPr>
              </a:p>
            </p:txBody>
          </p:sp>
        </mc:Choice>
        <mc:Fallback>
          <p:sp>
            <p:nvSpPr>
              <p:cNvPr id="32772" name="Rectangle 2"/>
              <p:cNvSpPr>
                <a:spLocks noRot="1" noChangeAspect="1" noMove="1" noResize="1" noEditPoints="1" noAdjustHandles="1" noChangeArrowheads="1" noChangeShapeType="1" noTextEdit="1"/>
              </p:cNvSpPr>
              <p:nvPr/>
            </p:nvSpPr>
            <p:spPr bwMode="auto">
              <a:xfrm>
                <a:off x="419100" y="692150"/>
                <a:ext cx="8087150" cy="5129609"/>
              </a:xfrm>
              <a:prstGeom prst="rect">
                <a:avLst/>
              </a:prstGeom>
              <a:blipFill rotWithShape="1">
                <a:blip r:embed="rId2"/>
                <a:stretch>
                  <a:fillRect l="-1810" t="-6778" r="-830" b="-130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de-DE">
                    <a:noFill/>
                  </a:rPr>
                  <a:t> </a:t>
                </a:r>
              </a:p>
            </p:txBody>
          </p:sp>
        </mc:Fallback>
      </mc:AlternateContent>
      <p:sp>
        <p:nvSpPr>
          <p:cNvPr id="28676"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4307E2A2-BB70-42BA-8283-CB794041ED22}" type="slidenum">
              <a:rPr lang="de-DE" altLang="de-DE" sz="1000" smtClean="0"/>
              <a:pPr eaLnBrk="1" hangingPunct="1">
                <a:spcBef>
                  <a:spcPct val="0"/>
                </a:spcBef>
                <a:buFontTx/>
                <a:buNone/>
              </a:pPr>
              <a:t>12</a:t>
            </a:fld>
            <a:endParaRPr lang="de-DE" altLang="de-DE" sz="1000" smtClean="0"/>
          </a:p>
        </p:txBody>
      </p:sp>
      <p:sp>
        <p:nvSpPr>
          <p:cNvPr id="28677"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SS 2014 - lecture 1</a:t>
            </a:r>
          </a:p>
        </p:txBody>
      </p:sp>
      <p:sp>
        <p:nvSpPr>
          <p:cNvPr id="28678"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Mathematics of Biological Networks</a:t>
            </a:r>
          </a:p>
        </p:txBody>
      </p:sp>
    </p:spTree>
    <p:extLst>
      <p:ext uri="{BB962C8B-B14F-4D97-AF65-F5344CB8AC3E}">
        <p14:creationId xmlns:p14="http://schemas.microsoft.com/office/powerpoint/2010/main" val="3942398274"/>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a:xfrm>
            <a:off x="690563" y="-12700"/>
            <a:ext cx="7831137" cy="633413"/>
          </a:xfrm>
        </p:spPr>
        <p:txBody>
          <a:bodyPr/>
          <a:lstStyle/>
          <a:p>
            <a:pPr eaLnBrk="1" hangingPunct="1"/>
            <a:r>
              <a:rPr lang="en-US" altLang="de-DE" dirty="0" smtClean="0">
                <a:ea typeface="ＭＳ Ｐゴシック" pitchFamily="34" charset="-128"/>
              </a:rPr>
              <a:t>Eigenvector Centrality</a:t>
            </a:r>
          </a:p>
        </p:txBody>
      </p:sp>
      <mc:AlternateContent xmlns:mc="http://schemas.openxmlformats.org/markup-compatibility/2006">
        <mc:Choice xmlns:a14="http://schemas.microsoft.com/office/drawing/2010/main" Requires="a14">
          <p:sp>
            <p:nvSpPr>
              <p:cNvPr id="32772" name="Rectangle 2"/>
              <p:cNvSpPr>
                <a:spLocks/>
              </p:cNvSpPr>
              <p:nvPr/>
            </p:nvSpPr>
            <p:spPr bwMode="auto">
              <a:xfrm>
                <a:off x="348651" y="643086"/>
                <a:ext cx="7535717" cy="545021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2500"/>
                  </a:lnSpc>
                  <a:defRPr/>
                </a:pPr>
                <a:r>
                  <a:rPr lang="en-US" altLang="de-DE" sz="1800" dirty="0" smtClean="0">
                    <a:solidFill>
                      <a:schemeClr val="tx1"/>
                    </a:solidFill>
                    <a:latin typeface="+mn-lt"/>
                  </a:rPr>
                  <a:t>Now let us write </a:t>
                </a:r>
                <a:r>
                  <a:rPr lang="en-US" altLang="de-DE" sz="1800" b="1" dirty="0" smtClean="0">
                    <a:solidFill>
                      <a:schemeClr val="tx1"/>
                    </a:solidFill>
                    <a:latin typeface="+mn-lt"/>
                  </a:rPr>
                  <a:t>x</a:t>
                </a:r>
                <a:r>
                  <a:rPr lang="en-US" altLang="de-DE" sz="1800" dirty="0" smtClean="0">
                    <a:solidFill>
                      <a:schemeClr val="tx1"/>
                    </a:solidFill>
                    <a:latin typeface="+mn-lt"/>
                  </a:rPr>
                  <a:t>(0) as a linear combination of the eigenvectors </a:t>
                </a:r>
                <a:r>
                  <a:rPr lang="en-US" altLang="de-DE" sz="1800" b="1" dirty="0" smtClean="0">
                    <a:solidFill>
                      <a:schemeClr val="tx1"/>
                    </a:solidFill>
                    <a:latin typeface="+mn-lt"/>
                  </a:rPr>
                  <a:t>v</a:t>
                </a:r>
                <a:r>
                  <a:rPr lang="en-US" altLang="de-DE" sz="1800" baseline="-25000" dirty="0" smtClean="0">
                    <a:solidFill>
                      <a:schemeClr val="tx1"/>
                    </a:solidFill>
                    <a:latin typeface="+mn-lt"/>
                  </a:rPr>
                  <a:t>i</a:t>
                </a:r>
                <a:r>
                  <a:rPr lang="en-US" altLang="de-DE" sz="1800" dirty="0" smtClean="0">
                    <a:solidFill>
                      <a:schemeClr val="tx1"/>
                    </a:solidFill>
                    <a:latin typeface="+mn-lt"/>
                  </a:rPr>
                  <a:t> of the </a:t>
                </a:r>
              </a:p>
              <a:p>
                <a:pPr eaLnBrk="1" hangingPunct="1">
                  <a:lnSpc>
                    <a:spcPts val="2500"/>
                  </a:lnSpc>
                  <a:defRPr/>
                </a:pPr>
                <a:r>
                  <a:rPr lang="en-US" altLang="de-DE" sz="1800" dirty="0" smtClean="0">
                    <a:solidFill>
                      <a:schemeClr val="tx1"/>
                    </a:solidFill>
                    <a:latin typeface="+mn-lt"/>
                  </a:rPr>
                  <a:t>(quadratic) adjacency matrix</a:t>
                </a:r>
                <a:r>
                  <a:rPr lang="en-US" altLang="de-DE" sz="1800" baseline="30000" dirty="0" smtClean="0">
                    <a:solidFill>
                      <a:schemeClr val="tx1"/>
                    </a:solidFill>
                    <a:latin typeface="+mn-lt"/>
                  </a:rPr>
                  <a:t>1</a:t>
                </a:r>
                <a:r>
                  <a:rPr lang="en-US" altLang="de-DE" sz="1800" dirty="0" smtClean="0">
                    <a:solidFill>
                      <a:schemeClr val="tx1"/>
                    </a:solidFill>
                    <a:latin typeface="+mn-lt"/>
                  </a:rPr>
                  <a:t> </a:t>
                </a:r>
              </a:p>
              <a:p>
                <a:pPr eaLnBrk="1" hangingPunct="1">
                  <a:lnSpc>
                    <a:spcPts val="2500"/>
                  </a:lnSpc>
                  <a:defRPr/>
                </a:pPr>
                <a:endParaRPr lang="en-US" altLang="de-DE" sz="1800" dirty="0">
                  <a:solidFill>
                    <a:schemeClr val="tx1"/>
                  </a:solidFill>
                  <a:latin typeface="+mn-lt"/>
                </a:endParaRPr>
              </a:p>
              <a:p>
                <a:pPr eaLnBrk="1" hangingPunct="1">
                  <a:lnSpc>
                    <a:spcPts val="2500"/>
                  </a:lnSpc>
                  <a:defRPr/>
                </a:pPr>
                <a:r>
                  <a:rPr lang="en-US" altLang="de-DE" sz="1800" dirty="0" smtClean="0">
                    <a:solidFill>
                      <a:schemeClr val="tx1"/>
                    </a:solidFill>
                    <a:latin typeface="+mn-lt"/>
                  </a:rPr>
                  <a:t>		</a:t>
                </a:r>
                <a14:m>
                  <m:oMath xmlns:m="http://schemas.openxmlformats.org/officeDocument/2006/math">
                    <m:r>
                      <m:rPr>
                        <m:nor/>
                      </m:rPr>
                      <a:rPr lang="de-DE" altLang="de-DE" sz="1800" b="1" i="0" smtClean="0">
                        <a:solidFill>
                          <a:schemeClr val="tx1"/>
                        </a:solidFill>
                        <a:latin typeface="Cambria Math"/>
                      </a:rPr>
                      <m:t>x</m:t>
                    </m:r>
                    <m:d>
                      <m:dPr>
                        <m:ctrlPr>
                          <a:rPr lang="de-DE" altLang="de-DE" sz="1800" b="0" i="1" smtClean="0">
                            <a:solidFill>
                              <a:schemeClr val="tx1"/>
                            </a:solidFill>
                            <a:latin typeface="Cambria Math"/>
                          </a:rPr>
                        </m:ctrlPr>
                      </m:dPr>
                      <m:e>
                        <m:r>
                          <a:rPr lang="de-DE" altLang="de-DE" sz="1800" b="0" i="1" smtClean="0">
                            <a:solidFill>
                              <a:schemeClr val="tx1"/>
                            </a:solidFill>
                            <a:latin typeface="Cambria Math"/>
                          </a:rPr>
                          <m:t>0</m:t>
                        </m:r>
                      </m:e>
                    </m:d>
                    <m:r>
                      <a:rPr lang="de-DE" altLang="de-DE" sz="1800" b="0" i="1" smtClean="0">
                        <a:solidFill>
                          <a:schemeClr val="tx1"/>
                        </a:solidFill>
                        <a:latin typeface="Cambria Math"/>
                      </a:rPr>
                      <m:t>= </m:t>
                    </m:r>
                    <m:nary>
                      <m:naryPr>
                        <m:chr m:val="∑"/>
                        <m:supHide m:val="on"/>
                        <m:ctrlPr>
                          <a:rPr lang="de-DE" altLang="de-DE" sz="1800" b="0" i="1" smtClean="0">
                            <a:solidFill>
                              <a:schemeClr val="tx1"/>
                            </a:solidFill>
                            <a:latin typeface="Cambria Math"/>
                          </a:rPr>
                        </m:ctrlPr>
                      </m:naryPr>
                      <m:sub>
                        <m:r>
                          <m:rPr>
                            <m:brk m:alnAt="7"/>
                          </m:rPr>
                          <a:rPr lang="de-DE" altLang="de-DE" sz="1800" b="0" i="1" smtClean="0">
                            <a:solidFill>
                              <a:schemeClr val="tx1"/>
                            </a:solidFill>
                            <a:latin typeface="Cambria Math"/>
                          </a:rPr>
                          <m:t>𝑖</m:t>
                        </m:r>
                      </m:sub>
                      <m:sup/>
                      <m:e>
                        <m:sSub>
                          <m:sSubPr>
                            <m:ctrlPr>
                              <a:rPr lang="de-DE" altLang="de-DE" sz="1800" b="0" i="1" smtClean="0">
                                <a:solidFill>
                                  <a:schemeClr val="tx1"/>
                                </a:solidFill>
                                <a:latin typeface="Cambria Math"/>
                              </a:rPr>
                            </m:ctrlPr>
                          </m:sSubPr>
                          <m:e>
                            <m:r>
                              <a:rPr lang="de-DE" altLang="de-DE" sz="1800" b="0" i="1" smtClean="0">
                                <a:solidFill>
                                  <a:schemeClr val="tx1"/>
                                </a:solidFill>
                                <a:latin typeface="Cambria Math"/>
                              </a:rPr>
                              <m:t>𝑐</m:t>
                            </m:r>
                          </m:e>
                          <m:sub>
                            <m:r>
                              <a:rPr lang="de-DE" altLang="de-DE" sz="1800" b="0" i="1" smtClean="0">
                                <a:solidFill>
                                  <a:schemeClr val="tx1"/>
                                </a:solidFill>
                                <a:latin typeface="Cambria Math"/>
                              </a:rPr>
                              <m:t>𝑖</m:t>
                            </m:r>
                          </m:sub>
                        </m:sSub>
                        <m:sSub>
                          <m:sSubPr>
                            <m:ctrlPr>
                              <a:rPr lang="de-DE" altLang="de-DE" sz="1800" b="0" i="1" smtClean="0">
                                <a:solidFill>
                                  <a:schemeClr val="tx1"/>
                                </a:solidFill>
                                <a:latin typeface="Cambria Math"/>
                              </a:rPr>
                            </m:ctrlPr>
                          </m:sSubPr>
                          <m:e>
                            <m:r>
                              <m:rPr>
                                <m:nor/>
                              </m:rPr>
                              <a:rPr lang="de-DE" altLang="de-DE" sz="1800" b="1" i="0" smtClean="0">
                                <a:solidFill>
                                  <a:schemeClr val="tx1"/>
                                </a:solidFill>
                                <a:latin typeface="Cambria Math"/>
                              </a:rPr>
                              <m:t>v</m:t>
                            </m:r>
                          </m:e>
                          <m:sub>
                            <m:r>
                              <a:rPr lang="de-DE" altLang="de-DE" sz="1800" b="0" i="1" smtClean="0">
                                <a:solidFill>
                                  <a:schemeClr val="tx1"/>
                                </a:solidFill>
                                <a:latin typeface="Cambria Math"/>
                              </a:rPr>
                              <m:t>𝑖</m:t>
                            </m:r>
                          </m:sub>
                        </m:sSub>
                      </m:e>
                    </m:nary>
                    <m:r>
                      <a:rPr lang="de-DE" altLang="de-DE" sz="1800" b="0" i="0" smtClean="0">
                        <a:solidFill>
                          <a:schemeClr val="tx1"/>
                        </a:solidFill>
                        <a:latin typeface="Cambria Math"/>
                      </a:rPr>
                      <m:t> </m:t>
                    </m:r>
                  </m:oMath>
                </a14:m>
                <a:r>
                  <a:rPr lang="en-US" altLang="de-DE" sz="1800" dirty="0" smtClean="0">
                    <a:solidFill>
                      <a:schemeClr val="tx1"/>
                    </a:solidFill>
                    <a:latin typeface="+mn-lt"/>
                  </a:rPr>
                  <a:t>         with suitable constants </a:t>
                </a:r>
                <a:r>
                  <a:rPr lang="en-US" altLang="de-DE" sz="1800" i="1" dirty="0" smtClean="0">
                    <a:solidFill>
                      <a:schemeClr val="tx1"/>
                    </a:solidFill>
                    <a:latin typeface="+mn-lt"/>
                  </a:rPr>
                  <a:t>c</a:t>
                </a:r>
                <a:r>
                  <a:rPr lang="en-US" altLang="de-DE" sz="1800" i="1" baseline="-25000" dirty="0" smtClean="0">
                    <a:solidFill>
                      <a:schemeClr val="tx1"/>
                    </a:solidFill>
                    <a:latin typeface="+mn-lt"/>
                  </a:rPr>
                  <a:t>i</a:t>
                </a:r>
                <a:r>
                  <a:rPr lang="en-US" altLang="de-DE" sz="1800" i="1" dirty="0" smtClean="0">
                    <a:solidFill>
                      <a:schemeClr val="tx1"/>
                    </a:solidFill>
                    <a:latin typeface="+mn-lt"/>
                  </a:rPr>
                  <a:t>  </a:t>
                </a:r>
              </a:p>
              <a:p>
                <a:pPr eaLnBrk="1" hangingPunct="1">
                  <a:lnSpc>
                    <a:spcPts val="2500"/>
                  </a:lnSpc>
                  <a:defRPr/>
                </a:pPr>
                <a:endParaRPr lang="en-US" altLang="de-DE" sz="1800" i="1" dirty="0" smtClean="0">
                  <a:solidFill>
                    <a:schemeClr val="tx1"/>
                  </a:solidFill>
                  <a:latin typeface="+mn-lt"/>
                </a:endParaRPr>
              </a:p>
              <a:p>
                <a:pPr eaLnBrk="1" hangingPunct="1">
                  <a:lnSpc>
                    <a:spcPts val="2500"/>
                  </a:lnSpc>
                  <a:defRPr/>
                </a:pPr>
                <a:r>
                  <a:rPr lang="en-US" altLang="de-DE" sz="1800" dirty="0" smtClean="0">
                    <a:solidFill>
                      <a:schemeClr val="tx1"/>
                    </a:solidFill>
                    <a:latin typeface="+mn-lt"/>
                  </a:rPr>
                  <a:t>Then </a:t>
                </a:r>
                <a14:m>
                  <m:oMath xmlns:m="http://schemas.openxmlformats.org/officeDocument/2006/math">
                    <m:r>
                      <m:rPr>
                        <m:nor/>
                      </m:rPr>
                      <a:rPr lang="de-DE" altLang="de-DE" sz="1800" b="1" i="0" smtClean="0">
                        <a:solidFill>
                          <a:schemeClr val="tx1"/>
                        </a:solidFill>
                        <a:latin typeface="Cambria Math"/>
                      </a:rPr>
                      <m:t>x</m:t>
                    </m:r>
                    <m:d>
                      <m:dPr>
                        <m:ctrlPr>
                          <a:rPr lang="de-DE" altLang="de-DE" sz="1800" b="0" i="1" smtClean="0">
                            <a:solidFill>
                              <a:schemeClr val="tx1"/>
                            </a:solidFill>
                            <a:latin typeface="Cambria Math"/>
                          </a:rPr>
                        </m:ctrlPr>
                      </m:dPr>
                      <m:e>
                        <m:r>
                          <a:rPr lang="de-DE" altLang="de-DE" sz="1800" b="0" i="1" smtClean="0">
                            <a:solidFill>
                              <a:schemeClr val="tx1"/>
                            </a:solidFill>
                            <a:latin typeface="Cambria Math"/>
                          </a:rPr>
                          <m:t>𝑡</m:t>
                        </m:r>
                      </m:e>
                    </m:d>
                    <m:r>
                      <a:rPr lang="de-DE" altLang="de-DE" sz="1800" b="0" i="1" smtClean="0">
                        <a:solidFill>
                          <a:schemeClr val="tx1"/>
                        </a:solidFill>
                        <a:latin typeface="Cambria Math"/>
                      </a:rPr>
                      <m:t>=</m:t>
                    </m:r>
                    <m:sSup>
                      <m:sSupPr>
                        <m:ctrlPr>
                          <a:rPr lang="de-DE" altLang="de-DE" sz="1800" b="0" i="1" smtClean="0">
                            <a:solidFill>
                              <a:schemeClr val="tx1"/>
                            </a:solidFill>
                            <a:latin typeface="Cambria Math"/>
                          </a:rPr>
                        </m:ctrlPr>
                      </m:sSupPr>
                      <m:e>
                        <m:r>
                          <a:rPr lang="de-DE" altLang="de-DE" sz="1800" b="0" i="1" smtClean="0">
                            <a:solidFill>
                              <a:schemeClr val="tx1"/>
                            </a:solidFill>
                            <a:latin typeface="Cambria Math"/>
                          </a:rPr>
                          <m:t>𝐴</m:t>
                        </m:r>
                      </m:e>
                      <m:sup>
                        <m:r>
                          <a:rPr lang="de-DE" altLang="de-DE" sz="1800" b="0" i="1" smtClean="0">
                            <a:solidFill>
                              <a:schemeClr val="tx1"/>
                            </a:solidFill>
                            <a:latin typeface="Cambria Math"/>
                          </a:rPr>
                          <m:t>𝑡</m:t>
                        </m:r>
                      </m:sup>
                    </m:sSup>
                    <m:nary>
                      <m:naryPr>
                        <m:chr m:val="∑"/>
                        <m:supHide m:val="on"/>
                        <m:ctrlPr>
                          <a:rPr lang="de-DE" altLang="de-DE" sz="1800" b="0" i="1" smtClean="0">
                            <a:solidFill>
                              <a:schemeClr val="tx1"/>
                            </a:solidFill>
                            <a:latin typeface="Cambria Math"/>
                          </a:rPr>
                        </m:ctrlPr>
                      </m:naryPr>
                      <m:sub>
                        <m:r>
                          <m:rPr>
                            <m:brk m:alnAt="7"/>
                          </m:rPr>
                          <a:rPr lang="de-DE" altLang="de-DE" sz="1800" b="0" i="1" smtClean="0">
                            <a:solidFill>
                              <a:schemeClr val="tx1"/>
                            </a:solidFill>
                            <a:latin typeface="Cambria Math"/>
                          </a:rPr>
                          <m:t>𝑖</m:t>
                        </m:r>
                      </m:sub>
                      <m:sup/>
                      <m:e>
                        <m:sSub>
                          <m:sSubPr>
                            <m:ctrlPr>
                              <a:rPr lang="de-DE" altLang="de-DE" sz="1800" b="0" i="1" smtClean="0">
                                <a:solidFill>
                                  <a:schemeClr val="tx1"/>
                                </a:solidFill>
                                <a:latin typeface="Cambria Math"/>
                              </a:rPr>
                            </m:ctrlPr>
                          </m:sSubPr>
                          <m:e>
                            <m:r>
                              <a:rPr lang="de-DE" altLang="de-DE" sz="1800" b="0" i="1" smtClean="0">
                                <a:solidFill>
                                  <a:schemeClr val="tx1"/>
                                </a:solidFill>
                                <a:latin typeface="Cambria Math"/>
                              </a:rPr>
                              <m:t>𝑐</m:t>
                            </m:r>
                          </m:e>
                          <m:sub>
                            <m:r>
                              <a:rPr lang="de-DE" altLang="de-DE" sz="1800" b="0" i="1" smtClean="0">
                                <a:solidFill>
                                  <a:schemeClr val="tx1"/>
                                </a:solidFill>
                                <a:latin typeface="Cambria Math"/>
                              </a:rPr>
                              <m:t>𝑖</m:t>
                            </m:r>
                          </m:sub>
                        </m:sSub>
                        <m:sSub>
                          <m:sSubPr>
                            <m:ctrlPr>
                              <a:rPr lang="de-DE" altLang="de-DE" sz="1800" b="0" i="1" smtClean="0">
                                <a:solidFill>
                                  <a:schemeClr val="tx1"/>
                                </a:solidFill>
                                <a:latin typeface="Cambria Math"/>
                              </a:rPr>
                            </m:ctrlPr>
                          </m:sSubPr>
                          <m:e>
                            <m:r>
                              <m:rPr>
                                <m:nor/>
                              </m:rPr>
                              <a:rPr lang="de-DE" altLang="de-DE" sz="1800" b="1" i="0" smtClean="0">
                                <a:solidFill>
                                  <a:schemeClr val="tx1"/>
                                </a:solidFill>
                                <a:latin typeface="Cambria Math"/>
                              </a:rPr>
                              <m:t>v</m:t>
                            </m:r>
                          </m:e>
                          <m:sub>
                            <m:r>
                              <a:rPr lang="de-DE" altLang="de-DE" sz="1800" b="0" i="1" smtClean="0">
                                <a:solidFill>
                                  <a:schemeClr val="tx1"/>
                                </a:solidFill>
                                <a:latin typeface="Cambria Math"/>
                              </a:rPr>
                              <m:t>𝑖</m:t>
                            </m:r>
                          </m:sub>
                        </m:sSub>
                      </m:e>
                    </m:nary>
                  </m:oMath>
                </a14:m>
                <a:r>
                  <a:rPr lang="en-US" altLang="de-DE" sz="1800" dirty="0" smtClean="0">
                    <a:solidFill>
                      <a:schemeClr val="tx1"/>
                    </a:solidFill>
                    <a:latin typeface="+mn-lt"/>
                  </a:rPr>
                  <a:t> = </a:t>
                </a:r>
                <a14:m>
                  <m:oMath xmlns:m="http://schemas.openxmlformats.org/officeDocument/2006/math">
                    <m:nary>
                      <m:naryPr>
                        <m:chr m:val="∑"/>
                        <m:supHide m:val="on"/>
                        <m:ctrlPr>
                          <a:rPr lang="de-DE" altLang="de-DE" sz="1800" i="1">
                            <a:solidFill>
                              <a:schemeClr val="tx1"/>
                            </a:solidFill>
                            <a:latin typeface="Cambria Math"/>
                          </a:rPr>
                        </m:ctrlPr>
                      </m:naryPr>
                      <m:sub>
                        <m:r>
                          <m:rPr>
                            <m:brk m:alnAt="7"/>
                          </m:rPr>
                          <a:rPr lang="de-DE" altLang="de-DE" sz="1800" i="1">
                            <a:solidFill>
                              <a:schemeClr val="tx1"/>
                            </a:solidFill>
                            <a:latin typeface="Cambria Math"/>
                          </a:rPr>
                          <m:t>𝑖</m:t>
                        </m:r>
                      </m:sub>
                      <m:sup/>
                      <m:e>
                        <m:sSub>
                          <m:sSubPr>
                            <m:ctrlPr>
                              <a:rPr lang="de-DE" altLang="de-DE" sz="1800" i="1">
                                <a:solidFill>
                                  <a:schemeClr val="tx1"/>
                                </a:solidFill>
                                <a:latin typeface="Cambria Math"/>
                              </a:rPr>
                            </m:ctrlPr>
                          </m:sSubPr>
                          <m:e>
                            <m:r>
                              <a:rPr lang="de-DE" altLang="de-DE" sz="1800" i="1">
                                <a:solidFill>
                                  <a:schemeClr val="tx1"/>
                                </a:solidFill>
                                <a:latin typeface="Cambria Math"/>
                              </a:rPr>
                              <m:t>𝑐</m:t>
                            </m:r>
                          </m:e>
                          <m:sub>
                            <m:r>
                              <a:rPr lang="de-DE" altLang="de-DE" sz="1800" i="1">
                                <a:solidFill>
                                  <a:schemeClr val="tx1"/>
                                </a:solidFill>
                                <a:latin typeface="Cambria Math"/>
                              </a:rPr>
                              <m:t>𝑖</m:t>
                            </m:r>
                          </m:sub>
                        </m:sSub>
                        <m:sSub>
                          <m:sSubPr>
                            <m:ctrlPr>
                              <a:rPr lang="de-DE" altLang="de-DE" sz="1800" i="1">
                                <a:solidFill>
                                  <a:schemeClr val="tx1"/>
                                </a:solidFill>
                                <a:latin typeface="Cambria Math"/>
                              </a:rPr>
                            </m:ctrlPr>
                          </m:sSubPr>
                          <m:e>
                            <m:r>
                              <m:rPr>
                                <m:nor/>
                              </m:rPr>
                              <a:rPr lang="de-DE" altLang="de-DE" sz="1800" b="1" i="0" smtClean="0">
                                <a:solidFill>
                                  <a:schemeClr val="tx1"/>
                                </a:solidFill>
                                <a:latin typeface="Cambria Math"/>
                              </a:rPr>
                              <m:t> </m:t>
                            </m:r>
                            <m:sSup>
                              <m:sSupPr>
                                <m:ctrlPr>
                                  <a:rPr lang="de-DE" altLang="de-DE" sz="1800" i="1" smtClean="0">
                                    <a:solidFill>
                                      <a:schemeClr val="tx1"/>
                                    </a:solidFill>
                                    <a:latin typeface="Cambria Math"/>
                                  </a:rPr>
                                </m:ctrlPr>
                              </m:sSupPr>
                              <m:e>
                                <m:sSub>
                                  <m:sSubPr>
                                    <m:ctrlPr>
                                      <a:rPr lang="de-DE" altLang="de-DE" sz="1800" i="1" smtClean="0">
                                        <a:solidFill>
                                          <a:schemeClr val="tx1"/>
                                        </a:solidFill>
                                        <a:latin typeface="Cambria Math"/>
                                      </a:rPr>
                                    </m:ctrlPr>
                                  </m:sSubPr>
                                  <m:e>
                                    <m:r>
                                      <a:rPr lang="de-DE" altLang="de-DE" sz="1800" b="0" i="1" smtClean="0">
                                        <a:solidFill>
                                          <a:schemeClr val="tx1"/>
                                        </a:solidFill>
                                        <a:latin typeface="Cambria Math"/>
                                      </a:rPr>
                                      <m:t>𝑘</m:t>
                                    </m:r>
                                  </m:e>
                                  <m:sub>
                                    <m:r>
                                      <a:rPr lang="de-DE" altLang="de-DE" sz="1800" b="0" i="1" smtClean="0">
                                        <a:solidFill>
                                          <a:schemeClr val="tx1"/>
                                        </a:solidFill>
                                        <a:latin typeface="Cambria Math"/>
                                      </a:rPr>
                                      <m:t>𝑖</m:t>
                                    </m:r>
                                  </m:sub>
                                </m:sSub>
                              </m:e>
                              <m:sup>
                                <m:r>
                                  <a:rPr lang="de-DE" altLang="de-DE" sz="1800" b="0" i="1" smtClean="0">
                                    <a:solidFill>
                                      <a:schemeClr val="tx1"/>
                                    </a:solidFill>
                                    <a:latin typeface="Cambria Math"/>
                                  </a:rPr>
                                  <m:t>𝑡</m:t>
                                </m:r>
                              </m:sup>
                            </m:sSup>
                            <m:r>
                              <m:rPr>
                                <m:nor/>
                              </m:rPr>
                              <a:rPr lang="de-DE" altLang="de-DE" sz="1800" b="1" i="0" smtClean="0">
                                <a:solidFill>
                                  <a:schemeClr val="tx1"/>
                                </a:solidFill>
                                <a:latin typeface="Cambria Math"/>
                              </a:rPr>
                              <m:t> </m:t>
                            </m:r>
                            <m:r>
                              <m:rPr>
                                <m:nor/>
                              </m:rPr>
                              <a:rPr lang="de-DE" altLang="de-DE" sz="1800" b="1">
                                <a:solidFill>
                                  <a:schemeClr val="tx1"/>
                                </a:solidFill>
                                <a:latin typeface="Cambria Math"/>
                              </a:rPr>
                              <m:t>v</m:t>
                            </m:r>
                          </m:e>
                          <m:sub>
                            <m:r>
                              <a:rPr lang="de-DE" altLang="de-DE" sz="1800" i="1">
                                <a:solidFill>
                                  <a:schemeClr val="tx1"/>
                                </a:solidFill>
                                <a:latin typeface="Cambria Math"/>
                              </a:rPr>
                              <m:t>𝑖</m:t>
                            </m:r>
                          </m:sub>
                        </m:sSub>
                      </m:e>
                    </m:nary>
                    <m:r>
                      <a:rPr lang="de-DE" altLang="de-DE" sz="1800" b="0" i="1" smtClean="0">
                        <a:solidFill>
                          <a:schemeClr val="tx1"/>
                        </a:solidFill>
                        <a:latin typeface="Cambria Math"/>
                      </a:rPr>
                      <m:t>=</m:t>
                    </m:r>
                    <m:sSup>
                      <m:sSupPr>
                        <m:ctrlPr>
                          <a:rPr lang="de-DE" altLang="de-DE" sz="1800" b="1" i="1">
                            <a:solidFill>
                              <a:schemeClr val="tx1"/>
                            </a:solidFill>
                            <a:latin typeface="Cambria Math"/>
                          </a:rPr>
                        </m:ctrlPr>
                      </m:sSupPr>
                      <m:e>
                        <m:sSub>
                          <m:sSubPr>
                            <m:ctrlPr>
                              <a:rPr lang="de-DE" altLang="de-DE" sz="1800" i="1">
                                <a:solidFill>
                                  <a:schemeClr val="tx1"/>
                                </a:solidFill>
                                <a:latin typeface="Cambria Math"/>
                              </a:rPr>
                            </m:ctrlPr>
                          </m:sSubPr>
                          <m:e>
                            <m:r>
                              <a:rPr lang="de-DE" altLang="de-DE" sz="1800" b="0" i="1">
                                <a:solidFill>
                                  <a:schemeClr val="tx1"/>
                                </a:solidFill>
                                <a:latin typeface="Cambria Math"/>
                              </a:rPr>
                              <m:t>𝑘</m:t>
                            </m:r>
                          </m:e>
                          <m:sub>
                            <m:r>
                              <a:rPr lang="de-DE" altLang="de-DE" sz="1800" b="0" i="1" smtClean="0">
                                <a:solidFill>
                                  <a:schemeClr val="tx1"/>
                                </a:solidFill>
                                <a:latin typeface="Cambria Math"/>
                              </a:rPr>
                              <m:t>1</m:t>
                            </m:r>
                          </m:sub>
                        </m:sSub>
                      </m:e>
                      <m:sup>
                        <m:r>
                          <a:rPr lang="de-DE" altLang="de-DE" sz="1800" b="1" i="1">
                            <a:solidFill>
                              <a:schemeClr val="tx1"/>
                            </a:solidFill>
                            <a:latin typeface="Cambria Math"/>
                          </a:rPr>
                          <m:t>𝒕</m:t>
                        </m:r>
                      </m:sup>
                    </m:sSup>
                    <m:nary>
                      <m:naryPr>
                        <m:chr m:val="∑"/>
                        <m:supHide m:val="on"/>
                        <m:ctrlPr>
                          <a:rPr lang="de-DE" altLang="de-DE" sz="1800" i="1">
                            <a:solidFill>
                              <a:schemeClr val="tx1"/>
                            </a:solidFill>
                            <a:latin typeface="Cambria Math"/>
                          </a:rPr>
                        </m:ctrlPr>
                      </m:naryPr>
                      <m:sub>
                        <m:r>
                          <m:rPr>
                            <m:brk m:alnAt="7"/>
                          </m:rPr>
                          <a:rPr lang="de-DE" altLang="de-DE" sz="1800" i="1">
                            <a:solidFill>
                              <a:schemeClr val="tx1"/>
                            </a:solidFill>
                            <a:latin typeface="Cambria Math"/>
                          </a:rPr>
                          <m:t>𝑖</m:t>
                        </m:r>
                      </m:sub>
                      <m:sup/>
                      <m:e>
                        <m:sSub>
                          <m:sSubPr>
                            <m:ctrlPr>
                              <a:rPr lang="de-DE" altLang="de-DE" sz="1800" i="1">
                                <a:solidFill>
                                  <a:schemeClr val="tx1"/>
                                </a:solidFill>
                                <a:latin typeface="Cambria Math"/>
                              </a:rPr>
                            </m:ctrlPr>
                          </m:sSubPr>
                          <m:e>
                            <m:r>
                              <a:rPr lang="de-DE" altLang="de-DE" sz="1800" i="1">
                                <a:solidFill>
                                  <a:schemeClr val="tx1"/>
                                </a:solidFill>
                                <a:latin typeface="Cambria Math"/>
                              </a:rPr>
                              <m:t>𝑐</m:t>
                            </m:r>
                          </m:e>
                          <m:sub>
                            <m:r>
                              <a:rPr lang="de-DE" altLang="de-DE" sz="1800" i="1">
                                <a:solidFill>
                                  <a:schemeClr val="tx1"/>
                                </a:solidFill>
                                <a:latin typeface="Cambria Math"/>
                              </a:rPr>
                              <m:t>𝑖</m:t>
                            </m:r>
                          </m:sub>
                        </m:sSub>
                        <m:sSup>
                          <m:sSupPr>
                            <m:ctrlPr>
                              <a:rPr lang="de-DE" altLang="de-DE" sz="1800" i="1" smtClean="0">
                                <a:solidFill>
                                  <a:schemeClr val="tx1"/>
                                </a:solidFill>
                                <a:latin typeface="Cambria Math"/>
                              </a:rPr>
                            </m:ctrlPr>
                          </m:sSupPr>
                          <m:e>
                            <m:d>
                              <m:dPr>
                                <m:begChr m:val="["/>
                                <m:endChr m:val="]"/>
                                <m:ctrlPr>
                                  <a:rPr lang="de-DE" altLang="de-DE" sz="1800" i="1" smtClean="0">
                                    <a:solidFill>
                                      <a:schemeClr val="tx1"/>
                                    </a:solidFill>
                                    <a:latin typeface="Cambria Math"/>
                                  </a:rPr>
                                </m:ctrlPr>
                              </m:dPr>
                              <m:e>
                                <m:f>
                                  <m:fPr>
                                    <m:ctrlPr>
                                      <a:rPr lang="de-DE" altLang="de-DE" sz="1800" i="1" smtClean="0">
                                        <a:solidFill>
                                          <a:schemeClr val="tx1"/>
                                        </a:solidFill>
                                        <a:latin typeface="Cambria Math"/>
                                      </a:rPr>
                                    </m:ctrlPr>
                                  </m:fPr>
                                  <m:num>
                                    <m:sSub>
                                      <m:sSubPr>
                                        <m:ctrlPr>
                                          <a:rPr lang="de-DE" altLang="de-DE" sz="1800" i="1" smtClean="0">
                                            <a:solidFill>
                                              <a:schemeClr val="tx1"/>
                                            </a:solidFill>
                                            <a:latin typeface="Cambria Math"/>
                                          </a:rPr>
                                        </m:ctrlPr>
                                      </m:sSubPr>
                                      <m:e>
                                        <m:r>
                                          <a:rPr lang="de-DE" altLang="de-DE" sz="1800" b="0" i="1" smtClean="0">
                                            <a:solidFill>
                                              <a:schemeClr val="tx1"/>
                                            </a:solidFill>
                                            <a:latin typeface="Cambria Math"/>
                                          </a:rPr>
                                          <m:t>𝑘</m:t>
                                        </m:r>
                                      </m:e>
                                      <m:sub>
                                        <m:r>
                                          <a:rPr lang="de-DE" altLang="de-DE" sz="1800" b="0" i="1" smtClean="0">
                                            <a:solidFill>
                                              <a:schemeClr val="tx1"/>
                                            </a:solidFill>
                                            <a:latin typeface="Cambria Math"/>
                                          </a:rPr>
                                          <m:t>𝑖</m:t>
                                        </m:r>
                                      </m:sub>
                                    </m:sSub>
                                  </m:num>
                                  <m:den>
                                    <m:sSub>
                                      <m:sSubPr>
                                        <m:ctrlPr>
                                          <a:rPr lang="de-DE" altLang="de-DE" sz="1800" i="1" smtClean="0">
                                            <a:solidFill>
                                              <a:schemeClr val="tx1"/>
                                            </a:solidFill>
                                            <a:latin typeface="Cambria Math"/>
                                          </a:rPr>
                                        </m:ctrlPr>
                                      </m:sSubPr>
                                      <m:e>
                                        <m:r>
                                          <a:rPr lang="de-DE" altLang="de-DE" sz="1800" b="0" i="1" smtClean="0">
                                            <a:solidFill>
                                              <a:schemeClr val="tx1"/>
                                            </a:solidFill>
                                            <a:latin typeface="Cambria Math"/>
                                          </a:rPr>
                                          <m:t>𝑘</m:t>
                                        </m:r>
                                      </m:e>
                                      <m:sub>
                                        <m:r>
                                          <a:rPr lang="de-DE" altLang="de-DE" sz="1800" b="0" i="1" smtClean="0">
                                            <a:solidFill>
                                              <a:schemeClr val="tx1"/>
                                            </a:solidFill>
                                            <a:latin typeface="Cambria Math"/>
                                          </a:rPr>
                                          <m:t>1</m:t>
                                        </m:r>
                                      </m:sub>
                                    </m:sSub>
                                  </m:den>
                                </m:f>
                              </m:e>
                            </m:d>
                          </m:e>
                          <m:sup>
                            <m:r>
                              <a:rPr lang="de-DE" altLang="de-DE" sz="1800" b="0" i="1" smtClean="0">
                                <a:solidFill>
                                  <a:schemeClr val="tx1"/>
                                </a:solidFill>
                                <a:latin typeface="Cambria Math"/>
                              </a:rPr>
                              <m:t>𝑡</m:t>
                            </m:r>
                          </m:sup>
                        </m:sSup>
                        <m:sSub>
                          <m:sSubPr>
                            <m:ctrlPr>
                              <a:rPr lang="de-DE" altLang="de-DE" sz="1800" i="1">
                                <a:solidFill>
                                  <a:schemeClr val="tx1"/>
                                </a:solidFill>
                                <a:latin typeface="Cambria Math"/>
                              </a:rPr>
                            </m:ctrlPr>
                          </m:sSubPr>
                          <m:e>
                            <m:r>
                              <m:rPr>
                                <m:nor/>
                              </m:rPr>
                              <a:rPr lang="de-DE" altLang="de-DE" sz="1800" b="1">
                                <a:solidFill>
                                  <a:schemeClr val="tx1"/>
                                </a:solidFill>
                                <a:latin typeface="Cambria Math"/>
                              </a:rPr>
                              <m:t>v</m:t>
                            </m:r>
                          </m:e>
                          <m:sub>
                            <m:r>
                              <a:rPr lang="de-DE" altLang="de-DE" sz="1800" i="1">
                                <a:solidFill>
                                  <a:schemeClr val="tx1"/>
                                </a:solidFill>
                                <a:latin typeface="Cambria Math"/>
                              </a:rPr>
                              <m:t>𝑖</m:t>
                            </m:r>
                          </m:sub>
                        </m:sSub>
                      </m:e>
                    </m:nary>
                  </m:oMath>
                </a14:m>
                <a:endParaRPr lang="en-US" altLang="de-DE" sz="1800" dirty="0" smtClean="0">
                  <a:solidFill>
                    <a:schemeClr val="tx1"/>
                  </a:solidFill>
                  <a:latin typeface="+mn-lt"/>
                </a:endParaRPr>
              </a:p>
              <a:p>
                <a:pPr eaLnBrk="1" hangingPunct="1">
                  <a:lnSpc>
                    <a:spcPts val="2500"/>
                  </a:lnSpc>
                  <a:defRPr/>
                </a:pPr>
                <a:endParaRPr lang="en-US" altLang="de-DE" sz="1800" dirty="0">
                  <a:solidFill>
                    <a:schemeClr val="tx1"/>
                  </a:solidFill>
                  <a:latin typeface="+mn-lt"/>
                </a:endParaRPr>
              </a:p>
              <a:p>
                <a:pPr eaLnBrk="1" hangingPunct="1">
                  <a:lnSpc>
                    <a:spcPts val="2500"/>
                  </a:lnSpc>
                  <a:defRPr/>
                </a:pPr>
                <a:r>
                  <a:rPr lang="en-US" altLang="de-DE" sz="1800" dirty="0">
                    <a:solidFill>
                      <a:schemeClr val="tx1"/>
                    </a:solidFill>
                    <a:latin typeface="+mn-lt"/>
                  </a:rPr>
                  <a:t>w</a:t>
                </a:r>
                <a:r>
                  <a:rPr lang="en-US" altLang="de-DE" sz="1800" dirty="0" smtClean="0">
                    <a:solidFill>
                      <a:schemeClr val="tx1"/>
                    </a:solidFill>
                    <a:latin typeface="+mn-lt"/>
                  </a:rPr>
                  <a:t>here the </a:t>
                </a:r>
                <a:r>
                  <a:rPr lang="en-US" altLang="de-DE" sz="1800" i="1" dirty="0" err="1" smtClean="0">
                    <a:solidFill>
                      <a:schemeClr val="tx1"/>
                    </a:solidFill>
                    <a:latin typeface="+mn-lt"/>
                  </a:rPr>
                  <a:t>k</a:t>
                </a:r>
                <a:r>
                  <a:rPr lang="en-US" altLang="de-DE" sz="1800" i="1" baseline="-25000" dirty="0" err="1" smtClean="0">
                    <a:solidFill>
                      <a:schemeClr val="tx1"/>
                    </a:solidFill>
                    <a:latin typeface="+mn-lt"/>
                  </a:rPr>
                  <a:t>i</a:t>
                </a:r>
                <a:r>
                  <a:rPr lang="en-US" altLang="de-DE" sz="1800" dirty="0" smtClean="0">
                    <a:solidFill>
                      <a:schemeClr val="tx1"/>
                    </a:solidFill>
                    <a:latin typeface="+mn-lt"/>
                  </a:rPr>
                  <a:t>  are the eigenvalues of </a:t>
                </a:r>
                <a:r>
                  <a:rPr lang="en-US" altLang="de-DE" sz="1800" b="1" dirty="0" smtClean="0">
                    <a:solidFill>
                      <a:schemeClr val="tx1"/>
                    </a:solidFill>
                    <a:latin typeface="+mn-lt"/>
                  </a:rPr>
                  <a:t>A</a:t>
                </a:r>
                <a:r>
                  <a:rPr lang="en-US" altLang="de-DE" sz="1800" dirty="0" smtClean="0">
                    <a:solidFill>
                      <a:schemeClr val="tx1"/>
                    </a:solidFill>
                    <a:latin typeface="+mn-lt"/>
                  </a:rPr>
                  <a:t> and </a:t>
                </a:r>
                <a:r>
                  <a:rPr lang="en-US" altLang="de-DE" sz="1800" i="1" dirty="0" smtClean="0">
                    <a:solidFill>
                      <a:schemeClr val="tx1"/>
                    </a:solidFill>
                  </a:rPr>
                  <a:t>k</a:t>
                </a:r>
                <a:r>
                  <a:rPr lang="en-US" altLang="de-DE" sz="1800" i="1" baseline="-25000" dirty="0" smtClean="0">
                    <a:solidFill>
                      <a:schemeClr val="tx1"/>
                    </a:solidFill>
                  </a:rPr>
                  <a:t>1</a:t>
                </a:r>
                <a:r>
                  <a:rPr lang="en-US" altLang="de-DE" sz="1800" dirty="0" smtClean="0">
                    <a:solidFill>
                      <a:schemeClr val="tx1"/>
                    </a:solidFill>
                  </a:rPr>
                  <a:t>  is the largest of them.</a:t>
                </a:r>
              </a:p>
              <a:p>
                <a:pPr eaLnBrk="1" hangingPunct="1">
                  <a:lnSpc>
                    <a:spcPts val="2500"/>
                  </a:lnSpc>
                  <a:defRPr/>
                </a:pPr>
                <a:endParaRPr lang="en-US" altLang="de-DE" sz="1800" dirty="0">
                  <a:solidFill>
                    <a:schemeClr val="tx1"/>
                  </a:solidFill>
                </a:endParaRPr>
              </a:p>
              <a:p>
                <a:pPr eaLnBrk="1" hangingPunct="1">
                  <a:lnSpc>
                    <a:spcPts val="2500"/>
                  </a:lnSpc>
                  <a:defRPr/>
                </a:pPr>
                <a:r>
                  <a:rPr lang="en-US" altLang="de-DE" sz="1800" dirty="0">
                    <a:solidFill>
                      <a:schemeClr val="tx1"/>
                    </a:solidFill>
                  </a:rPr>
                  <a:t>	</a:t>
                </a:r>
                <a:r>
                  <a:rPr lang="en-US" altLang="de-DE" sz="1400" dirty="0" smtClean="0">
                    <a:solidFill>
                      <a:schemeClr val="tx1"/>
                    </a:solidFill>
                  </a:rPr>
                  <a:t>(remember </a:t>
                </a:r>
                <a:r>
                  <a:rPr lang="en-US" altLang="de-DE" sz="1400" b="1" dirty="0" smtClean="0">
                    <a:solidFill>
                      <a:schemeClr val="tx1"/>
                    </a:solidFill>
                  </a:rPr>
                  <a:t>A x</a:t>
                </a:r>
                <a:r>
                  <a:rPr lang="en-US" altLang="de-DE" sz="1400" dirty="0" smtClean="0">
                    <a:solidFill>
                      <a:schemeClr val="tx1"/>
                    </a:solidFill>
                  </a:rPr>
                  <a:t> = </a:t>
                </a:r>
                <a:r>
                  <a:rPr lang="en-US" altLang="de-DE" sz="1400" dirty="0" smtClean="0">
                    <a:solidFill>
                      <a:schemeClr val="tx1"/>
                    </a:solidFill>
                    <a:sym typeface="Symbol"/>
                  </a:rPr>
                  <a:t> </a:t>
                </a:r>
                <a:r>
                  <a:rPr lang="en-US" altLang="de-DE" sz="1400" b="1" dirty="0" smtClean="0">
                    <a:solidFill>
                      <a:schemeClr val="tx1"/>
                    </a:solidFill>
                    <a:sym typeface="Symbol"/>
                  </a:rPr>
                  <a:t>x</a:t>
                </a:r>
                <a:r>
                  <a:rPr lang="en-US" altLang="de-DE" sz="1400" dirty="0" smtClean="0">
                    <a:solidFill>
                      <a:schemeClr val="tx1"/>
                    </a:solidFill>
                    <a:sym typeface="Symbol"/>
                  </a:rPr>
                  <a:t> from linear algebra for each eigenvector </a:t>
                </a:r>
                <a:r>
                  <a:rPr lang="en-US" altLang="de-DE" sz="1400" b="1" dirty="0" smtClean="0">
                    <a:solidFill>
                      <a:schemeClr val="tx1"/>
                    </a:solidFill>
                    <a:sym typeface="Symbol"/>
                  </a:rPr>
                  <a:t>x</a:t>
                </a:r>
                <a:r>
                  <a:rPr lang="en-US" altLang="de-DE" sz="1400" dirty="0" smtClean="0">
                    <a:solidFill>
                      <a:schemeClr val="tx1"/>
                    </a:solidFill>
                    <a:sym typeface="Symbol"/>
                  </a:rPr>
                  <a:t>)</a:t>
                </a:r>
                <a:endParaRPr lang="en-US" altLang="de-DE" sz="1400" dirty="0" smtClean="0">
                  <a:solidFill>
                    <a:schemeClr val="tx1"/>
                  </a:solidFill>
                </a:endParaRPr>
              </a:p>
              <a:p>
                <a:pPr eaLnBrk="1" hangingPunct="1">
                  <a:lnSpc>
                    <a:spcPts val="2500"/>
                  </a:lnSpc>
                  <a:defRPr/>
                </a:pPr>
                <a:endParaRPr lang="en-US" altLang="de-DE" sz="1800" dirty="0">
                  <a:solidFill>
                    <a:schemeClr val="tx1"/>
                  </a:solidFill>
                </a:endParaRPr>
              </a:p>
              <a:p>
                <a:pPr eaLnBrk="1" hangingPunct="1">
                  <a:lnSpc>
                    <a:spcPts val="2500"/>
                  </a:lnSpc>
                  <a:defRPr/>
                </a:pPr>
                <a:r>
                  <a:rPr lang="en-US" altLang="de-DE" sz="1800" dirty="0" smtClean="0">
                    <a:solidFill>
                      <a:schemeClr val="tx1"/>
                    </a:solidFill>
                  </a:rPr>
                  <a:t>Since </a:t>
                </a:r>
                <a:r>
                  <a:rPr lang="en-US" altLang="de-DE" sz="1800" i="1" dirty="0" err="1">
                    <a:solidFill>
                      <a:schemeClr val="tx1"/>
                    </a:solidFill>
                  </a:rPr>
                  <a:t>k</a:t>
                </a:r>
                <a:r>
                  <a:rPr lang="en-US" altLang="de-DE" sz="1800" i="1" baseline="-25000" dirty="0" err="1">
                    <a:solidFill>
                      <a:schemeClr val="tx1"/>
                    </a:solidFill>
                  </a:rPr>
                  <a:t>i</a:t>
                </a:r>
                <a:r>
                  <a:rPr lang="en-US" altLang="de-DE" sz="1800" dirty="0">
                    <a:solidFill>
                      <a:schemeClr val="tx1"/>
                    </a:solidFill>
                  </a:rPr>
                  <a:t>  </a:t>
                </a:r>
                <a:r>
                  <a:rPr lang="en-US" altLang="de-DE" sz="1800" dirty="0" smtClean="0">
                    <a:solidFill>
                      <a:schemeClr val="tx1"/>
                    </a:solidFill>
                  </a:rPr>
                  <a:t>/ </a:t>
                </a:r>
                <a:r>
                  <a:rPr lang="en-US" altLang="de-DE" sz="1800" i="1" dirty="0" smtClean="0">
                    <a:solidFill>
                      <a:schemeClr val="tx1"/>
                    </a:solidFill>
                  </a:rPr>
                  <a:t>k</a:t>
                </a:r>
                <a:r>
                  <a:rPr lang="en-US" altLang="de-DE" sz="1800" i="1" baseline="-25000" dirty="0" smtClean="0">
                    <a:solidFill>
                      <a:schemeClr val="tx1"/>
                    </a:solidFill>
                  </a:rPr>
                  <a:t>1</a:t>
                </a:r>
                <a:r>
                  <a:rPr lang="en-US" altLang="de-DE" sz="1800" dirty="0" smtClean="0">
                    <a:solidFill>
                      <a:schemeClr val="tx1"/>
                    </a:solidFill>
                  </a:rPr>
                  <a:t>  &lt; 1 for all </a:t>
                </a:r>
                <a:r>
                  <a:rPr lang="en-US" altLang="de-DE" sz="1800" i="1" dirty="0" err="1" smtClean="0">
                    <a:solidFill>
                      <a:schemeClr val="tx1"/>
                    </a:solidFill>
                  </a:rPr>
                  <a:t>i</a:t>
                </a:r>
                <a:r>
                  <a:rPr lang="en-US" altLang="de-DE" sz="1800" i="1" dirty="0" smtClean="0">
                    <a:solidFill>
                      <a:schemeClr val="tx1"/>
                    </a:solidFill>
                  </a:rPr>
                  <a:t> </a:t>
                </a:r>
                <a:r>
                  <a:rPr lang="en-US" altLang="de-DE" sz="1800" i="1" dirty="0" smtClean="0">
                    <a:solidFill>
                      <a:schemeClr val="tx1"/>
                    </a:solidFill>
                    <a:sym typeface="Symbol"/>
                  </a:rPr>
                  <a:t></a:t>
                </a:r>
                <a:r>
                  <a:rPr lang="en-US" altLang="de-DE" sz="1800" i="1" dirty="0" smtClean="0">
                    <a:solidFill>
                      <a:schemeClr val="tx1"/>
                    </a:solidFill>
                  </a:rPr>
                  <a:t> j , </a:t>
                </a:r>
                <a:r>
                  <a:rPr lang="en-US" altLang="de-DE" sz="1800" dirty="0" smtClean="0">
                    <a:solidFill>
                      <a:schemeClr val="tx1"/>
                    </a:solidFill>
                  </a:rPr>
                  <a:t>all terms in the sum decay exponentially as </a:t>
                </a:r>
                <a:r>
                  <a:rPr lang="en-US" altLang="de-DE" sz="1800" i="1" dirty="0" smtClean="0">
                    <a:solidFill>
                      <a:schemeClr val="tx1"/>
                    </a:solidFill>
                  </a:rPr>
                  <a:t>t</a:t>
                </a:r>
                <a:r>
                  <a:rPr lang="en-US" altLang="de-DE" sz="1800" dirty="0" smtClean="0">
                    <a:solidFill>
                      <a:schemeClr val="tx1"/>
                    </a:solidFill>
                  </a:rPr>
                  <a:t> </a:t>
                </a:r>
              </a:p>
              <a:p>
                <a:pPr eaLnBrk="1" hangingPunct="1">
                  <a:lnSpc>
                    <a:spcPts val="2500"/>
                  </a:lnSpc>
                  <a:defRPr/>
                </a:pPr>
                <a:r>
                  <a:rPr lang="en-US" altLang="de-DE" sz="1800" dirty="0" smtClean="0">
                    <a:solidFill>
                      <a:schemeClr val="tx1"/>
                    </a:solidFill>
                  </a:rPr>
                  <a:t>becomes large.</a:t>
                </a:r>
              </a:p>
              <a:p>
                <a:pPr eaLnBrk="1" hangingPunct="1">
                  <a:lnSpc>
                    <a:spcPts val="2500"/>
                  </a:lnSpc>
                  <a:defRPr/>
                </a:pPr>
                <a:endParaRPr lang="en-US" altLang="de-DE" sz="1800" dirty="0">
                  <a:solidFill>
                    <a:schemeClr val="tx1"/>
                  </a:solidFill>
                </a:endParaRPr>
              </a:p>
              <a:p>
                <a:pPr eaLnBrk="1" hangingPunct="1">
                  <a:lnSpc>
                    <a:spcPts val="2500"/>
                  </a:lnSpc>
                  <a:defRPr/>
                </a:pPr>
                <a:r>
                  <a:rPr lang="en-US" altLang="de-DE" sz="1800" dirty="0" smtClean="0">
                    <a:solidFill>
                      <a:schemeClr val="tx1"/>
                    </a:solidFill>
                  </a:rPr>
                  <a:t>In the limit </a:t>
                </a:r>
                <a:r>
                  <a:rPr lang="en-US" altLang="de-DE" sz="1800" i="1" dirty="0" smtClean="0">
                    <a:solidFill>
                      <a:schemeClr val="tx1"/>
                    </a:solidFill>
                  </a:rPr>
                  <a:t>t </a:t>
                </a:r>
                <a:r>
                  <a:rPr lang="en-US" altLang="de-DE" sz="1800" i="1" dirty="0" smtClean="0">
                    <a:solidFill>
                      <a:schemeClr val="tx1"/>
                    </a:solidFill>
                    <a:latin typeface="Arial"/>
                    <a:cs typeface="Arial"/>
                  </a:rPr>
                  <a:t>→ </a:t>
                </a:r>
                <a:r>
                  <a:rPr lang="en-US" altLang="de-DE" sz="1800" i="1" dirty="0" smtClean="0">
                    <a:solidFill>
                      <a:schemeClr val="tx1"/>
                    </a:solidFill>
                    <a:latin typeface="Arial"/>
                    <a:cs typeface="Arial"/>
                    <a:sym typeface="Symbol"/>
                  </a:rPr>
                  <a:t></a:t>
                </a:r>
                <a:r>
                  <a:rPr lang="en-US" altLang="de-DE" sz="1800" dirty="0" smtClean="0">
                    <a:solidFill>
                      <a:schemeClr val="tx1"/>
                    </a:solidFill>
                  </a:rPr>
                  <a:t>, we get </a:t>
                </a:r>
                <a:r>
                  <a:rPr lang="en-US" altLang="de-DE" sz="1800" b="1" dirty="0">
                    <a:solidFill>
                      <a:schemeClr val="tx1"/>
                    </a:solidFill>
                  </a:rPr>
                  <a:t>x</a:t>
                </a:r>
                <a:r>
                  <a:rPr lang="en-US" altLang="de-DE" sz="1800" dirty="0">
                    <a:solidFill>
                      <a:schemeClr val="tx1"/>
                    </a:solidFill>
                  </a:rPr>
                  <a:t>(t)</a:t>
                </a:r>
                <a:r>
                  <a:rPr lang="en-US" altLang="de-DE" sz="1800" b="1" dirty="0">
                    <a:solidFill>
                      <a:schemeClr val="tx1"/>
                    </a:solidFill>
                  </a:rPr>
                  <a:t> = </a:t>
                </a:r>
                <a:r>
                  <a:rPr lang="en-US" altLang="de-DE" sz="1800" i="1" dirty="0" smtClean="0">
                    <a:solidFill>
                      <a:schemeClr val="tx1"/>
                    </a:solidFill>
                  </a:rPr>
                  <a:t>c</a:t>
                </a:r>
                <a:r>
                  <a:rPr lang="en-US" altLang="de-DE" sz="1800" i="1" baseline="-25000" dirty="0" smtClean="0">
                    <a:solidFill>
                      <a:schemeClr val="tx1"/>
                    </a:solidFill>
                  </a:rPr>
                  <a:t>1</a:t>
                </a:r>
                <a:r>
                  <a:rPr lang="en-US" altLang="de-DE" sz="1800" dirty="0" smtClean="0">
                    <a:solidFill>
                      <a:schemeClr val="tx1"/>
                    </a:solidFill>
                  </a:rPr>
                  <a:t> </a:t>
                </a:r>
                <a:r>
                  <a:rPr lang="en-US" altLang="de-DE" sz="1800" i="1" dirty="0" smtClean="0">
                    <a:solidFill>
                      <a:schemeClr val="tx1"/>
                    </a:solidFill>
                  </a:rPr>
                  <a:t>k</a:t>
                </a:r>
                <a:r>
                  <a:rPr lang="en-US" altLang="de-DE" sz="1800" i="1" baseline="-25000" dirty="0" smtClean="0">
                    <a:solidFill>
                      <a:schemeClr val="tx1"/>
                    </a:solidFill>
                  </a:rPr>
                  <a:t>1</a:t>
                </a:r>
                <a:r>
                  <a:rPr lang="en-US" altLang="de-DE" sz="1800" b="1" baseline="30000" dirty="0" smtClean="0">
                    <a:solidFill>
                      <a:schemeClr val="tx1"/>
                    </a:solidFill>
                  </a:rPr>
                  <a:t>t</a:t>
                </a:r>
                <a:r>
                  <a:rPr lang="en-US" altLang="de-DE" sz="1800" b="1" dirty="0" smtClean="0">
                    <a:solidFill>
                      <a:schemeClr val="tx1"/>
                    </a:solidFill>
                  </a:rPr>
                  <a:t> v</a:t>
                </a:r>
                <a:r>
                  <a:rPr lang="en-US" altLang="de-DE" sz="1800" baseline="-25000" dirty="0" smtClean="0">
                    <a:solidFill>
                      <a:schemeClr val="tx1"/>
                    </a:solidFill>
                  </a:rPr>
                  <a:t>1</a:t>
                </a:r>
                <a:endParaRPr lang="en-US" altLang="de-DE" sz="1800" dirty="0">
                  <a:solidFill>
                    <a:schemeClr val="tx1"/>
                  </a:solidFill>
                </a:endParaRPr>
              </a:p>
              <a:p>
                <a:pPr eaLnBrk="1" hangingPunct="1">
                  <a:lnSpc>
                    <a:spcPts val="2500"/>
                  </a:lnSpc>
                  <a:defRPr/>
                </a:pPr>
                <a:endParaRPr lang="en-US" altLang="de-DE" sz="1800" dirty="0" smtClean="0">
                  <a:solidFill>
                    <a:schemeClr val="tx1"/>
                  </a:solidFill>
                  <a:latin typeface="+mn-lt"/>
                </a:endParaRPr>
              </a:p>
              <a:p>
                <a:pPr eaLnBrk="1" hangingPunct="1">
                  <a:lnSpc>
                    <a:spcPts val="2500"/>
                  </a:lnSpc>
                  <a:defRPr/>
                </a:pPr>
                <a:r>
                  <a:rPr lang="en-US" altLang="de-DE" sz="1400" baseline="30000" dirty="0">
                    <a:solidFill>
                      <a:schemeClr val="tx1"/>
                    </a:solidFill>
                    <a:latin typeface="+mn-lt"/>
                  </a:rPr>
                  <a:t>1</a:t>
                </a:r>
                <a:r>
                  <a:rPr lang="en-US" altLang="de-DE" sz="1400" dirty="0" smtClean="0">
                    <a:solidFill>
                      <a:schemeClr val="tx1"/>
                    </a:solidFill>
                    <a:latin typeface="+mn-lt"/>
                  </a:rPr>
                  <a:t> Remember from linear algebra that a quadratic matrix with full rank can be </a:t>
                </a:r>
                <a:r>
                  <a:rPr lang="en-US" altLang="de-DE" sz="1400" dirty="0" err="1" smtClean="0">
                    <a:solidFill>
                      <a:schemeClr val="tx1"/>
                    </a:solidFill>
                    <a:latin typeface="+mn-lt"/>
                  </a:rPr>
                  <a:t>diagonalized</a:t>
                </a:r>
                <a:r>
                  <a:rPr lang="en-US" altLang="de-DE" sz="1400" dirty="0" smtClean="0">
                    <a:solidFill>
                      <a:schemeClr val="tx1"/>
                    </a:solidFill>
                    <a:latin typeface="+mn-lt"/>
                  </a:rPr>
                  <a:t>.</a:t>
                </a:r>
              </a:p>
            </p:txBody>
          </p:sp>
        </mc:Choice>
        <mc:Fallback>
          <p:sp>
            <p:nvSpPr>
              <p:cNvPr id="32772" name="Rectangle 2"/>
              <p:cNvSpPr>
                <a:spLocks noRot="1" noChangeAspect="1" noMove="1" noResize="1" noEditPoints="1" noAdjustHandles="1" noChangeArrowheads="1" noChangeShapeType="1" noTextEdit="1"/>
              </p:cNvSpPr>
              <p:nvPr/>
            </p:nvSpPr>
            <p:spPr bwMode="auto">
              <a:xfrm>
                <a:off x="348651" y="643086"/>
                <a:ext cx="7535717" cy="5450210"/>
              </a:xfrm>
              <a:prstGeom prst="rect">
                <a:avLst/>
              </a:prstGeom>
              <a:blipFill rotWithShape="1">
                <a:blip r:embed="rId2"/>
                <a:stretch>
                  <a:fillRect l="-1861" t="-1006" r="-324" b="-22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de-DE">
                    <a:noFill/>
                  </a:rPr>
                  <a:t> </a:t>
                </a:r>
              </a:p>
            </p:txBody>
          </p:sp>
        </mc:Fallback>
      </mc:AlternateContent>
      <p:sp>
        <p:nvSpPr>
          <p:cNvPr id="28676"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4307E2A2-BB70-42BA-8283-CB794041ED22}" type="slidenum">
              <a:rPr lang="de-DE" altLang="de-DE" sz="1000" smtClean="0"/>
              <a:pPr eaLnBrk="1" hangingPunct="1">
                <a:spcBef>
                  <a:spcPct val="0"/>
                </a:spcBef>
                <a:buFontTx/>
                <a:buNone/>
              </a:pPr>
              <a:t>13</a:t>
            </a:fld>
            <a:endParaRPr lang="de-DE" altLang="de-DE" sz="1000" smtClean="0"/>
          </a:p>
        </p:txBody>
      </p:sp>
      <p:sp>
        <p:nvSpPr>
          <p:cNvPr id="28677"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SS 2014 - lecture 1</a:t>
            </a:r>
          </a:p>
        </p:txBody>
      </p:sp>
      <p:sp>
        <p:nvSpPr>
          <p:cNvPr id="28678"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Mathematics of Biological Networks</a:t>
            </a:r>
          </a:p>
        </p:txBody>
      </p:sp>
    </p:spTree>
    <p:extLst>
      <p:ext uri="{BB962C8B-B14F-4D97-AF65-F5344CB8AC3E}">
        <p14:creationId xmlns:p14="http://schemas.microsoft.com/office/powerpoint/2010/main" val="419664933"/>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a:xfrm>
            <a:off x="690563" y="-12700"/>
            <a:ext cx="7831137" cy="633413"/>
          </a:xfrm>
        </p:spPr>
        <p:txBody>
          <a:bodyPr/>
          <a:lstStyle/>
          <a:p>
            <a:pPr eaLnBrk="1" hangingPunct="1"/>
            <a:r>
              <a:rPr lang="en-US" altLang="de-DE" dirty="0" smtClean="0">
                <a:ea typeface="ＭＳ Ｐゴシック" pitchFamily="34" charset="-128"/>
              </a:rPr>
              <a:t>Eigenvector Centrality</a:t>
            </a:r>
          </a:p>
        </p:txBody>
      </p:sp>
      <mc:AlternateContent xmlns:mc="http://schemas.openxmlformats.org/markup-compatibility/2006">
        <mc:Choice xmlns:a14="http://schemas.microsoft.com/office/drawing/2010/main" Requires="a14">
          <p:sp>
            <p:nvSpPr>
              <p:cNvPr id="32772" name="Rectangle 2"/>
              <p:cNvSpPr>
                <a:spLocks/>
              </p:cNvSpPr>
              <p:nvPr/>
            </p:nvSpPr>
            <p:spPr bwMode="auto">
              <a:xfrm>
                <a:off x="419100" y="692150"/>
                <a:ext cx="8271495" cy="4809009"/>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2500"/>
                  </a:lnSpc>
                  <a:defRPr/>
                </a:pPr>
                <a:r>
                  <a:rPr lang="de-DE" altLang="de-DE" sz="1800" dirty="0" smtClean="0">
                    <a:solidFill>
                      <a:schemeClr val="tx1"/>
                    </a:solidFill>
                    <a:latin typeface="+mn-lt"/>
                  </a:rPr>
                  <a:t>This </a:t>
                </a:r>
                <a:r>
                  <a:rPr lang="de-DE" altLang="de-DE" sz="1800" dirty="0" err="1" smtClean="0">
                    <a:solidFill>
                      <a:schemeClr val="tx1"/>
                    </a:solidFill>
                    <a:latin typeface="+mn-lt"/>
                  </a:rPr>
                  <a:t>limiting</a:t>
                </a:r>
                <a:r>
                  <a:rPr lang="en-US" altLang="de-DE" sz="1800" dirty="0">
                    <a:solidFill>
                      <a:schemeClr val="tx1"/>
                    </a:solidFill>
                    <a:latin typeface="+mn-lt"/>
                  </a:rPr>
                  <a:t> </a:t>
                </a:r>
                <a:r>
                  <a:rPr lang="en-US" altLang="de-DE" sz="1800" dirty="0" smtClean="0">
                    <a:solidFill>
                      <a:schemeClr val="tx1"/>
                    </a:solidFill>
                    <a:latin typeface="+mn-lt"/>
                  </a:rPr>
                  <a:t>vector of the eigenvector centralities is simply proportional </a:t>
                </a:r>
                <a:endParaRPr lang="en-US" altLang="de-DE" sz="1800" dirty="0" smtClean="0">
                  <a:solidFill>
                    <a:schemeClr val="tx1"/>
                  </a:solidFill>
                  <a:latin typeface="+mn-lt"/>
                </a:endParaRPr>
              </a:p>
              <a:p>
                <a:pPr eaLnBrk="1" hangingPunct="1">
                  <a:lnSpc>
                    <a:spcPts val="2500"/>
                  </a:lnSpc>
                  <a:defRPr/>
                </a:pPr>
                <a:r>
                  <a:rPr lang="en-US" altLang="de-DE" sz="1800" dirty="0" smtClean="0">
                    <a:solidFill>
                      <a:schemeClr val="tx1"/>
                    </a:solidFill>
                    <a:latin typeface="+mn-lt"/>
                  </a:rPr>
                  <a:t>to the leading </a:t>
                </a:r>
                <a:r>
                  <a:rPr lang="en-US" altLang="de-DE" sz="1800" dirty="0" smtClean="0">
                    <a:solidFill>
                      <a:schemeClr val="tx1"/>
                    </a:solidFill>
                    <a:latin typeface="+mn-lt"/>
                  </a:rPr>
                  <a:t>eigenvector of the adjacency matrix.</a:t>
                </a:r>
              </a:p>
              <a:p>
                <a:pPr eaLnBrk="1" hangingPunct="1">
                  <a:lnSpc>
                    <a:spcPts val="2500"/>
                  </a:lnSpc>
                  <a:defRPr/>
                </a:pPr>
                <a:endParaRPr lang="en-US" altLang="de-DE" sz="1800" dirty="0">
                  <a:solidFill>
                    <a:schemeClr val="tx1"/>
                  </a:solidFill>
                  <a:latin typeface="+mn-lt"/>
                </a:endParaRPr>
              </a:p>
              <a:p>
                <a:pPr eaLnBrk="1" hangingPunct="1">
                  <a:lnSpc>
                    <a:spcPts val="2500"/>
                  </a:lnSpc>
                  <a:defRPr/>
                </a:pPr>
                <a:r>
                  <a:rPr lang="en-US" altLang="de-DE" sz="1800" dirty="0" smtClean="0">
                    <a:solidFill>
                      <a:schemeClr val="tx1"/>
                    </a:solidFill>
                    <a:latin typeface="+mn-lt"/>
                  </a:rPr>
                  <a:t>Equivalently, we could say that the centrality </a:t>
                </a:r>
                <a:r>
                  <a:rPr lang="en-US" altLang="de-DE" sz="1800" b="1" dirty="0" smtClean="0">
                    <a:solidFill>
                      <a:schemeClr val="tx1"/>
                    </a:solidFill>
                    <a:latin typeface="+mn-lt"/>
                  </a:rPr>
                  <a:t>x</a:t>
                </a:r>
                <a:r>
                  <a:rPr lang="en-US" altLang="de-DE" sz="1800" dirty="0" smtClean="0">
                    <a:solidFill>
                      <a:schemeClr val="tx1"/>
                    </a:solidFill>
                    <a:latin typeface="+mn-lt"/>
                  </a:rPr>
                  <a:t> satisfies</a:t>
                </a:r>
              </a:p>
              <a:p>
                <a:pPr eaLnBrk="1" hangingPunct="1">
                  <a:lnSpc>
                    <a:spcPts val="2500"/>
                  </a:lnSpc>
                  <a:defRPr/>
                </a:pPr>
                <a:endParaRPr lang="en-US" altLang="de-DE" sz="1800" dirty="0">
                  <a:solidFill>
                    <a:schemeClr val="tx1"/>
                  </a:solidFill>
                  <a:latin typeface="+mn-lt"/>
                </a:endParaRPr>
              </a:p>
              <a:p>
                <a:pPr eaLnBrk="1" hangingPunct="1">
                  <a:lnSpc>
                    <a:spcPts val="2500"/>
                  </a:lnSpc>
                  <a:defRPr/>
                </a:pPr>
                <a:r>
                  <a:rPr lang="en-US" altLang="de-DE" sz="1800" dirty="0" smtClean="0">
                    <a:solidFill>
                      <a:schemeClr val="tx1"/>
                    </a:solidFill>
                    <a:latin typeface="+mn-lt"/>
                  </a:rPr>
                  <a:t>	</a:t>
                </a:r>
                <a:r>
                  <a:rPr lang="en-US" altLang="de-DE" sz="1800" b="1" dirty="0" smtClean="0">
                    <a:solidFill>
                      <a:schemeClr val="tx1"/>
                    </a:solidFill>
                    <a:latin typeface="+mn-lt"/>
                  </a:rPr>
                  <a:t>A x </a:t>
                </a:r>
                <a:r>
                  <a:rPr lang="en-US" altLang="de-DE" sz="1800" dirty="0" smtClean="0">
                    <a:solidFill>
                      <a:schemeClr val="tx1"/>
                    </a:solidFill>
                    <a:latin typeface="+mn-lt"/>
                  </a:rPr>
                  <a:t>= </a:t>
                </a:r>
                <a:r>
                  <a:rPr lang="en-US" altLang="de-DE" sz="1800" i="1" dirty="0" smtClean="0">
                    <a:solidFill>
                      <a:schemeClr val="tx1"/>
                    </a:solidFill>
                    <a:latin typeface="+mn-lt"/>
                    <a:sym typeface="Symbol"/>
                  </a:rPr>
                  <a:t>k</a:t>
                </a:r>
                <a:r>
                  <a:rPr lang="en-US" altLang="de-DE" sz="1800" baseline="-25000" dirty="0" smtClean="0">
                    <a:solidFill>
                      <a:schemeClr val="tx1"/>
                    </a:solidFill>
                    <a:latin typeface="+mn-lt"/>
                    <a:sym typeface="Symbol"/>
                  </a:rPr>
                  <a:t>1</a:t>
                </a:r>
                <a:r>
                  <a:rPr lang="en-US" altLang="de-DE" sz="1800" dirty="0" smtClean="0">
                    <a:solidFill>
                      <a:schemeClr val="tx1"/>
                    </a:solidFill>
                    <a:latin typeface="+mn-lt"/>
                    <a:sym typeface="Symbol"/>
                  </a:rPr>
                  <a:t> </a:t>
                </a:r>
                <a:r>
                  <a:rPr lang="en-US" altLang="de-DE" sz="1800" b="1" dirty="0" smtClean="0">
                    <a:solidFill>
                      <a:schemeClr val="tx1"/>
                    </a:solidFill>
                    <a:latin typeface="+mn-lt"/>
                    <a:sym typeface="Symbol"/>
                  </a:rPr>
                  <a:t>x</a:t>
                </a:r>
                <a:r>
                  <a:rPr lang="en-US" altLang="de-DE" sz="1800" dirty="0" smtClean="0">
                    <a:solidFill>
                      <a:schemeClr val="tx1"/>
                    </a:solidFill>
                    <a:latin typeface="+mn-lt"/>
                    <a:sym typeface="Symbol"/>
                  </a:rPr>
                  <a:t> </a:t>
                </a:r>
              </a:p>
              <a:p>
                <a:pPr eaLnBrk="1" hangingPunct="1">
                  <a:lnSpc>
                    <a:spcPts val="2500"/>
                  </a:lnSpc>
                  <a:defRPr/>
                </a:pPr>
                <a:endParaRPr lang="en-US" altLang="de-DE" sz="1800" dirty="0">
                  <a:solidFill>
                    <a:schemeClr val="tx1"/>
                  </a:solidFill>
                  <a:latin typeface="+mn-lt"/>
                  <a:sym typeface="Symbol"/>
                </a:endParaRPr>
              </a:p>
              <a:p>
                <a:pPr eaLnBrk="1" hangingPunct="1">
                  <a:lnSpc>
                    <a:spcPts val="2500"/>
                  </a:lnSpc>
                  <a:defRPr/>
                </a:pPr>
                <a:r>
                  <a:rPr lang="en-US" altLang="de-DE" sz="1800" dirty="0" smtClean="0">
                    <a:solidFill>
                      <a:schemeClr val="tx1"/>
                    </a:solidFill>
                    <a:latin typeface="+mn-lt"/>
                    <a:sym typeface="Symbol"/>
                  </a:rPr>
                  <a:t>This is the </a:t>
                </a:r>
                <a:r>
                  <a:rPr lang="en-US" altLang="de-DE" sz="1800" b="1" dirty="0" smtClean="0">
                    <a:solidFill>
                      <a:schemeClr val="tx1"/>
                    </a:solidFill>
                    <a:latin typeface="+mn-lt"/>
                    <a:sym typeface="Symbol"/>
                  </a:rPr>
                  <a:t>eigenvector centrality </a:t>
                </a:r>
                <a:r>
                  <a:rPr lang="en-US" altLang="de-DE" sz="1800" dirty="0" smtClean="0">
                    <a:solidFill>
                      <a:schemeClr val="tx1"/>
                    </a:solidFill>
                    <a:latin typeface="+mn-lt"/>
                    <a:sym typeface="Symbol"/>
                  </a:rPr>
                  <a:t>first proposed by </a:t>
                </a:r>
                <a:r>
                  <a:rPr lang="en-US" altLang="de-DE" sz="1800" dirty="0" err="1" smtClean="0">
                    <a:solidFill>
                      <a:schemeClr val="tx1"/>
                    </a:solidFill>
                    <a:latin typeface="+mn-lt"/>
                    <a:sym typeface="Symbol"/>
                  </a:rPr>
                  <a:t>Bonacich</a:t>
                </a:r>
                <a:r>
                  <a:rPr lang="en-US" altLang="de-DE" sz="1800" dirty="0" smtClean="0">
                    <a:solidFill>
                      <a:schemeClr val="tx1"/>
                    </a:solidFill>
                    <a:latin typeface="+mn-lt"/>
                    <a:sym typeface="Symbol"/>
                  </a:rPr>
                  <a:t> (1987).</a:t>
                </a:r>
              </a:p>
              <a:p>
                <a:pPr eaLnBrk="1" hangingPunct="1">
                  <a:lnSpc>
                    <a:spcPts val="2500"/>
                  </a:lnSpc>
                  <a:defRPr/>
                </a:pPr>
                <a:endParaRPr lang="en-US" altLang="de-DE" sz="1800" dirty="0">
                  <a:solidFill>
                    <a:schemeClr val="tx1"/>
                  </a:solidFill>
                  <a:latin typeface="+mn-lt"/>
                  <a:sym typeface="Symbol"/>
                </a:endParaRPr>
              </a:p>
              <a:p>
                <a:pPr eaLnBrk="1" hangingPunct="1">
                  <a:lnSpc>
                    <a:spcPts val="2500"/>
                  </a:lnSpc>
                  <a:defRPr/>
                </a:pPr>
                <a:r>
                  <a:rPr lang="en-US" altLang="de-DE" sz="1800" dirty="0" smtClean="0">
                    <a:solidFill>
                      <a:schemeClr val="tx1"/>
                    </a:solidFill>
                    <a:latin typeface="+mn-lt"/>
                    <a:sym typeface="Symbol"/>
                  </a:rPr>
                  <a:t>The centrality </a:t>
                </a:r>
                <a:r>
                  <a:rPr lang="en-US" altLang="de-DE" sz="1800" i="1" dirty="0" smtClean="0">
                    <a:solidFill>
                      <a:schemeClr val="tx1"/>
                    </a:solidFill>
                    <a:latin typeface="+mn-lt"/>
                    <a:sym typeface="Symbol"/>
                  </a:rPr>
                  <a:t>x</a:t>
                </a:r>
                <a:r>
                  <a:rPr lang="en-US" altLang="de-DE" sz="1800" i="1" baseline="-25000" dirty="0" smtClean="0">
                    <a:solidFill>
                      <a:schemeClr val="tx1"/>
                    </a:solidFill>
                    <a:latin typeface="+mn-lt"/>
                    <a:sym typeface="Symbol"/>
                  </a:rPr>
                  <a:t>i</a:t>
                </a:r>
                <a:r>
                  <a:rPr lang="en-US" altLang="de-DE" sz="1800" dirty="0" smtClean="0">
                    <a:solidFill>
                      <a:schemeClr val="tx1"/>
                    </a:solidFill>
                    <a:latin typeface="+mn-lt"/>
                    <a:sym typeface="Symbol"/>
                  </a:rPr>
                  <a:t> of vertex </a:t>
                </a:r>
                <a:r>
                  <a:rPr lang="en-US" altLang="de-DE" sz="1800" i="1" dirty="0" err="1" smtClean="0">
                    <a:solidFill>
                      <a:schemeClr val="tx1"/>
                    </a:solidFill>
                    <a:latin typeface="+mn-lt"/>
                    <a:sym typeface="Symbol"/>
                  </a:rPr>
                  <a:t>i</a:t>
                </a:r>
                <a:r>
                  <a:rPr lang="en-US" altLang="de-DE" sz="1800" dirty="0" smtClean="0">
                    <a:solidFill>
                      <a:schemeClr val="tx1"/>
                    </a:solidFill>
                    <a:latin typeface="+mn-lt"/>
                    <a:sym typeface="Symbol"/>
                  </a:rPr>
                  <a:t> is proportional to the sum of the centralities of</a:t>
                </a:r>
              </a:p>
              <a:p>
                <a:pPr eaLnBrk="1" hangingPunct="1">
                  <a:lnSpc>
                    <a:spcPts val="2500"/>
                  </a:lnSpc>
                  <a:defRPr/>
                </a:pPr>
                <a:r>
                  <a:rPr lang="en-US" altLang="de-DE" sz="1800" dirty="0">
                    <a:solidFill>
                      <a:schemeClr val="tx1"/>
                    </a:solidFill>
                    <a:latin typeface="+mn-lt"/>
                    <a:sym typeface="Symbol"/>
                  </a:rPr>
                  <a:t>i</a:t>
                </a:r>
                <a:r>
                  <a:rPr lang="en-US" altLang="de-DE" sz="1800" dirty="0" smtClean="0">
                    <a:solidFill>
                      <a:schemeClr val="tx1"/>
                    </a:solidFill>
                    <a:latin typeface="+mn-lt"/>
                    <a:sym typeface="Symbol"/>
                  </a:rPr>
                  <a:t>ts neighbors:</a:t>
                </a:r>
                <a:endParaRPr lang="en-US" altLang="de-DE" sz="1800" dirty="0">
                  <a:solidFill>
                    <a:schemeClr val="tx1"/>
                  </a:solidFill>
                  <a:latin typeface="+mn-lt"/>
                  <a:sym typeface="Symbol"/>
                </a:endParaRPr>
              </a:p>
              <a:p>
                <a:pPr eaLnBrk="1" hangingPunct="1">
                  <a:lnSpc>
                    <a:spcPts val="2500"/>
                  </a:lnSpc>
                  <a:defRPr/>
                </a:pPr>
                <a:r>
                  <a:rPr lang="en-US" altLang="de-DE" sz="1800" dirty="0" smtClean="0">
                    <a:solidFill>
                      <a:schemeClr val="tx1"/>
                    </a:solidFill>
                  </a:rPr>
                  <a:t>		</a:t>
                </a:r>
                <a14:m>
                  <m:oMath xmlns:m="http://schemas.openxmlformats.org/officeDocument/2006/math">
                    <m:sSub>
                      <m:sSubPr>
                        <m:ctrlPr>
                          <a:rPr lang="en-US" altLang="de-DE" sz="1800" i="1" smtClean="0">
                            <a:solidFill>
                              <a:schemeClr val="tx1"/>
                            </a:solidFill>
                            <a:latin typeface="Cambria Math"/>
                          </a:rPr>
                        </m:ctrlPr>
                      </m:sSubPr>
                      <m:e>
                        <m:r>
                          <a:rPr lang="de-DE" altLang="de-DE" sz="1800" b="0" i="1" smtClean="0">
                            <a:solidFill>
                              <a:schemeClr val="tx1"/>
                            </a:solidFill>
                            <a:latin typeface="Cambria Math"/>
                          </a:rPr>
                          <m:t>𝑥</m:t>
                        </m:r>
                      </m:e>
                      <m:sub>
                        <m:r>
                          <a:rPr lang="de-DE" altLang="de-DE" sz="1800" b="0" i="1" smtClean="0">
                            <a:solidFill>
                              <a:schemeClr val="tx1"/>
                            </a:solidFill>
                            <a:latin typeface="Cambria Math"/>
                          </a:rPr>
                          <m:t>𝑖</m:t>
                        </m:r>
                      </m:sub>
                    </m:sSub>
                    <m:r>
                      <a:rPr lang="de-DE" altLang="de-DE" sz="1800" b="0" i="1" smtClean="0">
                        <a:solidFill>
                          <a:schemeClr val="tx1"/>
                        </a:solidFill>
                        <a:latin typeface="Cambria Math"/>
                      </a:rPr>
                      <m:t>=</m:t>
                    </m:r>
                    <m:sSup>
                      <m:sSupPr>
                        <m:ctrlPr>
                          <a:rPr lang="de-DE" altLang="de-DE" sz="1800" b="0" i="1" smtClean="0">
                            <a:solidFill>
                              <a:schemeClr val="tx1"/>
                            </a:solidFill>
                            <a:latin typeface="Cambria Math"/>
                          </a:rPr>
                        </m:ctrlPr>
                      </m:sSupPr>
                      <m:e>
                        <m:sSub>
                          <m:sSubPr>
                            <m:ctrlPr>
                              <a:rPr lang="de-DE" altLang="de-DE" sz="1800" b="0" i="1" smtClean="0">
                                <a:solidFill>
                                  <a:schemeClr val="tx1"/>
                                </a:solidFill>
                                <a:latin typeface="Cambria Math"/>
                              </a:rPr>
                            </m:ctrlPr>
                          </m:sSubPr>
                          <m:e>
                            <m:r>
                              <a:rPr lang="de-DE" altLang="de-DE" sz="1800" b="0" i="1" smtClean="0">
                                <a:solidFill>
                                  <a:schemeClr val="tx1"/>
                                </a:solidFill>
                                <a:latin typeface="Cambria Math"/>
                              </a:rPr>
                              <m:t>𝑘</m:t>
                            </m:r>
                          </m:e>
                          <m:sub>
                            <m:r>
                              <a:rPr lang="de-DE" altLang="de-DE" sz="1800" b="0" i="1" smtClean="0">
                                <a:solidFill>
                                  <a:schemeClr val="tx1"/>
                                </a:solidFill>
                                <a:latin typeface="Cambria Math"/>
                              </a:rPr>
                              <m:t>1</m:t>
                            </m:r>
                          </m:sub>
                        </m:sSub>
                      </m:e>
                      <m:sup>
                        <m:r>
                          <a:rPr lang="de-DE" altLang="de-DE" sz="1800" b="0" i="1" smtClean="0">
                            <a:solidFill>
                              <a:schemeClr val="tx1"/>
                            </a:solidFill>
                            <a:latin typeface="Cambria Math"/>
                          </a:rPr>
                          <m:t>−1</m:t>
                        </m:r>
                      </m:sup>
                    </m:sSup>
                    <m:nary>
                      <m:naryPr>
                        <m:chr m:val="∑"/>
                        <m:supHide m:val="on"/>
                        <m:ctrlPr>
                          <a:rPr lang="de-DE" altLang="de-DE" sz="1800" b="0" i="1" smtClean="0">
                            <a:solidFill>
                              <a:schemeClr val="tx1"/>
                            </a:solidFill>
                            <a:latin typeface="Cambria Math"/>
                          </a:rPr>
                        </m:ctrlPr>
                      </m:naryPr>
                      <m:sub>
                        <m:r>
                          <m:rPr>
                            <m:brk m:alnAt="7"/>
                          </m:rPr>
                          <a:rPr lang="de-DE" altLang="de-DE" sz="1800" b="0" i="1" smtClean="0">
                            <a:solidFill>
                              <a:schemeClr val="tx1"/>
                            </a:solidFill>
                            <a:latin typeface="Cambria Math"/>
                          </a:rPr>
                          <m:t>𝑗</m:t>
                        </m:r>
                      </m:sub>
                      <m:sup/>
                      <m:e>
                        <m:sSub>
                          <m:sSubPr>
                            <m:ctrlPr>
                              <a:rPr lang="de-DE" altLang="de-DE" sz="1800" b="0" i="1" smtClean="0">
                                <a:solidFill>
                                  <a:schemeClr val="tx1"/>
                                </a:solidFill>
                                <a:latin typeface="Cambria Math"/>
                              </a:rPr>
                            </m:ctrlPr>
                          </m:sSubPr>
                          <m:e>
                            <m:r>
                              <a:rPr lang="de-DE" altLang="de-DE" sz="1800" b="0" i="1" smtClean="0">
                                <a:solidFill>
                                  <a:schemeClr val="tx1"/>
                                </a:solidFill>
                                <a:latin typeface="Cambria Math"/>
                              </a:rPr>
                              <m:t>𝐴</m:t>
                            </m:r>
                          </m:e>
                          <m:sub>
                            <m:r>
                              <a:rPr lang="de-DE" altLang="de-DE" sz="1800" b="0" i="1" smtClean="0">
                                <a:solidFill>
                                  <a:schemeClr val="tx1"/>
                                </a:solidFill>
                                <a:latin typeface="Cambria Math"/>
                              </a:rPr>
                              <m:t>𝑖𝑗</m:t>
                            </m:r>
                          </m:sub>
                        </m:sSub>
                        <m:sSub>
                          <m:sSubPr>
                            <m:ctrlPr>
                              <a:rPr lang="de-DE" altLang="de-DE" sz="1800" b="0" i="1" smtClean="0">
                                <a:solidFill>
                                  <a:schemeClr val="tx1"/>
                                </a:solidFill>
                                <a:latin typeface="Cambria Math"/>
                              </a:rPr>
                            </m:ctrlPr>
                          </m:sSubPr>
                          <m:e>
                            <m:r>
                              <a:rPr lang="de-DE" altLang="de-DE" sz="1800" b="0" i="1" smtClean="0">
                                <a:solidFill>
                                  <a:schemeClr val="tx1"/>
                                </a:solidFill>
                                <a:latin typeface="Cambria Math"/>
                              </a:rPr>
                              <m:t>𝑥</m:t>
                            </m:r>
                          </m:e>
                          <m:sub>
                            <m:r>
                              <a:rPr lang="de-DE" altLang="de-DE" sz="1800" b="0" i="1" smtClean="0">
                                <a:solidFill>
                                  <a:schemeClr val="tx1"/>
                                </a:solidFill>
                                <a:latin typeface="Cambria Math"/>
                              </a:rPr>
                              <m:t>𝑗</m:t>
                            </m:r>
                          </m:sub>
                        </m:sSub>
                      </m:e>
                    </m:nary>
                  </m:oMath>
                </a14:m>
                <a:endParaRPr lang="en-US" altLang="de-DE" sz="1800" dirty="0" smtClean="0">
                  <a:solidFill>
                    <a:schemeClr val="tx1"/>
                  </a:solidFill>
                </a:endParaRPr>
              </a:p>
              <a:p>
                <a:pPr eaLnBrk="1" hangingPunct="1">
                  <a:lnSpc>
                    <a:spcPts val="2500"/>
                  </a:lnSpc>
                  <a:defRPr/>
                </a:pPr>
                <a:endParaRPr lang="en-US" altLang="de-DE" sz="1800" dirty="0">
                  <a:solidFill>
                    <a:schemeClr val="tx1"/>
                  </a:solidFill>
                </a:endParaRPr>
              </a:p>
              <a:p>
                <a:pPr eaLnBrk="1" hangingPunct="1">
                  <a:lnSpc>
                    <a:spcPts val="2500"/>
                  </a:lnSpc>
                  <a:defRPr/>
                </a:pPr>
                <a:r>
                  <a:rPr lang="en-US" altLang="de-DE" sz="1800" dirty="0" smtClean="0">
                    <a:solidFill>
                      <a:schemeClr val="tx1"/>
                    </a:solidFill>
                  </a:rPr>
                  <a:t>This has the nice property that the centrality can be large either because a vertex</a:t>
                </a:r>
              </a:p>
              <a:p>
                <a:pPr eaLnBrk="1" hangingPunct="1">
                  <a:lnSpc>
                    <a:spcPts val="2500"/>
                  </a:lnSpc>
                  <a:defRPr/>
                </a:pPr>
                <a:r>
                  <a:rPr lang="en-US" altLang="de-DE" sz="1800" dirty="0">
                    <a:solidFill>
                      <a:schemeClr val="tx1"/>
                    </a:solidFill>
                  </a:rPr>
                  <a:t>h</a:t>
                </a:r>
                <a:r>
                  <a:rPr lang="en-US" altLang="de-DE" sz="1800" dirty="0" smtClean="0">
                    <a:solidFill>
                      <a:schemeClr val="tx1"/>
                    </a:solidFill>
                  </a:rPr>
                  <a:t>as many neighbors or because it has important neighbors (or both).</a:t>
                </a:r>
                <a:endParaRPr lang="en-US" altLang="de-DE" sz="1800" dirty="0">
                  <a:solidFill>
                    <a:schemeClr val="tx1"/>
                  </a:solidFill>
                </a:endParaRPr>
              </a:p>
            </p:txBody>
          </p:sp>
        </mc:Choice>
        <mc:Fallback>
          <p:sp>
            <p:nvSpPr>
              <p:cNvPr id="32772" name="Rectangle 2"/>
              <p:cNvSpPr>
                <a:spLocks noRot="1" noChangeAspect="1" noMove="1" noResize="1" noEditPoints="1" noAdjustHandles="1" noChangeArrowheads="1" noChangeShapeType="1" noTextEdit="1"/>
              </p:cNvSpPr>
              <p:nvPr/>
            </p:nvSpPr>
            <p:spPr bwMode="auto">
              <a:xfrm>
                <a:off x="419100" y="692150"/>
                <a:ext cx="8271495" cy="4809009"/>
              </a:xfrm>
              <a:prstGeom prst="rect">
                <a:avLst/>
              </a:prstGeom>
              <a:blipFill rotWithShape="1">
                <a:blip r:embed="rId2"/>
                <a:stretch>
                  <a:fillRect l="-1769" t="-1269" r="-663" b="-152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de-DE">
                    <a:noFill/>
                  </a:rPr>
                  <a:t> </a:t>
                </a:r>
              </a:p>
            </p:txBody>
          </p:sp>
        </mc:Fallback>
      </mc:AlternateContent>
      <p:sp>
        <p:nvSpPr>
          <p:cNvPr id="28676"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4307E2A2-BB70-42BA-8283-CB794041ED22}" type="slidenum">
              <a:rPr lang="de-DE" altLang="de-DE" sz="1000" smtClean="0"/>
              <a:pPr eaLnBrk="1" hangingPunct="1">
                <a:spcBef>
                  <a:spcPct val="0"/>
                </a:spcBef>
                <a:buFontTx/>
                <a:buNone/>
              </a:pPr>
              <a:t>14</a:t>
            </a:fld>
            <a:endParaRPr lang="de-DE" altLang="de-DE" sz="1000" smtClean="0"/>
          </a:p>
        </p:txBody>
      </p:sp>
      <p:sp>
        <p:nvSpPr>
          <p:cNvPr id="28677"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SS 2014 - lecture 1</a:t>
            </a:r>
          </a:p>
        </p:txBody>
      </p:sp>
      <p:sp>
        <p:nvSpPr>
          <p:cNvPr id="28678"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Mathematics of Biological Networks</a:t>
            </a:r>
          </a:p>
        </p:txBody>
      </p:sp>
    </p:spTree>
    <p:extLst>
      <p:ext uri="{BB962C8B-B14F-4D97-AF65-F5344CB8AC3E}">
        <p14:creationId xmlns:p14="http://schemas.microsoft.com/office/powerpoint/2010/main" val="1453204455"/>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a:xfrm>
            <a:off x="690563" y="-12700"/>
            <a:ext cx="7831137" cy="633413"/>
          </a:xfrm>
        </p:spPr>
        <p:txBody>
          <a:bodyPr/>
          <a:lstStyle/>
          <a:p>
            <a:pPr eaLnBrk="1" hangingPunct="1"/>
            <a:r>
              <a:rPr lang="en-US" altLang="de-DE" dirty="0" smtClean="0">
                <a:ea typeface="ＭＳ Ｐゴシック" pitchFamily="34" charset="-128"/>
              </a:rPr>
              <a:t>Problems of the Eigenvector Centrality</a:t>
            </a:r>
          </a:p>
        </p:txBody>
      </p:sp>
      <p:sp>
        <p:nvSpPr>
          <p:cNvPr id="32772" name="Rectangle 2"/>
          <p:cNvSpPr>
            <a:spLocks/>
          </p:cNvSpPr>
          <p:nvPr/>
        </p:nvSpPr>
        <p:spPr bwMode="auto">
          <a:xfrm>
            <a:off x="419100" y="692150"/>
            <a:ext cx="6335068" cy="320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2500"/>
              </a:lnSpc>
              <a:defRPr/>
            </a:pPr>
            <a:r>
              <a:rPr lang="de-DE" altLang="de-DE" sz="1800" dirty="0" smtClean="0">
                <a:solidFill>
                  <a:schemeClr val="tx1"/>
                </a:solidFill>
                <a:latin typeface="+mn-lt"/>
              </a:rPr>
              <a:t>The </a:t>
            </a:r>
            <a:r>
              <a:rPr lang="de-DE" altLang="de-DE" sz="1800" dirty="0" err="1" smtClean="0">
                <a:solidFill>
                  <a:schemeClr val="tx1"/>
                </a:solidFill>
                <a:latin typeface="+mn-lt"/>
              </a:rPr>
              <a:t>eigenvector</a:t>
            </a:r>
            <a:r>
              <a:rPr lang="de-DE" altLang="de-DE" sz="1800" dirty="0" smtClean="0">
                <a:solidFill>
                  <a:schemeClr val="tx1"/>
                </a:solidFill>
                <a:latin typeface="+mn-lt"/>
              </a:rPr>
              <a:t> </a:t>
            </a:r>
            <a:r>
              <a:rPr lang="de-DE" altLang="de-DE" sz="1800" dirty="0" err="1" smtClean="0">
                <a:solidFill>
                  <a:schemeClr val="tx1"/>
                </a:solidFill>
                <a:latin typeface="+mn-lt"/>
              </a:rPr>
              <a:t>centrality</a:t>
            </a:r>
            <a:r>
              <a:rPr lang="de-DE" altLang="de-DE" sz="1800" dirty="0" smtClean="0">
                <a:solidFill>
                  <a:schemeClr val="tx1"/>
                </a:solidFill>
                <a:latin typeface="+mn-lt"/>
              </a:rPr>
              <a:t> </a:t>
            </a:r>
            <a:r>
              <a:rPr lang="de-DE" altLang="de-DE" sz="1800" dirty="0" err="1" smtClean="0">
                <a:solidFill>
                  <a:schemeClr val="tx1"/>
                </a:solidFill>
                <a:latin typeface="+mn-lt"/>
              </a:rPr>
              <a:t>works</a:t>
            </a:r>
            <a:r>
              <a:rPr lang="de-DE" altLang="de-DE" sz="1800" dirty="0" smtClean="0">
                <a:solidFill>
                  <a:schemeClr val="tx1"/>
                </a:solidFill>
                <a:latin typeface="+mn-lt"/>
              </a:rPr>
              <a:t> </a:t>
            </a:r>
            <a:r>
              <a:rPr lang="de-DE" altLang="de-DE" sz="1800" dirty="0" err="1" smtClean="0">
                <a:solidFill>
                  <a:schemeClr val="tx1"/>
                </a:solidFill>
                <a:latin typeface="+mn-lt"/>
              </a:rPr>
              <a:t>best</a:t>
            </a:r>
            <a:r>
              <a:rPr lang="de-DE" altLang="de-DE" sz="1800" dirty="0" smtClean="0">
                <a:solidFill>
                  <a:schemeClr val="tx1"/>
                </a:solidFill>
                <a:latin typeface="+mn-lt"/>
              </a:rPr>
              <a:t> </a:t>
            </a:r>
            <a:r>
              <a:rPr lang="de-DE" altLang="de-DE" sz="1800" dirty="0" err="1" smtClean="0">
                <a:solidFill>
                  <a:schemeClr val="tx1"/>
                </a:solidFill>
                <a:latin typeface="+mn-lt"/>
              </a:rPr>
              <a:t>for</a:t>
            </a:r>
            <a:r>
              <a:rPr lang="de-DE" altLang="de-DE" sz="1800" dirty="0" smtClean="0">
                <a:solidFill>
                  <a:schemeClr val="tx1"/>
                </a:solidFill>
                <a:latin typeface="+mn-lt"/>
              </a:rPr>
              <a:t> </a:t>
            </a:r>
            <a:r>
              <a:rPr lang="de-DE" altLang="de-DE" sz="1800" dirty="0" err="1" smtClean="0">
                <a:solidFill>
                  <a:schemeClr val="tx1"/>
                </a:solidFill>
                <a:latin typeface="+mn-lt"/>
              </a:rPr>
              <a:t>undirected</a:t>
            </a:r>
            <a:r>
              <a:rPr lang="de-DE" altLang="de-DE" sz="1800" dirty="0" smtClean="0">
                <a:solidFill>
                  <a:schemeClr val="tx1"/>
                </a:solidFill>
                <a:latin typeface="+mn-lt"/>
              </a:rPr>
              <a:t> </a:t>
            </a:r>
            <a:r>
              <a:rPr lang="de-DE" altLang="de-DE" sz="1800" dirty="0" err="1" smtClean="0">
                <a:solidFill>
                  <a:schemeClr val="tx1"/>
                </a:solidFill>
                <a:latin typeface="+mn-lt"/>
              </a:rPr>
              <a:t>networks</a:t>
            </a:r>
            <a:r>
              <a:rPr lang="de-DE" altLang="de-DE" sz="1800" dirty="0" smtClean="0">
                <a:solidFill>
                  <a:schemeClr val="tx1"/>
                </a:solidFill>
                <a:latin typeface="+mn-lt"/>
              </a:rPr>
              <a:t>.</a:t>
            </a:r>
          </a:p>
          <a:p>
            <a:pPr eaLnBrk="1" hangingPunct="1">
              <a:lnSpc>
                <a:spcPts val="2500"/>
              </a:lnSpc>
              <a:defRPr/>
            </a:pPr>
            <a:endParaRPr lang="de-DE" altLang="de-DE" sz="1800" dirty="0">
              <a:solidFill>
                <a:schemeClr val="tx1"/>
              </a:solidFill>
              <a:latin typeface="+mn-lt"/>
            </a:endParaRPr>
          </a:p>
          <a:p>
            <a:pPr eaLnBrk="1" hangingPunct="1">
              <a:lnSpc>
                <a:spcPts val="2500"/>
              </a:lnSpc>
              <a:defRPr/>
            </a:pPr>
            <a:r>
              <a:rPr lang="de-DE" altLang="de-DE" sz="1800" dirty="0" err="1" smtClean="0">
                <a:solidFill>
                  <a:schemeClr val="tx1"/>
                </a:solidFill>
                <a:latin typeface="+mn-lt"/>
              </a:rPr>
              <a:t>For</a:t>
            </a:r>
            <a:r>
              <a:rPr lang="de-DE" altLang="de-DE" sz="1800" dirty="0" smtClean="0">
                <a:solidFill>
                  <a:schemeClr val="tx1"/>
                </a:solidFill>
                <a:latin typeface="+mn-lt"/>
              </a:rPr>
              <a:t> </a:t>
            </a:r>
            <a:r>
              <a:rPr lang="de-DE" altLang="de-DE" sz="1800" dirty="0" err="1" smtClean="0">
                <a:solidFill>
                  <a:schemeClr val="tx1"/>
                </a:solidFill>
                <a:latin typeface="+mn-lt"/>
              </a:rPr>
              <a:t>directed</a:t>
            </a:r>
            <a:r>
              <a:rPr lang="de-DE" altLang="de-DE" sz="1800" dirty="0" smtClean="0">
                <a:solidFill>
                  <a:schemeClr val="tx1"/>
                </a:solidFill>
                <a:latin typeface="+mn-lt"/>
              </a:rPr>
              <a:t> </a:t>
            </a:r>
            <a:r>
              <a:rPr lang="de-DE" altLang="de-DE" sz="1800" dirty="0" err="1" smtClean="0">
                <a:solidFill>
                  <a:schemeClr val="tx1"/>
                </a:solidFill>
                <a:latin typeface="+mn-lt"/>
              </a:rPr>
              <a:t>networks</a:t>
            </a:r>
            <a:r>
              <a:rPr lang="de-DE" altLang="de-DE" sz="1800" dirty="0" smtClean="0">
                <a:solidFill>
                  <a:schemeClr val="tx1"/>
                </a:solidFill>
                <a:latin typeface="+mn-lt"/>
              </a:rPr>
              <a:t>, </a:t>
            </a:r>
            <a:r>
              <a:rPr lang="de-DE" altLang="de-DE" sz="1800" dirty="0" err="1" smtClean="0">
                <a:solidFill>
                  <a:schemeClr val="tx1"/>
                </a:solidFill>
                <a:latin typeface="+mn-lt"/>
              </a:rPr>
              <a:t>certain</a:t>
            </a:r>
            <a:r>
              <a:rPr lang="de-DE" altLang="de-DE" sz="1800" dirty="0" smtClean="0">
                <a:solidFill>
                  <a:schemeClr val="tx1"/>
                </a:solidFill>
                <a:latin typeface="+mn-lt"/>
              </a:rPr>
              <a:t> </a:t>
            </a:r>
            <a:r>
              <a:rPr lang="de-DE" altLang="de-DE" sz="1800" dirty="0" err="1" smtClean="0">
                <a:solidFill>
                  <a:schemeClr val="tx1"/>
                </a:solidFill>
                <a:latin typeface="+mn-lt"/>
              </a:rPr>
              <a:t>complications</a:t>
            </a:r>
            <a:r>
              <a:rPr lang="de-DE" altLang="de-DE" sz="1800" dirty="0" smtClean="0">
                <a:solidFill>
                  <a:schemeClr val="tx1"/>
                </a:solidFill>
                <a:latin typeface="+mn-lt"/>
              </a:rPr>
              <a:t> </a:t>
            </a:r>
            <a:r>
              <a:rPr lang="de-DE" altLang="de-DE" sz="1800" dirty="0" err="1" smtClean="0">
                <a:solidFill>
                  <a:schemeClr val="tx1"/>
                </a:solidFill>
                <a:latin typeface="+mn-lt"/>
              </a:rPr>
              <a:t>can</a:t>
            </a:r>
            <a:r>
              <a:rPr lang="de-DE" altLang="de-DE" sz="1800" dirty="0" smtClean="0">
                <a:solidFill>
                  <a:schemeClr val="tx1"/>
                </a:solidFill>
                <a:latin typeface="+mn-lt"/>
              </a:rPr>
              <a:t> </a:t>
            </a:r>
            <a:r>
              <a:rPr lang="de-DE" altLang="de-DE" sz="1800" dirty="0" err="1" smtClean="0">
                <a:solidFill>
                  <a:schemeClr val="tx1"/>
                </a:solidFill>
                <a:latin typeface="+mn-lt"/>
              </a:rPr>
              <a:t>arise</a:t>
            </a:r>
            <a:r>
              <a:rPr lang="de-DE" altLang="de-DE" sz="1800" dirty="0" smtClean="0">
                <a:solidFill>
                  <a:schemeClr val="tx1"/>
                </a:solidFill>
                <a:latin typeface="+mn-lt"/>
              </a:rPr>
              <a:t>.</a:t>
            </a:r>
          </a:p>
          <a:p>
            <a:pPr eaLnBrk="1" hangingPunct="1">
              <a:lnSpc>
                <a:spcPts val="2500"/>
              </a:lnSpc>
              <a:defRPr/>
            </a:pPr>
            <a:endParaRPr lang="de-DE" altLang="de-DE" sz="1800" dirty="0">
              <a:solidFill>
                <a:schemeClr val="tx1"/>
              </a:solidFill>
              <a:latin typeface="+mn-lt"/>
            </a:endParaRPr>
          </a:p>
          <a:p>
            <a:pPr eaLnBrk="1" hangingPunct="1">
              <a:lnSpc>
                <a:spcPts val="2500"/>
              </a:lnSpc>
              <a:defRPr/>
            </a:pPr>
            <a:endParaRPr lang="de-DE" altLang="de-DE" sz="1800" dirty="0">
              <a:solidFill>
                <a:schemeClr val="tx1"/>
              </a:solidFill>
              <a:latin typeface="+mn-lt"/>
            </a:endParaRPr>
          </a:p>
          <a:p>
            <a:pPr eaLnBrk="1" hangingPunct="1">
              <a:lnSpc>
                <a:spcPts val="2500"/>
              </a:lnSpc>
              <a:defRPr/>
            </a:pPr>
            <a:r>
              <a:rPr lang="de-DE" altLang="de-DE" sz="1800" dirty="0" smtClean="0">
                <a:solidFill>
                  <a:schemeClr val="tx1"/>
                </a:solidFill>
                <a:latin typeface="+mn-lt"/>
              </a:rPr>
              <a:t>	In </a:t>
            </a:r>
            <a:r>
              <a:rPr lang="de-DE" altLang="de-DE" sz="1800" dirty="0" err="1" smtClean="0">
                <a:solidFill>
                  <a:schemeClr val="tx1"/>
                </a:solidFill>
                <a:latin typeface="+mn-lt"/>
              </a:rPr>
              <a:t>the</a:t>
            </a:r>
            <a:r>
              <a:rPr lang="de-DE" altLang="de-DE" sz="1800" dirty="0" smtClean="0">
                <a:solidFill>
                  <a:schemeClr val="tx1"/>
                </a:solidFill>
                <a:latin typeface="+mn-lt"/>
              </a:rPr>
              <a:t> </a:t>
            </a:r>
            <a:r>
              <a:rPr lang="de-DE" altLang="de-DE" sz="1800" dirty="0" err="1" smtClean="0">
                <a:solidFill>
                  <a:schemeClr val="tx1"/>
                </a:solidFill>
                <a:latin typeface="+mn-lt"/>
              </a:rPr>
              <a:t>figure</a:t>
            </a:r>
            <a:r>
              <a:rPr lang="de-DE" altLang="de-DE" sz="1800" dirty="0" smtClean="0">
                <a:solidFill>
                  <a:schemeClr val="tx1"/>
                </a:solidFill>
                <a:latin typeface="+mn-lt"/>
              </a:rPr>
              <a:t> on </a:t>
            </a:r>
            <a:r>
              <a:rPr lang="de-DE" altLang="de-DE" sz="1800" dirty="0" err="1" smtClean="0">
                <a:solidFill>
                  <a:schemeClr val="tx1"/>
                </a:solidFill>
                <a:latin typeface="+mn-lt"/>
              </a:rPr>
              <a:t>the</a:t>
            </a:r>
            <a:r>
              <a:rPr lang="de-DE" altLang="de-DE" sz="1800" dirty="0" smtClean="0">
                <a:solidFill>
                  <a:schemeClr val="tx1"/>
                </a:solidFill>
                <a:latin typeface="+mn-lt"/>
              </a:rPr>
              <a:t> </a:t>
            </a:r>
            <a:r>
              <a:rPr lang="de-DE" altLang="de-DE" sz="1800" dirty="0" err="1" smtClean="0">
                <a:solidFill>
                  <a:schemeClr val="tx1"/>
                </a:solidFill>
                <a:latin typeface="+mn-lt"/>
              </a:rPr>
              <a:t>right</a:t>
            </a:r>
            <a:r>
              <a:rPr lang="de-DE" altLang="de-DE" sz="1800" dirty="0" smtClean="0">
                <a:solidFill>
                  <a:schemeClr val="tx1"/>
                </a:solidFill>
                <a:latin typeface="+mn-lt"/>
              </a:rPr>
              <a:t>, </a:t>
            </a:r>
          </a:p>
          <a:p>
            <a:pPr eaLnBrk="1" hangingPunct="1">
              <a:lnSpc>
                <a:spcPts val="2500"/>
              </a:lnSpc>
              <a:defRPr/>
            </a:pPr>
            <a:r>
              <a:rPr lang="de-DE" altLang="de-DE" sz="1800" dirty="0" smtClean="0">
                <a:solidFill>
                  <a:schemeClr val="tx1"/>
                </a:solidFill>
                <a:latin typeface="+mn-lt"/>
              </a:rPr>
              <a:t>	</a:t>
            </a:r>
            <a:r>
              <a:rPr lang="de-DE" altLang="de-DE" sz="1800" dirty="0" err="1" smtClean="0">
                <a:solidFill>
                  <a:schemeClr val="tx1"/>
                </a:solidFill>
                <a:latin typeface="+mn-lt"/>
              </a:rPr>
              <a:t>vertex</a:t>
            </a:r>
            <a:r>
              <a:rPr lang="de-DE" altLang="de-DE" sz="1800" dirty="0" smtClean="0">
                <a:solidFill>
                  <a:schemeClr val="tx1"/>
                </a:solidFill>
                <a:latin typeface="+mn-lt"/>
              </a:rPr>
              <a:t> A will </a:t>
            </a:r>
            <a:r>
              <a:rPr lang="de-DE" altLang="de-DE" sz="1800" dirty="0" err="1" smtClean="0">
                <a:solidFill>
                  <a:schemeClr val="tx1"/>
                </a:solidFill>
                <a:latin typeface="+mn-lt"/>
              </a:rPr>
              <a:t>have</a:t>
            </a:r>
            <a:r>
              <a:rPr lang="de-DE" altLang="de-DE" sz="1800" dirty="0" smtClean="0">
                <a:solidFill>
                  <a:schemeClr val="tx1"/>
                </a:solidFill>
                <a:latin typeface="+mn-lt"/>
              </a:rPr>
              <a:t> </a:t>
            </a:r>
            <a:r>
              <a:rPr lang="de-DE" altLang="de-DE" sz="1800" dirty="0" err="1" smtClean="0">
                <a:solidFill>
                  <a:schemeClr val="tx1"/>
                </a:solidFill>
                <a:latin typeface="+mn-lt"/>
              </a:rPr>
              <a:t>eigenvector</a:t>
            </a:r>
            <a:r>
              <a:rPr lang="de-DE" altLang="de-DE" sz="1800" dirty="0" smtClean="0">
                <a:solidFill>
                  <a:schemeClr val="tx1"/>
                </a:solidFill>
                <a:latin typeface="+mn-lt"/>
              </a:rPr>
              <a:t> </a:t>
            </a:r>
            <a:endParaRPr lang="de-DE" altLang="de-DE" sz="1800" dirty="0">
              <a:solidFill>
                <a:schemeClr val="tx1"/>
              </a:solidFill>
              <a:latin typeface="+mn-lt"/>
            </a:endParaRPr>
          </a:p>
          <a:p>
            <a:pPr eaLnBrk="1" hangingPunct="1">
              <a:lnSpc>
                <a:spcPts val="2500"/>
              </a:lnSpc>
              <a:defRPr/>
            </a:pPr>
            <a:r>
              <a:rPr lang="de-DE" altLang="de-DE" sz="1800" dirty="0" smtClean="0">
                <a:solidFill>
                  <a:schemeClr val="tx1"/>
                </a:solidFill>
                <a:latin typeface="+mn-lt"/>
              </a:rPr>
              <a:t>	</a:t>
            </a:r>
            <a:r>
              <a:rPr lang="de-DE" altLang="de-DE" sz="1800" dirty="0" err="1" smtClean="0">
                <a:solidFill>
                  <a:schemeClr val="tx1"/>
                </a:solidFill>
                <a:latin typeface="+mn-lt"/>
              </a:rPr>
              <a:t>centrality</a:t>
            </a:r>
            <a:r>
              <a:rPr lang="de-DE" altLang="de-DE" sz="1800" dirty="0" smtClean="0">
                <a:solidFill>
                  <a:schemeClr val="tx1"/>
                </a:solidFill>
                <a:latin typeface="+mn-lt"/>
              </a:rPr>
              <a:t> </a:t>
            </a:r>
            <a:r>
              <a:rPr lang="de-DE" altLang="de-DE" sz="1800" dirty="0" err="1" smtClean="0">
                <a:solidFill>
                  <a:schemeClr val="tx1"/>
                </a:solidFill>
                <a:latin typeface="+mn-lt"/>
              </a:rPr>
              <a:t>zero</a:t>
            </a:r>
            <a:r>
              <a:rPr lang="de-DE" altLang="de-DE" sz="1800" dirty="0" smtClean="0">
                <a:solidFill>
                  <a:schemeClr val="tx1"/>
                </a:solidFill>
                <a:latin typeface="+mn-lt"/>
              </a:rPr>
              <a:t>.</a:t>
            </a:r>
          </a:p>
          <a:p>
            <a:pPr eaLnBrk="1" hangingPunct="1">
              <a:lnSpc>
                <a:spcPts val="2500"/>
              </a:lnSpc>
              <a:defRPr/>
            </a:pPr>
            <a:r>
              <a:rPr lang="de-DE" altLang="de-DE" sz="1800" dirty="0">
                <a:solidFill>
                  <a:schemeClr val="tx1"/>
                </a:solidFill>
                <a:latin typeface="+mn-lt"/>
              </a:rPr>
              <a:t>	</a:t>
            </a:r>
            <a:r>
              <a:rPr lang="de-DE" altLang="de-DE" sz="1800" dirty="0" err="1" smtClean="0">
                <a:solidFill>
                  <a:schemeClr val="tx1"/>
                </a:solidFill>
                <a:latin typeface="+mn-lt"/>
              </a:rPr>
              <a:t>Hence</a:t>
            </a:r>
            <a:r>
              <a:rPr lang="de-DE" altLang="de-DE" sz="1800" dirty="0" smtClean="0">
                <a:solidFill>
                  <a:schemeClr val="tx1"/>
                </a:solidFill>
                <a:latin typeface="+mn-lt"/>
              </a:rPr>
              <a:t>, </a:t>
            </a:r>
            <a:r>
              <a:rPr lang="de-DE" altLang="de-DE" sz="1800" dirty="0" err="1" smtClean="0">
                <a:solidFill>
                  <a:schemeClr val="tx1"/>
                </a:solidFill>
                <a:latin typeface="+mn-lt"/>
              </a:rPr>
              <a:t>vertex</a:t>
            </a:r>
            <a:r>
              <a:rPr lang="de-DE" altLang="de-DE" sz="1800" dirty="0" smtClean="0">
                <a:solidFill>
                  <a:schemeClr val="tx1"/>
                </a:solidFill>
                <a:latin typeface="+mn-lt"/>
              </a:rPr>
              <a:t> B will also </a:t>
            </a:r>
            <a:r>
              <a:rPr lang="de-DE" altLang="de-DE" sz="1800" dirty="0" err="1" smtClean="0">
                <a:solidFill>
                  <a:schemeClr val="tx1"/>
                </a:solidFill>
                <a:latin typeface="+mn-lt"/>
              </a:rPr>
              <a:t>have</a:t>
            </a:r>
            <a:r>
              <a:rPr lang="de-DE" altLang="de-DE" sz="1800" dirty="0" smtClean="0">
                <a:solidFill>
                  <a:schemeClr val="tx1"/>
                </a:solidFill>
                <a:latin typeface="+mn-lt"/>
              </a:rPr>
              <a:t> </a:t>
            </a:r>
          </a:p>
          <a:p>
            <a:pPr eaLnBrk="1" hangingPunct="1">
              <a:lnSpc>
                <a:spcPts val="2500"/>
              </a:lnSpc>
              <a:defRPr/>
            </a:pPr>
            <a:r>
              <a:rPr lang="de-DE" altLang="de-DE" sz="1800" dirty="0">
                <a:solidFill>
                  <a:schemeClr val="tx1"/>
                </a:solidFill>
                <a:latin typeface="+mn-lt"/>
              </a:rPr>
              <a:t>	</a:t>
            </a:r>
            <a:r>
              <a:rPr lang="de-DE" altLang="de-DE" sz="1800" dirty="0" err="1" smtClean="0">
                <a:solidFill>
                  <a:schemeClr val="tx1"/>
                </a:solidFill>
                <a:latin typeface="+mn-lt"/>
              </a:rPr>
              <a:t>centrality</a:t>
            </a:r>
            <a:r>
              <a:rPr lang="de-DE" altLang="de-DE" sz="1800" dirty="0" smtClean="0">
                <a:solidFill>
                  <a:schemeClr val="tx1"/>
                </a:solidFill>
                <a:latin typeface="+mn-lt"/>
              </a:rPr>
              <a:t> </a:t>
            </a:r>
            <a:r>
              <a:rPr lang="de-DE" altLang="de-DE" sz="1800" dirty="0" err="1" smtClean="0">
                <a:solidFill>
                  <a:schemeClr val="tx1"/>
                </a:solidFill>
                <a:latin typeface="+mn-lt"/>
              </a:rPr>
              <a:t>zero</a:t>
            </a:r>
            <a:r>
              <a:rPr lang="de-DE" altLang="de-DE" sz="1800" dirty="0" smtClean="0">
                <a:solidFill>
                  <a:schemeClr val="tx1"/>
                </a:solidFill>
                <a:latin typeface="+mn-lt"/>
              </a:rPr>
              <a:t>.</a:t>
            </a:r>
            <a:endParaRPr lang="en-US" altLang="de-DE" sz="1800" dirty="0">
              <a:solidFill>
                <a:schemeClr val="tx1"/>
              </a:solidFill>
            </a:endParaRPr>
          </a:p>
        </p:txBody>
      </p:sp>
      <p:sp>
        <p:nvSpPr>
          <p:cNvPr id="28676"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4307E2A2-BB70-42BA-8283-CB794041ED22}" type="slidenum">
              <a:rPr lang="de-DE" altLang="de-DE" sz="1000" smtClean="0"/>
              <a:pPr eaLnBrk="1" hangingPunct="1">
                <a:spcBef>
                  <a:spcPct val="0"/>
                </a:spcBef>
                <a:buFontTx/>
                <a:buNone/>
              </a:pPr>
              <a:t>15</a:t>
            </a:fld>
            <a:endParaRPr lang="de-DE" altLang="de-DE" sz="1000" smtClean="0"/>
          </a:p>
        </p:txBody>
      </p:sp>
      <p:sp>
        <p:nvSpPr>
          <p:cNvPr id="28677"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SS 2014 - lecture 1</a:t>
            </a:r>
          </a:p>
        </p:txBody>
      </p:sp>
      <p:sp>
        <p:nvSpPr>
          <p:cNvPr id="28678"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Mathematics of Biological Networks</a:t>
            </a:r>
          </a:p>
        </p:txBody>
      </p:sp>
      <p:pic>
        <p:nvPicPr>
          <p:cNvPr id="7" name="Bild 2"/>
          <p:cNvPicPr/>
          <p:nvPr/>
        </p:nvPicPr>
        <p:blipFill>
          <a:blip r:embed="rId2"/>
          <a:srcRect/>
          <a:stretch>
            <a:fillRect/>
          </a:stretch>
        </p:blipFill>
        <p:spPr bwMode="auto">
          <a:xfrm>
            <a:off x="5220072" y="1653952"/>
            <a:ext cx="3600400" cy="4598144"/>
          </a:xfrm>
          <a:prstGeom prst="rect">
            <a:avLst/>
          </a:prstGeom>
          <a:solidFill>
            <a:schemeClr val="bg1"/>
          </a:solidFill>
          <a:ln w="9525">
            <a:noFill/>
            <a:miter lim="800000"/>
            <a:headEnd/>
            <a:tailEnd/>
          </a:ln>
        </p:spPr>
      </p:pic>
      <p:sp>
        <p:nvSpPr>
          <p:cNvPr id="2" name="Rechteck 1"/>
          <p:cNvSpPr/>
          <p:nvPr/>
        </p:nvSpPr>
        <p:spPr bwMode="auto">
          <a:xfrm>
            <a:off x="5004048" y="3953024"/>
            <a:ext cx="3960440" cy="2068264"/>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311460666"/>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ChangeArrowheads="1"/>
          </p:cNvSpPr>
          <p:nvPr>
            <p:ph type="title"/>
          </p:nvPr>
        </p:nvSpPr>
        <p:spPr>
          <a:xfrm>
            <a:off x="690563" y="-12700"/>
            <a:ext cx="7831137" cy="633413"/>
          </a:xfrm>
        </p:spPr>
        <p:txBody>
          <a:bodyPr/>
          <a:lstStyle/>
          <a:p>
            <a:pPr eaLnBrk="1" hangingPunct="1"/>
            <a:r>
              <a:rPr lang="en-US" altLang="de-DE" dirty="0" smtClean="0">
                <a:ea typeface="ＭＳ Ｐゴシック" pitchFamily="34" charset="-128"/>
              </a:rPr>
              <a:t>Katz Centrality</a:t>
            </a:r>
          </a:p>
        </p:txBody>
      </p:sp>
      <mc:AlternateContent xmlns:mc="http://schemas.openxmlformats.org/markup-compatibility/2006">
        <mc:Choice xmlns:a14="http://schemas.microsoft.com/office/drawing/2010/main" Requires="a14">
          <p:sp>
            <p:nvSpPr>
              <p:cNvPr id="32772" name="Rectangle 2"/>
              <p:cNvSpPr>
                <a:spLocks/>
              </p:cNvSpPr>
              <p:nvPr/>
            </p:nvSpPr>
            <p:spPr bwMode="auto">
              <a:xfrm>
                <a:off x="419100" y="692150"/>
                <a:ext cx="8040688" cy="545021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2500"/>
                  </a:lnSpc>
                  <a:defRPr/>
                </a:pPr>
                <a:r>
                  <a:rPr lang="de-DE" altLang="de-DE" sz="1800" dirty="0" smtClean="0">
                    <a:solidFill>
                      <a:schemeClr val="tx1"/>
                    </a:solidFill>
                    <a:latin typeface="+mn-lt"/>
                  </a:rPr>
                  <a:t>One </a:t>
                </a:r>
                <a:r>
                  <a:rPr lang="de-DE" altLang="de-DE" sz="1800" dirty="0" err="1" smtClean="0">
                    <a:solidFill>
                      <a:schemeClr val="tx1"/>
                    </a:solidFill>
                    <a:latin typeface="+mn-lt"/>
                  </a:rPr>
                  <a:t>solution</a:t>
                </a:r>
                <a:r>
                  <a:rPr lang="de-DE" altLang="de-DE" sz="1800" dirty="0" smtClean="0">
                    <a:solidFill>
                      <a:schemeClr val="tx1"/>
                    </a:solidFill>
                    <a:latin typeface="+mn-lt"/>
                  </a:rPr>
                  <a:t> </a:t>
                </a:r>
                <a:r>
                  <a:rPr lang="de-DE" altLang="de-DE" sz="1800" dirty="0" err="1" smtClean="0">
                    <a:solidFill>
                      <a:schemeClr val="tx1"/>
                    </a:solidFill>
                    <a:latin typeface="+mn-lt"/>
                  </a:rPr>
                  <a:t>to</a:t>
                </a:r>
                <a:r>
                  <a:rPr lang="de-DE" altLang="de-DE" sz="1800" dirty="0" smtClean="0">
                    <a:solidFill>
                      <a:schemeClr val="tx1"/>
                    </a:solidFill>
                    <a:latin typeface="+mn-lt"/>
                  </a:rPr>
                  <a:t> </a:t>
                </a:r>
                <a:r>
                  <a:rPr lang="de-DE" altLang="de-DE" sz="1800" dirty="0" err="1" smtClean="0">
                    <a:solidFill>
                      <a:schemeClr val="tx1"/>
                    </a:solidFill>
                    <a:latin typeface="+mn-lt"/>
                  </a:rPr>
                  <a:t>the</a:t>
                </a:r>
                <a:r>
                  <a:rPr lang="de-DE" altLang="de-DE" sz="1800" dirty="0" smtClean="0">
                    <a:solidFill>
                      <a:schemeClr val="tx1"/>
                    </a:solidFill>
                    <a:latin typeface="+mn-lt"/>
                  </a:rPr>
                  <a:t> </a:t>
                </a:r>
                <a:r>
                  <a:rPr lang="de-DE" altLang="de-DE" sz="1800" dirty="0" err="1" smtClean="0">
                    <a:solidFill>
                      <a:schemeClr val="tx1"/>
                    </a:solidFill>
                    <a:latin typeface="+mn-lt"/>
                  </a:rPr>
                  <a:t>issues</a:t>
                </a:r>
                <a:r>
                  <a:rPr lang="de-DE" altLang="de-DE" sz="1800" dirty="0" smtClean="0">
                    <a:solidFill>
                      <a:schemeClr val="tx1"/>
                    </a:solidFill>
                    <a:latin typeface="+mn-lt"/>
                  </a:rPr>
                  <a:t> </a:t>
                </a:r>
                <a:r>
                  <a:rPr lang="de-DE" altLang="de-DE" sz="1800" dirty="0" err="1" smtClean="0">
                    <a:solidFill>
                      <a:schemeClr val="tx1"/>
                    </a:solidFill>
                    <a:latin typeface="+mn-lt"/>
                  </a:rPr>
                  <a:t>of</a:t>
                </a:r>
                <a:r>
                  <a:rPr lang="de-DE" altLang="de-DE" sz="1800" dirty="0" smtClean="0">
                    <a:solidFill>
                      <a:schemeClr val="tx1"/>
                    </a:solidFill>
                    <a:latin typeface="+mn-lt"/>
                  </a:rPr>
                  <a:t> </a:t>
                </a:r>
                <a:r>
                  <a:rPr lang="de-DE" altLang="de-DE" sz="1800" dirty="0" err="1" smtClean="0">
                    <a:solidFill>
                      <a:schemeClr val="tx1"/>
                    </a:solidFill>
                    <a:latin typeface="+mn-lt"/>
                  </a:rPr>
                  <a:t>the</a:t>
                </a:r>
                <a:r>
                  <a:rPr lang="de-DE" altLang="de-DE" sz="1800" dirty="0" smtClean="0">
                    <a:solidFill>
                      <a:schemeClr val="tx1"/>
                    </a:solidFill>
                    <a:latin typeface="+mn-lt"/>
                  </a:rPr>
                  <a:t> </a:t>
                </a:r>
                <a:r>
                  <a:rPr lang="de-DE" altLang="de-DE" sz="1800" dirty="0" err="1" smtClean="0">
                    <a:solidFill>
                      <a:schemeClr val="tx1"/>
                    </a:solidFill>
                    <a:latin typeface="+mn-lt"/>
                  </a:rPr>
                  <a:t>Eigenvector</a:t>
                </a:r>
                <a:r>
                  <a:rPr lang="de-DE" altLang="de-DE" sz="1800" dirty="0" smtClean="0">
                    <a:solidFill>
                      <a:schemeClr val="tx1"/>
                    </a:solidFill>
                    <a:latin typeface="+mn-lt"/>
                  </a:rPr>
                  <a:t> </a:t>
                </a:r>
                <a:r>
                  <a:rPr lang="de-DE" altLang="de-DE" sz="1800" dirty="0" err="1" smtClean="0">
                    <a:solidFill>
                      <a:schemeClr val="tx1"/>
                    </a:solidFill>
                    <a:latin typeface="+mn-lt"/>
                  </a:rPr>
                  <a:t>Centrality</a:t>
                </a:r>
                <a:r>
                  <a:rPr lang="de-DE" altLang="de-DE" sz="1800" dirty="0" smtClean="0">
                    <a:solidFill>
                      <a:schemeClr val="tx1"/>
                    </a:solidFill>
                    <a:latin typeface="+mn-lt"/>
                  </a:rPr>
                  <a:t> </a:t>
                </a:r>
                <a:r>
                  <a:rPr lang="de-DE" altLang="de-DE" sz="1800" dirty="0" err="1" smtClean="0">
                    <a:solidFill>
                      <a:schemeClr val="tx1"/>
                    </a:solidFill>
                    <a:latin typeface="+mn-lt"/>
                  </a:rPr>
                  <a:t>is</a:t>
                </a:r>
                <a:r>
                  <a:rPr lang="de-DE" altLang="de-DE" sz="1800" dirty="0" smtClean="0">
                    <a:solidFill>
                      <a:schemeClr val="tx1"/>
                    </a:solidFill>
                    <a:latin typeface="+mn-lt"/>
                  </a:rPr>
                  <a:t> </a:t>
                </a:r>
                <a:r>
                  <a:rPr lang="de-DE" altLang="de-DE" sz="1800" dirty="0" err="1" smtClean="0">
                    <a:solidFill>
                      <a:schemeClr val="tx1"/>
                    </a:solidFill>
                    <a:latin typeface="+mn-lt"/>
                  </a:rPr>
                  <a:t>the</a:t>
                </a:r>
                <a:r>
                  <a:rPr lang="de-DE" altLang="de-DE" sz="1800" dirty="0" smtClean="0">
                    <a:solidFill>
                      <a:schemeClr val="tx1"/>
                    </a:solidFill>
                    <a:latin typeface="+mn-lt"/>
                  </a:rPr>
                  <a:t> </a:t>
                </a:r>
                <a:r>
                  <a:rPr lang="de-DE" altLang="de-DE" sz="1800" dirty="0" err="1" smtClean="0">
                    <a:solidFill>
                      <a:schemeClr val="tx1"/>
                    </a:solidFill>
                    <a:latin typeface="+mn-lt"/>
                  </a:rPr>
                  <a:t>following</a:t>
                </a:r>
                <a:r>
                  <a:rPr lang="de-DE" altLang="de-DE" sz="1800" dirty="0" smtClean="0">
                    <a:solidFill>
                      <a:schemeClr val="tx1"/>
                    </a:solidFill>
                    <a:latin typeface="+mn-lt"/>
                  </a:rPr>
                  <a:t>:</a:t>
                </a:r>
              </a:p>
              <a:p>
                <a:pPr eaLnBrk="1" hangingPunct="1">
                  <a:lnSpc>
                    <a:spcPts val="2500"/>
                  </a:lnSpc>
                  <a:defRPr/>
                </a:pPr>
                <a:endParaRPr lang="de-DE" altLang="de-DE" sz="1800" dirty="0">
                  <a:solidFill>
                    <a:schemeClr val="tx1"/>
                  </a:solidFill>
                  <a:latin typeface="+mn-lt"/>
                </a:endParaRPr>
              </a:p>
              <a:p>
                <a:pPr eaLnBrk="1" hangingPunct="1">
                  <a:lnSpc>
                    <a:spcPts val="2500"/>
                  </a:lnSpc>
                  <a:defRPr/>
                </a:pPr>
                <a:r>
                  <a:rPr lang="en-US" altLang="de-DE" sz="1800" dirty="0" smtClean="0">
                    <a:solidFill>
                      <a:schemeClr val="tx1"/>
                    </a:solidFill>
                    <a:latin typeface="+mn-lt"/>
                  </a:rPr>
                  <a:t>We simply give each vertex a small amount of centrality “for free”,</a:t>
                </a:r>
              </a:p>
              <a:p>
                <a:pPr eaLnBrk="1" hangingPunct="1">
                  <a:lnSpc>
                    <a:spcPts val="2500"/>
                  </a:lnSpc>
                  <a:defRPr/>
                </a:pPr>
                <a:r>
                  <a:rPr lang="en-US" altLang="de-DE" sz="1800" dirty="0">
                    <a:solidFill>
                      <a:schemeClr val="tx1"/>
                    </a:solidFill>
                    <a:latin typeface="+mn-lt"/>
                  </a:rPr>
                  <a:t>r</a:t>
                </a:r>
                <a:r>
                  <a:rPr lang="en-US" altLang="de-DE" sz="1800" dirty="0" smtClean="0">
                    <a:solidFill>
                      <a:schemeClr val="tx1"/>
                    </a:solidFill>
                    <a:latin typeface="+mn-lt"/>
                  </a:rPr>
                  <a:t>egardless of its position in the network or the centrality of its neighbors.</a:t>
                </a:r>
              </a:p>
              <a:p>
                <a:pPr eaLnBrk="1" hangingPunct="1">
                  <a:lnSpc>
                    <a:spcPts val="2500"/>
                  </a:lnSpc>
                  <a:defRPr/>
                </a:pPr>
                <a:endParaRPr lang="en-US" altLang="de-DE" sz="1800" dirty="0">
                  <a:solidFill>
                    <a:schemeClr val="tx1"/>
                  </a:solidFill>
                  <a:latin typeface="+mn-lt"/>
                </a:endParaRPr>
              </a:p>
              <a:p>
                <a:pPr eaLnBrk="1" hangingPunct="1">
                  <a:lnSpc>
                    <a:spcPts val="2500"/>
                  </a:lnSpc>
                  <a:defRPr/>
                </a:pPr>
                <a:r>
                  <a:rPr lang="en-US" altLang="de-DE" sz="1800" dirty="0" smtClean="0">
                    <a:solidFill>
                      <a:schemeClr val="tx1"/>
                    </a:solidFill>
                    <a:latin typeface="Arial"/>
                    <a:cs typeface="Arial"/>
                  </a:rPr>
                  <a:t>→ we define   </a:t>
                </a:r>
                <a14:m>
                  <m:oMath xmlns:m="http://schemas.openxmlformats.org/officeDocument/2006/math">
                    <m:sSub>
                      <m:sSubPr>
                        <m:ctrlPr>
                          <a:rPr lang="en-US" altLang="de-DE" sz="1800" i="1" smtClean="0">
                            <a:solidFill>
                              <a:schemeClr val="tx1"/>
                            </a:solidFill>
                            <a:latin typeface="Cambria Math"/>
                            <a:cs typeface="Arial"/>
                          </a:rPr>
                        </m:ctrlPr>
                      </m:sSubPr>
                      <m:e>
                        <m:r>
                          <a:rPr lang="de-DE" altLang="de-DE" sz="1800" b="0" i="1" smtClean="0">
                            <a:solidFill>
                              <a:schemeClr val="tx1"/>
                            </a:solidFill>
                            <a:latin typeface="Cambria Math"/>
                            <a:cs typeface="Arial"/>
                          </a:rPr>
                          <m:t>𝑥</m:t>
                        </m:r>
                      </m:e>
                      <m:sub>
                        <m:r>
                          <a:rPr lang="de-DE" altLang="de-DE" sz="1800" b="0" i="1" smtClean="0">
                            <a:solidFill>
                              <a:schemeClr val="tx1"/>
                            </a:solidFill>
                            <a:latin typeface="Cambria Math"/>
                            <a:cs typeface="Arial"/>
                          </a:rPr>
                          <m:t>𝑖</m:t>
                        </m:r>
                      </m:sub>
                    </m:sSub>
                    <m:r>
                      <a:rPr lang="de-DE" altLang="de-DE" sz="1800" b="0" i="1" smtClean="0">
                        <a:solidFill>
                          <a:schemeClr val="tx1"/>
                        </a:solidFill>
                        <a:latin typeface="Cambria Math"/>
                        <a:cs typeface="Arial"/>
                      </a:rPr>
                      <m:t>=</m:t>
                    </m:r>
                    <m:r>
                      <a:rPr lang="de-DE" altLang="de-DE" sz="1800" b="0" i="1" smtClean="0">
                        <a:solidFill>
                          <a:schemeClr val="tx1"/>
                        </a:solidFill>
                        <a:latin typeface="Cambria Math"/>
                        <a:ea typeface="Cambria Math"/>
                        <a:cs typeface="Arial"/>
                      </a:rPr>
                      <m:t>𝛼</m:t>
                    </m:r>
                    <m:nary>
                      <m:naryPr>
                        <m:chr m:val="∑"/>
                        <m:supHide m:val="on"/>
                        <m:ctrlPr>
                          <a:rPr lang="de-DE" altLang="de-DE" sz="1800" b="0" i="1" smtClean="0">
                            <a:solidFill>
                              <a:schemeClr val="tx1"/>
                            </a:solidFill>
                            <a:latin typeface="Cambria Math"/>
                            <a:ea typeface="Cambria Math"/>
                            <a:cs typeface="Arial"/>
                          </a:rPr>
                        </m:ctrlPr>
                      </m:naryPr>
                      <m:sub>
                        <m:r>
                          <m:rPr>
                            <m:brk m:alnAt="7"/>
                          </m:rPr>
                          <a:rPr lang="de-DE" altLang="de-DE" sz="1800" b="0" i="1" smtClean="0">
                            <a:solidFill>
                              <a:schemeClr val="tx1"/>
                            </a:solidFill>
                            <a:latin typeface="Cambria Math"/>
                            <a:ea typeface="Cambria Math"/>
                            <a:cs typeface="Arial"/>
                          </a:rPr>
                          <m:t>𝑗</m:t>
                        </m:r>
                      </m:sub>
                      <m:sup/>
                      <m:e>
                        <m:sSub>
                          <m:sSubPr>
                            <m:ctrlPr>
                              <a:rPr lang="de-DE" altLang="de-DE" sz="1800" b="0" i="1" smtClean="0">
                                <a:solidFill>
                                  <a:schemeClr val="tx1"/>
                                </a:solidFill>
                                <a:latin typeface="Cambria Math"/>
                                <a:ea typeface="Cambria Math"/>
                                <a:cs typeface="Arial"/>
                              </a:rPr>
                            </m:ctrlPr>
                          </m:sSubPr>
                          <m:e>
                            <m:r>
                              <a:rPr lang="de-DE" altLang="de-DE" sz="1800" b="0" i="1" smtClean="0">
                                <a:solidFill>
                                  <a:schemeClr val="tx1"/>
                                </a:solidFill>
                                <a:latin typeface="Cambria Math"/>
                                <a:ea typeface="Cambria Math"/>
                                <a:cs typeface="Arial"/>
                              </a:rPr>
                              <m:t>𝐴</m:t>
                            </m:r>
                          </m:e>
                          <m:sub>
                            <m:r>
                              <a:rPr lang="de-DE" altLang="de-DE" sz="1800" b="0" i="1" smtClean="0">
                                <a:solidFill>
                                  <a:schemeClr val="tx1"/>
                                </a:solidFill>
                                <a:latin typeface="Cambria Math"/>
                                <a:ea typeface="Cambria Math"/>
                                <a:cs typeface="Arial"/>
                              </a:rPr>
                              <m:t>𝑖𝑗</m:t>
                            </m:r>
                          </m:sub>
                        </m:sSub>
                        <m:sSub>
                          <m:sSubPr>
                            <m:ctrlPr>
                              <a:rPr lang="de-DE" altLang="de-DE" sz="1800" b="0" i="1" smtClean="0">
                                <a:solidFill>
                                  <a:schemeClr val="tx1"/>
                                </a:solidFill>
                                <a:latin typeface="Cambria Math"/>
                                <a:ea typeface="Cambria Math"/>
                                <a:cs typeface="Arial"/>
                              </a:rPr>
                            </m:ctrlPr>
                          </m:sSubPr>
                          <m:e>
                            <m:r>
                              <a:rPr lang="de-DE" altLang="de-DE" sz="1800" b="0" i="1" smtClean="0">
                                <a:solidFill>
                                  <a:schemeClr val="tx1"/>
                                </a:solidFill>
                                <a:latin typeface="Cambria Math"/>
                                <a:ea typeface="Cambria Math"/>
                                <a:cs typeface="Arial"/>
                              </a:rPr>
                              <m:t>𝑥</m:t>
                            </m:r>
                          </m:e>
                          <m:sub>
                            <m:r>
                              <a:rPr lang="de-DE" altLang="de-DE" sz="1800" b="0" i="1" smtClean="0">
                                <a:solidFill>
                                  <a:schemeClr val="tx1"/>
                                </a:solidFill>
                                <a:latin typeface="Cambria Math"/>
                                <a:ea typeface="Cambria Math"/>
                                <a:cs typeface="Arial"/>
                              </a:rPr>
                              <m:t>𝑗</m:t>
                            </m:r>
                          </m:sub>
                        </m:sSub>
                        <m:r>
                          <a:rPr lang="de-DE" altLang="de-DE" sz="1800" b="0" i="1" smtClean="0">
                            <a:solidFill>
                              <a:schemeClr val="tx1"/>
                            </a:solidFill>
                            <a:latin typeface="Cambria Math"/>
                            <a:ea typeface="Cambria Math"/>
                            <a:cs typeface="Arial"/>
                          </a:rPr>
                          <m:t>+</m:t>
                        </m:r>
                        <m:r>
                          <a:rPr lang="de-DE" altLang="de-DE" sz="1800" b="0" i="1" smtClean="0">
                            <a:solidFill>
                              <a:schemeClr val="tx1"/>
                            </a:solidFill>
                            <a:latin typeface="Cambria Math"/>
                            <a:ea typeface="Cambria Math"/>
                            <a:cs typeface="Arial"/>
                          </a:rPr>
                          <m:t>𝛽</m:t>
                        </m:r>
                      </m:e>
                    </m:nary>
                    <m:r>
                      <a:rPr lang="de-DE" altLang="de-DE" sz="1800" b="0" i="0" smtClean="0">
                        <a:solidFill>
                          <a:schemeClr val="tx1"/>
                        </a:solidFill>
                        <a:latin typeface="Cambria Math"/>
                        <a:ea typeface="Cambria Math"/>
                        <a:cs typeface="Arial"/>
                      </a:rPr>
                      <m:t>  </m:t>
                    </m:r>
                  </m:oMath>
                </a14:m>
                <a:r>
                  <a:rPr lang="en-US" altLang="de-DE" sz="1800" dirty="0" smtClean="0">
                    <a:solidFill>
                      <a:schemeClr val="tx1"/>
                    </a:solidFill>
                    <a:latin typeface="+mn-lt"/>
                  </a:rPr>
                  <a:t>         where </a:t>
                </a:r>
                <a:r>
                  <a:rPr lang="en-US" altLang="de-DE" sz="1800" dirty="0" smtClean="0">
                    <a:solidFill>
                      <a:schemeClr val="tx1"/>
                    </a:solidFill>
                    <a:latin typeface="+mn-lt"/>
                    <a:sym typeface="Symbol"/>
                  </a:rPr>
                  <a:t> and  are positive constants.</a:t>
                </a:r>
              </a:p>
              <a:p>
                <a:pPr eaLnBrk="1" hangingPunct="1">
                  <a:lnSpc>
                    <a:spcPts val="2500"/>
                  </a:lnSpc>
                  <a:defRPr/>
                </a:pPr>
                <a:endParaRPr lang="en-US" altLang="de-DE" sz="1800" dirty="0">
                  <a:solidFill>
                    <a:schemeClr val="tx1"/>
                  </a:solidFill>
                  <a:latin typeface="+mn-lt"/>
                  <a:sym typeface="Symbol"/>
                </a:endParaRPr>
              </a:p>
              <a:p>
                <a:pPr eaLnBrk="1" hangingPunct="1">
                  <a:lnSpc>
                    <a:spcPts val="2500"/>
                  </a:lnSpc>
                  <a:defRPr/>
                </a:pPr>
                <a:r>
                  <a:rPr lang="en-US" altLang="de-DE" sz="1800" dirty="0" smtClean="0">
                    <a:solidFill>
                      <a:schemeClr val="tx1"/>
                    </a:solidFill>
                    <a:latin typeface="+mn-lt"/>
                  </a:rPr>
                  <a:t>In matrix terms, this can be written as 	</a:t>
                </a:r>
                <a:r>
                  <a:rPr lang="en-US" altLang="de-DE" sz="1800" b="1" dirty="0" smtClean="0">
                    <a:solidFill>
                      <a:schemeClr val="tx1"/>
                    </a:solidFill>
                    <a:sym typeface="Symbol"/>
                  </a:rPr>
                  <a:t>x</a:t>
                </a:r>
                <a:r>
                  <a:rPr lang="en-US" altLang="de-DE" sz="1800" dirty="0" smtClean="0">
                    <a:solidFill>
                      <a:schemeClr val="tx1"/>
                    </a:solidFill>
                    <a:sym typeface="Symbol"/>
                  </a:rPr>
                  <a:t> </a:t>
                </a:r>
                <a:r>
                  <a:rPr lang="en-US" altLang="de-DE" sz="1800" dirty="0">
                    <a:solidFill>
                      <a:schemeClr val="tx1"/>
                    </a:solidFill>
                    <a:sym typeface="Symbol"/>
                  </a:rPr>
                  <a:t>= </a:t>
                </a:r>
                <a:r>
                  <a:rPr lang="en-US" altLang="de-DE" sz="1800" b="1" dirty="0">
                    <a:solidFill>
                      <a:schemeClr val="tx1"/>
                    </a:solidFill>
                    <a:sym typeface="Symbol"/>
                  </a:rPr>
                  <a:t>Ax</a:t>
                </a:r>
                <a:r>
                  <a:rPr lang="en-US" altLang="de-DE" sz="1800" dirty="0">
                    <a:solidFill>
                      <a:schemeClr val="tx1"/>
                    </a:solidFill>
                    <a:sym typeface="Symbol"/>
                  </a:rPr>
                  <a:t> +  </a:t>
                </a:r>
                <a:r>
                  <a:rPr lang="en-US" altLang="de-DE" sz="1800" b="1" dirty="0">
                    <a:solidFill>
                      <a:schemeClr val="tx1"/>
                    </a:solidFill>
                    <a:sym typeface="Symbol"/>
                  </a:rPr>
                  <a:t>1</a:t>
                </a:r>
              </a:p>
              <a:p>
                <a:pPr eaLnBrk="1" hangingPunct="1">
                  <a:lnSpc>
                    <a:spcPts val="2500"/>
                  </a:lnSpc>
                  <a:defRPr/>
                </a:pPr>
                <a:endParaRPr lang="en-US" altLang="de-DE" sz="1800" dirty="0" smtClean="0">
                  <a:solidFill>
                    <a:schemeClr val="tx1"/>
                  </a:solidFill>
                  <a:latin typeface="+mn-lt"/>
                </a:endParaRPr>
              </a:p>
              <a:p>
                <a:pPr eaLnBrk="1" hangingPunct="1">
                  <a:lnSpc>
                    <a:spcPts val="2500"/>
                  </a:lnSpc>
                  <a:defRPr/>
                </a:pPr>
                <a:r>
                  <a:rPr lang="en-US" altLang="de-DE" sz="1800" dirty="0">
                    <a:solidFill>
                      <a:schemeClr val="tx1"/>
                    </a:solidFill>
                  </a:rPr>
                  <a:t>w</a:t>
                </a:r>
                <a:r>
                  <a:rPr lang="en-US" altLang="de-DE" sz="1800" dirty="0" smtClean="0">
                    <a:solidFill>
                      <a:schemeClr val="tx1"/>
                    </a:solidFill>
                  </a:rPr>
                  <a:t>here </a:t>
                </a:r>
                <a:r>
                  <a:rPr lang="en-US" altLang="de-DE" sz="1800" b="1" dirty="0">
                    <a:solidFill>
                      <a:schemeClr val="tx1"/>
                    </a:solidFill>
                  </a:rPr>
                  <a:t>1 </a:t>
                </a:r>
                <a:r>
                  <a:rPr lang="en-US" altLang="de-DE" sz="1800" dirty="0">
                    <a:solidFill>
                      <a:schemeClr val="tx1"/>
                    </a:solidFill>
                  </a:rPr>
                  <a:t>is the vector (1,1,1</a:t>
                </a:r>
                <a:r>
                  <a:rPr lang="en-US" altLang="de-DE" sz="1800" dirty="0" smtClean="0">
                    <a:solidFill>
                      <a:schemeClr val="tx1"/>
                    </a:solidFill>
                  </a:rPr>
                  <a:t>,…)</a:t>
                </a:r>
                <a:r>
                  <a:rPr lang="en-US" altLang="de-DE" sz="1800" baseline="30000" dirty="0" smtClean="0">
                    <a:solidFill>
                      <a:schemeClr val="tx1"/>
                    </a:solidFill>
                  </a:rPr>
                  <a:t> T</a:t>
                </a:r>
                <a:r>
                  <a:rPr lang="en-US" altLang="de-DE" sz="1800" dirty="0" smtClean="0">
                    <a:solidFill>
                      <a:schemeClr val="tx1"/>
                    </a:solidFill>
                  </a:rPr>
                  <a:t> . By rearranging for </a:t>
                </a:r>
                <a:r>
                  <a:rPr lang="en-US" altLang="de-DE" sz="1800" b="1" dirty="0" smtClean="0">
                    <a:solidFill>
                      <a:schemeClr val="tx1"/>
                    </a:solidFill>
                  </a:rPr>
                  <a:t>x </a:t>
                </a:r>
                <a:r>
                  <a:rPr lang="en-US" altLang="de-DE" sz="1800" dirty="0" smtClean="0">
                    <a:solidFill>
                      <a:schemeClr val="tx1"/>
                    </a:solidFill>
                  </a:rPr>
                  <a:t>we find </a:t>
                </a:r>
              </a:p>
              <a:p>
                <a:pPr eaLnBrk="1" hangingPunct="1">
                  <a:lnSpc>
                    <a:spcPts val="2500"/>
                  </a:lnSpc>
                  <a:defRPr/>
                </a:pPr>
                <a:r>
                  <a:rPr lang="en-US" altLang="de-DE" sz="1800" dirty="0" smtClean="0">
                    <a:solidFill>
                      <a:schemeClr val="tx1"/>
                    </a:solidFill>
                    <a:latin typeface="+mn-lt"/>
                  </a:rPr>
                  <a:t>			</a:t>
                </a:r>
              </a:p>
              <a:p>
                <a:pPr eaLnBrk="1" hangingPunct="1">
                  <a:lnSpc>
                    <a:spcPts val="2500"/>
                  </a:lnSpc>
                  <a:defRPr/>
                </a:pPr>
                <a:r>
                  <a:rPr lang="en-US" altLang="de-DE" sz="1800" b="1" dirty="0" smtClean="0">
                    <a:solidFill>
                      <a:schemeClr val="tx1"/>
                    </a:solidFill>
                    <a:sym typeface="Symbol"/>
                  </a:rPr>
                  <a:t>	</a:t>
                </a:r>
                <a:r>
                  <a:rPr lang="en-US" altLang="de-DE" sz="1800" dirty="0" smtClean="0">
                    <a:solidFill>
                      <a:schemeClr val="tx1"/>
                    </a:solidFill>
                    <a:latin typeface="+mn-lt"/>
                  </a:rPr>
                  <a:t>		</a:t>
                </a:r>
                <a:r>
                  <a:rPr lang="en-US" altLang="de-DE" sz="1800" b="1" dirty="0" smtClean="0">
                    <a:solidFill>
                      <a:schemeClr val="tx1"/>
                    </a:solidFill>
                    <a:latin typeface="+mn-lt"/>
                  </a:rPr>
                  <a:t>I x </a:t>
                </a:r>
                <a:r>
                  <a:rPr lang="en-US" altLang="de-DE" sz="1800" dirty="0" smtClean="0">
                    <a:solidFill>
                      <a:schemeClr val="tx1"/>
                    </a:solidFill>
                    <a:latin typeface="+mn-lt"/>
                  </a:rPr>
                  <a:t>- </a:t>
                </a:r>
                <a:r>
                  <a:rPr lang="en-US" altLang="de-DE" sz="1800" dirty="0">
                    <a:solidFill>
                      <a:schemeClr val="tx1"/>
                    </a:solidFill>
                    <a:sym typeface="Symbol"/>
                  </a:rPr>
                  <a:t> </a:t>
                </a:r>
                <a:r>
                  <a:rPr lang="en-US" altLang="de-DE" sz="1800" b="1" dirty="0" smtClean="0">
                    <a:solidFill>
                      <a:schemeClr val="tx1"/>
                    </a:solidFill>
                    <a:sym typeface="Symbol"/>
                  </a:rPr>
                  <a:t>A x </a:t>
                </a:r>
                <a:r>
                  <a:rPr lang="en-US" altLang="de-DE" sz="1800" dirty="0" smtClean="0">
                    <a:solidFill>
                      <a:schemeClr val="tx1"/>
                    </a:solidFill>
                    <a:sym typeface="Symbol"/>
                  </a:rPr>
                  <a:t>= </a:t>
                </a:r>
                <a:r>
                  <a:rPr lang="en-US" altLang="de-DE" sz="1800" dirty="0">
                    <a:solidFill>
                      <a:schemeClr val="tx1"/>
                    </a:solidFill>
                    <a:sym typeface="Symbol"/>
                  </a:rPr>
                  <a:t> </a:t>
                </a:r>
                <a:r>
                  <a:rPr lang="en-US" altLang="de-DE" sz="1800" b="1" dirty="0" smtClean="0">
                    <a:solidFill>
                      <a:schemeClr val="tx1"/>
                    </a:solidFill>
                    <a:sym typeface="Symbol"/>
                  </a:rPr>
                  <a:t>1		</a:t>
                </a:r>
                <a:r>
                  <a:rPr lang="en-US" altLang="de-DE" sz="1400" dirty="0">
                    <a:solidFill>
                      <a:schemeClr val="tx1"/>
                    </a:solidFill>
                    <a:sym typeface="Symbol"/>
                  </a:rPr>
                  <a:t>(where we used </a:t>
                </a:r>
                <a:r>
                  <a:rPr lang="en-US" altLang="de-DE" sz="1400" b="1" dirty="0">
                    <a:solidFill>
                      <a:schemeClr val="tx1"/>
                    </a:solidFill>
                    <a:sym typeface="Symbol"/>
                  </a:rPr>
                  <a:t>I x</a:t>
                </a:r>
                <a:r>
                  <a:rPr lang="en-US" altLang="de-DE" sz="1400" dirty="0">
                    <a:solidFill>
                      <a:schemeClr val="tx1"/>
                    </a:solidFill>
                    <a:sym typeface="Symbol"/>
                  </a:rPr>
                  <a:t> = </a:t>
                </a:r>
                <a:r>
                  <a:rPr lang="en-US" altLang="de-DE" sz="1400" b="1" dirty="0">
                    <a:solidFill>
                      <a:schemeClr val="tx1"/>
                    </a:solidFill>
                    <a:sym typeface="Symbol"/>
                  </a:rPr>
                  <a:t>x</a:t>
                </a:r>
                <a:r>
                  <a:rPr lang="en-US" altLang="de-DE" sz="1400" dirty="0" smtClean="0">
                    <a:solidFill>
                      <a:schemeClr val="tx1"/>
                    </a:solidFill>
                    <a:sym typeface="Symbol"/>
                  </a:rPr>
                  <a:t>)</a:t>
                </a:r>
                <a:endParaRPr lang="en-US" altLang="de-DE" sz="1800" b="1" dirty="0" smtClean="0">
                  <a:solidFill>
                    <a:schemeClr val="tx1"/>
                  </a:solidFill>
                  <a:sym typeface="Symbol"/>
                </a:endParaRPr>
              </a:p>
              <a:p>
                <a:pPr eaLnBrk="1" hangingPunct="1">
                  <a:lnSpc>
                    <a:spcPts val="2500"/>
                  </a:lnSpc>
                  <a:defRPr/>
                </a:pPr>
                <a:r>
                  <a:rPr lang="en-US" altLang="de-DE" sz="1800" b="1" dirty="0">
                    <a:solidFill>
                      <a:schemeClr val="tx1"/>
                    </a:solidFill>
                    <a:latin typeface="+mn-lt"/>
                    <a:sym typeface="Symbol"/>
                  </a:rPr>
                  <a:t>	</a:t>
                </a:r>
                <a:r>
                  <a:rPr lang="en-US" altLang="de-DE" sz="1800" b="1" dirty="0" smtClean="0">
                    <a:solidFill>
                      <a:schemeClr val="tx1"/>
                    </a:solidFill>
                    <a:latin typeface="+mn-lt"/>
                    <a:sym typeface="Symbol"/>
                  </a:rPr>
                  <a:t>		</a:t>
                </a:r>
                <a:r>
                  <a:rPr lang="en-US" altLang="de-DE" sz="1800" dirty="0" smtClean="0">
                    <a:solidFill>
                      <a:schemeClr val="tx1"/>
                    </a:solidFill>
                    <a:sym typeface="Symbol"/>
                  </a:rPr>
                  <a:t>(</a:t>
                </a:r>
                <a:r>
                  <a:rPr lang="en-US" altLang="de-DE" sz="1800" b="1" dirty="0">
                    <a:solidFill>
                      <a:schemeClr val="tx1"/>
                    </a:solidFill>
                    <a:sym typeface="Symbol"/>
                  </a:rPr>
                  <a:t>I</a:t>
                </a:r>
                <a:r>
                  <a:rPr lang="en-US" altLang="de-DE" sz="1800" dirty="0">
                    <a:solidFill>
                      <a:schemeClr val="tx1"/>
                    </a:solidFill>
                    <a:sym typeface="Symbol"/>
                  </a:rPr>
                  <a:t> -  </a:t>
                </a:r>
                <a:r>
                  <a:rPr lang="en-US" altLang="de-DE" sz="1800" b="1" dirty="0" smtClean="0">
                    <a:solidFill>
                      <a:schemeClr val="tx1"/>
                    </a:solidFill>
                    <a:sym typeface="Symbol"/>
                  </a:rPr>
                  <a:t>A</a:t>
                </a:r>
                <a:r>
                  <a:rPr lang="en-US" altLang="de-DE" sz="1800" dirty="0" smtClean="0">
                    <a:solidFill>
                      <a:schemeClr val="tx1"/>
                    </a:solidFill>
                    <a:sym typeface="Symbol"/>
                  </a:rPr>
                  <a:t>) </a:t>
                </a:r>
                <a:r>
                  <a:rPr lang="en-US" altLang="de-DE" sz="1800" b="1" dirty="0" smtClean="0">
                    <a:solidFill>
                      <a:schemeClr val="tx1"/>
                    </a:solidFill>
                    <a:sym typeface="Symbol"/>
                  </a:rPr>
                  <a:t>x</a:t>
                </a:r>
                <a:r>
                  <a:rPr lang="en-US" altLang="de-DE" sz="1800" dirty="0" smtClean="0">
                    <a:solidFill>
                      <a:schemeClr val="tx1"/>
                    </a:solidFill>
                    <a:sym typeface="Symbol"/>
                  </a:rPr>
                  <a:t> </a:t>
                </a:r>
                <a:r>
                  <a:rPr lang="en-US" altLang="de-DE" sz="1800" dirty="0">
                    <a:solidFill>
                      <a:schemeClr val="tx1"/>
                    </a:solidFill>
                    <a:sym typeface="Symbol"/>
                  </a:rPr>
                  <a:t>=  </a:t>
                </a:r>
                <a:r>
                  <a:rPr lang="en-US" altLang="de-DE" sz="1800" b="1" dirty="0" smtClean="0">
                    <a:solidFill>
                      <a:schemeClr val="tx1"/>
                    </a:solidFill>
                    <a:sym typeface="Symbol"/>
                  </a:rPr>
                  <a:t>1</a:t>
                </a:r>
              </a:p>
              <a:p>
                <a:pPr eaLnBrk="1" hangingPunct="1">
                  <a:lnSpc>
                    <a:spcPts val="2500"/>
                  </a:lnSpc>
                  <a:defRPr/>
                </a:pPr>
                <a:r>
                  <a:rPr lang="en-US" altLang="de-DE" sz="1800" dirty="0" smtClean="0">
                    <a:solidFill>
                      <a:schemeClr val="tx1"/>
                    </a:solidFill>
                    <a:sym typeface="Symbol"/>
                  </a:rPr>
                  <a:t>			(</a:t>
                </a:r>
                <a:r>
                  <a:rPr lang="en-US" altLang="de-DE" sz="1800" b="1" dirty="0">
                    <a:solidFill>
                      <a:schemeClr val="tx1"/>
                    </a:solidFill>
                    <a:sym typeface="Symbol"/>
                  </a:rPr>
                  <a:t>I</a:t>
                </a:r>
                <a:r>
                  <a:rPr lang="en-US" altLang="de-DE" sz="1800" dirty="0">
                    <a:solidFill>
                      <a:schemeClr val="tx1"/>
                    </a:solidFill>
                    <a:sym typeface="Symbol"/>
                  </a:rPr>
                  <a:t> -  </a:t>
                </a:r>
                <a:r>
                  <a:rPr lang="en-US" altLang="de-DE" sz="1800" b="1" dirty="0">
                    <a:solidFill>
                      <a:schemeClr val="tx1"/>
                    </a:solidFill>
                    <a:sym typeface="Symbol"/>
                  </a:rPr>
                  <a:t>A )</a:t>
                </a:r>
                <a:r>
                  <a:rPr lang="en-US" altLang="de-DE" sz="1800" b="1" baseline="30000" dirty="0">
                    <a:solidFill>
                      <a:schemeClr val="tx1"/>
                    </a:solidFill>
                    <a:sym typeface="Symbol"/>
                  </a:rPr>
                  <a:t>-1 </a:t>
                </a:r>
                <a:r>
                  <a:rPr lang="en-US" altLang="de-DE" sz="1800" b="1" baseline="30000" dirty="0" smtClean="0">
                    <a:solidFill>
                      <a:schemeClr val="tx1"/>
                    </a:solidFill>
                    <a:sym typeface="Symbol"/>
                  </a:rPr>
                  <a:t> </a:t>
                </a:r>
                <a:r>
                  <a:rPr lang="en-US" altLang="de-DE" sz="1800" dirty="0" smtClean="0">
                    <a:solidFill>
                      <a:schemeClr val="tx1"/>
                    </a:solidFill>
                    <a:sym typeface="Symbol"/>
                  </a:rPr>
                  <a:t>(</a:t>
                </a:r>
                <a:r>
                  <a:rPr lang="en-US" altLang="de-DE" sz="1800" b="1" dirty="0">
                    <a:solidFill>
                      <a:schemeClr val="tx1"/>
                    </a:solidFill>
                    <a:sym typeface="Symbol"/>
                  </a:rPr>
                  <a:t>I</a:t>
                </a:r>
                <a:r>
                  <a:rPr lang="en-US" altLang="de-DE" sz="1800" dirty="0">
                    <a:solidFill>
                      <a:schemeClr val="tx1"/>
                    </a:solidFill>
                    <a:sym typeface="Symbol"/>
                  </a:rPr>
                  <a:t> -  </a:t>
                </a:r>
                <a:r>
                  <a:rPr lang="en-US" altLang="de-DE" sz="1800" b="1" dirty="0">
                    <a:solidFill>
                      <a:schemeClr val="tx1"/>
                    </a:solidFill>
                    <a:sym typeface="Symbol"/>
                  </a:rPr>
                  <a:t>A</a:t>
                </a:r>
                <a:r>
                  <a:rPr lang="en-US" altLang="de-DE" sz="1800" dirty="0">
                    <a:solidFill>
                      <a:schemeClr val="tx1"/>
                    </a:solidFill>
                    <a:sym typeface="Symbol"/>
                  </a:rPr>
                  <a:t>) </a:t>
                </a:r>
                <a:r>
                  <a:rPr lang="en-US" altLang="de-DE" sz="1800" b="1" dirty="0">
                    <a:solidFill>
                      <a:schemeClr val="tx1"/>
                    </a:solidFill>
                    <a:sym typeface="Symbol"/>
                  </a:rPr>
                  <a:t>x</a:t>
                </a:r>
                <a:r>
                  <a:rPr lang="en-US" altLang="de-DE" sz="1800" dirty="0">
                    <a:solidFill>
                      <a:schemeClr val="tx1"/>
                    </a:solidFill>
                    <a:sym typeface="Symbol"/>
                  </a:rPr>
                  <a:t> </a:t>
                </a:r>
                <a:r>
                  <a:rPr lang="en-US" altLang="de-DE" sz="1800" dirty="0" smtClean="0">
                    <a:solidFill>
                      <a:schemeClr val="tx1"/>
                    </a:solidFill>
                    <a:sym typeface="Symbol"/>
                  </a:rPr>
                  <a:t>= </a:t>
                </a:r>
                <a:r>
                  <a:rPr lang="en-US" altLang="de-DE" sz="1800" dirty="0">
                    <a:solidFill>
                      <a:schemeClr val="tx1"/>
                    </a:solidFill>
                    <a:sym typeface="Symbol"/>
                  </a:rPr>
                  <a:t>(</a:t>
                </a:r>
                <a:r>
                  <a:rPr lang="en-US" altLang="de-DE" sz="1800" b="1" dirty="0">
                    <a:solidFill>
                      <a:schemeClr val="tx1"/>
                    </a:solidFill>
                    <a:sym typeface="Symbol"/>
                  </a:rPr>
                  <a:t>I</a:t>
                </a:r>
                <a:r>
                  <a:rPr lang="en-US" altLang="de-DE" sz="1800" dirty="0">
                    <a:solidFill>
                      <a:schemeClr val="tx1"/>
                    </a:solidFill>
                    <a:sym typeface="Symbol"/>
                  </a:rPr>
                  <a:t> -  </a:t>
                </a:r>
                <a:r>
                  <a:rPr lang="en-US" altLang="de-DE" sz="1800" b="1" dirty="0">
                    <a:solidFill>
                      <a:schemeClr val="tx1"/>
                    </a:solidFill>
                    <a:sym typeface="Symbol"/>
                  </a:rPr>
                  <a:t>A )</a:t>
                </a:r>
                <a:r>
                  <a:rPr lang="en-US" altLang="de-DE" sz="1800" b="1" baseline="30000" dirty="0">
                    <a:solidFill>
                      <a:schemeClr val="tx1"/>
                    </a:solidFill>
                    <a:sym typeface="Symbol"/>
                  </a:rPr>
                  <a:t>-1</a:t>
                </a:r>
                <a:r>
                  <a:rPr lang="en-US" altLang="de-DE" sz="1800" dirty="0" smtClean="0">
                    <a:solidFill>
                      <a:schemeClr val="tx1"/>
                    </a:solidFill>
                    <a:sym typeface="Symbol"/>
                  </a:rPr>
                  <a:t> </a:t>
                </a:r>
                <a:r>
                  <a:rPr lang="en-US" altLang="de-DE" sz="1800" dirty="0">
                    <a:solidFill>
                      <a:schemeClr val="tx1"/>
                    </a:solidFill>
                    <a:sym typeface="Symbol"/>
                  </a:rPr>
                  <a:t> </a:t>
                </a:r>
                <a:r>
                  <a:rPr lang="en-US" altLang="de-DE" sz="1800" b="1" dirty="0" smtClean="0">
                    <a:solidFill>
                      <a:schemeClr val="tx1"/>
                    </a:solidFill>
                    <a:sym typeface="Symbol"/>
                  </a:rPr>
                  <a:t>1</a:t>
                </a:r>
                <a:endParaRPr lang="en-US" altLang="de-DE" sz="1800" dirty="0">
                  <a:solidFill>
                    <a:schemeClr val="tx1"/>
                  </a:solidFill>
                  <a:latin typeface="+mn-lt"/>
                </a:endParaRPr>
              </a:p>
              <a:p>
                <a:pPr eaLnBrk="1" hangingPunct="1">
                  <a:lnSpc>
                    <a:spcPts val="2500"/>
                  </a:lnSpc>
                  <a:defRPr/>
                </a:pPr>
                <a:r>
                  <a:rPr lang="en-US" altLang="de-DE" sz="1800" b="1" dirty="0" smtClean="0">
                    <a:solidFill>
                      <a:schemeClr val="tx1"/>
                    </a:solidFill>
                    <a:sym typeface="Symbol"/>
                  </a:rPr>
                  <a:t>			x</a:t>
                </a:r>
                <a:r>
                  <a:rPr lang="en-US" altLang="de-DE" sz="1800" dirty="0" smtClean="0">
                    <a:solidFill>
                      <a:schemeClr val="tx1"/>
                    </a:solidFill>
                    <a:sym typeface="Symbol"/>
                  </a:rPr>
                  <a:t> </a:t>
                </a:r>
                <a:r>
                  <a:rPr lang="en-US" altLang="de-DE" sz="1800" dirty="0">
                    <a:solidFill>
                      <a:schemeClr val="tx1"/>
                    </a:solidFill>
                    <a:sym typeface="Symbol"/>
                  </a:rPr>
                  <a:t>=  (</a:t>
                </a:r>
                <a:r>
                  <a:rPr lang="en-US" altLang="de-DE" sz="1800" b="1" dirty="0">
                    <a:solidFill>
                      <a:schemeClr val="tx1"/>
                    </a:solidFill>
                    <a:sym typeface="Symbol"/>
                  </a:rPr>
                  <a:t>I</a:t>
                </a:r>
                <a:r>
                  <a:rPr lang="en-US" altLang="de-DE" sz="1800" dirty="0">
                    <a:solidFill>
                      <a:schemeClr val="tx1"/>
                    </a:solidFill>
                    <a:sym typeface="Symbol"/>
                  </a:rPr>
                  <a:t> -  </a:t>
                </a:r>
                <a:r>
                  <a:rPr lang="en-US" altLang="de-DE" sz="1800" b="1" dirty="0">
                    <a:solidFill>
                      <a:schemeClr val="tx1"/>
                    </a:solidFill>
                    <a:sym typeface="Symbol"/>
                  </a:rPr>
                  <a:t>A </a:t>
                </a:r>
                <a:r>
                  <a:rPr lang="en-US" altLang="de-DE" sz="1800" b="1" dirty="0" smtClean="0">
                    <a:solidFill>
                      <a:schemeClr val="tx1"/>
                    </a:solidFill>
                    <a:sym typeface="Symbol"/>
                  </a:rPr>
                  <a:t>)</a:t>
                </a:r>
                <a:r>
                  <a:rPr lang="en-US" altLang="de-DE" sz="1800" b="1" baseline="30000" dirty="0" smtClean="0">
                    <a:solidFill>
                      <a:schemeClr val="tx1"/>
                    </a:solidFill>
                    <a:sym typeface="Symbol"/>
                  </a:rPr>
                  <a:t>-1 </a:t>
                </a:r>
                <a:r>
                  <a:rPr lang="en-US" altLang="de-DE" sz="1800" b="1" dirty="0" smtClean="0">
                    <a:solidFill>
                      <a:schemeClr val="tx1"/>
                    </a:solidFill>
                    <a:sym typeface="Symbol"/>
                  </a:rPr>
                  <a:t>1</a:t>
                </a:r>
              </a:p>
              <a:p>
                <a:pPr eaLnBrk="1" hangingPunct="1">
                  <a:lnSpc>
                    <a:spcPts val="2500"/>
                  </a:lnSpc>
                  <a:defRPr/>
                </a:pPr>
                <a:endParaRPr lang="en-US" altLang="de-DE" sz="1800" dirty="0">
                  <a:solidFill>
                    <a:schemeClr val="tx1"/>
                  </a:solidFill>
                </a:endParaRPr>
              </a:p>
              <a:p>
                <a:pPr eaLnBrk="1" hangingPunct="1">
                  <a:lnSpc>
                    <a:spcPts val="2500"/>
                  </a:lnSpc>
                  <a:defRPr/>
                </a:pPr>
                <a:r>
                  <a:rPr lang="en-US" altLang="de-DE" sz="1800" dirty="0" smtClean="0">
                    <a:solidFill>
                      <a:schemeClr val="tx1"/>
                    </a:solidFill>
                    <a:latin typeface="+mn-lt"/>
                  </a:rPr>
                  <a:t>When setting </a:t>
                </a:r>
                <a:r>
                  <a:rPr lang="en-US" altLang="de-DE" sz="1800" dirty="0" smtClean="0">
                    <a:solidFill>
                      <a:schemeClr val="tx1"/>
                    </a:solidFill>
                    <a:latin typeface="+mn-lt"/>
                    <a:sym typeface="Symbol"/>
                  </a:rPr>
                  <a:t> =1, we get the </a:t>
                </a:r>
                <a:r>
                  <a:rPr lang="en-US" altLang="de-DE" sz="1800" b="1" dirty="0" smtClean="0">
                    <a:solidFill>
                      <a:schemeClr val="tx1"/>
                    </a:solidFill>
                    <a:latin typeface="+mn-lt"/>
                    <a:sym typeface="Symbol"/>
                  </a:rPr>
                  <a:t>Katz centrality </a:t>
                </a:r>
                <a:r>
                  <a:rPr lang="en-US" altLang="de-DE" sz="1800" dirty="0" smtClean="0">
                    <a:solidFill>
                      <a:schemeClr val="tx1"/>
                    </a:solidFill>
                    <a:latin typeface="+mn-lt"/>
                    <a:sym typeface="Symbol"/>
                  </a:rPr>
                  <a:t>(1953) </a:t>
                </a:r>
                <a:r>
                  <a:rPr lang="en-US" altLang="de-DE" sz="1800" b="1" dirty="0">
                    <a:solidFill>
                      <a:schemeClr val="tx1"/>
                    </a:solidFill>
                    <a:sym typeface="Symbol"/>
                  </a:rPr>
                  <a:t>x</a:t>
                </a:r>
                <a:r>
                  <a:rPr lang="en-US" altLang="de-DE" sz="1800" dirty="0">
                    <a:solidFill>
                      <a:schemeClr val="tx1"/>
                    </a:solidFill>
                    <a:sym typeface="Symbol"/>
                  </a:rPr>
                  <a:t> = </a:t>
                </a:r>
                <a:r>
                  <a:rPr lang="en-US" altLang="de-DE" sz="1800" dirty="0" smtClean="0">
                    <a:solidFill>
                      <a:schemeClr val="tx1"/>
                    </a:solidFill>
                    <a:sym typeface="Symbol"/>
                  </a:rPr>
                  <a:t>(</a:t>
                </a:r>
                <a:r>
                  <a:rPr lang="en-US" altLang="de-DE" sz="1800" dirty="0">
                    <a:solidFill>
                      <a:schemeClr val="tx1"/>
                    </a:solidFill>
                    <a:sym typeface="Symbol"/>
                  </a:rPr>
                  <a:t>I -  </a:t>
                </a:r>
                <a:r>
                  <a:rPr lang="en-US" altLang="de-DE" sz="1800" b="1" dirty="0">
                    <a:solidFill>
                      <a:schemeClr val="tx1"/>
                    </a:solidFill>
                    <a:sym typeface="Symbol"/>
                  </a:rPr>
                  <a:t>A )</a:t>
                </a:r>
                <a:r>
                  <a:rPr lang="en-US" altLang="de-DE" sz="1800" b="1" baseline="30000" dirty="0">
                    <a:solidFill>
                      <a:schemeClr val="tx1"/>
                    </a:solidFill>
                    <a:sym typeface="Symbol"/>
                  </a:rPr>
                  <a:t>-1 </a:t>
                </a:r>
                <a:r>
                  <a:rPr lang="en-US" altLang="de-DE" sz="1800" b="1" dirty="0" smtClean="0">
                    <a:solidFill>
                      <a:schemeClr val="tx1"/>
                    </a:solidFill>
                    <a:sym typeface="Symbol"/>
                  </a:rPr>
                  <a:t>1</a:t>
                </a:r>
                <a:endParaRPr lang="en-US" altLang="de-DE" sz="1800" b="1" dirty="0">
                  <a:solidFill>
                    <a:schemeClr val="tx1"/>
                  </a:solidFill>
                  <a:sym typeface="Symbol"/>
                </a:endParaRPr>
              </a:p>
            </p:txBody>
          </p:sp>
        </mc:Choice>
        <mc:Fallback>
          <p:sp>
            <p:nvSpPr>
              <p:cNvPr id="32772" name="Rectangle 2"/>
              <p:cNvSpPr>
                <a:spLocks noRot="1" noChangeAspect="1" noMove="1" noResize="1" noEditPoints="1" noAdjustHandles="1" noChangeArrowheads="1" noChangeShapeType="1" noTextEdit="1"/>
              </p:cNvSpPr>
              <p:nvPr/>
            </p:nvSpPr>
            <p:spPr bwMode="auto">
              <a:xfrm>
                <a:off x="419100" y="692150"/>
                <a:ext cx="8040688" cy="5450210"/>
              </a:xfrm>
              <a:prstGeom prst="rect">
                <a:avLst/>
              </a:prstGeom>
              <a:blipFill rotWithShape="1">
                <a:blip r:embed="rId2"/>
                <a:stretch>
                  <a:fillRect l="-1820" t="-1119" b="-111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de-DE">
                    <a:noFill/>
                  </a:rPr>
                  <a:t> </a:t>
                </a:r>
              </a:p>
            </p:txBody>
          </p:sp>
        </mc:Fallback>
      </mc:AlternateContent>
      <p:sp>
        <p:nvSpPr>
          <p:cNvPr id="31748"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A7B5C120-8859-48A4-AC9E-C3217E033B64}" type="slidenum">
              <a:rPr lang="de-DE" altLang="de-DE" sz="1000" smtClean="0"/>
              <a:pPr eaLnBrk="1" hangingPunct="1">
                <a:spcBef>
                  <a:spcPct val="0"/>
                </a:spcBef>
                <a:buFontTx/>
                <a:buNone/>
              </a:pPr>
              <a:t>16</a:t>
            </a:fld>
            <a:endParaRPr lang="de-DE" altLang="de-DE" sz="1000" smtClean="0"/>
          </a:p>
        </p:txBody>
      </p:sp>
      <p:sp>
        <p:nvSpPr>
          <p:cNvPr id="31749"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SS 2014 - lecture 1</a:t>
            </a:r>
          </a:p>
        </p:txBody>
      </p:sp>
      <p:sp>
        <p:nvSpPr>
          <p:cNvPr id="31750"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Mathematics of Biological Networks</a:t>
            </a: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ChangeArrowheads="1"/>
          </p:cNvSpPr>
          <p:nvPr>
            <p:ph type="title"/>
          </p:nvPr>
        </p:nvSpPr>
        <p:spPr>
          <a:xfrm>
            <a:off x="690563" y="-12700"/>
            <a:ext cx="7831137" cy="633413"/>
          </a:xfrm>
        </p:spPr>
        <p:txBody>
          <a:bodyPr/>
          <a:lstStyle/>
          <a:p>
            <a:pPr eaLnBrk="1" hangingPunct="1"/>
            <a:r>
              <a:rPr lang="en-US" altLang="de-DE" dirty="0" smtClean="0">
                <a:ea typeface="ＭＳ Ｐゴシック" pitchFamily="34" charset="-128"/>
              </a:rPr>
              <a:t>Computing the Katz Centrality</a:t>
            </a:r>
          </a:p>
        </p:txBody>
      </p:sp>
      <p:sp>
        <p:nvSpPr>
          <p:cNvPr id="32772" name="Rectangle 2"/>
          <p:cNvSpPr>
            <a:spLocks/>
          </p:cNvSpPr>
          <p:nvPr/>
        </p:nvSpPr>
        <p:spPr bwMode="auto">
          <a:xfrm>
            <a:off x="251520" y="692150"/>
            <a:ext cx="8712968" cy="5450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2500"/>
              </a:lnSpc>
              <a:defRPr/>
            </a:pPr>
            <a:r>
              <a:rPr lang="de-DE" altLang="de-DE" sz="1800" dirty="0" smtClean="0">
                <a:solidFill>
                  <a:schemeClr val="tx1"/>
                </a:solidFill>
                <a:latin typeface="+mn-lt"/>
              </a:rPr>
              <a:t>The Katz </a:t>
            </a:r>
            <a:r>
              <a:rPr lang="de-DE" altLang="de-DE" sz="1800" dirty="0" err="1" smtClean="0">
                <a:solidFill>
                  <a:schemeClr val="tx1"/>
                </a:solidFill>
                <a:latin typeface="+mn-lt"/>
              </a:rPr>
              <a:t>centrality</a:t>
            </a:r>
            <a:r>
              <a:rPr lang="de-DE" altLang="de-DE" sz="1800" dirty="0" smtClean="0">
                <a:solidFill>
                  <a:schemeClr val="tx1"/>
                </a:solidFill>
                <a:latin typeface="+mn-lt"/>
              </a:rPr>
              <a:t> </a:t>
            </a:r>
            <a:r>
              <a:rPr lang="de-DE" altLang="de-DE" sz="1800" dirty="0" err="1" smtClean="0">
                <a:solidFill>
                  <a:schemeClr val="tx1"/>
                </a:solidFill>
                <a:latin typeface="+mn-lt"/>
              </a:rPr>
              <a:t>differs</a:t>
            </a:r>
            <a:r>
              <a:rPr lang="de-DE" altLang="de-DE" sz="1800" dirty="0" smtClean="0">
                <a:solidFill>
                  <a:schemeClr val="tx1"/>
                </a:solidFill>
                <a:latin typeface="+mn-lt"/>
              </a:rPr>
              <a:t> </a:t>
            </a:r>
            <a:r>
              <a:rPr lang="de-DE" altLang="de-DE" sz="1800" dirty="0" err="1" smtClean="0">
                <a:solidFill>
                  <a:schemeClr val="tx1"/>
                </a:solidFill>
                <a:latin typeface="+mn-lt"/>
              </a:rPr>
              <a:t>from</a:t>
            </a:r>
            <a:r>
              <a:rPr lang="de-DE" altLang="de-DE" sz="1800" dirty="0" smtClean="0">
                <a:solidFill>
                  <a:schemeClr val="tx1"/>
                </a:solidFill>
                <a:latin typeface="+mn-lt"/>
              </a:rPr>
              <a:t> </a:t>
            </a:r>
            <a:r>
              <a:rPr lang="de-DE" altLang="de-DE" sz="1800" dirty="0" err="1" smtClean="0">
                <a:solidFill>
                  <a:schemeClr val="tx1"/>
                </a:solidFill>
                <a:latin typeface="+mn-lt"/>
              </a:rPr>
              <a:t>the</a:t>
            </a:r>
            <a:r>
              <a:rPr lang="de-DE" altLang="de-DE" sz="1800" dirty="0" smtClean="0">
                <a:solidFill>
                  <a:schemeClr val="tx1"/>
                </a:solidFill>
                <a:latin typeface="+mn-lt"/>
              </a:rPr>
              <a:t> </a:t>
            </a:r>
            <a:r>
              <a:rPr lang="de-DE" altLang="de-DE" sz="1800" dirty="0" err="1" smtClean="0">
                <a:solidFill>
                  <a:schemeClr val="tx1"/>
                </a:solidFill>
                <a:latin typeface="+mn-lt"/>
              </a:rPr>
              <a:t>ordinary</a:t>
            </a:r>
            <a:r>
              <a:rPr lang="de-DE" altLang="de-DE" sz="1800" dirty="0" smtClean="0">
                <a:solidFill>
                  <a:schemeClr val="tx1"/>
                </a:solidFill>
                <a:latin typeface="+mn-lt"/>
              </a:rPr>
              <a:t> </a:t>
            </a:r>
            <a:r>
              <a:rPr lang="de-DE" altLang="de-DE" sz="1800" dirty="0" err="1" smtClean="0">
                <a:solidFill>
                  <a:schemeClr val="tx1"/>
                </a:solidFill>
                <a:latin typeface="+mn-lt"/>
              </a:rPr>
              <a:t>eigenvector</a:t>
            </a:r>
            <a:r>
              <a:rPr lang="de-DE" altLang="de-DE" sz="1800" dirty="0" smtClean="0">
                <a:solidFill>
                  <a:schemeClr val="tx1"/>
                </a:solidFill>
                <a:latin typeface="+mn-lt"/>
              </a:rPr>
              <a:t> </a:t>
            </a:r>
            <a:r>
              <a:rPr lang="de-DE" altLang="de-DE" sz="1800" dirty="0" err="1" smtClean="0">
                <a:solidFill>
                  <a:schemeClr val="tx1"/>
                </a:solidFill>
                <a:latin typeface="+mn-lt"/>
              </a:rPr>
              <a:t>centrality</a:t>
            </a:r>
            <a:r>
              <a:rPr lang="de-DE" altLang="de-DE" sz="1800" dirty="0" smtClean="0">
                <a:solidFill>
                  <a:schemeClr val="tx1"/>
                </a:solidFill>
                <a:latin typeface="+mn-lt"/>
              </a:rPr>
              <a:t> </a:t>
            </a:r>
            <a:r>
              <a:rPr lang="de-DE" altLang="de-DE" sz="1800" dirty="0" err="1" smtClean="0">
                <a:solidFill>
                  <a:schemeClr val="tx1"/>
                </a:solidFill>
                <a:latin typeface="+mn-lt"/>
              </a:rPr>
              <a:t>by</a:t>
            </a:r>
            <a:r>
              <a:rPr lang="de-DE" altLang="de-DE" sz="1800" dirty="0" smtClean="0">
                <a:solidFill>
                  <a:schemeClr val="tx1"/>
                </a:solidFill>
                <a:latin typeface="+mn-lt"/>
              </a:rPr>
              <a:t> </a:t>
            </a:r>
            <a:r>
              <a:rPr lang="de-DE" altLang="de-DE" sz="1800" dirty="0" err="1" smtClean="0">
                <a:solidFill>
                  <a:schemeClr val="tx1"/>
                </a:solidFill>
                <a:latin typeface="+mn-lt"/>
              </a:rPr>
              <a:t>having</a:t>
            </a:r>
            <a:r>
              <a:rPr lang="de-DE" altLang="de-DE" sz="1800" dirty="0" smtClean="0">
                <a:solidFill>
                  <a:schemeClr val="tx1"/>
                </a:solidFill>
                <a:latin typeface="+mn-lt"/>
              </a:rPr>
              <a:t> </a:t>
            </a:r>
            <a:endParaRPr lang="de-DE" altLang="de-DE" sz="1800" dirty="0" smtClean="0">
              <a:solidFill>
                <a:schemeClr val="tx1"/>
              </a:solidFill>
              <a:latin typeface="+mn-lt"/>
            </a:endParaRPr>
          </a:p>
          <a:p>
            <a:pPr eaLnBrk="1" hangingPunct="1">
              <a:lnSpc>
                <a:spcPts val="2500"/>
              </a:lnSpc>
              <a:defRPr/>
            </a:pPr>
            <a:r>
              <a:rPr lang="de-DE" altLang="de-DE" sz="1800" dirty="0" smtClean="0">
                <a:solidFill>
                  <a:schemeClr val="tx1"/>
                </a:solidFill>
                <a:latin typeface="+mn-lt"/>
              </a:rPr>
              <a:t>a </a:t>
            </a:r>
            <a:r>
              <a:rPr lang="de-DE" altLang="de-DE" sz="1800" b="1" dirty="0" err="1" smtClean="0">
                <a:solidFill>
                  <a:schemeClr val="tx1"/>
                </a:solidFill>
                <a:latin typeface="+mn-lt"/>
              </a:rPr>
              <a:t>free</a:t>
            </a:r>
            <a:r>
              <a:rPr lang="de-DE" altLang="de-DE" sz="1800" b="1" dirty="0" smtClean="0">
                <a:solidFill>
                  <a:schemeClr val="tx1"/>
                </a:solidFill>
                <a:latin typeface="+mn-lt"/>
              </a:rPr>
              <a:t> </a:t>
            </a:r>
            <a:r>
              <a:rPr lang="de-DE" altLang="de-DE" sz="1800" b="1" dirty="0" err="1" smtClean="0">
                <a:solidFill>
                  <a:schemeClr val="tx1"/>
                </a:solidFill>
                <a:latin typeface="+mn-lt"/>
              </a:rPr>
              <a:t>parameter</a:t>
            </a:r>
            <a:r>
              <a:rPr lang="de-DE" altLang="de-DE" sz="1800" b="1" dirty="0" smtClean="0">
                <a:solidFill>
                  <a:schemeClr val="tx1"/>
                </a:solidFill>
                <a:latin typeface="+mn-lt"/>
              </a:rPr>
              <a:t> </a:t>
            </a:r>
            <a:r>
              <a:rPr lang="de-DE" altLang="de-DE" sz="1800" dirty="0" smtClean="0">
                <a:solidFill>
                  <a:schemeClr val="tx1"/>
                </a:solidFill>
                <a:latin typeface="+mn-lt"/>
                <a:sym typeface="Symbol"/>
              </a:rPr>
              <a:t>, </a:t>
            </a:r>
            <a:r>
              <a:rPr lang="de-DE" altLang="de-DE" sz="1800" dirty="0" err="1" smtClean="0">
                <a:solidFill>
                  <a:schemeClr val="tx1"/>
                </a:solidFill>
                <a:latin typeface="+mn-lt"/>
                <a:sym typeface="Symbol"/>
              </a:rPr>
              <a:t>which</a:t>
            </a:r>
            <a:r>
              <a:rPr lang="de-DE" altLang="de-DE" sz="1800" dirty="0" smtClean="0">
                <a:solidFill>
                  <a:schemeClr val="tx1"/>
                </a:solidFill>
                <a:latin typeface="+mn-lt"/>
                <a:sym typeface="Symbol"/>
              </a:rPr>
              <a:t> </a:t>
            </a:r>
            <a:r>
              <a:rPr lang="de-DE" altLang="de-DE" sz="1800" dirty="0" err="1" smtClean="0">
                <a:solidFill>
                  <a:schemeClr val="tx1"/>
                </a:solidFill>
                <a:latin typeface="+mn-lt"/>
                <a:sym typeface="Symbol"/>
              </a:rPr>
              <a:t>governs</a:t>
            </a:r>
            <a:r>
              <a:rPr lang="de-DE" altLang="de-DE" sz="1800" dirty="0" smtClean="0">
                <a:solidFill>
                  <a:schemeClr val="tx1"/>
                </a:solidFill>
                <a:latin typeface="+mn-lt"/>
                <a:sym typeface="Symbol"/>
              </a:rPr>
              <a:t> </a:t>
            </a:r>
            <a:r>
              <a:rPr lang="de-DE" altLang="de-DE" sz="1800" dirty="0" err="1" smtClean="0">
                <a:solidFill>
                  <a:schemeClr val="tx1"/>
                </a:solidFill>
                <a:latin typeface="+mn-lt"/>
                <a:sym typeface="Symbol"/>
              </a:rPr>
              <a:t>the</a:t>
            </a:r>
            <a:r>
              <a:rPr lang="de-DE" altLang="de-DE" sz="1800" dirty="0" smtClean="0">
                <a:solidFill>
                  <a:schemeClr val="tx1"/>
                </a:solidFill>
                <a:latin typeface="+mn-lt"/>
                <a:sym typeface="Symbol"/>
              </a:rPr>
              <a:t> </a:t>
            </a:r>
            <a:r>
              <a:rPr lang="de-DE" altLang="de-DE" sz="1800" dirty="0" err="1" smtClean="0">
                <a:solidFill>
                  <a:schemeClr val="tx1"/>
                </a:solidFill>
                <a:latin typeface="+mn-lt"/>
                <a:sym typeface="Symbol"/>
              </a:rPr>
              <a:t>balance</a:t>
            </a:r>
            <a:r>
              <a:rPr lang="de-DE" altLang="de-DE" sz="1800" dirty="0" smtClean="0">
                <a:solidFill>
                  <a:schemeClr val="tx1"/>
                </a:solidFill>
                <a:latin typeface="+mn-lt"/>
                <a:sym typeface="Symbol"/>
              </a:rPr>
              <a:t> </a:t>
            </a:r>
            <a:r>
              <a:rPr lang="de-DE" altLang="de-DE" sz="1800" dirty="0" err="1" smtClean="0">
                <a:solidFill>
                  <a:schemeClr val="tx1"/>
                </a:solidFill>
                <a:latin typeface="+mn-lt"/>
                <a:sym typeface="Symbol"/>
              </a:rPr>
              <a:t>between</a:t>
            </a:r>
            <a:r>
              <a:rPr lang="de-DE" altLang="de-DE" sz="1800" dirty="0" smtClean="0">
                <a:solidFill>
                  <a:schemeClr val="tx1"/>
                </a:solidFill>
                <a:latin typeface="+mn-lt"/>
                <a:sym typeface="Symbol"/>
              </a:rPr>
              <a:t> </a:t>
            </a:r>
            <a:r>
              <a:rPr lang="de-DE" altLang="de-DE" sz="1800" dirty="0" err="1" smtClean="0">
                <a:solidFill>
                  <a:schemeClr val="tx1"/>
                </a:solidFill>
                <a:latin typeface="+mn-lt"/>
                <a:sym typeface="Symbol"/>
              </a:rPr>
              <a:t>the</a:t>
            </a:r>
            <a:r>
              <a:rPr lang="de-DE" altLang="de-DE" sz="1800" dirty="0" smtClean="0">
                <a:solidFill>
                  <a:schemeClr val="tx1"/>
                </a:solidFill>
                <a:latin typeface="+mn-lt"/>
                <a:sym typeface="Symbol"/>
              </a:rPr>
              <a:t> </a:t>
            </a:r>
            <a:r>
              <a:rPr lang="de-DE" altLang="de-DE" sz="1800" dirty="0" err="1" smtClean="0">
                <a:solidFill>
                  <a:schemeClr val="tx1"/>
                </a:solidFill>
                <a:latin typeface="+mn-lt"/>
                <a:sym typeface="Symbol"/>
              </a:rPr>
              <a:t>eigenvector</a:t>
            </a:r>
            <a:r>
              <a:rPr lang="de-DE" altLang="de-DE" sz="1800" dirty="0" smtClean="0">
                <a:solidFill>
                  <a:schemeClr val="tx1"/>
                </a:solidFill>
                <a:latin typeface="+mn-lt"/>
                <a:sym typeface="Symbol"/>
              </a:rPr>
              <a:t> </a:t>
            </a:r>
            <a:r>
              <a:rPr lang="de-DE" altLang="de-DE" sz="1800" dirty="0" err="1" smtClean="0">
                <a:solidFill>
                  <a:schemeClr val="tx1"/>
                </a:solidFill>
                <a:latin typeface="+mn-lt"/>
                <a:sym typeface="Symbol"/>
              </a:rPr>
              <a:t>term</a:t>
            </a:r>
            <a:r>
              <a:rPr lang="de-DE" altLang="de-DE" sz="1800" dirty="0" smtClean="0">
                <a:solidFill>
                  <a:schemeClr val="tx1"/>
                </a:solidFill>
                <a:latin typeface="+mn-lt"/>
                <a:sym typeface="Symbol"/>
              </a:rPr>
              <a:t> </a:t>
            </a:r>
            <a:r>
              <a:rPr lang="de-DE" altLang="de-DE" sz="1800" dirty="0" err="1" smtClean="0">
                <a:solidFill>
                  <a:schemeClr val="tx1"/>
                </a:solidFill>
                <a:latin typeface="+mn-lt"/>
                <a:sym typeface="Symbol"/>
              </a:rPr>
              <a:t>and</a:t>
            </a:r>
            <a:r>
              <a:rPr lang="de-DE" altLang="de-DE" sz="1800" dirty="0" smtClean="0">
                <a:solidFill>
                  <a:schemeClr val="tx1"/>
                </a:solidFill>
                <a:latin typeface="+mn-lt"/>
                <a:sym typeface="Symbol"/>
              </a:rPr>
              <a:t> </a:t>
            </a:r>
            <a:r>
              <a:rPr lang="de-DE" altLang="de-DE" sz="1800" dirty="0" err="1" smtClean="0">
                <a:solidFill>
                  <a:schemeClr val="tx1"/>
                </a:solidFill>
                <a:latin typeface="+mn-lt"/>
                <a:sym typeface="Symbol"/>
              </a:rPr>
              <a:t>the</a:t>
            </a:r>
            <a:r>
              <a:rPr lang="de-DE" altLang="de-DE" sz="1800" dirty="0" smtClean="0">
                <a:solidFill>
                  <a:schemeClr val="tx1"/>
                </a:solidFill>
                <a:latin typeface="+mn-lt"/>
                <a:sym typeface="Symbol"/>
              </a:rPr>
              <a:t> </a:t>
            </a:r>
            <a:r>
              <a:rPr lang="de-DE" altLang="de-DE" sz="1800" dirty="0" err="1" smtClean="0">
                <a:solidFill>
                  <a:schemeClr val="tx1"/>
                </a:solidFill>
                <a:latin typeface="+mn-lt"/>
                <a:sym typeface="Symbol"/>
              </a:rPr>
              <a:t>constant</a:t>
            </a:r>
            <a:r>
              <a:rPr lang="de-DE" altLang="de-DE" sz="1800" dirty="0" smtClean="0">
                <a:solidFill>
                  <a:schemeClr val="tx1"/>
                </a:solidFill>
                <a:latin typeface="+mn-lt"/>
                <a:sym typeface="Symbol"/>
              </a:rPr>
              <a:t> </a:t>
            </a:r>
            <a:r>
              <a:rPr lang="de-DE" altLang="de-DE" sz="1800" dirty="0" err="1" smtClean="0">
                <a:solidFill>
                  <a:schemeClr val="tx1"/>
                </a:solidFill>
                <a:latin typeface="+mn-lt"/>
                <a:sym typeface="Symbol"/>
              </a:rPr>
              <a:t>term</a:t>
            </a:r>
            <a:r>
              <a:rPr lang="de-DE" altLang="de-DE" sz="1800" dirty="0" smtClean="0">
                <a:solidFill>
                  <a:schemeClr val="tx1"/>
                </a:solidFill>
                <a:latin typeface="+mn-lt"/>
                <a:sym typeface="Symbol"/>
              </a:rPr>
              <a:t>.</a:t>
            </a:r>
          </a:p>
          <a:p>
            <a:pPr eaLnBrk="1" hangingPunct="1">
              <a:lnSpc>
                <a:spcPts val="2500"/>
              </a:lnSpc>
              <a:defRPr/>
            </a:pPr>
            <a:endParaRPr lang="de-DE" altLang="de-DE" sz="1800" dirty="0" smtClean="0">
              <a:solidFill>
                <a:schemeClr val="tx1"/>
              </a:solidFill>
              <a:latin typeface="+mn-lt"/>
              <a:sym typeface="Symbol"/>
            </a:endParaRPr>
          </a:p>
          <a:p>
            <a:pPr eaLnBrk="1" hangingPunct="1">
              <a:lnSpc>
                <a:spcPts val="2500"/>
              </a:lnSpc>
              <a:defRPr/>
            </a:pPr>
            <a:r>
              <a:rPr lang="de-DE" altLang="de-DE" sz="1800" dirty="0" err="1" smtClean="0">
                <a:solidFill>
                  <a:schemeClr val="tx1"/>
                </a:solidFill>
                <a:latin typeface="+mn-lt"/>
                <a:sym typeface="Symbol"/>
              </a:rPr>
              <a:t>However</a:t>
            </a:r>
            <a:r>
              <a:rPr lang="de-DE" altLang="de-DE" sz="1800" dirty="0" smtClean="0">
                <a:solidFill>
                  <a:schemeClr val="tx1"/>
                </a:solidFill>
                <a:latin typeface="+mn-lt"/>
                <a:sym typeface="Symbol"/>
              </a:rPr>
              <a:t>, </a:t>
            </a:r>
            <a:r>
              <a:rPr lang="de-DE" altLang="de-DE" sz="1800" dirty="0" err="1" smtClean="0">
                <a:solidFill>
                  <a:schemeClr val="tx1"/>
                </a:solidFill>
                <a:latin typeface="+mn-lt"/>
                <a:sym typeface="Symbol"/>
              </a:rPr>
              <a:t>inverting</a:t>
            </a:r>
            <a:r>
              <a:rPr lang="de-DE" altLang="de-DE" sz="1800" dirty="0" smtClean="0">
                <a:solidFill>
                  <a:schemeClr val="tx1"/>
                </a:solidFill>
                <a:latin typeface="+mn-lt"/>
                <a:sym typeface="Symbol"/>
              </a:rPr>
              <a:t> a </a:t>
            </a:r>
            <a:r>
              <a:rPr lang="de-DE" altLang="de-DE" sz="1800" dirty="0" err="1" smtClean="0">
                <a:solidFill>
                  <a:schemeClr val="tx1"/>
                </a:solidFill>
                <a:latin typeface="+mn-lt"/>
                <a:sym typeface="Symbol"/>
              </a:rPr>
              <a:t>matrix</a:t>
            </a:r>
            <a:r>
              <a:rPr lang="de-DE" altLang="de-DE" sz="1800" dirty="0" smtClean="0">
                <a:solidFill>
                  <a:schemeClr val="tx1"/>
                </a:solidFill>
                <a:latin typeface="+mn-lt"/>
                <a:sym typeface="Symbol"/>
              </a:rPr>
              <a:t> on a </a:t>
            </a:r>
            <a:r>
              <a:rPr lang="de-DE" altLang="de-DE" sz="1800" dirty="0" err="1" smtClean="0">
                <a:solidFill>
                  <a:schemeClr val="tx1"/>
                </a:solidFill>
                <a:latin typeface="+mn-lt"/>
                <a:sym typeface="Symbol"/>
              </a:rPr>
              <a:t>computer</a:t>
            </a:r>
            <a:r>
              <a:rPr lang="de-DE" altLang="de-DE" sz="1800" dirty="0" smtClean="0">
                <a:solidFill>
                  <a:schemeClr val="tx1"/>
                </a:solidFill>
                <a:latin typeface="+mn-lt"/>
                <a:sym typeface="Symbol"/>
              </a:rPr>
              <a:t> </a:t>
            </a:r>
            <a:r>
              <a:rPr lang="de-DE" altLang="de-DE" sz="1800" dirty="0" err="1" smtClean="0">
                <a:solidFill>
                  <a:schemeClr val="tx1"/>
                </a:solidFill>
                <a:latin typeface="+mn-lt"/>
                <a:sym typeface="Symbol"/>
              </a:rPr>
              <a:t>has</a:t>
            </a:r>
            <a:r>
              <a:rPr lang="de-DE" altLang="de-DE" sz="1800" dirty="0" smtClean="0">
                <a:solidFill>
                  <a:schemeClr val="tx1"/>
                </a:solidFill>
                <a:latin typeface="+mn-lt"/>
                <a:sym typeface="Symbol"/>
              </a:rPr>
              <a:t> a </a:t>
            </a:r>
            <a:r>
              <a:rPr lang="de-DE" altLang="de-DE" sz="1800" dirty="0" err="1" smtClean="0">
                <a:solidFill>
                  <a:schemeClr val="tx1"/>
                </a:solidFill>
                <a:latin typeface="+mn-lt"/>
                <a:sym typeface="Symbol"/>
              </a:rPr>
              <a:t>complexity</a:t>
            </a:r>
            <a:r>
              <a:rPr lang="de-DE" altLang="de-DE" sz="1800" dirty="0" smtClean="0">
                <a:solidFill>
                  <a:schemeClr val="tx1"/>
                </a:solidFill>
                <a:latin typeface="+mn-lt"/>
                <a:sym typeface="Symbol"/>
              </a:rPr>
              <a:t> </a:t>
            </a:r>
            <a:r>
              <a:rPr lang="de-DE" altLang="de-DE" sz="1800" dirty="0" err="1" smtClean="0">
                <a:solidFill>
                  <a:schemeClr val="tx1"/>
                </a:solidFill>
                <a:latin typeface="+mn-lt"/>
                <a:sym typeface="Symbol"/>
              </a:rPr>
              <a:t>of</a:t>
            </a:r>
            <a:r>
              <a:rPr lang="de-DE" altLang="de-DE" sz="1800" dirty="0" smtClean="0">
                <a:solidFill>
                  <a:schemeClr val="tx1"/>
                </a:solidFill>
                <a:latin typeface="+mn-lt"/>
                <a:sym typeface="Symbol"/>
              </a:rPr>
              <a:t> </a:t>
            </a:r>
            <a:r>
              <a:rPr lang="de-DE" altLang="de-DE" sz="1800" i="1" dirty="0" smtClean="0">
                <a:solidFill>
                  <a:schemeClr val="tx1"/>
                </a:solidFill>
                <a:latin typeface="+mn-lt"/>
                <a:sym typeface="Symbol"/>
              </a:rPr>
              <a:t>O(n</a:t>
            </a:r>
            <a:r>
              <a:rPr lang="de-DE" altLang="de-DE" sz="1800" i="1" baseline="30000" dirty="0" smtClean="0">
                <a:solidFill>
                  <a:schemeClr val="tx1"/>
                </a:solidFill>
                <a:latin typeface="+mn-lt"/>
                <a:sym typeface="Symbol"/>
              </a:rPr>
              <a:t>3</a:t>
            </a:r>
            <a:r>
              <a:rPr lang="de-DE" altLang="de-DE" sz="1800" i="1" dirty="0" smtClean="0">
                <a:solidFill>
                  <a:schemeClr val="tx1"/>
                </a:solidFill>
                <a:latin typeface="+mn-lt"/>
                <a:sym typeface="Symbol"/>
              </a:rPr>
              <a:t>) </a:t>
            </a:r>
            <a:r>
              <a:rPr lang="de-DE" altLang="de-DE" sz="1800" dirty="0" err="1" smtClean="0">
                <a:solidFill>
                  <a:schemeClr val="tx1"/>
                </a:solidFill>
                <a:latin typeface="+mn-lt"/>
                <a:sym typeface="Symbol"/>
              </a:rPr>
              <a:t>for</a:t>
            </a:r>
            <a:r>
              <a:rPr lang="de-DE" altLang="de-DE" sz="1800" dirty="0" smtClean="0">
                <a:solidFill>
                  <a:schemeClr val="tx1"/>
                </a:solidFill>
                <a:latin typeface="+mn-lt"/>
                <a:sym typeface="Symbol"/>
              </a:rPr>
              <a:t> a </a:t>
            </a:r>
            <a:r>
              <a:rPr lang="de-DE" altLang="de-DE" sz="1800" dirty="0" err="1" smtClean="0">
                <a:solidFill>
                  <a:schemeClr val="tx1"/>
                </a:solidFill>
                <a:latin typeface="+mn-lt"/>
                <a:sym typeface="Symbol"/>
              </a:rPr>
              <a:t>graph</a:t>
            </a:r>
            <a:r>
              <a:rPr lang="de-DE" altLang="de-DE" sz="1800" dirty="0" smtClean="0">
                <a:solidFill>
                  <a:schemeClr val="tx1"/>
                </a:solidFill>
                <a:latin typeface="+mn-lt"/>
                <a:sym typeface="Symbol"/>
              </a:rPr>
              <a:t> </a:t>
            </a:r>
            <a:r>
              <a:rPr lang="de-DE" altLang="de-DE" sz="1800" dirty="0" err="1" smtClean="0">
                <a:solidFill>
                  <a:schemeClr val="tx1"/>
                </a:solidFill>
                <a:latin typeface="+mn-lt"/>
                <a:sym typeface="Symbol"/>
              </a:rPr>
              <a:t>with</a:t>
            </a:r>
            <a:r>
              <a:rPr lang="de-DE" altLang="de-DE" sz="1800" dirty="0" smtClean="0">
                <a:solidFill>
                  <a:schemeClr val="tx1"/>
                </a:solidFill>
                <a:latin typeface="+mn-lt"/>
                <a:sym typeface="Symbol"/>
              </a:rPr>
              <a:t> </a:t>
            </a:r>
            <a:r>
              <a:rPr lang="de-DE" altLang="de-DE" sz="1800" i="1" dirty="0" smtClean="0">
                <a:solidFill>
                  <a:schemeClr val="tx1"/>
                </a:solidFill>
                <a:latin typeface="+mn-lt"/>
                <a:sym typeface="Symbol"/>
              </a:rPr>
              <a:t>n </a:t>
            </a:r>
            <a:r>
              <a:rPr lang="de-DE" altLang="de-DE" sz="1800" dirty="0" err="1" smtClean="0">
                <a:solidFill>
                  <a:schemeClr val="tx1"/>
                </a:solidFill>
                <a:latin typeface="+mn-lt"/>
                <a:sym typeface="Symbol"/>
              </a:rPr>
              <a:t>vertices</a:t>
            </a:r>
            <a:r>
              <a:rPr lang="de-DE" altLang="de-DE" sz="1800" dirty="0" smtClean="0">
                <a:solidFill>
                  <a:schemeClr val="tx1"/>
                </a:solidFill>
                <a:latin typeface="+mn-lt"/>
                <a:sym typeface="Symbol"/>
              </a:rPr>
              <a:t>.</a:t>
            </a:r>
          </a:p>
          <a:p>
            <a:pPr eaLnBrk="1" hangingPunct="1">
              <a:lnSpc>
                <a:spcPts val="2500"/>
              </a:lnSpc>
              <a:defRPr/>
            </a:pPr>
            <a:endParaRPr lang="de-DE" altLang="de-DE" sz="1800" dirty="0" smtClean="0">
              <a:solidFill>
                <a:schemeClr val="tx1"/>
              </a:solidFill>
              <a:latin typeface="+mn-lt"/>
              <a:sym typeface="Symbol"/>
            </a:endParaRPr>
          </a:p>
          <a:p>
            <a:pPr eaLnBrk="1" hangingPunct="1">
              <a:lnSpc>
                <a:spcPts val="2500"/>
              </a:lnSpc>
              <a:defRPr/>
            </a:pPr>
            <a:r>
              <a:rPr lang="de-DE" altLang="de-DE" sz="1800" dirty="0" smtClean="0">
                <a:solidFill>
                  <a:schemeClr val="tx1"/>
                </a:solidFill>
                <a:latin typeface="+mn-lt"/>
                <a:sym typeface="Symbol"/>
              </a:rPr>
              <a:t>This </a:t>
            </a:r>
            <a:r>
              <a:rPr lang="de-DE" altLang="de-DE" sz="1800" dirty="0" err="1" smtClean="0">
                <a:solidFill>
                  <a:schemeClr val="tx1"/>
                </a:solidFill>
                <a:latin typeface="+mn-lt"/>
                <a:sym typeface="Symbol"/>
              </a:rPr>
              <a:t>becomes</a:t>
            </a:r>
            <a:r>
              <a:rPr lang="de-DE" altLang="de-DE" sz="1800" dirty="0" smtClean="0">
                <a:solidFill>
                  <a:schemeClr val="tx1"/>
                </a:solidFill>
                <a:latin typeface="+mn-lt"/>
                <a:sym typeface="Symbol"/>
              </a:rPr>
              <a:t> </a:t>
            </a:r>
            <a:r>
              <a:rPr lang="de-DE" altLang="de-DE" sz="1800" dirty="0" err="1" smtClean="0">
                <a:solidFill>
                  <a:schemeClr val="tx1"/>
                </a:solidFill>
                <a:latin typeface="+mn-lt"/>
                <a:sym typeface="Symbol"/>
              </a:rPr>
              <a:t>prohibitively</a:t>
            </a:r>
            <a:r>
              <a:rPr lang="de-DE" altLang="de-DE" sz="1800" dirty="0" smtClean="0">
                <a:solidFill>
                  <a:schemeClr val="tx1"/>
                </a:solidFill>
                <a:latin typeface="+mn-lt"/>
                <a:sym typeface="Symbol"/>
              </a:rPr>
              <a:t> expensive </a:t>
            </a:r>
            <a:r>
              <a:rPr lang="de-DE" altLang="de-DE" sz="1800" dirty="0" err="1" smtClean="0">
                <a:solidFill>
                  <a:schemeClr val="tx1"/>
                </a:solidFill>
                <a:latin typeface="+mn-lt"/>
                <a:sym typeface="Symbol"/>
              </a:rPr>
              <a:t>for</a:t>
            </a:r>
            <a:r>
              <a:rPr lang="de-DE" altLang="de-DE" sz="1800" dirty="0" smtClean="0">
                <a:solidFill>
                  <a:schemeClr val="tx1"/>
                </a:solidFill>
                <a:latin typeface="+mn-lt"/>
                <a:sym typeface="Symbol"/>
              </a:rPr>
              <a:t> </a:t>
            </a:r>
            <a:r>
              <a:rPr lang="de-DE" altLang="de-DE" sz="1800" dirty="0" err="1" smtClean="0">
                <a:solidFill>
                  <a:schemeClr val="tx1"/>
                </a:solidFill>
                <a:latin typeface="+mn-lt"/>
                <a:sym typeface="Symbol"/>
              </a:rPr>
              <a:t>networks</a:t>
            </a:r>
            <a:r>
              <a:rPr lang="de-DE" altLang="de-DE" sz="1800" dirty="0" smtClean="0">
                <a:solidFill>
                  <a:schemeClr val="tx1"/>
                </a:solidFill>
                <a:latin typeface="+mn-lt"/>
                <a:sym typeface="Symbol"/>
              </a:rPr>
              <a:t> </a:t>
            </a:r>
            <a:r>
              <a:rPr lang="de-DE" altLang="de-DE" sz="1800" dirty="0" err="1" smtClean="0">
                <a:solidFill>
                  <a:schemeClr val="tx1"/>
                </a:solidFill>
                <a:latin typeface="+mn-lt"/>
                <a:sym typeface="Symbol"/>
              </a:rPr>
              <a:t>with</a:t>
            </a:r>
            <a:r>
              <a:rPr lang="de-DE" altLang="de-DE" sz="1800" dirty="0" smtClean="0">
                <a:solidFill>
                  <a:schemeClr val="tx1"/>
                </a:solidFill>
                <a:latin typeface="+mn-lt"/>
                <a:sym typeface="Symbol"/>
              </a:rPr>
              <a:t> </a:t>
            </a:r>
            <a:r>
              <a:rPr lang="de-DE" altLang="de-DE" sz="1800" dirty="0" err="1" smtClean="0">
                <a:solidFill>
                  <a:schemeClr val="tx1"/>
                </a:solidFill>
                <a:latin typeface="+mn-lt"/>
                <a:sym typeface="Symbol"/>
              </a:rPr>
              <a:t>more</a:t>
            </a:r>
            <a:r>
              <a:rPr lang="de-DE" altLang="de-DE" sz="1800" dirty="0" smtClean="0">
                <a:solidFill>
                  <a:schemeClr val="tx1"/>
                </a:solidFill>
                <a:latin typeface="+mn-lt"/>
                <a:sym typeface="Symbol"/>
              </a:rPr>
              <a:t> </a:t>
            </a:r>
            <a:r>
              <a:rPr lang="de-DE" altLang="de-DE" sz="1800" dirty="0" err="1" smtClean="0">
                <a:solidFill>
                  <a:schemeClr val="tx1"/>
                </a:solidFill>
                <a:latin typeface="+mn-lt"/>
                <a:sym typeface="Symbol"/>
              </a:rPr>
              <a:t>than</a:t>
            </a:r>
            <a:r>
              <a:rPr lang="de-DE" altLang="de-DE" sz="1800" dirty="0" smtClean="0">
                <a:solidFill>
                  <a:schemeClr val="tx1"/>
                </a:solidFill>
                <a:latin typeface="+mn-lt"/>
                <a:sym typeface="Symbol"/>
              </a:rPr>
              <a:t> 1000 </a:t>
            </a:r>
            <a:r>
              <a:rPr lang="de-DE" altLang="de-DE" sz="1800" dirty="0" err="1" smtClean="0">
                <a:solidFill>
                  <a:schemeClr val="tx1"/>
                </a:solidFill>
                <a:latin typeface="+mn-lt"/>
                <a:sym typeface="Symbol"/>
              </a:rPr>
              <a:t>nodes</a:t>
            </a:r>
            <a:r>
              <a:rPr lang="de-DE" altLang="de-DE" sz="1800" dirty="0" smtClean="0">
                <a:solidFill>
                  <a:schemeClr val="tx1"/>
                </a:solidFill>
                <a:latin typeface="+mn-lt"/>
                <a:sym typeface="Symbol"/>
              </a:rPr>
              <a:t> </a:t>
            </a:r>
            <a:r>
              <a:rPr lang="de-DE" altLang="de-DE" sz="1800" dirty="0" err="1" smtClean="0">
                <a:solidFill>
                  <a:schemeClr val="tx1"/>
                </a:solidFill>
                <a:latin typeface="+mn-lt"/>
                <a:sym typeface="Symbol"/>
              </a:rPr>
              <a:t>or</a:t>
            </a:r>
            <a:r>
              <a:rPr lang="de-DE" altLang="de-DE" sz="1800" dirty="0" smtClean="0">
                <a:solidFill>
                  <a:schemeClr val="tx1"/>
                </a:solidFill>
                <a:latin typeface="+mn-lt"/>
                <a:sym typeface="Symbol"/>
              </a:rPr>
              <a:t> so.</a:t>
            </a:r>
          </a:p>
          <a:p>
            <a:pPr eaLnBrk="1" hangingPunct="1">
              <a:lnSpc>
                <a:spcPts val="2500"/>
              </a:lnSpc>
              <a:defRPr/>
            </a:pPr>
            <a:endParaRPr lang="de-DE" altLang="de-DE" sz="1800" dirty="0" smtClean="0">
              <a:solidFill>
                <a:schemeClr val="tx1"/>
              </a:solidFill>
              <a:latin typeface="+mn-lt"/>
              <a:sym typeface="Symbol"/>
            </a:endParaRPr>
          </a:p>
          <a:p>
            <a:pPr eaLnBrk="1" hangingPunct="1">
              <a:lnSpc>
                <a:spcPts val="2500"/>
              </a:lnSpc>
              <a:defRPr/>
            </a:pPr>
            <a:r>
              <a:rPr lang="de-DE" altLang="de-DE" sz="1800" dirty="0" err="1" smtClean="0">
                <a:solidFill>
                  <a:schemeClr val="tx1"/>
                </a:solidFill>
                <a:latin typeface="+mn-lt"/>
                <a:sym typeface="Symbol"/>
              </a:rPr>
              <a:t>It</a:t>
            </a:r>
            <a:r>
              <a:rPr lang="de-DE" altLang="de-DE" sz="1800" dirty="0" smtClean="0">
                <a:solidFill>
                  <a:schemeClr val="tx1"/>
                </a:solidFill>
                <a:latin typeface="+mn-lt"/>
                <a:sym typeface="Symbol"/>
              </a:rPr>
              <a:t> </a:t>
            </a:r>
            <a:r>
              <a:rPr lang="de-DE" altLang="de-DE" sz="1800" dirty="0" err="1" smtClean="0">
                <a:solidFill>
                  <a:schemeClr val="tx1"/>
                </a:solidFill>
                <a:latin typeface="+mn-lt"/>
                <a:sym typeface="Symbol"/>
              </a:rPr>
              <a:t>is</a:t>
            </a:r>
            <a:r>
              <a:rPr lang="de-DE" altLang="de-DE" sz="1800" dirty="0" smtClean="0">
                <a:solidFill>
                  <a:schemeClr val="tx1"/>
                </a:solidFill>
                <a:latin typeface="+mn-lt"/>
                <a:sym typeface="Symbol"/>
              </a:rPr>
              <a:t> </a:t>
            </a:r>
            <a:r>
              <a:rPr lang="de-DE" altLang="de-DE" sz="1800" dirty="0" err="1" smtClean="0">
                <a:solidFill>
                  <a:schemeClr val="tx1"/>
                </a:solidFill>
                <a:latin typeface="+mn-lt"/>
                <a:sym typeface="Symbol"/>
              </a:rPr>
              <a:t>more</a:t>
            </a:r>
            <a:r>
              <a:rPr lang="de-DE" altLang="de-DE" sz="1800" dirty="0" smtClean="0">
                <a:solidFill>
                  <a:schemeClr val="tx1"/>
                </a:solidFill>
                <a:latin typeface="+mn-lt"/>
                <a:sym typeface="Symbol"/>
              </a:rPr>
              <a:t> </a:t>
            </a:r>
            <a:r>
              <a:rPr lang="de-DE" altLang="de-DE" sz="1800" dirty="0" err="1" smtClean="0">
                <a:solidFill>
                  <a:schemeClr val="tx1"/>
                </a:solidFill>
                <a:latin typeface="+mn-lt"/>
                <a:sym typeface="Symbol"/>
              </a:rPr>
              <a:t>efficient</a:t>
            </a:r>
            <a:r>
              <a:rPr lang="de-DE" altLang="de-DE" sz="1800" dirty="0" smtClean="0">
                <a:solidFill>
                  <a:schemeClr val="tx1"/>
                </a:solidFill>
                <a:latin typeface="+mn-lt"/>
                <a:sym typeface="Symbol"/>
              </a:rPr>
              <a:t> </a:t>
            </a:r>
            <a:r>
              <a:rPr lang="de-DE" altLang="de-DE" sz="1800" dirty="0" err="1" smtClean="0">
                <a:solidFill>
                  <a:schemeClr val="tx1"/>
                </a:solidFill>
                <a:latin typeface="+mn-lt"/>
                <a:sym typeface="Symbol"/>
              </a:rPr>
              <a:t>to</a:t>
            </a:r>
            <a:r>
              <a:rPr lang="de-DE" altLang="de-DE" sz="1800" dirty="0" smtClean="0">
                <a:solidFill>
                  <a:schemeClr val="tx1"/>
                </a:solidFill>
                <a:latin typeface="+mn-lt"/>
                <a:sym typeface="Symbol"/>
              </a:rPr>
              <a:t> </a:t>
            </a:r>
            <a:r>
              <a:rPr lang="de-DE" altLang="de-DE" sz="1800" dirty="0" err="1" smtClean="0">
                <a:solidFill>
                  <a:schemeClr val="tx1"/>
                </a:solidFill>
                <a:latin typeface="+mn-lt"/>
                <a:sym typeface="Symbol"/>
              </a:rPr>
              <a:t>make</a:t>
            </a:r>
            <a:r>
              <a:rPr lang="de-DE" altLang="de-DE" sz="1800" dirty="0" smtClean="0">
                <a:solidFill>
                  <a:schemeClr val="tx1"/>
                </a:solidFill>
                <a:latin typeface="+mn-lt"/>
                <a:sym typeface="Symbol"/>
              </a:rPr>
              <a:t> an initial </a:t>
            </a:r>
            <a:r>
              <a:rPr lang="de-DE" altLang="de-DE" sz="1800" dirty="0" err="1" smtClean="0">
                <a:solidFill>
                  <a:schemeClr val="tx1"/>
                </a:solidFill>
                <a:latin typeface="+mn-lt"/>
                <a:sym typeface="Symbol"/>
              </a:rPr>
              <a:t>guess</a:t>
            </a:r>
            <a:r>
              <a:rPr lang="de-DE" altLang="de-DE" sz="1800" dirty="0" smtClean="0">
                <a:solidFill>
                  <a:schemeClr val="tx1"/>
                </a:solidFill>
                <a:latin typeface="+mn-lt"/>
                <a:sym typeface="Symbol"/>
              </a:rPr>
              <a:t> </a:t>
            </a:r>
            <a:r>
              <a:rPr lang="de-DE" altLang="de-DE" sz="1800" dirty="0" err="1" smtClean="0">
                <a:solidFill>
                  <a:schemeClr val="tx1"/>
                </a:solidFill>
                <a:latin typeface="+mn-lt"/>
                <a:sym typeface="Symbol"/>
              </a:rPr>
              <a:t>of</a:t>
            </a:r>
            <a:r>
              <a:rPr lang="de-DE" altLang="de-DE" sz="1800" dirty="0" smtClean="0">
                <a:solidFill>
                  <a:schemeClr val="tx1"/>
                </a:solidFill>
                <a:latin typeface="+mn-lt"/>
                <a:sym typeface="Symbol"/>
              </a:rPr>
              <a:t> </a:t>
            </a:r>
            <a:r>
              <a:rPr lang="de-DE" altLang="de-DE" sz="1800" i="1" dirty="0" smtClean="0">
                <a:solidFill>
                  <a:schemeClr val="tx1"/>
                </a:solidFill>
                <a:latin typeface="+mn-lt"/>
                <a:sym typeface="Symbol"/>
              </a:rPr>
              <a:t>x</a:t>
            </a:r>
            <a:r>
              <a:rPr lang="de-DE" altLang="de-DE" sz="1800" dirty="0" smtClean="0">
                <a:solidFill>
                  <a:schemeClr val="tx1"/>
                </a:solidFill>
                <a:latin typeface="+mn-lt"/>
                <a:sym typeface="Symbol"/>
              </a:rPr>
              <a:t> </a:t>
            </a:r>
            <a:r>
              <a:rPr lang="de-DE" altLang="de-DE" sz="1800" dirty="0" err="1" smtClean="0">
                <a:solidFill>
                  <a:schemeClr val="tx1"/>
                </a:solidFill>
                <a:latin typeface="+mn-lt"/>
                <a:sym typeface="Symbol"/>
              </a:rPr>
              <a:t>and</a:t>
            </a:r>
            <a:r>
              <a:rPr lang="de-DE" altLang="de-DE" sz="1800" dirty="0" smtClean="0">
                <a:solidFill>
                  <a:schemeClr val="tx1"/>
                </a:solidFill>
                <a:latin typeface="+mn-lt"/>
                <a:sym typeface="Symbol"/>
              </a:rPr>
              <a:t> </a:t>
            </a:r>
            <a:r>
              <a:rPr lang="de-DE" altLang="de-DE" sz="1800" dirty="0" err="1" smtClean="0">
                <a:solidFill>
                  <a:schemeClr val="tx1"/>
                </a:solidFill>
                <a:latin typeface="+mn-lt"/>
                <a:sym typeface="Symbol"/>
              </a:rPr>
              <a:t>then</a:t>
            </a:r>
            <a:r>
              <a:rPr lang="de-DE" altLang="de-DE" sz="1800" dirty="0" smtClean="0">
                <a:solidFill>
                  <a:schemeClr val="tx1"/>
                </a:solidFill>
                <a:latin typeface="+mn-lt"/>
                <a:sym typeface="Symbol"/>
              </a:rPr>
              <a:t> </a:t>
            </a:r>
            <a:r>
              <a:rPr lang="de-DE" altLang="de-DE" sz="1800" dirty="0" err="1" smtClean="0">
                <a:solidFill>
                  <a:schemeClr val="tx1"/>
                </a:solidFill>
                <a:latin typeface="+mn-lt"/>
                <a:sym typeface="Symbol"/>
              </a:rPr>
              <a:t>repeat</a:t>
            </a:r>
            <a:r>
              <a:rPr lang="de-DE" altLang="de-DE" sz="1800" dirty="0" smtClean="0">
                <a:solidFill>
                  <a:schemeClr val="tx1"/>
                </a:solidFill>
                <a:latin typeface="+mn-lt"/>
                <a:sym typeface="Symbol"/>
              </a:rPr>
              <a:t> </a:t>
            </a:r>
            <a:endParaRPr lang="en-US" altLang="de-DE" sz="1800" dirty="0" smtClean="0">
              <a:solidFill>
                <a:schemeClr val="tx1"/>
              </a:solidFill>
              <a:sym typeface="Symbol"/>
            </a:endParaRPr>
          </a:p>
          <a:p>
            <a:pPr eaLnBrk="1" hangingPunct="1">
              <a:lnSpc>
                <a:spcPts val="2500"/>
              </a:lnSpc>
              <a:defRPr/>
            </a:pPr>
            <a:endParaRPr lang="en-US" altLang="de-DE" sz="1800" dirty="0" smtClean="0">
              <a:solidFill>
                <a:schemeClr val="tx1"/>
              </a:solidFill>
              <a:latin typeface="+mn-lt"/>
            </a:endParaRPr>
          </a:p>
          <a:p>
            <a:pPr eaLnBrk="1" hangingPunct="1">
              <a:lnSpc>
                <a:spcPts val="2500"/>
              </a:lnSpc>
              <a:defRPr/>
            </a:pPr>
            <a:r>
              <a:rPr lang="en-US" altLang="de-DE" sz="1800" b="1" dirty="0" smtClean="0">
                <a:solidFill>
                  <a:schemeClr val="tx1"/>
                </a:solidFill>
                <a:sym typeface="Symbol"/>
              </a:rPr>
              <a:t>	x'</a:t>
            </a:r>
            <a:r>
              <a:rPr lang="en-US" altLang="de-DE" sz="1800" dirty="0" smtClean="0">
                <a:solidFill>
                  <a:schemeClr val="tx1"/>
                </a:solidFill>
                <a:sym typeface="Symbol"/>
              </a:rPr>
              <a:t> = </a:t>
            </a:r>
            <a:r>
              <a:rPr lang="en-US" altLang="de-DE" sz="1800" b="1" dirty="0" smtClean="0">
                <a:solidFill>
                  <a:schemeClr val="tx1"/>
                </a:solidFill>
                <a:sym typeface="Symbol"/>
              </a:rPr>
              <a:t>Ax</a:t>
            </a:r>
            <a:r>
              <a:rPr lang="en-US" altLang="de-DE" sz="1800" dirty="0" smtClean="0">
                <a:solidFill>
                  <a:schemeClr val="tx1"/>
                </a:solidFill>
                <a:sym typeface="Symbol"/>
              </a:rPr>
              <a:t> +  </a:t>
            </a:r>
            <a:r>
              <a:rPr lang="en-US" altLang="de-DE" sz="1800" b="1" dirty="0" smtClean="0">
                <a:solidFill>
                  <a:schemeClr val="tx1"/>
                </a:solidFill>
                <a:sym typeface="Symbol"/>
              </a:rPr>
              <a:t>1</a:t>
            </a:r>
          </a:p>
          <a:p>
            <a:pPr eaLnBrk="1" hangingPunct="1">
              <a:lnSpc>
                <a:spcPts val="2500"/>
              </a:lnSpc>
              <a:defRPr/>
            </a:pPr>
            <a:endParaRPr lang="en-US" altLang="de-DE" sz="1800" dirty="0" smtClean="0">
              <a:solidFill>
                <a:schemeClr val="tx1"/>
              </a:solidFill>
              <a:latin typeface="+mn-lt"/>
            </a:endParaRPr>
          </a:p>
          <a:p>
            <a:pPr eaLnBrk="1" hangingPunct="1">
              <a:lnSpc>
                <a:spcPts val="2500"/>
              </a:lnSpc>
              <a:defRPr/>
            </a:pPr>
            <a:r>
              <a:rPr lang="en-US" altLang="de-DE" sz="1800" dirty="0" smtClean="0">
                <a:solidFill>
                  <a:schemeClr val="tx1"/>
                </a:solidFill>
                <a:latin typeface="+mn-lt"/>
              </a:rPr>
              <a:t>many times. This will converge to a value close to the correct centrality</a:t>
            </a:r>
            <a:r>
              <a:rPr lang="en-US" altLang="de-DE" sz="1800" dirty="0" smtClean="0">
                <a:solidFill>
                  <a:schemeClr val="tx1"/>
                </a:solidFill>
                <a:latin typeface="+mn-lt"/>
              </a:rPr>
              <a:t>.</a:t>
            </a:r>
          </a:p>
          <a:p>
            <a:pPr eaLnBrk="1" hangingPunct="1">
              <a:lnSpc>
                <a:spcPts val="2500"/>
              </a:lnSpc>
              <a:defRPr/>
            </a:pPr>
            <a:endParaRPr lang="en-US" altLang="de-DE" sz="1800" dirty="0">
              <a:solidFill>
                <a:schemeClr val="tx1"/>
              </a:solidFill>
              <a:latin typeface="+mn-lt"/>
            </a:endParaRPr>
          </a:p>
          <a:p>
            <a:pPr eaLnBrk="1" hangingPunct="1">
              <a:lnSpc>
                <a:spcPts val="2500"/>
              </a:lnSpc>
              <a:defRPr/>
            </a:pPr>
            <a:r>
              <a:rPr lang="en-US" altLang="de-DE" sz="1800" dirty="0" smtClean="0">
                <a:solidFill>
                  <a:schemeClr val="tx1"/>
                </a:solidFill>
                <a:latin typeface="+mn-lt"/>
              </a:rPr>
              <a:t>A good test for convergence is to make two different initial guesses and run this until the resulting centrality vectors agree within some small threshold.</a:t>
            </a:r>
            <a:endParaRPr lang="en-US" altLang="de-DE" sz="1800" dirty="0" smtClean="0">
              <a:solidFill>
                <a:schemeClr val="tx1"/>
              </a:solidFill>
              <a:latin typeface="+mn-lt"/>
            </a:endParaRPr>
          </a:p>
        </p:txBody>
      </p:sp>
      <p:sp>
        <p:nvSpPr>
          <p:cNvPr id="31748"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A7B5C120-8859-48A4-AC9E-C3217E033B64}" type="slidenum">
              <a:rPr lang="de-DE" altLang="de-DE" sz="1000" smtClean="0"/>
              <a:pPr eaLnBrk="1" hangingPunct="1">
                <a:spcBef>
                  <a:spcPct val="0"/>
                </a:spcBef>
                <a:buFontTx/>
                <a:buNone/>
              </a:pPr>
              <a:t>17</a:t>
            </a:fld>
            <a:endParaRPr lang="de-DE" altLang="de-DE" sz="1000" smtClean="0"/>
          </a:p>
        </p:txBody>
      </p:sp>
      <p:sp>
        <p:nvSpPr>
          <p:cNvPr id="31749"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SS 2014 - lecture 1</a:t>
            </a:r>
          </a:p>
        </p:txBody>
      </p:sp>
      <p:sp>
        <p:nvSpPr>
          <p:cNvPr id="31750"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Mathematics of Biological Networks</a:t>
            </a:r>
          </a:p>
        </p:txBody>
      </p:sp>
    </p:spTree>
    <p:extLst>
      <p:ext uri="{BB962C8B-B14F-4D97-AF65-F5344CB8AC3E}">
        <p14:creationId xmlns:p14="http://schemas.microsoft.com/office/powerpoint/2010/main" val="1138796864"/>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Grp="1" noChangeArrowheads="1"/>
          </p:cNvSpPr>
          <p:nvPr>
            <p:ph type="title"/>
          </p:nvPr>
        </p:nvSpPr>
        <p:spPr>
          <a:xfrm>
            <a:off x="690563" y="-12700"/>
            <a:ext cx="7831137" cy="633413"/>
          </a:xfrm>
        </p:spPr>
        <p:txBody>
          <a:bodyPr/>
          <a:lstStyle/>
          <a:p>
            <a:pPr eaLnBrk="1" hangingPunct="1"/>
            <a:r>
              <a:rPr lang="en-US" altLang="de-DE" dirty="0" smtClean="0">
                <a:ea typeface="ＭＳ Ｐゴシック" pitchFamily="34" charset="-128"/>
              </a:rPr>
              <a:t>Towards PageRank</a:t>
            </a:r>
          </a:p>
        </p:txBody>
      </p:sp>
      <p:sp>
        <p:nvSpPr>
          <p:cNvPr id="32772" name="Rectangle 2"/>
          <p:cNvSpPr>
            <a:spLocks/>
          </p:cNvSpPr>
          <p:nvPr/>
        </p:nvSpPr>
        <p:spPr bwMode="auto">
          <a:xfrm>
            <a:off x="419100" y="692150"/>
            <a:ext cx="8040688"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2500"/>
              </a:lnSpc>
              <a:defRPr/>
            </a:pPr>
            <a:r>
              <a:rPr lang="de-DE" altLang="de-DE" sz="1800" dirty="0" smtClean="0">
                <a:solidFill>
                  <a:schemeClr val="tx1"/>
                </a:solidFill>
                <a:latin typeface="+mn-lt"/>
              </a:rPr>
              <a:t>The Katz </a:t>
            </a:r>
            <a:r>
              <a:rPr lang="de-DE" altLang="de-DE" sz="1800" dirty="0" err="1" smtClean="0">
                <a:solidFill>
                  <a:schemeClr val="tx1"/>
                </a:solidFill>
                <a:latin typeface="+mn-lt"/>
              </a:rPr>
              <a:t>centrality</a:t>
            </a:r>
            <a:r>
              <a:rPr lang="de-DE" altLang="de-DE" sz="1800" dirty="0" smtClean="0">
                <a:solidFill>
                  <a:schemeClr val="tx1"/>
                </a:solidFill>
                <a:latin typeface="+mn-lt"/>
              </a:rPr>
              <a:t> also </a:t>
            </a:r>
            <a:r>
              <a:rPr lang="de-DE" altLang="de-DE" sz="1800" dirty="0" err="1" smtClean="0">
                <a:solidFill>
                  <a:schemeClr val="tx1"/>
                </a:solidFill>
                <a:latin typeface="+mn-lt"/>
              </a:rPr>
              <a:t>has</a:t>
            </a:r>
            <a:r>
              <a:rPr lang="de-DE" altLang="de-DE" sz="1800" dirty="0" smtClean="0">
                <a:solidFill>
                  <a:schemeClr val="tx1"/>
                </a:solidFill>
                <a:latin typeface="+mn-lt"/>
              </a:rPr>
              <a:t> </a:t>
            </a:r>
            <a:r>
              <a:rPr lang="de-DE" altLang="de-DE" sz="1800" dirty="0" err="1" smtClean="0">
                <a:solidFill>
                  <a:schemeClr val="tx1"/>
                </a:solidFill>
                <a:latin typeface="+mn-lt"/>
              </a:rPr>
              <a:t>one</a:t>
            </a:r>
            <a:r>
              <a:rPr lang="de-DE" altLang="de-DE" sz="1800" dirty="0" smtClean="0">
                <a:solidFill>
                  <a:schemeClr val="tx1"/>
                </a:solidFill>
                <a:latin typeface="+mn-lt"/>
              </a:rPr>
              <a:t> </a:t>
            </a:r>
            <a:r>
              <a:rPr lang="de-DE" altLang="de-DE" sz="1800" dirty="0" err="1" smtClean="0">
                <a:solidFill>
                  <a:schemeClr val="tx1"/>
                </a:solidFill>
                <a:latin typeface="+mn-lt"/>
              </a:rPr>
              <a:t>feature</a:t>
            </a:r>
            <a:r>
              <a:rPr lang="de-DE" altLang="de-DE" sz="1800" dirty="0" smtClean="0">
                <a:solidFill>
                  <a:schemeClr val="tx1"/>
                </a:solidFill>
                <a:latin typeface="+mn-lt"/>
              </a:rPr>
              <a:t> </a:t>
            </a:r>
            <a:r>
              <a:rPr lang="de-DE" altLang="de-DE" sz="1800" dirty="0" err="1" smtClean="0">
                <a:solidFill>
                  <a:schemeClr val="tx1"/>
                </a:solidFill>
                <a:latin typeface="+mn-lt"/>
              </a:rPr>
              <a:t>that</a:t>
            </a:r>
            <a:r>
              <a:rPr lang="de-DE" altLang="de-DE" sz="1800" dirty="0" smtClean="0">
                <a:solidFill>
                  <a:schemeClr val="tx1"/>
                </a:solidFill>
                <a:latin typeface="+mn-lt"/>
              </a:rPr>
              <a:t> </a:t>
            </a:r>
            <a:r>
              <a:rPr lang="de-DE" altLang="de-DE" sz="1800" dirty="0" err="1" smtClean="0">
                <a:solidFill>
                  <a:schemeClr val="tx1"/>
                </a:solidFill>
                <a:latin typeface="+mn-lt"/>
              </a:rPr>
              <a:t>can</a:t>
            </a:r>
            <a:r>
              <a:rPr lang="de-DE" altLang="de-DE" sz="1800" dirty="0" smtClean="0">
                <a:solidFill>
                  <a:schemeClr val="tx1"/>
                </a:solidFill>
                <a:latin typeface="+mn-lt"/>
              </a:rPr>
              <a:t> </a:t>
            </a:r>
            <a:r>
              <a:rPr lang="de-DE" altLang="de-DE" sz="1800" dirty="0" err="1" smtClean="0">
                <a:solidFill>
                  <a:schemeClr val="tx1"/>
                </a:solidFill>
                <a:latin typeface="+mn-lt"/>
              </a:rPr>
              <a:t>be</a:t>
            </a:r>
            <a:r>
              <a:rPr lang="de-DE" altLang="de-DE" sz="1800" dirty="0" smtClean="0">
                <a:solidFill>
                  <a:schemeClr val="tx1"/>
                </a:solidFill>
                <a:latin typeface="+mn-lt"/>
              </a:rPr>
              <a:t> </a:t>
            </a:r>
            <a:r>
              <a:rPr lang="de-DE" altLang="de-DE" sz="1800" dirty="0" err="1" smtClean="0">
                <a:solidFill>
                  <a:schemeClr val="tx1"/>
                </a:solidFill>
                <a:latin typeface="+mn-lt"/>
              </a:rPr>
              <a:t>undesirable</a:t>
            </a:r>
            <a:r>
              <a:rPr lang="de-DE" altLang="de-DE" sz="1800" dirty="0" smtClean="0">
                <a:solidFill>
                  <a:schemeClr val="tx1"/>
                </a:solidFill>
                <a:latin typeface="+mn-lt"/>
              </a:rPr>
              <a:t>.</a:t>
            </a:r>
          </a:p>
          <a:p>
            <a:pPr eaLnBrk="1" hangingPunct="1">
              <a:lnSpc>
                <a:spcPts val="2500"/>
              </a:lnSpc>
              <a:defRPr/>
            </a:pPr>
            <a:endParaRPr lang="de-DE" altLang="de-DE" sz="1800" dirty="0" smtClean="0">
              <a:solidFill>
                <a:schemeClr val="tx1"/>
              </a:solidFill>
              <a:latin typeface="+mn-lt"/>
            </a:endParaRPr>
          </a:p>
          <a:p>
            <a:pPr eaLnBrk="1" hangingPunct="1">
              <a:lnSpc>
                <a:spcPts val="2500"/>
              </a:lnSpc>
              <a:defRPr/>
            </a:pPr>
            <a:r>
              <a:rPr lang="de-DE" altLang="de-DE" sz="1800" dirty="0" err="1" smtClean="0">
                <a:solidFill>
                  <a:schemeClr val="tx1"/>
                </a:solidFill>
                <a:latin typeface="+mn-lt"/>
              </a:rPr>
              <a:t>If</a:t>
            </a:r>
            <a:r>
              <a:rPr lang="de-DE" altLang="de-DE" sz="1800" dirty="0" smtClean="0">
                <a:solidFill>
                  <a:schemeClr val="tx1"/>
                </a:solidFill>
                <a:latin typeface="+mn-lt"/>
              </a:rPr>
              <a:t> a </a:t>
            </a:r>
            <a:r>
              <a:rPr lang="de-DE" altLang="de-DE" sz="1800" dirty="0" err="1" smtClean="0">
                <a:solidFill>
                  <a:schemeClr val="tx1"/>
                </a:solidFill>
                <a:latin typeface="+mn-lt"/>
              </a:rPr>
              <a:t>vertex</a:t>
            </a:r>
            <a:r>
              <a:rPr lang="de-DE" altLang="de-DE" sz="1800" dirty="0" smtClean="0">
                <a:solidFill>
                  <a:schemeClr val="tx1"/>
                </a:solidFill>
                <a:latin typeface="+mn-lt"/>
              </a:rPr>
              <a:t> </a:t>
            </a:r>
            <a:r>
              <a:rPr lang="de-DE" altLang="de-DE" sz="1800" dirty="0" err="1" smtClean="0">
                <a:solidFill>
                  <a:schemeClr val="tx1"/>
                </a:solidFill>
                <a:latin typeface="+mn-lt"/>
              </a:rPr>
              <a:t>with</a:t>
            </a:r>
            <a:r>
              <a:rPr lang="de-DE" altLang="de-DE" sz="1800" dirty="0" smtClean="0">
                <a:solidFill>
                  <a:schemeClr val="tx1"/>
                </a:solidFill>
                <a:latin typeface="+mn-lt"/>
              </a:rPr>
              <a:t> high Katz </a:t>
            </a:r>
            <a:r>
              <a:rPr lang="de-DE" altLang="de-DE" sz="1800" dirty="0" err="1" smtClean="0">
                <a:solidFill>
                  <a:schemeClr val="tx1"/>
                </a:solidFill>
                <a:latin typeface="+mn-lt"/>
              </a:rPr>
              <a:t>centrality</a:t>
            </a:r>
            <a:r>
              <a:rPr lang="de-DE" altLang="de-DE" sz="1800" dirty="0" smtClean="0">
                <a:solidFill>
                  <a:schemeClr val="tx1"/>
                </a:solidFill>
                <a:latin typeface="+mn-lt"/>
              </a:rPr>
              <a:t> </a:t>
            </a:r>
            <a:r>
              <a:rPr lang="de-DE" altLang="de-DE" sz="1800" dirty="0" err="1" smtClean="0">
                <a:solidFill>
                  <a:schemeClr val="tx1"/>
                </a:solidFill>
                <a:latin typeface="+mn-lt"/>
              </a:rPr>
              <a:t>has</a:t>
            </a:r>
            <a:r>
              <a:rPr lang="de-DE" altLang="de-DE" sz="1800" dirty="0" smtClean="0">
                <a:solidFill>
                  <a:schemeClr val="tx1"/>
                </a:solidFill>
                <a:latin typeface="+mn-lt"/>
              </a:rPr>
              <a:t> </a:t>
            </a:r>
            <a:r>
              <a:rPr lang="de-DE" altLang="de-DE" sz="1800" dirty="0" err="1" smtClean="0">
                <a:solidFill>
                  <a:schemeClr val="tx1"/>
                </a:solidFill>
                <a:latin typeface="+mn-lt"/>
              </a:rPr>
              <a:t>edges</a:t>
            </a:r>
            <a:r>
              <a:rPr lang="de-DE" altLang="de-DE" sz="1800" dirty="0" smtClean="0">
                <a:solidFill>
                  <a:schemeClr val="tx1"/>
                </a:solidFill>
                <a:latin typeface="+mn-lt"/>
              </a:rPr>
              <a:t> </a:t>
            </a:r>
            <a:r>
              <a:rPr lang="de-DE" altLang="de-DE" sz="1800" dirty="0" err="1" smtClean="0">
                <a:solidFill>
                  <a:schemeClr val="tx1"/>
                </a:solidFill>
                <a:latin typeface="+mn-lt"/>
              </a:rPr>
              <a:t>pointing</a:t>
            </a:r>
            <a:r>
              <a:rPr lang="de-DE" altLang="de-DE" sz="1800" dirty="0" smtClean="0">
                <a:solidFill>
                  <a:schemeClr val="tx1"/>
                </a:solidFill>
                <a:latin typeface="+mn-lt"/>
              </a:rPr>
              <a:t> </a:t>
            </a:r>
            <a:r>
              <a:rPr lang="de-DE" altLang="de-DE" sz="1800" dirty="0" err="1" smtClean="0">
                <a:solidFill>
                  <a:schemeClr val="tx1"/>
                </a:solidFill>
                <a:latin typeface="+mn-lt"/>
              </a:rPr>
              <a:t>to</a:t>
            </a:r>
            <a:r>
              <a:rPr lang="de-DE" altLang="de-DE" sz="1800" dirty="0" smtClean="0">
                <a:solidFill>
                  <a:schemeClr val="tx1"/>
                </a:solidFill>
                <a:latin typeface="+mn-lt"/>
              </a:rPr>
              <a:t> </a:t>
            </a:r>
            <a:r>
              <a:rPr lang="de-DE" altLang="de-DE" sz="1800" dirty="0" err="1" smtClean="0">
                <a:solidFill>
                  <a:schemeClr val="tx1"/>
                </a:solidFill>
                <a:latin typeface="+mn-lt"/>
              </a:rPr>
              <a:t>many</a:t>
            </a:r>
            <a:r>
              <a:rPr lang="de-DE" altLang="de-DE" sz="1800" dirty="0" smtClean="0">
                <a:solidFill>
                  <a:schemeClr val="tx1"/>
                </a:solidFill>
                <a:latin typeface="+mn-lt"/>
              </a:rPr>
              <a:t> </a:t>
            </a:r>
            <a:r>
              <a:rPr lang="de-DE" altLang="de-DE" sz="1800" dirty="0" err="1" smtClean="0">
                <a:solidFill>
                  <a:schemeClr val="tx1"/>
                </a:solidFill>
                <a:latin typeface="+mn-lt"/>
              </a:rPr>
              <a:t>other</a:t>
            </a:r>
            <a:r>
              <a:rPr lang="de-DE" altLang="de-DE" sz="1800" dirty="0" smtClean="0">
                <a:solidFill>
                  <a:schemeClr val="tx1"/>
                </a:solidFill>
                <a:latin typeface="+mn-lt"/>
              </a:rPr>
              <a:t> </a:t>
            </a:r>
            <a:r>
              <a:rPr lang="de-DE" altLang="de-DE" sz="1800" dirty="0" err="1" smtClean="0">
                <a:solidFill>
                  <a:schemeClr val="tx1"/>
                </a:solidFill>
                <a:latin typeface="+mn-lt"/>
              </a:rPr>
              <a:t>vertices</a:t>
            </a:r>
            <a:r>
              <a:rPr lang="de-DE" altLang="de-DE" sz="1800" dirty="0" smtClean="0">
                <a:solidFill>
                  <a:schemeClr val="tx1"/>
                </a:solidFill>
                <a:latin typeface="+mn-lt"/>
              </a:rPr>
              <a:t>,</a:t>
            </a:r>
          </a:p>
          <a:p>
            <a:pPr eaLnBrk="1" hangingPunct="1">
              <a:lnSpc>
                <a:spcPts val="2500"/>
              </a:lnSpc>
              <a:defRPr/>
            </a:pPr>
            <a:r>
              <a:rPr lang="de-DE" altLang="de-DE" sz="1800" dirty="0" err="1" smtClean="0">
                <a:solidFill>
                  <a:schemeClr val="tx1"/>
                </a:solidFill>
                <a:latin typeface="+mn-lt"/>
              </a:rPr>
              <a:t>then</a:t>
            </a:r>
            <a:r>
              <a:rPr lang="de-DE" altLang="de-DE" sz="1800" dirty="0" smtClean="0">
                <a:solidFill>
                  <a:schemeClr val="tx1"/>
                </a:solidFill>
                <a:latin typeface="+mn-lt"/>
              </a:rPr>
              <a:t> all </a:t>
            </a:r>
            <a:r>
              <a:rPr lang="de-DE" altLang="de-DE" sz="1800" dirty="0" err="1" smtClean="0">
                <a:solidFill>
                  <a:schemeClr val="tx1"/>
                </a:solidFill>
                <a:latin typeface="+mn-lt"/>
              </a:rPr>
              <a:t>those</a:t>
            </a:r>
            <a:r>
              <a:rPr lang="de-DE" altLang="de-DE" sz="1800" dirty="0" smtClean="0">
                <a:solidFill>
                  <a:schemeClr val="tx1"/>
                </a:solidFill>
                <a:latin typeface="+mn-lt"/>
              </a:rPr>
              <a:t> </a:t>
            </a:r>
            <a:r>
              <a:rPr lang="de-DE" altLang="de-DE" sz="1800" dirty="0" err="1" smtClean="0">
                <a:solidFill>
                  <a:schemeClr val="tx1"/>
                </a:solidFill>
                <a:latin typeface="+mn-lt"/>
              </a:rPr>
              <a:t>vertices</a:t>
            </a:r>
            <a:r>
              <a:rPr lang="de-DE" altLang="de-DE" sz="1800" dirty="0" smtClean="0">
                <a:solidFill>
                  <a:schemeClr val="tx1"/>
                </a:solidFill>
                <a:latin typeface="+mn-lt"/>
              </a:rPr>
              <a:t> also </a:t>
            </a:r>
            <a:r>
              <a:rPr lang="de-DE" altLang="de-DE" sz="1800" dirty="0" err="1" smtClean="0">
                <a:solidFill>
                  <a:schemeClr val="tx1"/>
                </a:solidFill>
                <a:latin typeface="+mn-lt"/>
              </a:rPr>
              <a:t>get</a:t>
            </a:r>
            <a:r>
              <a:rPr lang="de-DE" altLang="de-DE" sz="1800" dirty="0" smtClean="0">
                <a:solidFill>
                  <a:schemeClr val="tx1"/>
                </a:solidFill>
                <a:latin typeface="+mn-lt"/>
              </a:rPr>
              <a:t> high </a:t>
            </a:r>
            <a:r>
              <a:rPr lang="de-DE" altLang="de-DE" sz="1800" dirty="0" err="1" smtClean="0">
                <a:solidFill>
                  <a:schemeClr val="tx1"/>
                </a:solidFill>
                <a:latin typeface="+mn-lt"/>
              </a:rPr>
              <a:t>centrality</a:t>
            </a:r>
            <a:r>
              <a:rPr lang="de-DE" altLang="de-DE" sz="1800" dirty="0" smtClean="0">
                <a:solidFill>
                  <a:schemeClr val="tx1"/>
                </a:solidFill>
                <a:latin typeface="+mn-lt"/>
              </a:rPr>
              <a:t>.</a:t>
            </a:r>
          </a:p>
          <a:p>
            <a:pPr eaLnBrk="1" hangingPunct="1">
              <a:lnSpc>
                <a:spcPts val="2500"/>
              </a:lnSpc>
              <a:defRPr/>
            </a:pPr>
            <a:endParaRPr lang="de-DE" altLang="de-DE" sz="1800" dirty="0" smtClean="0">
              <a:solidFill>
                <a:schemeClr val="tx1"/>
              </a:solidFill>
              <a:latin typeface="+mn-lt"/>
            </a:endParaRPr>
          </a:p>
          <a:p>
            <a:pPr eaLnBrk="1" hangingPunct="1">
              <a:lnSpc>
                <a:spcPts val="2500"/>
              </a:lnSpc>
              <a:defRPr/>
            </a:pPr>
            <a:r>
              <a:rPr lang="en-US" altLang="de-DE" sz="1800" dirty="0" smtClean="0">
                <a:solidFill>
                  <a:schemeClr val="tx1"/>
                </a:solidFill>
                <a:latin typeface="+mn-lt"/>
              </a:rPr>
              <a:t>E.g. if a Wikipedia page points to my webpage, my webpage will get a centrality comparable to Wikipedia!</a:t>
            </a:r>
          </a:p>
          <a:p>
            <a:pPr eaLnBrk="1" hangingPunct="1">
              <a:lnSpc>
                <a:spcPts val="2500"/>
              </a:lnSpc>
              <a:defRPr/>
            </a:pPr>
            <a:endParaRPr lang="en-US" altLang="de-DE" sz="1800" dirty="0" smtClean="0">
              <a:solidFill>
                <a:schemeClr val="tx1"/>
              </a:solidFill>
              <a:latin typeface="+mn-lt"/>
            </a:endParaRPr>
          </a:p>
          <a:p>
            <a:pPr eaLnBrk="1" hangingPunct="1">
              <a:lnSpc>
                <a:spcPts val="2500"/>
              </a:lnSpc>
              <a:defRPr/>
            </a:pPr>
            <a:r>
              <a:rPr lang="en-US" altLang="de-DE" sz="1800" dirty="0" smtClean="0">
                <a:solidFill>
                  <a:schemeClr val="tx1"/>
                </a:solidFill>
                <a:latin typeface="+mn-lt"/>
              </a:rPr>
              <a:t>But Wikipedia of course also points to many other websites, so that its contribution to my webpage “should” be relatively small because my page is only one of millions of others.</a:t>
            </a:r>
          </a:p>
          <a:p>
            <a:pPr eaLnBrk="1" hangingPunct="1">
              <a:lnSpc>
                <a:spcPts val="2500"/>
              </a:lnSpc>
              <a:defRPr/>
            </a:pPr>
            <a:endParaRPr lang="en-US" altLang="de-DE" sz="1800" dirty="0" smtClean="0">
              <a:solidFill>
                <a:schemeClr val="tx1"/>
              </a:solidFill>
              <a:latin typeface="+mn-lt"/>
            </a:endParaRPr>
          </a:p>
          <a:p>
            <a:pPr eaLnBrk="1" hangingPunct="1">
              <a:lnSpc>
                <a:spcPts val="2500"/>
              </a:lnSpc>
              <a:defRPr/>
            </a:pPr>
            <a:r>
              <a:rPr lang="en-US" altLang="de-DE" sz="1800" dirty="0" smtClean="0">
                <a:solidFill>
                  <a:schemeClr val="tx1"/>
                </a:solidFill>
                <a:latin typeface="+mn-lt"/>
              </a:rPr>
              <a:t>-&gt; we will define a variation of the Katz centrality in which the centrality I derive from my network neighbors is proportional to their centrality divided by their out-degree.</a:t>
            </a:r>
          </a:p>
        </p:txBody>
      </p:sp>
      <p:sp>
        <p:nvSpPr>
          <p:cNvPr id="2"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8EA6546D-2DBD-4830-891C-C58121AE0425}" type="slidenum">
              <a:rPr lang="de-DE" altLang="de-DE" sz="1000" smtClean="0"/>
              <a:pPr eaLnBrk="1" hangingPunct="1">
                <a:spcBef>
                  <a:spcPct val="0"/>
                </a:spcBef>
                <a:buFontTx/>
                <a:buNone/>
              </a:pPr>
              <a:t>18</a:t>
            </a:fld>
            <a:endParaRPr lang="de-DE" altLang="de-DE" sz="1000" smtClean="0"/>
          </a:p>
        </p:txBody>
      </p:sp>
      <p:sp>
        <p:nvSpPr>
          <p:cNvPr id="32773"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SS 2014 - lecture 1</a:t>
            </a:r>
          </a:p>
        </p:txBody>
      </p:sp>
      <p:sp>
        <p:nvSpPr>
          <p:cNvPr id="32774"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Mathematics of Biological Networks</a:t>
            </a: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Grp="1" noChangeArrowheads="1"/>
          </p:cNvSpPr>
          <p:nvPr>
            <p:ph type="title"/>
          </p:nvPr>
        </p:nvSpPr>
        <p:spPr>
          <a:xfrm>
            <a:off x="690563" y="-12700"/>
            <a:ext cx="7831137" cy="633413"/>
          </a:xfrm>
        </p:spPr>
        <p:txBody>
          <a:bodyPr/>
          <a:lstStyle/>
          <a:p>
            <a:pPr eaLnBrk="1" hangingPunct="1"/>
            <a:r>
              <a:rPr lang="en-US" altLang="de-DE" dirty="0" smtClean="0">
                <a:ea typeface="ＭＳ Ｐゴシック" pitchFamily="34" charset="-128"/>
              </a:rPr>
              <a:t>PageRank</a:t>
            </a:r>
          </a:p>
        </p:txBody>
      </p:sp>
      <mc:AlternateContent xmlns:mc="http://schemas.openxmlformats.org/markup-compatibility/2006" xmlns:a14="http://schemas.microsoft.com/office/drawing/2010/main">
        <mc:Choice Requires="a14">
          <p:sp>
            <p:nvSpPr>
              <p:cNvPr id="32772" name="Rectangle 2"/>
              <p:cNvSpPr>
                <a:spLocks/>
              </p:cNvSpPr>
              <p:nvPr/>
            </p:nvSpPr>
            <p:spPr bwMode="auto">
              <a:xfrm>
                <a:off x="251520" y="692150"/>
                <a:ext cx="8724900" cy="4488408"/>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squar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2500"/>
                  </a:lnSpc>
                  <a:defRPr/>
                </a:pPr>
                <a:r>
                  <a:rPr lang="de-DE" altLang="de-DE" sz="1800" dirty="0" smtClean="0">
                    <a:solidFill>
                      <a:schemeClr val="tx1"/>
                    </a:solidFill>
                    <a:latin typeface="+mn-lt"/>
                  </a:rPr>
                  <a:t>This </a:t>
                </a:r>
                <a:r>
                  <a:rPr lang="de-DE" altLang="de-DE" sz="1800" dirty="0" err="1" smtClean="0">
                    <a:solidFill>
                      <a:schemeClr val="tx1"/>
                    </a:solidFill>
                    <a:latin typeface="+mn-lt"/>
                  </a:rPr>
                  <a:t>centrality</a:t>
                </a:r>
                <a:r>
                  <a:rPr lang="de-DE" altLang="de-DE" sz="1800" dirty="0" smtClean="0">
                    <a:solidFill>
                      <a:schemeClr val="tx1"/>
                    </a:solidFill>
                    <a:latin typeface="+mn-lt"/>
                  </a:rPr>
                  <a:t> </a:t>
                </a:r>
                <a:r>
                  <a:rPr lang="de-DE" altLang="de-DE" sz="1800" dirty="0" err="1" smtClean="0">
                    <a:solidFill>
                      <a:schemeClr val="tx1"/>
                    </a:solidFill>
                    <a:latin typeface="+mn-lt"/>
                  </a:rPr>
                  <a:t>is</a:t>
                </a:r>
                <a:r>
                  <a:rPr lang="de-DE" altLang="de-DE" sz="1800" dirty="0" smtClean="0">
                    <a:solidFill>
                      <a:schemeClr val="tx1"/>
                    </a:solidFill>
                    <a:latin typeface="+mn-lt"/>
                  </a:rPr>
                  <a:t> </a:t>
                </a:r>
                <a:r>
                  <a:rPr lang="de-DE" altLang="de-DE" sz="1800" dirty="0" err="1" smtClean="0">
                    <a:solidFill>
                      <a:schemeClr val="tx1"/>
                    </a:solidFill>
                    <a:latin typeface="+mn-lt"/>
                  </a:rPr>
                  <a:t>defined</a:t>
                </a:r>
                <a:r>
                  <a:rPr lang="de-DE" altLang="de-DE" sz="1800" dirty="0" smtClean="0">
                    <a:solidFill>
                      <a:schemeClr val="tx1"/>
                    </a:solidFill>
                    <a:latin typeface="+mn-lt"/>
                  </a:rPr>
                  <a:t> </a:t>
                </a:r>
                <a:r>
                  <a:rPr lang="de-DE" altLang="de-DE" sz="1800" dirty="0" err="1" smtClean="0">
                    <a:solidFill>
                      <a:schemeClr val="tx1"/>
                    </a:solidFill>
                    <a:latin typeface="+mn-lt"/>
                  </a:rPr>
                  <a:t>by</a:t>
                </a:r>
                <a:endParaRPr lang="de-DE" altLang="de-DE" sz="1800" dirty="0" smtClean="0">
                  <a:solidFill>
                    <a:schemeClr val="tx1"/>
                  </a:solidFill>
                  <a:latin typeface="+mn-lt"/>
                </a:endParaRPr>
              </a:p>
              <a:p>
                <a:pPr eaLnBrk="1" hangingPunct="1">
                  <a:lnSpc>
                    <a:spcPts val="2500"/>
                  </a:lnSpc>
                  <a:defRPr/>
                </a:pPr>
                <a:endParaRPr lang="de-DE" altLang="de-DE" sz="1800" dirty="0">
                  <a:solidFill>
                    <a:schemeClr val="tx1"/>
                  </a:solidFill>
                  <a:latin typeface="+mn-lt"/>
                </a:endParaRPr>
              </a:p>
              <a:p>
                <a:pPr eaLnBrk="1" hangingPunct="1">
                  <a:lnSpc>
                    <a:spcPts val="2500"/>
                  </a:lnSpc>
                  <a:defRPr/>
                </a:pPr>
                <a:r>
                  <a:rPr lang="en-US" altLang="de-DE" sz="1800" dirty="0" smtClean="0">
                    <a:solidFill>
                      <a:schemeClr val="tx1"/>
                    </a:solidFill>
                    <a:latin typeface="+mn-lt"/>
                  </a:rPr>
                  <a:t>		</a:t>
                </a:r>
                <a14:m>
                  <m:oMath xmlns:m="http://schemas.openxmlformats.org/officeDocument/2006/math">
                    <m:sSub>
                      <m:sSubPr>
                        <m:ctrlPr>
                          <a:rPr lang="en-US" altLang="de-DE" sz="1800" i="1" smtClean="0">
                            <a:solidFill>
                              <a:schemeClr val="tx1"/>
                            </a:solidFill>
                            <a:latin typeface="Cambria Math"/>
                          </a:rPr>
                        </m:ctrlPr>
                      </m:sSubPr>
                      <m:e>
                        <m:r>
                          <a:rPr lang="de-DE" altLang="de-DE" sz="1800" b="0" i="1" smtClean="0">
                            <a:solidFill>
                              <a:schemeClr val="tx1"/>
                            </a:solidFill>
                            <a:latin typeface="Cambria Math"/>
                          </a:rPr>
                          <m:t>𝑥</m:t>
                        </m:r>
                      </m:e>
                      <m:sub>
                        <m:r>
                          <a:rPr lang="de-DE" altLang="de-DE" sz="1800" b="0" i="1" smtClean="0">
                            <a:solidFill>
                              <a:schemeClr val="tx1"/>
                            </a:solidFill>
                            <a:latin typeface="Cambria Math"/>
                          </a:rPr>
                          <m:t>𝑖</m:t>
                        </m:r>
                      </m:sub>
                    </m:sSub>
                    <m:r>
                      <a:rPr lang="de-DE" altLang="de-DE" sz="1800" b="0" i="1" smtClean="0">
                        <a:solidFill>
                          <a:schemeClr val="tx1"/>
                        </a:solidFill>
                        <a:latin typeface="Cambria Math"/>
                      </a:rPr>
                      <m:t>=</m:t>
                    </m:r>
                    <m:r>
                      <a:rPr lang="de-DE" altLang="de-DE" sz="1800" b="0" i="1" smtClean="0">
                        <a:solidFill>
                          <a:schemeClr val="tx1"/>
                        </a:solidFill>
                        <a:latin typeface="Cambria Math"/>
                        <a:ea typeface="Cambria Math"/>
                      </a:rPr>
                      <m:t>𝛼</m:t>
                    </m:r>
                    <m:nary>
                      <m:naryPr>
                        <m:chr m:val="∑"/>
                        <m:supHide m:val="on"/>
                        <m:ctrlPr>
                          <a:rPr lang="de-DE" altLang="de-DE" sz="1800" b="0" i="1" smtClean="0">
                            <a:solidFill>
                              <a:schemeClr val="tx1"/>
                            </a:solidFill>
                            <a:latin typeface="Cambria Math"/>
                            <a:ea typeface="Cambria Math"/>
                          </a:rPr>
                        </m:ctrlPr>
                      </m:naryPr>
                      <m:sub>
                        <m:r>
                          <m:rPr>
                            <m:brk m:alnAt="7"/>
                          </m:rPr>
                          <a:rPr lang="de-DE" altLang="de-DE" sz="1800" b="0" i="1" smtClean="0">
                            <a:solidFill>
                              <a:schemeClr val="tx1"/>
                            </a:solidFill>
                            <a:latin typeface="Cambria Math"/>
                            <a:ea typeface="Cambria Math"/>
                          </a:rPr>
                          <m:t>𝑗</m:t>
                        </m:r>
                      </m:sub>
                      <m:sup/>
                      <m:e>
                        <m:sSub>
                          <m:sSubPr>
                            <m:ctrlPr>
                              <a:rPr lang="de-DE" altLang="de-DE" sz="1800" b="0" i="1" smtClean="0">
                                <a:solidFill>
                                  <a:schemeClr val="tx1"/>
                                </a:solidFill>
                                <a:latin typeface="Cambria Math"/>
                                <a:ea typeface="Cambria Math"/>
                              </a:rPr>
                            </m:ctrlPr>
                          </m:sSubPr>
                          <m:e>
                            <m:r>
                              <a:rPr lang="de-DE" altLang="de-DE" sz="1800" b="0" i="1" smtClean="0">
                                <a:solidFill>
                                  <a:schemeClr val="tx1"/>
                                </a:solidFill>
                                <a:latin typeface="Cambria Math"/>
                                <a:ea typeface="Cambria Math"/>
                              </a:rPr>
                              <m:t>𝐴</m:t>
                            </m:r>
                          </m:e>
                          <m:sub>
                            <m:r>
                              <a:rPr lang="de-DE" altLang="de-DE" sz="1800" b="0" i="1" smtClean="0">
                                <a:solidFill>
                                  <a:schemeClr val="tx1"/>
                                </a:solidFill>
                                <a:latin typeface="Cambria Math"/>
                                <a:ea typeface="Cambria Math"/>
                              </a:rPr>
                              <m:t>𝑖𝑗</m:t>
                            </m:r>
                          </m:sub>
                        </m:sSub>
                        <m:f>
                          <m:fPr>
                            <m:ctrlPr>
                              <a:rPr lang="de-DE" altLang="de-DE" sz="1800" b="0" i="1" smtClean="0">
                                <a:solidFill>
                                  <a:schemeClr val="tx1"/>
                                </a:solidFill>
                                <a:latin typeface="Cambria Math"/>
                                <a:ea typeface="Cambria Math"/>
                              </a:rPr>
                            </m:ctrlPr>
                          </m:fPr>
                          <m:num>
                            <m:sSub>
                              <m:sSubPr>
                                <m:ctrlPr>
                                  <a:rPr lang="de-DE" altLang="de-DE" sz="1800" b="0" i="1" smtClean="0">
                                    <a:solidFill>
                                      <a:schemeClr val="tx1"/>
                                    </a:solidFill>
                                    <a:latin typeface="Cambria Math"/>
                                    <a:ea typeface="Cambria Math"/>
                                  </a:rPr>
                                </m:ctrlPr>
                              </m:sSubPr>
                              <m:e>
                                <m:r>
                                  <a:rPr lang="de-DE" altLang="de-DE" sz="1800" b="0" i="1" smtClean="0">
                                    <a:solidFill>
                                      <a:schemeClr val="tx1"/>
                                    </a:solidFill>
                                    <a:latin typeface="Cambria Math"/>
                                    <a:ea typeface="Cambria Math"/>
                                  </a:rPr>
                                  <m:t>𝑥</m:t>
                                </m:r>
                              </m:e>
                              <m:sub>
                                <m:r>
                                  <a:rPr lang="de-DE" altLang="de-DE" sz="1800" b="0" i="1" smtClean="0">
                                    <a:solidFill>
                                      <a:schemeClr val="tx1"/>
                                    </a:solidFill>
                                    <a:latin typeface="Cambria Math"/>
                                    <a:ea typeface="Cambria Math"/>
                                  </a:rPr>
                                  <m:t>𝑗</m:t>
                                </m:r>
                              </m:sub>
                            </m:sSub>
                          </m:num>
                          <m:den>
                            <m:sSup>
                              <m:sSupPr>
                                <m:ctrlPr>
                                  <a:rPr lang="de-DE" altLang="de-DE" sz="1800" b="0" i="1" smtClean="0">
                                    <a:solidFill>
                                      <a:schemeClr val="tx1"/>
                                    </a:solidFill>
                                    <a:latin typeface="Cambria Math"/>
                                    <a:ea typeface="Cambria Math"/>
                                  </a:rPr>
                                </m:ctrlPr>
                              </m:sSupPr>
                              <m:e>
                                <m:sSub>
                                  <m:sSubPr>
                                    <m:ctrlPr>
                                      <a:rPr lang="de-DE" altLang="de-DE" sz="1800" b="0" i="1" smtClean="0">
                                        <a:solidFill>
                                          <a:schemeClr val="tx1"/>
                                        </a:solidFill>
                                        <a:latin typeface="Cambria Math"/>
                                        <a:ea typeface="Cambria Math"/>
                                      </a:rPr>
                                    </m:ctrlPr>
                                  </m:sSubPr>
                                  <m:e>
                                    <m:r>
                                      <a:rPr lang="de-DE" altLang="de-DE" sz="1800" b="0" i="1" smtClean="0">
                                        <a:solidFill>
                                          <a:schemeClr val="tx1"/>
                                        </a:solidFill>
                                        <a:latin typeface="Cambria Math"/>
                                        <a:ea typeface="Cambria Math"/>
                                      </a:rPr>
                                      <m:t>𝑘</m:t>
                                    </m:r>
                                  </m:e>
                                  <m:sub>
                                    <m:r>
                                      <a:rPr lang="de-DE" altLang="de-DE" sz="1800" b="0" i="1" smtClean="0">
                                        <a:solidFill>
                                          <a:schemeClr val="tx1"/>
                                        </a:solidFill>
                                        <a:latin typeface="Cambria Math"/>
                                        <a:ea typeface="Cambria Math"/>
                                      </a:rPr>
                                      <m:t>𝑗</m:t>
                                    </m:r>
                                  </m:sub>
                                </m:sSub>
                              </m:e>
                              <m:sup>
                                <m:r>
                                  <a:rPr lang="de-DE" altLang="de-DE" sz="1800" b="0" i="1" smtClean="0">
                                    <a:solidFill>
                                      <a:schemeClr val="tx1"/>
                                    </a:solidFill>
                                    <a:latin typeface="Cambria Math"/>
                                    <a:ea typeface="Cambria Math"/>
                                  </a:rPr>
                                  <m:t>𝑜𝑢𝑡</m:t>
                                </m:r>
                              </m:sup>
                            </m:sSup>
                          </m:den>
                        </m:f>
                        <m:r>
                          <a:rPr lang="de-DE" altLang="de-DE" sz="1800" b="0" i="1" smtClean="0">
                            <a:solidFill>
                              <a:schemeClr val="tx1"/>
                            </a:solidFill>
                            <a:latin typeface="Cambria Math"/>
                            <a:ea typeface="Cambria Math"/>
                          </a:rPr>
                          <m:t>+</m:t>
                        </m:r>
                        <m:r>
                          <a:rPr lang="de-DE" altLang="de-DE" sz="1800" b="0" i="1" smtClean="0">
                            <a:solidFill>
                              <a:schemeClr val="tx1"/>
                            </a:solidFill>
                            <a:latin typeface="Cambria Math"/>
                            <a:ea typeface="Cambria Math"/>
                          </a:rPr>
                          <m:t>𝛽</m:t>
                        </m:r>
                      </m:e>
                    </m:nary>
                  </m:oMath>
                </a14:m>
                <a:endParaRPr lang="en-US" altLang="de-DE" sz="1800" dirty="0" smtClean="0">
                  <a:solidFill>
                    <a:schemeClr val="tx1"/>
                  </a:solidFill>
                  <a:latin typeface="+mn-lt"/>
                </a:endParaRPr>
              </a:p>
              <a:p>
                <a:pPr eaLnBrk="1" hangingPunct="1">
                  <a:lnSpc>
                    <a:spcPts val="2500"/>
                  </a:lnSpc>
                  <a:defRPr/>
                </a:pPr>
                <a:endParaRPr lang="en-US" altLang="de-DE" sz="1800" dirty="0">
                  <a:solidFill>
                    <a:schemeClr val="tx1"/>
                  </a:solidFill>
                  <a:latin typeface="+mn-lt"/>
                </a:endParaRPr>
              </a:p>
              <a:p>
                <a:pPr eaLnBrk="1" hangingPunct="1">
                  <a:lnSpc>
                    <a:spcPts val="2500"/>
                  </a:lnSpc>
                  <a:defRPr/>
                </a:pPr>
                <a:r>
                  <a:rPr lang="en-US" altLang="de-DE" sz="1800" dirty="0" smtClean="0">
                    <a:solidFill>
                      <a:schemeClr val="tx1"/>
                    </a:solidFill>
                    <a:latin typeface="+mn-lt"/>
                  </a:rPr>
                  <a:t>At first, this seems problematic if the network contains vertices with zero </a:t>
                </a:r>
                <a:r>
                  <a:rPr lang="en-US" altLang="de-DE" sz="1800" dirty="0" err="1" smtClean="0">
                    <a:solidFill>
                      <a:schemeClr val="tx1"/>
                    </a:solidFill>
                    <a:latin typeface="+mn-lt"/>
                  </a:rPr>
                  <a:t>outdegree</a:t>
                </a:r>
                <a:r>
                  <a:rPr lang="en-US" altLang="de-DE" sz="1800" dirty="0" smtClean="0">
                    <a:solidFill>
                      <a:schemeClr val="tx1"/>
                    </a:solidFill>
                    <a:latin typeface="+mn-lt"/>
                  </a:rPr>
                  <a:t>.</a:t>
                </a:r>
              </a:p>
              <a:p>
                <a:pPr eaLnBrk="1" hangingPunct="1">
                  <a:lnSpc>
                    <a:spcPts val="2500"/>
                  </a:lnSpc>
                  <a:defRPr/>
                </a:pPr>
                <a:endParaRPr lang="en-US" altLang="de-DE" sz="1800" dirty="0">
                  <a:solidFill>
                    <a:schemeClr val="tx1"/>
                  </a:solidFill>
                  <a:latin typeface="+mn-lt"/>
                </a:endParaRPr>
              </a:p>
              <a:p>
                <a:pPr eaLnBrk="1" hangingPunct="1">
                  <a:lnSpc>
                    <a:spcPts val="2500"/>
                  </a:lnSpc>
                  <a:defRPr/>
                </a:pPr>
                <a:r>
                  <a:rPr lang="en-US" altLang="de-DE" sz="1800" dirty="0" smtClean="0">
                    <a:solidFill>
                      <a:schemeClr val="tx1"/>
                    </a:solidFill>
                    <a:latin typeface="+mn-lt"/>
                  </a:rPr>
                  <a:t>However, this can easily be fixed by setting </a:t>
                </a:r>
                <a:r>
                  <a:rPr lang="en-US" altLang="de-DE" sz="1800" i="1" dirty="0" err="1" smtClean="0">
                    <a:solidFill>
                      <a:schemeClr val="tx1"/>
                    </a:solidFill>
                    <a:latin typeface="+mn-lt"/>
                  </a:rPr>
                  <a:t>k</a:t>
                </a:r>
                <a:r>
                  <a:rPr lang="en-US" altLang="de-DE" sz="1800" i="1" baseline="-25000" dirty="0" err="1" smtClean="0">
                    <a:solidFill>
                      <a:schemeClr val="tx1"/>
                    </a:solidFill>
                    <a:latin typeface="+mn-lt"/>
                  </a:rPr>
                  <a:t>j</a:t>
                </a:r>
                <a:r>
                  <a:rPr lang="en-US" altLang="de-DE" sz="1800" i="1" baseline="30000" dirty="0" err="1" smtClean="0">
                    <a:solidFill>
                      <a:schemeClr val="tx1"/>
                    </a:solidFill>
                    <a:latin typeface="+mn-lt"/>
                  </a:rPr>
                  <a:t>out</a:t>
                </a:r>
                <a:r>
                  <a:rPr lang="en-US" altLang="de-DE" sz="1800" dirty="0" smtClean="0">
                    <a:solidFill>
                      <a:schemeClr val="tx1"/>
                    </a:solidFill>
                    <a:latin typeface="+mn-lt"/>
                  </a:rPr>
                  <a:t> = 1 for all such vertices.</a:t>
                </a:r>
              </a:p>
              <a:p>
                <a:pPr eaLnBrk="1" hangingPunct="1">
                  <a:lnSpc>
                    <a:spcPts val="2500"/>
                  </a:lnSpc>
                  <a:defRPr/>
                </a:pPr>
                <a:endParaRPr lang="en-US" altLang="de-DE" sz="1800" dirty="0" smtClean="0">
                  <a:solidFill>
                    <a:schemeClr val="tx1"/>
                  </a:solidFill>
                  <a:latin typeface="+mn-lt"/>
                </a:endParaRPr>
              </a:p>
              <a:p>
                <a:pPr eaLnBrk="1" hangingPunct="1">
                  <a:lnSpc>
                    <a:spcPts val="2500"/>
                  </a:lnSpc>
                  <a:defRPr/>
                </a:pPr>
                <a:endParaRPr lang="en-US" altLang="de-DE" sz="1800" dirty="0">
                  <a:solidFill>
                    <a:schemeClr val="tx1"/>
                  </a:solidFill>
                  <a:latin typeface="+mn-lt"/>
                </a:endParaRPr>
              </a:p>
              <a:p>
                <a:pPr eaLnBrk="1" hangingPunct="1">
                  <a:lnSpc>
                    <a:spcPts val="2500"/>
                  </a:lnSpc>
                  <a:defRPr/>
                </a:pPr>
                <a:r>
                  <a:rPr lang="en-US" altLang="de-DE" sz="1800" dirty="0" smtClean="0">
                    <a:solidFill>
                      <a:schemeClr val="tx1"/>
                    </a:solidFill>
                    <a:latin typeface="+mn-lt"/>
                  </a:rPr>
                  <a:t>In matrix terms, this equation becomes</a:t>
                </a:r>
              </a:p>
              <a:p>
                <a:pPr eaLnBrk="1" hangingPunct="1">
                  <a:lnSpc>
                    <a:spcPts val="2500"/>
                  </a:lnSpc>
                  <a:defRPr/>
                </a:pPr>
                <a:endParaRPr lang="en-US" altLang="de-DE" sz="1800" dirty="0">
                  <a:solidFill>
                    <a:schemeClr val="tx1"/>
                  </a:solidFill>
                  <a:latin typeface="+mn-lt"/>
                </a:endParaRPr>
              </a:p>
              <a:p>
                <a:pPr eaLnBrk="1" hangingPunct="1">
                  <a:lnSpc>
                    <a:spcPts val="2500"/>
                  </a:lnSpc>
                  <a:defRPr/>
                </a:pPr>
                <a:r>
                  <a:rPr lang="en-US" altLang="de-DE" sz="1800" dirty="0" smtClean="0">
                    <a:solidFill>
                      <a:schemeClr val="tx1"/>
                    </a:solidFill>
                    <a:latin typeface="+mn-lt"/>
                  </a:rPr>
                  <a:t>		</a:t>
                </a:r>
                <a:r>
                  <a:rPr lang="en-US" altLang="de-DE" sz="1800" b="1" dirty="0" smtClean="0">
                    <a:solidFill>
                      <a:schemeClr val="tx1"/>
                    </a:solidFill>
                    <a:latin typeface="+mn-lt"/>
                  </a:rPr>
                  <a:t>x </a:t>
                </a:r>
                <a:r>
                  <a:rPr lang="en-US" altLang="de-DE" sz="1800" dirty="0" smtClean="0">
                    <a:solidFill>
                      <a:schemeClr val="tx1"/>
                    </a:solidFill>
                    <a:latin typeface="+mn-lt"/>
                  </a:rPr>
                  <a:t>= </a:t>
                </a:r>
                <a:r>
                  <a:rPr lang="en-US" altLang="de-DE" sz="1800" dirty="0" smtClean="0">
                    <a:solidFill>
                      <a:schemeClr val="tx1"/>
                    </a:solidFill>
                    <a:latin typeface="+mn-lt"/>
                    <a:sym typeface="Symbol"/>
                  </a:rPr>
                  <a:t> </a:t>
                </a:r>
                <a:r>
                  <a:rPr lang="en-US" altLang="de-DE" sz="1800" b="1" dirty="0" smtClean="0">
                    <a:solidFill>
                      <a:schemeClr val="tx1"/>
                    </a:solidFill>
                    <a:latin typeface="+mn-lt"/>
                    <a:sym typeface="Symbol"/>
                  </a:rPr>
                  <a:t>A D</a:t>
                </a:r>
                <a:r>
                  <a:rPr lang="en-US" altLang="de-DE" sz="1800" baseline="30000" dirty="0" smtClean="0">
                    <a:solidFill>
                      <a:schemeClr val="tx1"/>
                    </a:solidFill>
                    <a:latin typeface="+mn-lt"/>
                    <a:sym typeface="Symbol"/>
                  </a:rPr>
                  <a:t>-1</a:t>
                </a:r>
                <a:r>
                  <a:rPr lang="en-US" altLang="de-DE" sz="1800" b="1" dirty="0" smtClean="0">
                    <a:solidFill>
                      <a:schemeClr val="tx1"/>
                    </a:solidFill>
                    <a:latin typeface="+mn-lt"/>
                    <a:sym typeface="Symbol"/>
                  </a:rPr>
                  <a:t> x </a:t>
                </a:r>
                <a:r>
                  <a:rPr lang="en-US" altLang="de-DE" sz="1800" dirty="0" smtClean="0">
                    <a:solidFill>
                      <a:schemeClr val="tx1"/>
                    </a:solidFill>
                    <a:latin typeface="+mn-lt"/>
                    <a:sym typeface="Symbol"/>
                  </a:rPr>
                  <a:t>+  </a:t>
                </a:r>
                <a:r>
                  <a:rPr lang="en-US" altLang="de-DE" sz="1800" b="1" dirty="0" smtClean="0">
                    <a:solidFill>
                      <a:schemeClr val="tx1"/>
                    </a:solidFill>
                    <a:latin typeface="+mn-lt"/>
                    <a:sym typeface="Symbol"/>
                  </a:rPr>
                  <a:t>1</a:t>
                </a:r>
                <a:r>
                  <a:rPr lang="en-US" altLang="de-DE" sz="1800" dirty="0" smtClean="0">
                    <a:solidFill>
                      <a:schemeClr val="tx1"/>
                    </a:solidFill>
                    <a:latin typeface="+mn-lt"/>
                    <a:sym typeface="Symbol"/>
                  </a:rPr>
                  <a:t> </a:t>
                </a:r>
              </a:p>
              <a:p>
                <a:pPr eaLnBrk="1" hangingPunct="1">
                  <a:lnSpc>
                    <a:spcPts val="2500"/>
                  </a:lnSpc>
                  <a:defRPr/>
                </a:pPr>
                <a:endParaRPr lang="en-US" altLang="de-DE" sz="1800" dirty="0">
                  <a:solidFill>
                    <a:schemeClr val="tx1"/>
                  </a:solidFill>
                  <a:latin typeface="+mn-lt"/>
                  <a:sym typeface="Symbol"/>
                </a:endParaRPr>
              </a:p>
              <a:p>
                <a:pPr eaLnBrk="1" hangingPunct="1">
                  <a:lnSpc>
                    <a:spcPts val="2500"/>
                  </a:lnSpc>
                  <a:defRPr/>
                </a:pPr>
                <a:r>
                  <a:rPr lang="en-US" altLang="de-DE" sz="1800" dirty="0">
                    <a:solidFill>
                      <a:schemeClr val="tx1"/>
                    </a:solidFill>
                    <a:latin typeface="+mn-lt"/>
                  </a:rPr>
                  <a:t>w</a:t>
                </a:r>
                <a:r>
                  <a:rPr lang="en-US" altLang="de-DE" sz="1800" dirty="0" smtClean="0">
                    <a:solidFill>
                      <a:schemeClr val="tx1"/>
                    </a:solidFill>
                    <a:latin typeface="+mn-lt"/>
                  </a:rPr>
                  <a:t>here </a:t>
                </a:r>
                <a:r>
                  <a:rPr lang="en-US" altLang="de-DE" sz="1800" b="1" dirty="0" smtClean="0">
                    <a:solidFill>
                      <a:schemeClr val="tx1"/>
                    </a:solidFill>
                    <a:latin typeface="+mn-lt"/>
                  </a:rPr>
                  <a:t>1 </a:t>
                </a:r>
                <a:r>
                  <a:rPr lang="en-US" altLang="de-DE" sz="1800" dirty="0" smtClean="0">
                    <a:solidFill>
                      <a:schemeClr val="tx1"/>
                    </a:solidFill>
                    <a:latin typeface="+mn-lt"/>
                  </a:rPr>
                  <a:t>is the vector (1,1,1,…)</a:t>
                </a:r>
                <a:r>
                  <a:rPr lang="en-US" altLang="de-DE" sz="1800" baseline="30000" dirty="0" smtClean="0">
                    <a:solidFill>
                      <a:schemeClr val="tx1"/>
                    </a:solidFill>
                    <a:latin typeface="+mn-lt"/>
                  </a:rPr>
                  <a:t>T</a:t>
                </a:r>
                <a:r>
                  <a:rPr lang="en-US" altLang="de-DE" sz="1800" dirty="0" smtClean="0">
                    <a:solidFill>
                      <a:schemeClr val="tx1"/>
                    </a:solidFill>
                    <a:latin typeface="+mn-lt"/>
                  </a:rPr>
                  <a:t> and </a:t>
                </a:r>
                <a:r>
                  <a:rPr lang="en-US" altLang="de-DE" sz="1800" b="1" dirty="0" smtClean="0">
                    <a:solidFill>
                      <a:schemeClr val="tx1"/>
                    </a:solidFill>
                    <a:latin typeface="+mn-lt"/>
                  </a:rPr>
                  <a:t>D </a:t>
                </a:r>
                <a:r>
                  <a:rPr lang="en-US" altLang="de-DE" sz="1800" dirty="0" smtClean="0">
                    <a:solidFill>
                      <a:schemeClr val="tx1"/>
                    </a:solidFill>
                    <a:latin typeface="+mn-lt"/>
                  </a:rPr>
                  <a:t>the diagonal matrix with </a:t>
                </a:r>
                <a:r>
                  <a:rPr lang="en-US" altLang="de-DE" sz="1800" i="1" dirty="0" err="1" smtClean="0">
                    <a:solidFill>
                      <a:schemeClr val="tx1"/>
                    </a:solidFill>
                    <a:latin typeface="+mn-lt"/>
                  </a:rPr>
                  <a:t>D</a:t>
                </a:r>
                <a:r>
                  <a:rPr lang="en-US" altLang="de-DE" sz="1800" i="1" baseline="-25000" dirty="0" err="1" smtClean="0">
                    <a:solidFill>
                      <a:schemeClr val="tx1"/>
                    </a:solidFill>
                    <a:latin typeface="+mn-lt"/>
                  </a:rPr>
                  <a:t>ij</a:t>
                </a:r>
                <a:r>
                  <a:rPr lang="en-US" altLang="de-DE" sz="1800" i="1" dirty="0" smtClean="0">
                    <a:solidFill>
                      <a:schemeClr val="tx1"/>
                    </a:solidFill>
                    <a:latin typeface="+mn-lt"/>
                  </a:rPr>
                  <a:t> =</a:t>
                </a:r>
                <a:r>
                  <a:rPr lang="en-US" altLang="de-DE" sz="1800" dirty="0" smtClean="0">
                    <a:solidFill>
                      <a:schemeClr val="tx1"/>
                    </a:solidFill>
                    <a:latin typeface="+mn-lt"/>
                  </a:rPr>
                  <a:t> </a:t>
                </a:r>
                <a:r>
                  <a:rPr lang="en-US" altLang="de-DE" sz="1800" i="1" dirty="0" smtClean="0">
                    <a:solidFill>
                      <a:schemeClr val="tx1"/>
                    </a:solidFill>
                    <a:latin typeface="+mn-lt"/>
                  </a:rPr>
                  <a:t>max(</a:t>
                </a:r>
                <a:r>
                  <a:rPr lang="en-US" altLang="de-DE" sz="1800" i="1" dirty="0" err="1">
                    <a:solidFill>
                      <a:schemeClr val="tx1"/>
                    </a:solidFill>
                  </a:rPr>
                  <a:t>k</a:t>
                </a:r>
                <a:r>
                  <a:rPr lang="en-US" altLang="de-DE" sz="1800" i="1" baseline="-25000" dirty="0" err="1">
                    <a:solidFill>
                      <a:schemeClr val="tx1"/>
                    </a:solidFill>
                  </a:rPr>
                  <a:t>j</a:t>
                </a:r>
                <a:r>
                  <a:rPr lang="en-US" altLang="de-DE" sz="1800" i="1" baseline="30000" dirty="0" err="1">
                    <a:solidFill>
                      <a:schemeClr val="tx1"/>
                    </a:solidFill>
                  </a:rPr>
                  <a:t>out</a:t>
                </a:r>
                <a:r>
                  <a:rPr lang="en-US" altLang="de-DE" sz="1800" dirty="0">
                    <a:solidFill>
                      <a:schemeClr val="tx1"/>
                    </a:solidFill>
                  </a:rPr>
                  <a:t> ,</a:t>
                </a:r>
                <a:r>
                  <a:rPr lang="en-US" altLang="de-DE" sz="1800" dirty="0" smtClean="0">
                    <a:solidFill>
                      <a:schemeClr val="tx1"/>
                    </a:solidFill>
                  </a:rPr>
                  <a:t> 1)</a:t>
                </a:r>
                <a:endParaRPr lang="en-US" altLang="de-DE" sz="1800" i="1" dirty="0" smtClean="0">
                  <a:solidFill>
                    <a:schemeClr val="tx1"/>
                  </a:solidFill>
                  <a:latin typeface="+mn-lt"/>
                </a:endParaRPr>
              </a:p>
            </p:txBody>
          </p:sp>
        </mc:Choice>
        <mc:Fallback xmlns="">
          <p:sp>
            <p:nvSpPr>
              <p:cNvPr id="32772" name="Rectangle 2"/>
              <p:cNvSpPr>
                <a:spLocks noRot="1" noChangeAspect="1" noMove="1" noResize="1" noEditPoints="1" noAdjustHandles="1" noChangeArrowheads="1" noChangeShapeType="1" noTextEdit="1"/>
              </p:cNvSpPr>
              <p:nvPr/>
            </p:nvSpPr>
            <p:spPr bwMode="auto">
              <a:xfrm>
                <a:off x="251520" y="692150"/>
                <a:ext cx="8724900" cy="4488408"/>
              </a:xfrm>
              <a:prstGeom prst="rect">
                <a:avLst/>
              </a:prstGeom>
              <a:blipFill rotWithShape="1">
                <a:blip r:embed="rId2"/>
                <a:stretch>
                  <a:fillRect l="-1606" t="-1359" b="-163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de-DE">
                    <a:noFill/>
                  </a:rPr>
                  <a:t> </a:t>
                </a:r>
              </a:p>
            </p:txBody>
          </p:sp>
        </mc:Fallback>
      </mc:AlternateContent>
      <p:sp>
        <p:nvSpPr>
          <p:cNvPr id="2"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8EA6546D-2DBD-4830-891C-C58121AE0425}" type="slidenum">
              <a:rPr lang="de-DE" altLang="de-DE" sz="1000" smtClean="0"/>
              <a:pPr eaLnBrk="1" hangingPunct="1">
                <a:spcBef>
                  <a:spcPct val="0"/>
                </a:spcBef>
                <a:buFontTx/>
                <a:buNone/>
              </a:pPr>
              <a:t>19</a:t>
            </a:fld>
            <a:endParaRPr lang="de-DE" altLang="de-DE" sz="1000" smtClean="0"/>
          </a:p>
        </p:txBody>
      </p:sp>
      <p:sp>
        <p:nvSpPr>
          <p:cNvPr id="32773"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SS 2014 - lecture 1</a:t>
            </a:r>
          </a:p>
        </p:txBody>
      </p:sp>
      <p:sp>
        <p:nvSpPr>
          <p:cNvPr id="32774"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Mathematics of Biological Networks</a:t>
            </a:r>
          </a:p>
        </p:txBody>
      </p:sp>
    </p:spTree>
    <p:extLst>
      <p:ext uri="{BB962C8B-B14F-4D97-AF65-F5344CB8AC3E}">
        <p14:creationId xmlns:p14="http://schemas.microsoft.com/office/powerpoint/2010/main" val="3399261073"/>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4213" y="188913"/>
            <a:ext cx="7772400" cy="304800"/>
          </a:xfrm>
        </p:spPr>
        <p:txBody>
          <a:bodyPr/>
          <a:lstStyle/>
          <a:p>
            <a:pPr eaLnBrk="1" hangingPunct="1"/>
            <a:r>
              <a:rPr lang="en-GB" altLang="de-DE" smtClean="0">
                <a:ea typeface="ＭＳ Ｐゴシック" pitchFamily="34" charset="-128"/>
              </a:rPr>
              <a:t>Tutorial</a:t>
            </a:r>
          </a:p>
        </p:txBody>
      </p:sp>
      <p:sp>
        <p:nvSpPr>
          <p:cNvPr id="18435" name="Rectangle 3"/>
          <p:cNvSpPr>
            <a:spLocks noGrp="1" noChangeArrowheads="1"/>
          </p:cNvSpPr>
          <p:nvPr>
            <p:ph type="body" idx="1"/>
          </p:nvPr>
        </p:nvSpPr>
        <p:spPr>
          <a:xfrm>
            <a:off x="304800" y="914400"/>
            <a:ext cx="8610600" cy="762000"/>
          </a:xfrm>
        </p:spPr>
        <p:txBody>
          <a:bodyPr/>
          <a:lstStyle/>
          <a:p>
            <a:pPr marL="0" indent="0" eaLnBrk="1" hangingPunct="1">
              <a:lnSpc>
                <a:spcPct val="120000"/>
              </a:lnSpc>
              <a:buFontTx/>
              <a:buNone/>
            </a:pPr>
            <a:r>
              <a:rPr lang="de-DE" altLang="de-DE" sz="1800" smtClean="0">
                <a:ea typeface="ＭＳ Ｐゴシック" pitchFamily="34" charset="-128"/>
                <a:sym typeface="Symbol" pitchFamily="18" charset="2"/>
              </a:rPr>
              <a:t> </a:t>
            </a:r>
          </a:p>
        </p:txBody>
      </p:sp>
      <p:sp>
        <p:nvSpPr>
          <p:cNvPr id="18436" name="Text Box 4"/>
          <p:cNvSpPr txBox="1">
            <a:spLocks noChangeArrowheads="1"/>
          </p:cNvSpPr>
          <p:nvPr/>
        </p:nvSpPr>
        <p:spPr bwMode="auto">
          <a:xfrm>
            <a:off x="273050" y="542925"/>
            <a:ext cx="8725466"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lnSpc>
                <a:spcPct val="120000"/>
              </a:lnSpc>
              <a:spcBef>
                <a:spcPct val="0"/>
              </a:spcBef>
              <a:buFontTx/>
              <a:buNone/>
            </a:pPr>
            <a:r>
              <a:rPr lang="de-DE" altLang="de-DE" sz="1800" dirty="0" err="1"/>
              <a:t>We</a:t>
            </a:r>
            <a:r>
              <a:rPr lang="de-DE" altLang="de-DE" sz="1800" dirty="0"/>
              <a:t> will </a:t>
            </a:r>
            <a:r>
              <a:rPr lang="de-DE" altLang="de-DE" sz="1800" dirty="0" err="1"/>
              <a:t>handout</a:t>
            </a:r>
            <a:r>
              <a:rPr lang="de-DE" altLang="de-DE" sz="1800" dirty="0"/>
              <a:t> 6 </a:t>
            </a:r>
            <a:r>
              <a:rPr lang="de-DE" altLang="de-DE" sz="1800" b="1" dirty="0" smtClean="0"/>
              <a:t>bi-</a:t>
            </a:r>
            <a:r>
              <a:rPr lang="de-DE" altLang="de-DE" sz="1800" b="1" dirty="0" err="1" smtClean="0"/>
              <a:t>weekly</a:t>
            </a:r>
            <a:r>
              <a:rPr lang="de-DE" altLang="de-DE" sz="1800" b="1" dirty="0" smtClean="0"/>
              <a:t> </a:t>
            </a:r>
            <a:r>
              <a:rPr lang="de-DE" altLang="de-DE" sz="1800" b="1" dirty="0" err="1"/>
              <a:t>assignments</a:t>
            </a:r>
            <a:r>
              <a:rPr lang="de-DE" altLang="de-DE" sz="1800" dirty="0"/>
              <a:t>.</a:t>
            </a:r>
          </a:p>
          <a:p>
            <a:pPr eaLnBrk="1" hangingPunct="1">
              <a:lnSpc>
                <a:spcPct val="120000"/>
              </a:lnSpc>
              <a:spcBef>
                <a:spcPct val="0"/>
              </a:spcBef>
              <a:buFontTx/>
              <a:buNone/>
            </a:pPr>
            <a:r>
              <a:rPr lang="de-DE" altLang="de-DE" sz="1800" dirty="0"/>
              <a:t>Groups </a:t>
            </a:r>
            <a:r>
              <a:rPr lang="de-DE" altLang="de-DE" sz="1800" dirty="0" err="1"/>
              <a:t>of</a:t>
            </a:r>
            <a:r>
              <a:rPr lang="de-DE" altLang="de-DE" sz="1800" dirty="0"/>
              <a:t> </a:t>
            </a:r>
            <a:r>
              <a:rPr lang="de-DE" altLang="de-DE" sz="1800" dirty="0" err="1"/>
              <a:t>up</a:t>
            </a:r>
            <a:r>
              <a:rPr lang="de-DE" altLang="de-DE" sz="1800" dirty="0"/>
              <a:t> </a:t>
            </a:r>
            <a:r>
              <a:rPr lang="de-DE" altLang="de-DE" sz="1800" dirty="0" err="1"/>
              <a:t>to</a:t>
            </a:r>
            <a:r>
              <a:rPr lang="de-DE" altLang="de-DE" sz="1800" dirty="0"/>
              <a:t> </a:t>
            </a:r>
            <a:r>
              <a:rPr lang="de-DE" altLang="de-DE" sz="1800" dirty="0" err="1"/>
              <a:t>two</a:t>
            </a:r>
            <a:r>
              <a:rPr lang="de-DE" altLang="de-DE" sz="1800" dirty="0"/>
              <a:t> </a:t>
            </a:r>
            <a:r>
              <a:rPr lang="de-DE" altLang="de-DE" sz="1800" dirty="0" err="1"/>
              <a:t>students</a:t>
            </a:r>
            <a:r>
              <a:rPr lang="de-DE" altLang="de-DE" sz="1800" dirty="0"/>
              <a:t> </a:t>
            </a:r>
            <a:r>
              <a:rPr lang="de-DE" altLang="de-DE" sz="1800" dirty="0" err="1"/>
              <a:t>can</a:t>
            </a:r>
            <a:r>
              <a:rPr lang="de-DE" altLang="de-DE" sz="1800" dirty="0"/>
              <a:t> </a:t>
            </a:r>
            <a:r>
              <a:rPr lang="de-DE" altLang="de-DE" sz="1800" dirty="0" err="1"/>
              <a:t>hand</a:t>
            </a:r>
            <a:r>
              <a:rPr lang="de-DE" altLang="de-DE" sz="1800" dirty="0"/>
              <a:t> in a </a:t>
            </a:r>
            <a:r>
              <a:rPr lang="de-DE" altLang="de-DE" sz="1800" dirty="0" err="1"/>
              <a:t>solved</a:t>
            </a:r>
            <a:r>
              <a:rPr lang="de-DE" altLang="de-DE" sz="1800" dirty="0"/>
              <a:t> </a:t>
            </a:r>
            <a:r>
              <a:rPr lang="de-DE" altLang="de-DE" sz="1800" dirty="0" err="1"/>
              <a:t>assignment</a:t>
            </a:r>
            <a:r>
              <a:rPr lang="de-DE" altLang="de-DE" sz="1800" dirty="0"/>
              <a:t>.</a:t>
            </a:r>
          </a:p>
          <a:p>
            <a:pPr eaLnBrk="1" hangingPunct="1">
              <a:lnSpc>
                <a:spcPct val="120000"/>
              </a:lnSpc>
              <a:spcBef>
                <a:spcPct val="0"/>
              </a:spcBef>
              <a:buFontTx/>
              <a:buNone/>
            </a:pPr>
            <a:endParaRPr lang="de-DE" altLang="de-DE" sz="1800" dirty="0"/>
          </a:p>
          <a:p>
            <a:pPr eaLnBrk="1" hangingPunct="1">
              <a:lnSpc>
                <a:spcPct val="120000"/>
              </a:lnSpc>
              <a:spcBef>
                <a:spcPct val="0"/>
              </a:spcBef>
              <a:buFontTx/>
              <a:buNone/>
            </a:pPr>
            <a:r>
              <a:rPr lang="de-DE" altLang="de-DE" sz="1800" dirty="0"/>
              <a:t>Send </a:t>
            </a:r>
            <a:r>
              <a:rPr lang="de-DE" altLang="de-DE" sz="1800" dirty="0" err="1"/>
              <a:t>your</a:t>
            </a:r>
            <a:r>
              <a:rPr lang="de-DE" altLang="de-DE" sz="1800" dirty="0"/>
              <a:t> </a:t>
            </a:r>
            <a:r>
              <a:rPr lang="de-DE" altLang="de-DE" sz="1800" b="1" dirty="0" err="1"/>
              <a:t>solutions</a:t>
            </a:r>
            <a:r>
              <a:rPr lang="de-DE" altLang="de-DE" sz="1800" b="1" dirty="0"/>
              <a:t> </a:t>
            </a:r>
            <a:r>
              <a:rPr lang="de-DE" altLang="de-DE" sz="1800" dirty="0" err="1"/>
              <a:t>by</a:t>
            </a:r>
            <a:r>
              <a:rPr lang="de-DE" altLang="de-DE" sz="1800" dirty="0"/>
              <a:t> </a:t>
            </a:r>
            <a:r>
              <a:rPr lang="de-DE" altLang="de-DE" sz="1800" dirty="0" err="1"/>
              <a:t>e-mail</a:t>
            </a:r>
            <a:r>
              <a:rPr lang="de-DE" altLang="de-DE" sz="1800" dirty="0"/>
              <a:t> </a:t>
            </a:r>
            <a:r>
              <a:rPr lang="de-DE" altLang="de-DE" sz="1800" dirty="0" err="1"/>
              <a:t>to</a:t>
            </a:r>
            <a:r>
              <a:rPr lang="de-DE" altLang="de-DE" sz="1800" dirty="0"/>
              <a:t> </a:t>
            </a:r>
            <a:r>
              <a:rPr lang="de-DE" altLang="de-DE" sz="1800" dirty="0" err="1"/>
              <a:t>the</a:t>
            </a:r>
            <a:r>
              <a:rPr lang="de-DE" altLang="de-DE" sz="1800" dirty="0"/>
              <a:t> </a:t>
            </a:r>
            <a:r>
              <a:rPr lang="de-DE" altLang="de-DE" sz="1800" dirty="0" err="1"/>
              <a:t>responsible</a:t>
            </a:r>
            <a:r>
              <a:rPr lang="de-DE" altLang="de-DE" sz="1800" dirty="0"/>
              <a:t> </a:t>
            </a:r>
            <a:r>
              <a:rPr lang="de-DE" altLang="de-DE" sz="1800" dirty="0" err="1"/>
              <a:t>tutors</a:t>
            </a:r>
            <a:r>
              <a:rPr lang="de-DE" altLang="de-DE" sz="1800" dirty="0"/>
              <a:t> :</a:t>
            </a:r>
          </a:p>
          <a:p>
            <a:pPr eaLnBrk="1" hangingPunct="1">
              <a:lnSpc>
                <a:spcPct val="120000"/>
              </a:lnSpc>
              <a:spcBef>
                <a:spcPct val="0"/>
              </a:spcBef>
              <a:buFontTx/>
              <a:buNone/>
            </a:pPr>
            <a:r>
              <a:rPr lang="de-DE" altLang="de-DE" sz="1800" dirty="0"/>
              <a:t>	</a:t>
            </a:r>
            <a:r>
              <a:rPr lang="de-DE" altLang="de-DE" sz="1800" dirty="0" smtClean="0"/>
              <a:t>Maryam </a:t>
            </a:r>
            <a:r>
              <a:rPr lang="de-DE" altLang="de-DE" sz="1800" dirty="0" err="1" smtClean="0"/>
              <a:t>Nazarieh</a:t>
            </a:r>
            <a:r>
              <a:rPr lang="de-DE" altLang="de-DE" sz="1800" dirty="0" smtClean="0"/>
              <a:t> (#1 - #3) </a:t>
            </a:r>
            <a:r>
              <a:rPr lang="de-DE" altLang="de-DE" sz="1800" dirty="0" err="1" smtClean="0"/>
              <a:t>and</a:t>
            </a:r>
            <a:r>
              <a:rPr lang="de-DE" altLang="de-DE" sz="1800" dirty="0" smtClean="0"/>
              <a:t> Thorsten Will (#4 - #6)</a:t>
            </a:r>
            <a:endParaRPr lang="de-DE" altLang="de-DE" sz="1800" dirty="0"/>
          </a:p>
          <a:p>
            <a:pPr eaLnBrk="1" hangingPunct="1">
              <a:lnSpc>
                <a:spcPct val="120000"/>
              </a:lnSpc>
              <a:spcBef>
                <a:spcPct val="0"/>
              </a:spcBef>
              <a:buFontTx/>
              <a:buNone/>
            </a:pPr>
            <a:r>
              <a:rPr lang="de-DE" altLang="de-DE" sz="1800" dirty="0" err="1"/>
              <a:t>until</a:t>
            </a:r>
            <a:r>
              <a:rPr lang="de-DE" altLang="de-DE" sz="1800" dirty="0"/>
              <a:t> </a:t>
            </a:r>
            <a:r>
              <a:rPr lang="de-DE" altLang="de-DE" sz="1800" dirty="0" err="1"/>
              <a:t>the</a:t>
            </a:r>
            <a:r>
              <a:rPr lang="de-DE" altLang="de-DE" sz="1800" dirty="0"/>
              <a:t> </a:t>
            </a:r>
            <a:r>
              <a:rPr lang="de-DE" altLang="de-DE" sz="1800" dirty="0" err="1"/>
              <a:t>time+date</a:t>
            </a:r>
            <a:r>
              <a:rPr lang="de-DE" altLang="de-DE" sz="1800" dirty="0"/>
              <a:t> </a:t>
            </a:r>
            <a:r>
              <a:rPr lang="de-DE" altLang="de-DE" sz="1800" dirty="0" err="1"/>
              <a:t>indicated</a:t>
            </a:r>
            <a:r>
              <a:rPr lang="de-DE" altLang="de-DE" sz="1800" dirty="0"/>
              <a:t> on </a:t>
            </a:r>
            <a:r>
              <a:rPr lang="de-DE" altLang="de-DE" sz="1800" dirty="0" err="1"/>
              <a:t>the</a:t>
            </a:r>
            <a:r>
              <a:rPr lang="de-DE" altLang="de-DE" sz="1800" dirty="0"/>
              <a:t> </a:t>
            </a:r>
            <a:r>
              <a:rPr lang="de-DE" altLang="de-DE" sz="1800" dirty="0" err="1"/>
              <a:t>assignment</a:t>
            </a:r>
            <a:r>
              <a:rPr lang="de-DE" altLang="de-DE" sz="1800" dirty="0"/>
              <a:t> </a:t>
            </a:r>
            <a:r>
              <a:rPr lang="de-DE" altLang="de-DE" sz="1800" dirty="0" err="1" smtClean="0"/>
              <a:t>sheet</a:t>
            </a:r>
            <a:r>
              <a:rPr lang="de-DE" altLang="de-DE" sz="1800" dirty="0"/>
              <a:t>.</a:t>
            </a:r>
          </a:p>
          <a:p>
            <a:pPr eaLnBrk="1" hangingPunct="1">
              <a:lnSpc>
                <a:spcPct val="120000"/>
              </a:lnSpc>
              <a:spcBef>
                <a:spcPct val="0"/>
              </a:spcBef>
              <a:buFontTx/>
              <a:buNone/>
            </a:pPr>
            <a:endParaRPr lang="de-DE" altLang="de-DE" sz="1800" dirty="0"/>
          </a:p>
          <a:p>
            <a:pPr eaLnBrk="1" hangingPunct="1">
              <a:lnSpc>
                <a:spcPct val="120000"/>
              </a:lnSpc>
              <a:spcBef>
                <a:spcPct val="0"/>
              </a:spcBef>
              <a:buFontTx/>
              <a:buNone/>
            </a:pPr>
            <a:r>
              <a:rPr lang="de-DE" altLang="de-DE" sz="1800" dirty="0" smtClean="0"/>
              <a:t>The </a:t>
            </a:r>
            <a:r>
              <a:rPr lang="de-DE" altLang="de-DE" sz="1800" dirty="0" err="1" smtClean="0"/>
              <a:t>weekly</a:t>
            </a:r>
            <a:r>
              <a:rPr lang="de-DE" altLang="de-DE" sz="1800" dirty="0" smtClean="0"/>
              <a:t> </a:t>
            </a:r>
            <a:r>
              <a:rPr lang="de-DE" altLang="de-DE" sz="1800" b="1" dirty="0" err="1"/>
              <a:t>tutorial</a:t>
            </a:r>
            <a:r>
              <a:rPr lang="de-DE" altLang="de-DE" sz="1800" b="1" dirty="0"/>
              <a:t> </a:t>
            </a:r>
            <a:r>
              <a:rPr lang="de-DE" altLang="de-DE" sz="1800" dirty="0"/>
              <a:t>on </a:t>
            </a:r>
            <a:r>
              <a:rPr lang="de-DE" altLang="de-DE" sz="1800" dirty="0" err="1" smtClean="0"/>
              <a:t>Tuesday</a:t>
            </a:r>
            <a:r>
              <a:rPr lang="de-DE" altLang="de-DE" sz="1800" dirty="0" smtClean="0"/>
              <a:t> 12.45 </a:t>
            </a:r>
            <a:r>
              <a:rPr lang="de-DE" altLang="de-DE" sz="1800" dirty="0"/>
              <a:t>am </a:t>
            </a:r>
            <a:r>
              <a:rPr lang="de-DE" altLang="de-DE" sz="1800" dirty="0" smtClean="0"/>
              <a:t>– 1.30 </a:t>
            </a:r>
            <a:r>
              <a:rPr lang="de-DE" altLang="de-DE" sz="1800" dirty="0" err="1"/>
              <a:t>pm</a:t>
            </a:r>
            <a:r>
              <a:rPr lang="de-DE" altLang="de-DE" sz="1800" dirty="0"/>
              <a:t> </a:t>
            </a:r>
            <a:r>
              <a:rPr lang="de-DE" altLang="de-DE" sz="1800" dirty="0" smtClean="0"/>
              <a:t>(same </a:t>
            </a:r>
            <a:r>
              <a:rPr lang="de-DE" altLang="de-DE" sz="1800" dirty="0" err="1" smtClean="0"/>
              <a:t>room</a:t>
            </a:r>
            <a:r>
              <a:rPr lang="de-DE" altLang="de-DE" sz="1800" dirty="0" smtClean="0"/>
              <a:t>) will </a:t>
            </a:r>
            <a:r>
              <a:rPr lang="de-DE" altLang="de-DE" sz="1800" dirty="0" err="1" smtClean="0"/>
              <a:t>discuss</a:t>
            </a:r>
            <a:r>
              <a:rPr lang="de-DE" altLang="de-DE" sz="1800" dirty="0" smtClean="0"/>
              <a:t> </a:t>
            </a:r>
            <a:endParaRPr lang="de-DE" altLang="de-DE" sz="1800" dirty="0" smtClean="0"/>
          </a:p>
          <a:p>
            <a:pPr eaLnBrk="1" hangingPunct="1">
              <a:lnSpc>
                <a:spcPct val="120000"/>
              </a:lnSpc>
              <a:spcBef>
                <a:spcPct val="0"/>
              </a:spcBef>
              <a:buFontTx/>
              <a:buNone/>
            </a:pPr>
            <a:r>
              <a:rPr lang="de-DE" altLang="de-DE" sz="1800" dirty="0" err="1" smtClean="0"/>
              <a:t>the</a:t>
            </a:r>
            <a:r>
              <a:rPr lang="de-DE" altLang="de-DE" sz="1800" dirty="0" smtClean="0"/>
              <a:t> </a:t>
            </a:r>
            <a:r>
              <a:rPr lang="de-DE" altLang="de-DE" sz="1800" dirty="0" err="1" smtClean="0"/>
              <a:t>assignment</a:t>
            </a:r>
            <a:r>
              <a:rPr lang="de-DE" altLang="de-DE" sz="1800" dirty="0" smtClean="0"/>
              <a:t> </a:t>
            </a:r>
            <a:r>
              <a:rPr lang="de-DE" altLang="de-DE" sz="1800" dirty="0" err="1" smtClean="0"/>
              <a:t>solutions</a:t>
            </a:r>
            <a:r>
              <a:rPr lang="de-DE" altLang="de-DE" sz="1800" dirty="0" smtClean="0"/>
              <a:t>.</a:t>
            </a:r>
          </a:p>
          <a:p>
            <a:pPr eaLnBrk="1" hangingPunct="1">
              <a:lnSpc>
                <a:spcPct val="120000"/>
              </a:lnSpc>
              <a:spcBef>
                <a:spcPct val="0"/>
              </a:spcBef>
              <a:buFontTx/>
              <a:buNone/>
            </a:pPr>
            <a:r>
              <a:rPr lang="de-DE" altLang="de-DE" sz="1800" dirty="0" smtClean="0"/>
              <a:t>On </a:t>
            </a:r>
            <a:r>
              <a:rPr lang="de-DE" altLang="de-DE" sz="1800" dirty="0" err="1" smtClean="0"/>
              <a:t>demand</a:t>
            </a:r>
            <a:r>
              <a:rPr lang="de-DE" altLang="de-DE" sz="1800" dirty="0" smtClean="0"/>
              <a:t>, </a:t>
            </a:r>
            <a:r>
              <a:rPr lang="de-DE" altLang="de-DE" sz="1800" dirty="0" err="1" smtClean="0"/>
              <a:t>the</a:t>
            </a:r>
            <a:r>
              <a:rPr lang="de-DE" altLang="de-DE" sz="1800" dirty="0" smtClean="0"/>
              <a:t> </a:t>
            </a:r>
            <a:r>
              <a:rPr lang="de-DE" altLang="de-DE" sz="1800" dirty="0" err="1" smtClean="0"/>
              <a:t>tutors</a:t>
            </a:r>
            <a:r>
              <a:rPr lang="de-DE" altLang="de-DE" sz="1800" dirty="0" smtClean="0"/>
              <a:t> </a:t>
            </a:r>
            <a:r>
              <a:rPr lang="de-DE" altLang="de-DE" sz="1800" dirty="0" err="1" smtClean="0"/>
              <a:t>may</a:t>
            </a:r>
            <a:r>
              <a:rPr lang="de-DE" altLang="de-DE" sz="1800" dirty="0" smtClean="0"/>
              <a:t> also </a:t>
            </a:r>
            <a:r>
              <a:rPr lang="de-DE" altLang="de-DE" sz="1800" dirty="0" err="1" smtClean="0"/>
              <a:t>give</a:t>
            </a:r>
            <a:r>
              <a:rPr lang="de-DE" altLang="de-DE" sz="1800" dirty="0" smtClean="0"/>
              <a:t> </a:t>
            </a:r>
            <a:r>
              <a:rPr lang="de-DE" altLang="de-DE" sz="1800" dirty="0" err="1" smtClean="0"/>
              <a:t>some</a:t>
            </a:r>
            <a:r>
              <a:rPr lang="de-DE" altLang="de-DE" sz="1800" dirty="0" smtClean="0"/>
              <a:t> </a:t>
            </a:r>
            <a:r>
              <a:rPr lang="de-DE" altLang="de-DE" sz="1800" dirty="0" err="1" smtClean="0"/>
              <a:t>advice</a:t>
            </a:r>
            <a:r>
              <a:rPr lang="de-DE" altLang="de-DE" sz="1800" dirty="0" smtClean="0"/>
              <a:t> </a:t>
            </a:r>
            <a:r>
              <a:rPr lang="de-DE" altLang="de-DE" sz="1800" dirty="0" err="1" smtClean="0"/>
              <a:t>for</a:t>
            </a:r>
            <a:r>
              <a:rPr lang="de-DE" altLang="de-DE" sz="1800" dirty="0" smtClean="0"/>
              <a:t> </a:t>
            </a:r>
            <a:r>
              <a:rPr lang="de-DE" altLang="de-DE" sz="1800" dirty="0" err="1" smtClean="0"/>
              <a:t>solving</a:t>
            </a:r>
            <a:r>
              <a:rPr lang="de-DE" altLang="de-DE" sz="1800" dirty="0" smtClean="0"/>
              <a:t> </a:t>
            </a:r>
            <a:r>
              <a:rPr lang="de-DE" altLang="de-DE" sz="1800" dirty="0" err="1" smtClean="0"/>
              <a:t>the</a:t>
            </a:r>
            <a:r>
              <a:rPr lang="de-DE" altLang="de-DE" sz="1800" dirty="0" smtClean="0"/>
              <a:t> </a:t>
            </a:r>
            <a:r>
              <a:rPr lang="de-DE" altLang="de-DE" sz="1800" dirty="0" err="1" smtClean="0"/>
              <a:t>new</a:t>
            </a:r>
            <a:r>
              <a:rPr lang="de-DE" altLang="de-DE" sz="1800" dirty="0" smtClean="0"/>
              <a:t> </a:t>
            </a:r>
            <a:r>
              <a:rPr lang="de-DE" altLang="de-DE" sz="1800" dirty="0" err="1" smtClean="0"/>
              <a:t>assignments</a:t>
            </a:r>
            <a:r>
              <a:rPr lang="de-DE" altLang="de-DE" sz="1800" dirty="0" smtClean="0"/>
              <a:t>.</a:t>
            </a:r>
          </a:p>
        </p:txBody>
      </p:sp>
      <p:sp>
        <p:nvSpPr>
          <p:cNvPr id="18437" name="Foliennummernplatzhalt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9DD5C8B4-2EED-4E2D-B20C-B6EB36E8DD06}" type="slidenum">
              <a:rPr lang="de-DE" altLang="de-DE" sz="1000" smtClean="0"/>
              <a:pPr eaLnBrk="1" hangingPunct="1">
                <a:spcBef>
                  <a:spcPct val="0"/>
                </a:spcBef>
                <a:buFontTx/>
                <a:buNone/>
              </a:pPr>
              <a:t>2</a:t>
            </a:fld>
            <a:endParaRPr lang="de-DE" altLang="de-DE" sz="1000" smtClean="0"/>
          </a:p>
        </p:txBody>
      </p:sp>
      <p:sp>
        <p:nvSpPr>
          <p:cNvPr id="18438"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SS 2014 - lecture 1</a:t>
            </a:r>
          </a:p>
        </p:txBody>
      </p:sp>
      <p:sp>
        <p:nvSpPr>
          <p:cNvPr id="18439"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Mathematics of Biological Networks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Grp="1" noChangeArrowheads="1"/>
          </p:cNvSpPr>
          <p:nvPr>
            <p:ph type="title"/>
          </p:nvPr>
        </p:nvSpPr>
        <p:spPr>
          <a:xfrm>
            <a:off x="690563" y="-12700"/>
            <a:ext cx="7831137" cy="633413"/>
          </a:xfrm>
        </p:spPr>
        <p:txBody>
          <a:bodyPr/>
          <a:lstStyle/>
          <a:p>
            <a:pPr eaLnBrk="1" hangingPunct="1"/>
            <a:r>
              <a:rPr lang="en-US" altLang="de-DE" dirty="0" smtClean="0">
                <a:ea typeface="ＭＳ Ｐゴシック" pitchFamily="34" charset="-128"/>
              </a:rPr>
              <a:t>PageRank</a:t>
            </a:r>
          </a:p>
        </p:txBody>
      </p:sp>
      <p:sp>
        <p:nvSpPr>
          <p:cNvPr id="32772" name="Rectangle 2"/>
          <p:cNvSpPr>
            <a:spLocks/>
          </p:cNvSpPr>
          <p:nvPr/>
        </p:nvSpPr>
        <p:spPr bwMode="auto">
          <a:xfrm>
            <a:off x="419100" y="692150"/>
            <a:ext cx="8040688" cy="4809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2500"/>
              </a:lnSpc>
              <a:defRPr/>
            </a:pPr>
            <a:r>
              <a:rPr lang="en-US" altLang="de-DE" sz="1800" dirty="0" smtClean="0">
                <a:solidFill>
                  <a:schemeClr val="tx1"/>
                </a:solidFill>
                <a:latin typeface="+mn-lt"/>
              </a:rPr>
              <a:t>By rearranging we find that</a:t>
            </a:r>
          </a:p>
          <a:p>
            <a:pPr eaLnBrk="1" hangingPunct="1">
              <a:lnSpc>
                <a:spcPts val="2500"/>
              </a:lnSpc>
              <a:defRPr/>
            </a:pPr>
            <a:endParaRPr lang="en-US" altLang="de-DE" sz="1800" dirty="0" smtClean="0">
              <a:solidFill>
                <a:schemeClr val="tx1"/>
              </a:solidFill>
              <a:latin typeface="+mn-lt"/>
            </a:endParaRPr>
          </a:p>
          <a:p>
            <a:pPr eaLnBrk="1" hangingPunct="1">
              <a:lnSpc>
                <a:spcPts val="2500"/>
              </a:lnSpc>
              <a:defRPr/>
            </a:pPr>
            <a:r>
              <a:rPr lang="en-US" altLang="de-DE" sz="1800" dirty="0" smtClean="0">
                <a:solidFill>
                  <a:schemeClr val="tx1"/>
                </a:solidFill>
                <a:latin typeface="+mn-lt"/>
              </a:rPr>
              <a:t>			</a:t>
            </a:r>
            <a:r>
              <a:rPr lang="en-US" altLang="de-DE" sz="1800" b="1" dirty="0" smtClean="0">
                <a:solidFill>
                  <a:schemeClr val="tx1"/>
                </a:solidFill>
                <a:sym typeface="Symbol"/>
              </a:rPr>
              <a:t>x</a:t>
            </a:r>
            <a:r>
              <a:rPr lang="en-US" altLang="de-DE" sz="1800" dirty="0" smtClean="0">
                <a:solidFill>
                  <a:schemeClr val="tx1"/>
                </a:solidFill>
                <a:sym typeface="Symbol"/>
              </a:rPr>
              <a:t> =  (I -  </a:t>
            </a:r>
            <a:r>
              <a:rPr lang="en-US" altLang="de-DE" sz="1800" b="1" dirty="0" smtClean="0">
                <a:solidFill>
                  <a:schemeClr val="tx1"/>
                </a:solidFill>
                <a:sym typeface="Symbol"/>
              </a:rPr>
              <a:t>A D</a:t>
            </a:r>
            <a:r>
              <a:rPr lang="en-US" altLang="de-DE" sz="1800" baseline="30000" dirty="0" smtClean="0">
                <a:solidFill>
                  <a:schemeClr val="tx1"/>
                </a:solidFill>
                <a:sym typeface="Symbol"/>
              </a:rPr>
              <a:t>-1</a:t>
            </a:r>
            <a:r>
              <a:rPr lang="en-US" altLang="de-DE" sz="1800" b="1" dirty="0" smtClean="0">
                <a:solidFill>
                  <a:schemeClr val="tx1"/>
                </a:solidFill>
                <a:sym typeface="Symbol"/>
              </a:rPr>
              <a:t> )</a:t>
            </a:r>
            <a:r>
              <a:rPr lang="en-US" altLang="de-DE" sz="1800" b="1" baseline="30000" dirty="0" smtClean="0">
                <a:solidFill>
                  <a:schemeClr val="tx1"/>
                </a:solidFill>
                <a:sym typeface="Symbol"/>
              </a:rPr>
              <a:t>-1 </a:t>
            </a:r>
            <a:r>
              <a:rPr lang="en-US" altLang="de-DE" sz="1800" b="1" dirty="0" smtClean="0">
                <a:solidFill>
                  <a:schemeClr val="tx1"/>
                </a:solidFill>
                <a:sym typeface="Symbol"/>
              </a:rPr>
              <a:t>1</a:t>
            </a:r>
          </a:p>
          <a:p>
            <a:pPr eaLnBrk="1" hangingPunct="1">
              <a:lnSpc>
                <a:spcPts val="2500"/>
              </a:lnSpc>
              <a:defRPr/>
            </a:pPr>
            <a:endParaRPr lang="en-US" altLang="de-DE" sz="1800" dirty="0" smtClean="0">
              <a:solidFill>
                <a:schemeClr val="tx1"/>
              </a:solidFill>
              <a:latin typeface="+mn-lt"/>
            </a:endParaRPr>
          </a:p>
          <a:p>
            <a:pPr eaLnBrk="1" hangingPunct="1">
              <a:lnSpc>
                <a:spcPts val="2500"/>
              </a:lnSpc>
              <a:defRPr/>
            </a:pPr>
            <a:r>
              <a:rPr lang="en-US" altLang="de-DE" sz="1800" dirty="0" smtClean="0">
                <a:solidFill>
                  <a:schemeClr val="tx1"/>
                </a:solidFill>
              </a:rPr>
              <a:t>Because </a:t>
            </a:r>
            <a:r>
              <a:rPr lang="en-US" altLang="de-DE" sz="1800" dirty="0" smtClean="0">
                <a:solidFill>
                  <a:schemeClr val="tx1"/>
                </a:solidFill>
                <a:sym typeface="Symbol"/>
              </a:rPr>
              <a:t> plays the same unimportant role as before, we will set  = 1.</a:t>
            </a:r>
          </a:p>
          <a:p>
            <a:pPr eaLnBrk="1" hangingPunct="1">
              <a:lnSpc>
                <a:spcPts val="2500"/>
              </a:lnSpc>
              <a:defRPr/>
            </a:pPr>
            <a:endParaRPr lang="en-US" altLang="de-DE" sz="1800" dirty="0" smtClean="0">
              <a:solidFill>
                <a:schemeClr val="tx1"/>
              </a:solidFill>
              <a:sym typeface="Symbol"/>
            </a:endParaRPr>
          </a:p>
          <a:p>
            <a:pPr eaLnBrk="1" hangingPunct="1">
              <a:lnSpc>
                <a:spcPts val="2500"/>
              </a:lnSpc>
              <a:defRPr/>
            </a:pPr>
            <a:r>
              <a:rPr lang="en-US" altLang="de-DE" sz="1800" dirty="0" smtClean="0">
                <a:solidFill>
                  <a:schemeClr val="tx1"/>
                </a:solidFill>
                <a:sym typeface="Symbol"/>
              </a:rPr>
              <a:t>Then we get 		</a:t>
            </a:r>
            <a:r>
              <a:rPr lang="en-US" altLang="de-DE" sz="1800" b="1" dirty="0" smtClean="0">
                <a:solidFill>
                  <a:schemeClr val="tx1"/>
                </a:solidFill>
                <a:sym typeface="Symbol"/>
              </a:rPr>
              <a:t>x</a:t>
            </a:r>
            <a:r>
              <a:rPr lang="en-US" altLang="de-DE" sz="1800" dirty="0" smtClean="0">
                <a:solidFill>
                  <a:schemeClr val="tx1"/>
                </a:solidFill>
                <a:sym typeface="Symbol"/>
              </a:rPr>
              <a:t> =  (I -  </a:t>
            </a:r>
            <a:r>
              <a:rPr lang="en-US" altLang="de-DE" sz="1800" b="1" dirty="0" smtClean="0">
                <a:solidFill>
                  <a:schemeClr val="tx1"/>
                </a:solidFill>
                <a:sym typeface="Symbol"/>
              </a:rPr>
              <a:t>A D</a:t>
            </a:r>
            <a:r>
              <a:rPr lang="en-US" altLang="de-DE" sz="1800" baseline="30000" dirty="0" smtClean="0">
                <a:solidFill>
                  <a:schemeClr val="tx1"/>
                </a:solidFill>
                <a:sym typeface="Symbol"/>
              </a:rPr>
              <a:t>-1</a:t>
            </a:r>
            <a:r>
              <a:rPr lang="en-US" altLang="de-DE" sz="1800" b="1" dirty="0" smtClean="0">
                <a:solidFill>
                  <a:schemeClr val="tx1"/>
                </a:solidFill>
                <a:sym typeface="Symbol"/>
              </a:rPr>
              <a:t> </a:t>
            </a:r>
            <a:r>
              <a:rPr lang="en-US" altLang="de-DE" sz="1800" dirty="0" smtClean="0">
                <a:solidFill>
                  <a:schemeClr val="tx1"/>
                </a:solidFill>
                <a:sym typeface="Symbol"/>
              </a:rPr>
              <a:t>)</a:t>
            </a:r>
            <a:r>
              <a:rPr lang="en-US" altLang="de-DE" sz="1800" baseline="30000" dirty="0" smtClean="0">
                <a:solidFill>
                  <a:schemeClr val="tx1"/>
                </a:solidFill>
                <a:sym typeface="Symbol"/>
              </a:rPr>
              <a:t>-1 </a:t>
            </a:r>
            <a:r>
              <a:rPr lang="en-US" altLang="de-DE" sz="1800" b="1" dirty="0" smtClean="0">
                <a:solidFill>
                  <a:schemeClr val="tx1"/>
                </a:solidFill>
                <a:sym typeface="Symbol"/>
              </a:rPr>
              <a:t>1 </a:t>
            </a:r>
            <a:r>
              <a:rPr lang="en-US" altLang="de-DE" sz="1800" dirty="0" smtClean="0">
                <a:solidFill>
                  <a:schemeClr val="tx1"/>
                </a:solidFill>
                <a:sym typeface="Symbol"/>
              </a:rPr>
              <a:t>= </a:t>
            </a:r>
            <a:r>
              <a:rPr lang="en-US" altLang="de-DE" sz="1800" b="1" dirty="0" smtClean="0">
                <a:solidFill>
                  <a:schemeClr val="tx1"/>
                </a:solidFill>
                <a:sym typeface="Symbol"/>
              </a:rPr>
              <a:t>D </a:t>
            </a:r>
            <a:r>
              <a:rPr lang="en-US" altLang="de-DE" sz="1800" dirty="0" smtClean="0">
                <a:solidFill>
                  <a:schemeClr val="tx1"/>
                </a:solidFill>
                <a:sym typeface="Symbol"/>
              </a:rPr>
              <a:t>(</a:t>
            </a:r>
            <a:r>
              <a:rPr lang="en-US" altLang="de-DE" sz="1800" b="1" dirty="0" smtClean="0">
                <a:solidFill>
                  <a:schemeClr val="tx1"/>
                </a:solidFill>
                <a:sym typeface="Symbol"/>
              </a:rPr>
              <a:t>D</a:t>
            </a:r>
            <a:r>
              <a:rPr lang="en-US" altLang="de-DE" sz="1800" dirty="0" smtClean="0">
                <a:solidFill>
                  <a:schemeClr val="tx1"/>
                </a:solidFill>
                <a:sym typeface="Symbol"/>
              </a:rPr>
              <a:t> -  </a:t>
            </a:r>
            <a:r>
              <a:rPr lang="en-US" altLang="de-DE" sz="1800" b="1" dirty="0" smtClean="0">
                <a:solidFill>
                  <a:schemeClr val="tx1"/>
                </a:solidFill>
                <a:sym typeface="Symbol"/>
              </a:rPr>
              <a:t>A </a:t>
            </a:r>
            <a:r>
              <a:rPr lang="en-US" altLang="de-DE" sz="1800" dirty="0" smtClean="0">
                <a:solidFill>
                  <a:schemeClr val="tx1"/>
                </a:solidFill>
                <a:sym typeface="Symbol"/>
              </a:rPr>
              <a:t>)</a:t>
            </a:r>
            <a:r>
              <a:rPr lang="en-US" altLang="de-DE" sz="1800" baseline="30000" dirty="0" smtClean="0">
                <a:solidFill>
                  <a:schemeClr val="tx1"/>
                </a:solidFill>
                <a:sym typeface="Symbol"/>
              </a:rPr>
              <a:t>-1</a:t>
            </a:r>
            <a:r>
              <a:rPr lang="en-US" altLang="de-DE" sz="1800" b="1" baseline="30000" dirty="0" smtClean="0">
                <a:solidFill>
                  <a:schemeClr val="tx1"/>
                </a:solidFill>
                <a:sym typeface="Symbol"/>
              </a:rPr>
              <a:t> </a:t>
            </a:r>
            <a:r>
              <a:rPr lang="en-US" altLang="de-DE" sz="1800" b="1" dirty="0" smtClean="0">
                <a:solidFill>
                  <a:schemeClr val="tx1"/>
                </a:solidFill>
                <a:sym typeface="Symbol"/>
              </a:rPr>
              <a:t>1</a:t>
            </a:r>
          </a:p>
          <a:p>
            <a:pPr eaLnBrk="1" hangingPunct="1">
              <a:lnSpc>
                <a:spcPts val="2500"/>
              </a:lnSpc>
              <a:defRPr/>
            </a:pPr>
            <a:endParaRPr lang="en-US" altLang="de-DE" sz="1800" dirty="0" smtClean="0">
              <a:solidFill>
                <a:schemeClr val="tx1"/>
              </a:solidFill>
            </a:endParaRPr>
          </a:p>
          <a:p>
            <a:pPr eaLnBrk="1" hangingPunct="1">
              <a:lnSpc>
                <a:spcPts val="2500"/>
              </a:lnSpc>
              <a:defRPr/>
            </a:pPr>
            <a:r>
              <a:rPr lang="en-US" altLang="de-DE" sz="1800" dirty="0" smtClean="0">
                <a:solidFill>
                  <a:schemeClr val="tx1"/>
                </a:solidFill>
              </a:rPr>
              <a:t>This centrality measure is commonly known as </a:t>
            </a:r>
            <a:r>
              <a:rPr lang="en-US" altLang="de-DE" sz="1800" b="1" dirty="0" smtClean="0">
                <a:solidFill>
                  <a:schemeClr val="tx1"/>
                </a:solidFill>
              </a:rPr>
              <a:t>PageRank</a:t>
            </a:r>
            <a:r>
              <a:rPr lang="en-US" altLang="de-DE" sz="1800" dirty="0" smtClean="0">
                <a:solidFill>
                  <a:schemeClr val="tx1"/>
                </a:solidFill>
              </a:rPr>
              <a:t>, </a:t>
            </a:r>
          </a:p>
          <a:p>
            <a:pPr eaLnBrk="1" hangingPunct="1">
              <a:lnSpc>
                <a:spcPts val="2500"/>
              </a:lnSpc>
              <a:defRPr/>
            </a:pPr>
            <a:r>
              <a:rPr lang="en-US" altLang="de-DE" sz="1800" dirty="0" smtClean="0">
                <a:solidFill>
                  <a:schemeClr val="tx1"/>
                </a:solidFill>
              </a:rPr>
              <a:t>using the term used by Google.</a:t>
            </a:r>
          </a:p>
          <a:p>
            <a:pPr eaLnBrk="1" hangingPunct="1">
              <a:lnSpc>
                <a:spcPts val="2500"/>
              </a:lnSpc>
              <a:defRPr/>
            </a:pPr>
            <a:endParaRPr lang="en-US" altLang="de-DE" sz="1800" i="1" dirty="0" smtClean="0">
              <a:solidFill>
                <a:schemeClr val="tx1"/>
              </a:solidFill>
              <a:latin typeface="+mn-lt"/>
            </a:endParaRPr>
          </a:p>
          <a:p>
            <a:pPr eaLnBrk="1" hangingPunct="1">
              <a:lnSpc>
                <a:spcPts val="2500"/>
              </a:lnSpc>
              <a:defRPr/>
            </a:pPr>
            <a:r>
              <a:rPr lang="en-US" altLang="de-DE" sz="1800" dirty="0" smtClean="0">
                <a:solidFill>
                  <a:schemeClr val="tx1"/>
                </a:solidFill>
                <a:latin typeface="+mn-lt"/>
              </a:rPr>
              <a:t>PageRank is one of the ingredients used by Google to determine the ranking of the answers to your queries.</a:t>
            </a:r>
          </a:p>
          <a:p>
            <a:pPr eaLnBrk="1" hangingPunct="1">
              <a:lnSpc>
                <a:spcPts val="2500"/>
              </a:lnSpc>
              <a:defRPr/>
            </a:pPr>
            <a:endParaRPr lang="en-US" altLang="de-DE" sz="1800" dirty="0" smtClean="0">
              <a:solidFill>
                <a:schemeClr val="tx1"/>
              </a:solidFill>
              <a:latin typeface="+mn-lt"/>
            </a:endParaRPr>
          </a:p>
          <a:p>
            <a:pPr eaLnBrk="1" hangingPunct="1">
              <a:lnSpc>
                <a:spcPts val="2500"/>
              </a:lnSpc>
              <a:defRPr/>
            </a:pPr>
            <a:r>
              <a:rPr lang="en-US" altLang="de-DE" sz="1800" dirty="0" smtClean="0">
                <a:solidFill>
                  <a:schemeClr val="tx1"/>
                </a:solidFill>
                <a:latin typeface="+mn-lt"/>
                <a:sym typeface="Symbol"/>
              </a:rPr>
              <a:t> is a free parameter and should be chosen less than 1. (Google uses 0.85).</a:t>
            </a:r>
            <a:endParaRPr lang="en-US" altLang="de-DE" sz="1800" dirty="0" smtClean="0">
              <a:solidFill>
                <a:schemeClr val="tx1"/>
              </a:solidFill>
              <a:latin typeface="+mn-lt"/>
            </a:endParaRPr>
          </a:p>
        </p:txBody>
      </p:sp>
      <p:sp>
        <p:nvSpPr>
          <p:cNvPr id="34820"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EF17F3A0-7CF8-465D-BA4F-3B7CDEDE3B12}" type="slidenum">
              <a:rPr lang="de-DE" altLang="de-DE" sz="1000" smtClean="0"/>
              <a:pPr eaLnBrk="1" hangingPunct="1">
                <a:spcBef>
                  <a:spcPct val="0"/>
                </a:spcBef>
                <a:buFontTx/>
                <a:buNone/>
              </a:pPr>
              <a:t>20</a:t>
            </a:fld>
            <a:endParaRPr lang="de-DE" altLang="de-DE" sz="1000" smtClean="0"/>
          </a:p>
        </p:txBody>
      </p:sp>
      <p:sp>
        <p:nvSpPr>
          <p:cNvPr id="34821"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SS 2014 - lecture 1</a:t>
            </a:r>
          </a:p>
        </p:txBody>
      </p:sp>
      <p:sp>
        <p:nvSpPr>
          <p:cNvPr id="34822"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Mathematics of Biological Networks</a:t>
            </a: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Grp="1" noChangeArrowheads="1"/>
          </p:cNvSpPr>
          <p:nvPr>
            <p:ph type="title"/>
          </p:nvPr>
        </p:nvSpPr>
        <p:spPr>
          <a:xfrm>
            <a:off x="690563" y="-12700"/>
            <a:ext cx="7831137" cy="633413"/>
          </a:xfrm>
        </p:spPr>
        <p:txBody>
          <a:bodyPr/>
          <a:lstStyle/>
          <a:p>
            <a:pPr eaLnBrk="1" hangingPunct="1"/>
            <a:r>
              <a:rPr lang="en-US" altLang="de-DE" dirty="0" smtClean="0">
                <a:ea typeface="ＭＳ Ｐゴシック" pitchFamily="34" charset="-128"/>
              </a:rPr>
              <a:t>Hubs and Authorities</a:t>
            </a:r>
          </a:p>
        </p:txBody>
      </p:sp>
      <p:sp>
        <p:nvSpPr>
          <p:cNvPr id="32772" name="Rectangle 2"/>
          <p:cNvSpPr>
            <a:spLocks/>
          </p:cNvSpPr>
          <p:nvPr/>
        </p:nvSpPr>
        <p:spPr bwMode="auto">
          <a:xfrm>
            <a:off x="419100" y="692150"/>
            <a:ext cx="8040688" cy="448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2500"/>
              </a:lnSpc>
              <a:defRPr/>
            </a:pPr>
            <a:r>
              <a:rPr lang="en-US" altLang="de-DE" sz="1800" dirty="0" smtClean="0">
                <a:solidFill>
                  <a:schemeClr val="tx1"/>
                </a:solidFill>
                <a:latin typeface="+mn-lt"/>
              </a:rPr>
              <a:t>So far we have considered measures that assign high centrality to a vertex if those vertices that point to it have high centrality too.</a:t>
            </a:r>
          </a:p>
          <a:p>
            <a:pPr eaLnBrk="1" hangingPunct="1">
              <a:lnSpc>
                <a:spcPts val="2500"/>
              </a:lnSpc>
              <a:defRPr/>
            </a:pPr>
            <a:endParaRPr lang="en-US" altLang="de-DE" sz="1800" dirty="0" smtClean="0">
              <a:solidFill>
                <a:schemeClr val="tx1"/>
              </a:solidFill>
              <a:latin typeface="+mn-lt"/>
            </a:endParaRPr>
          </a:p>
          <a:p>
            <a:pPr eaLnBrk="1" hangingPunct="1">
              <a:lnSpc>
                <a:spcPts val="2500"/>
              </a:lnSpc>
              <a:defRPr/>
            </a:pPr>
            <a:r>
              <a:rPr lang="en-US" altLang="de-DE" sz="1800" dirty="0" smtClean="0">
                <a:solidFill>
                  <a:schemeClr val="tx1"/>
                </a:solidFill>
                <a:latin typeface="+mn-lt"/>
              </a:rPr>
              <a:t>However, in some networks it is appropriate also to accord a vertex high centrality if it </a:t>
            </a:r>
            <a:r>
              <a:rPr lang="en-US" altLang="de-DE" sz="1800" b="1" dirty="0" smtClean="0">
                <a:solidFill>
                  <a:schemeClr val="tx1"/>
                </a:solidFill>
                <a:latin typeface="+mn-lt"/>
              </a:rPr>
              <a:t>points</a:t>
            </a:r>
            <a:r>
              <a:rPr lang="en-US" altLang="de-DE" sz="1800" dirty="0" smtClean="0">
                <a:solidFill>
                  <a:schemeClr val="tx1"/>
                </a:solidFill>
                <a:latin typeface="+mn-lt"/>
              </a:rPr>
              <a:t> to others with high centrality.</a:t>
            </a:r>
          </a:p>
          <a:p>
            <a:pPr eaLnBrk="1" hangingPunct="1">
              <a:lnSpc>
                <a:spcPts val="2500"/>
              </a:lnSpc>
              <a:defRPr/>
            </a:pPr>
            <a:endParaRPr lang="en-US" altLang="de-DE" sz="1800" dirty="0" smtClean="0">
              <a:solidFill>
                <a:schemeClr val="tx1"/>
              </a:solidFill>
              <a:latin typeface="+mn-lt"/>
            </a:endParaRPr>
          </a:p>
          <a:p>
            <a:pPr eaLnBrk="1" hangingPunct="1">
              <a:lnSpc>
                <a:spcPts val="2500"/>
              </a:lnSpc>
              <a:defRPr/>
            </a:pPr>
            <a:r>
              <a:rPr lang="en-US" altLang="de-DE" sz="1800" dirty="0" smtClean="0">
                <a:solidFill>
                  <a:schemeClr val="tx1"/>
                </a:solidFill>
                <a:latin typeface="+mn-lt"/>
              </a:rPr>
              <a:t>E.g. a review article pointing at many important papers in one research field may be a useful source of information.</a:t>
            </a:r>
          </a:p>
          <a:p>
            <a:pPr eaLnBrk="1" hangingPunct="1">
              <a:lnSpc>
                <a:spcPts val="2500"/>
              </a:lnSpc>
              <a:defRPr/>
            </a:pPr>
            <a:endParaRPr lang="en-US" altLang="de-DE" sz="1800" dirty="0" smtClean="0">
              <a:solidFill>
                <a:schemeClr val="tx1"/>
              </a:solidFill>
              <a:latin typeface="+mn-lt"/>
            </a:endParaRPr>
          </a:p>
          <a:p>
            <a:pPr eaLnBrk="1" hangingPunct="1">
              <a:lnSpc>
                <a:spcPts val="2500"/>
              </a:lnSpc>
              <a:defRPr/>
            </a:pPr>
            <a:r>
              <a:rPr lang="en-US" altLang="de-DE" sz="1800" b="1" dirty="0" smtClean="0">
                <a:solidFill>
                  <a:schemeClr val="tx1"/>
                </a:solidFill>
                <a:latin typeface="+mn-lt"/>
              </a:rPr>
              <a:t>Authorities </a:t>
            </a:r>
            <a:r>
              <a:rPr lang="en-US" altLang="de-DE" sz="1800" dirty="0" smtClean="0">
                <a:solidFill>
                  <a:schemeClr val="tx1"/>
                </a:solidFill>
                <a:latin typeface="+mn-lt"/>
              </a:rPr>
              <a:t>are nodes that contain useful information on a topic of interest.</a:t>
            </a:r>
          </a:p>
          <a:p>
            <a:pPr eaLnBrk="1" hangingPunct="1">
              <a:lnSpc>
                <a:spcPts val="2500"/>
              </a:lnSpc>
              <a:defRPr/>
            </a:pPr>
            <a:endParaRPr lang="en-US" altLang="de-DE" sz="1800" b="1" dirty="0" smtClean="0">
              <a:solidFill>
                <a:schemeClr val="tx1"/>
              </a:solidFill>
              <a:latin typeface="+mn-lt"/>
            </a:endParaRPr>
          </a:p>
          <a:p>
            <a:pPr eaLnBrk="1" hangingPunct="1">
              <a:lnSpc>
                <a:spcPts val="2500"/>
              </a:lnSpc>
              <a:defRPr/>
            </a:pPr>
            <a:r>
              <a:rPr lang="en-US" altLang="de-DE" sz="1800" b="1" dirty="0" smtClean="0">
                <a:solidFill>
                  <a:schemeClr val="tx1"/>
                </a:solidFill>
                <a:latin typeface="+mn-lt"/>
              </a:rPr>
              <a:t>Hubs </a:t>
            </a:r>
            <a:r>
              <a:rPr lang="en-US" altLang="de-DE" sz="1800" dirty="0" smtClean="0">
                <a:solidFill>
                  <a:schemeClr val="tx1"/>
                </a:solidFill>
                <a:latin typeface="+mn-lt"/>
              </a:rPr>
              <a:t>are nodes that tell us where the best authorities can be found.</a:t>
            </a:r>
          </a:p>
          <a:p>
            <a:pPr eaLnBrk="1" hangingPunct="1">
              <a:lnSpc>
                <a:spcPts val="2500"/>
              </a:lnSpc>
              <a:defRPr/>
            </a:pPr>
            <a:endParaRPr lang="en-US" altLang="de-DE" sz="1800" b="1" dirty="0" smtClean="0">
              <a:solidFill>
                <a:schemeClr val="tx1"/>
              </a:solidFill>
              <a:latin typeface="+mn-lt"/>
            </a:endParaRPr>
          </a:p>
          <a:p>
            <a:pPr eaLnBrk="1" hangingPunct="1">
              <a:lnSpc>
                <a:spcPts val="2500"/>
              </a:lnSpc>
              <a:defRPr/>
            </a:pPr>
            <a:r>
              <a:rPr lang="en-US" altLang="de-DE" sz="1800" dirty="0" smtClean="0">
                <a:solidFill>
                  <a:schemeClr val="tx1"/>
                </a:solidFill>
                <a:latin typeface="+mn-lt"/>
              </a:rPr>
              <a:t>An authority may also be a hub, and vice versa.</a:t>
            </a:r>
          </a:p>
        </p:txBody>
      </p:sp>
      <p:sp>
        <p:nvSpPr>
          <p:cNvPr id="35844"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0B08B8D9-323A-4498-A04B-A7935D1EE16C}" type="slidenum">
              <a:rPr lang="de-DE" altLang="de-DE" sz="1000" smtClean="0"/>
              <a:pPr eaLnBrk="1" hangingPunct="1">
                <a:spcBef>
                  <a:spcPct val="0"/>
                </a:spcBef>
                <a:buFontTx/>
                <a:buNone/>
              </a:pPr>
              <a:t>21</a:t>
            </a:fld>
            <a:endParaRPr lang="de-DE" altLang="de-DE" sz="1000" smtClean="0"/>
          </a:p>
        </p:txBody>
      </p:sp>
      <p:sp>
        <p:nvSpPr>
          <p:cNvPr id="35845"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SS 2014 - lecture 1</a:t>
            </a:r>
          </a:p>
        </p:txBody>
      </p:sp>
      <p:sp>
        <p:nvSpPr>
          <p:cNvPr id="35846"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Mathematics of Biological Networks</a:t>
            </a: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Grp="1" noChangeArrowheads="1"/>
          </p:cNvSpPr>
          <p:nvPr>
            <p:ph type="title"/>
          </p:nvPr>
        </p:nvSpPr>
        <p:spPr>
          <a:xfrm>
            <a:off x="690563" y="-12700"/>
            <a:ext cx="7831137" cy="633413"/>
          </a:xfrm>
        </p:spPr>
        <p:txBody>
          <a:bodyPr/>
          <a:lstStyle/>
          <a:p>
            <a:pPr eaLnBrk="1" hangingPunct="1"/>
            <a:r>
              <a:rPr lang="en-US" altLang="de-DE" dirty="0" smtClean="0">
                <a:ea typeface="ＭＳ Ｐゴシック" pitchFamily="34" charset="-128"/>
              </a:rPr>
              <a:t>Hubs and Authorities</a:t>
            </a:r>
          </a:p>
        </p:txBody>
      </p:sp>
      <p:sp>
        <p:nvSpPr>
          <p:cNvPr id="32772" name="Rectangle 2"/>
          <p:cNvSpPr>
            <a:spLocks/>
          </p:cNvSpPr>
          <p:nvPr/>
        </p:nvSpPr>
        <p:spPr bwMode="auto">
          <a:xfrm>
            <a:off x="419100" y="692150"/>
            <a:ext cx="8040688"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2500"/>
              </a:lnSpc>
              <a:defRPr/>
            </a:pPr>
            <a:r>
              <a:rPr lang="en-US" altLang="de-DE" sz="1800" dirty="0" smtClean="0">
                <a:solidFill>
                  <a:schemeClr val="tx1"/>
                </a:solidFill>
                <a:latin typeface="+mn-lt"/>
              </a:rPr>
              <a:t>Kleinberg developed this into a centrality algorithm called</a:t>
            </a:r>
          </a:p>
          <a:p>
            <a:pPr eaLnBrk="1" hangingPunct="1">
              <a:lnSpc>
                <a:spcPts val="2500"/>
              </a:lnSpc>
              <a:defRPr/>
            </a:pPr>
            <a:r>
              <a:rPr lang="en-US" altLang="de-DE" sz="1800" dirty="0" smtClean="0">
                <a:solidFill>
                  <a:schemeClr val="tx1"/>
                </a:solidFill>
                <a:latin typeface="+mn-lt"/>
              </a:rPr>
              <a:t>Hyperlink-induced topic search (HITS).</a:t>
            </a:r>
          </a:p>
          <a:p>
            <a:pPr eaLnBrk="1" hangingPunct="1">
              <a:lnSpc>
                <a:spcPts val="2500"/>
              </a:lnSpc>
              <a:defRPr/>
            </a:pPr>
            <a:endParaRPr lang="en-US" altLang="de-DE" sz="1800" dirty="0" smtClean="0">
              <a:solidFill>
                <a:schemeClr val="tx1"/>
              </a:solidFill>
              <a:latin typeface="+mn-lt"/>
            </a:endParaRPr>
          </a:p>
          <a:p>
            <a:pPr eaLnBrk="1" hangingPunct="1">
              <a:lnSpc>
                <a:spcPts val="2500"/>
              </a:lnSpc>
              <a:defRPr/>
            </a:pPr>
            <a:r>
              <a:rPr lang="en-US" altLang="de-DE" sz="1800" dirty="0" smtClean="0">
                <a:solidFill>
                  <a:schemeClr val="tx1"/>
                </a:solidFill>
                <a:latin typeface="+mn-lt"/>
              </a:rPr>
              <a:t>The HITS algorithm gives each vertex </a:t>
            </a:r>
            <a:r>
              <a:rPr lang="en-US" altLang="de-DE" sz="1800" i="1" dirty="0" err="1" smtClean="0">
                <a:solidFill>
                  <a:schemeClr val="tx1"/>
                </a:solidFill>
                <a:latin typeface="+mn-lt"/>
              </a:rPr>
              <a:t>i</a:t>
            </a:r>
            <a:r>
              <a:rPr lang="en-US" altLang="de-DE" sz="1800" dirty="0" smtClean="0">
                <a:solidFill>
                  <a:schemeClr val="tx1"/>
                </a:solidFill>
                <a:latin typeface="+mn-lt"/>
              </a:rPr>
              <a:t> in a network an </a:t>
            </a:r>
            <a:r>
              <a:rPr lang="en-US" altLang="de-DE" sz="1800" b="1" dirty="0" smtClean="0">
                <a:solidFill>
                  <a:schemeClr val="tx1"/>
                </a:solidFill>
                <a:latin typeface="+mn-lt"/>
              </a:rPr>
              <a:t>authority centrality </a:t>
            </a:r>
            <a:r>
              <a:rPr lang="en-US" altLang="de-DE" sz="1800" i="1" dirty="0" smtClean="0">
                <a:solidFill>
                  <a:schemeClr val="tx1"/>
                </a:solidFill>
                <a:latin typeface="+mn-lt"/>
              </a:rPr>
              <a:t>x</a:t>
            </a:r>
            <a:r>
              <a:rPr lang="en-US" altLang="de-DE" sz="1800" i="1" baseline="-25000" dirty="0" smtClean="0">
                <a:solidFill>
                  <a:schemeClr val="tx1"/>
                </a:solidFill>
                <a:latin typeface="+mn-lt"/>
              </a:rPr>
              <a:t>i</a:t>
            </a:r>
            <a:r>
              <a:rPr lang="en-US" altLang="de-DE" sz="1800" dirty="0" smtClean="0">
                <a:solidFill>
                  <a:schemeClr val="tx1"/>
                </a:solidFill>
                <a:latin typeface="+mn-lt"/>
              </a:rPr>
              <a:t> and a </a:t>
            </a:r>
            <a:r>
              <a:rPr lang="en-US" altLang="de-DE" sz="1800" b="1" dirty="0" smtClean="0">
                <a:solidFill>
                  <a:schemeClr val="tx1"/>
                </a:solidFill>
                <a:latin typeface="+mn-lt"/>
              </a:rPr>
              <a:t>hub centrality </a:t>
            </a:r>
            <a:r>
              <a:rPr lang="en-US" altLang="de-DE" sz="1800" i="1" dirty="0" err="1" smtClean="0">
                <a:solidFill>
                  <a:schemeClr val="tx1"/>
                </a:solidFill>
                <a:latin typeface="+mn-lt"/>
              </a:rPr>
              <a:t>y</a:t>
            </a:r>
            <a:r>
              <a:rPr lang="en-US" altLang="de-DE" sz="1800" i="1" baseline="-25000" dirty="0" err="1" smtClean="0">
                <a:solidFill>
                  <a:schemeClr val="tx1"/>
                </a:solidFill>
                <a:latin typeface="+mn-lt"/>
              </a:rPr>
              <a:t>i</a:t>
            </a:r>
            <a:r>
              <a:rPr lang="en-US" altLang="de-DE" sz="1800" dirty="0" smtClean="0">
                <a:solidFill>
                  <a:schemeClr val="tx1"/>
                </a:solidFill>
                <a:latin typeface="+mn-lt"/>
              </a:rPr>
              <a:t> .</a:t>
            </a:r>
          </a:p>
          <a:p>
            <a:pPr eaLnBrk="1" hangingPunct="1">
              <a:lnSpc>
                <a:spcPts val="2500"/>
              </a:lnSpc>
              <a:defRPr/>
            </a:pPr>
            <a:endParaRPr lang="en-US" altLang="de-DE" sz="1800" dirty="0" smtClean="0">
              <a:solidFill>
                <a:schemeClr val="tx1"/>
              </a:solidFill>
              <a:latin typeface="+mn-lt"/>
            </a:endParaRPr>
          </a:p>
          <a:p>
            <a:pPr eaLnBrk="1" hangingPunct="1">
              <a:lnSpc>
                <a:spcPts val="2500"/>
              </a:lnSpc>
              <a:defRPr/>
            </a:pPr>
            <a:r>
              <a:rPr lang="en-US" altLang="de-DE" sz="1800" dirty="0" smtClean="0">
                <a:solidFill>
                  <a:schemeClr val="tx1"/>
                </a:solidFill>
                <a:latin typeface="+mn-lt"/>
              </a:rPr>
              <a:t>A vertex with high authority centrality is pointed to by many hubs, i.e. by many other vertices with high hub centrality.</a:t>
            </a:r>
          </a:p>
          <a:p>
            <a:pPr eaLnBrk="1" hangingPunct="1">
              <a:lnSpc>
                <a:spcPts val="2500"/>
              </a:lnSpc>
              <a:defRPr/>
            </a:pPr>
            <a:endParaRPr lang="en-US" altLang="de-DE" sz="1800" dirty="0" smtClean="0">
              <a:solidFill>
                <a:schemeClr val="tx1"/>
              </a:solidFill>
              <a:latin typeface="+mn-lt"/>
            </a:endParaRPr>
          </a:p>
          <a:p>
            <a:pPr eaLnBrk="1" hangingPunct="1">
              <a:lnSpc>
                <a:spcPts val="2500"/>
              </a:lnSpc>
              <a:defRPr/>
            </a:pPr>
            <a:r>
              <a:rPr lang="en-US" altLang="de-DE" sz="1800" dirty="0" smtClean="0">
                <a:solidFill>
                  <a:schemeClr val="tx1"/>
                </a:solidFill>
                <a:latin typeface="+mn-lt"/>
              </a:rPr>
              <a:t>A vertex with high hub centrality points to many vertices with high authority centrality.</a:t>
            </a:r>
          </a:p>
          <a:p>
            <a:pPr eaLnBrk="1" hangingPunct="1">
              <a:lnSpc>
                <a:spcPts val="2500"/>
              </a:lnSpc>
              <a:defRPr/>
            </a:pPr>
            <a:endParaRPr lang="en-US" altLang="de-DE" sz="1800" dirty="0" smtClean="0">
              <a:solidFill>
                <a:schemeClr val="tx1"/>
              </a:solidFill>
              <a:latin typeface="+mn-lt"/>
            </a:endParaRPr>
          </a:p>
          <a:p>
            <a:pPr eaLnBrk="1" hangingPunct="1">
              <a:lnSpc>
                <a:spcPts val="2500"/>
              </a:lnSpc>
              <a:defRPr/>
            </a:pPr>
            <a:r>
              <a:rPr lang="en-US" altLang="de-DE" sz="1800" dirty="0" smtClean="0">
                <a:solidFill>
                  <a:schemeClr val="tx1"/>
                </a:solidFill>
                <a:latin typeface="+mn-lt"/>
              </a:rPr>
              <a:t>Thus, an important scientific paper (in the authority sense) would be one that is cited in many important reviews (in the hub sense).</a:t>
            </a:r>
          </a:p>
          <a:p>
            <a:pPr eaLnBrk="1" hangingPunct="1">
              <a:lnSpc>
                <a:spcPts val="2500"/>
              </a:lnSpc>
              <a:defRPr/>
            </a:pPr>
            <a:endParaRPr lang="en-US" altLang="de-DE" sz="1800" dirty="0" smtClean="0">
              <a:solidFill>
                <a:schemeClr val="tx1"/>
              </a:solidFill>
              <a:latin typeface="+mn-lt"/>
            </a:endParaRPr>
          </a:p>
          <a:p>
            <a:pPr eaLnBrk="1" hangingPunct="1">
              <a:lnSpc>
                <a:spcPts val="2500"/>
              </a:lnSpc>
              <a:defRPr/>
            </a:pPr>
            <a:r>
              <a:rPr lang="en-US" altLang="de-DE" sz="1800" dirty="0" smtClean="0">
                <a:solidFill>
                  <a:schemeClr val="tx1"/>
                </a:solidFill>
                <a:latin typeface="+mn-lt"/>
              </a:rPr>
              <a:t>An important review is one that cites many important papers.</a:t>
            </a:r>
          </a:p>
        </p:txBody>
      </p:sp>
      <p:sp>
        <p:nvSpPr>
          <p:cNvPr id="36868"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44182275-D364-4C45-B2E5-259D011F2998}" type="slidenum">
              <a:rPr lang="de-DE" altLang="de-DE" sz="1000" smtClean="0"/>
              <a:pPr eaLnBrk="1" hangingPunct="1">
                <a:spcBef>
                  <a:spcPct val="0"/>
                </a:spcBef>
                <a:buFontTx/>
                <a:buNone/>
              </a:pPr>
              <a:t>22</a:t>
            </a:fld>
            <a:endParaRPr lang="de-DE" altLang="de-DE" sz="1000" smtClean="0"/>
          </a:p>
        </p:txBody>
      </p:sp>
      <p:sp>
        <p:nvSpPr>
          <p:cNvPr id="36869"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SS 2014 - lecture 1</a:t>
            </a:r>
          </a:p>
        </p:txBody>
      </p:sp>
      <p:sp>
        <p:nvSpPr>
          <p:cNvPr id="36870"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Mathematics of Biological Networks</a:t>
            </a:r>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Grp="1" noChangeArrowheads="1"/>
          </p:cNvSpPr>
          <p:nvPr>
            <p:ph type="title"/>
          </p:nvPr>
        </p:nvSpPr>
        <p:spPr>
          <a:xfrm>
            <a:off x="690563" y="-12700"/>
            <a:ext cx="7831137" cy="633413"/>
          </a:xfrm>
        </p:spPr>
        <p:txBody>
          <a:bodyPr/>
          <a:lstStyle/>
          <a:p>
            <a:pPr eaLnBrk="1" hangingPunct="1"/>
            <a:r>
              <a:rPr lang="en-US" altLang="de-DE" dirty="0" smtClean="0">
                <a:ea typeface="ＭＳ Ｐゴシック" pitchFamily="34" charset="-128"/>
              </a:rPr>
              <a:t>Authority and Hub Centralities</a:t>
            </a:r>
          </a:p>
        </p:txBody>
      </p:sp>
      <mc:AlternateContent xmlns:mc="http://schemas.openxmlformats.org/markup-compatibility/2006" xmlns:a14="http://schemas.microsoft.com/office/drawing/2010/main">
        <mc:Choice Requires="a14">
          <p:sp>
            <p:nvSpPr>
              <p:cNvPr id="32772" name="Rectangle 2"/>
              <p:cNvSpPr>
                <a:spLocks/>
              </p:cNvSpPr>
              <p:nvPr/>
            </p:nvSpPr>
            <p:spPr bwMode="auto">
              <a:xfrm>
                <a:off x="419100" y="692150"/>
                <a:ext cx="8040688" cy="5770811"/>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2500"/>
                  </a:lnSpc>
                  <a:defRPr/>
                </a:pPr>
                <a:r>
                  <a:rPr lang="en-US" altLang="de-DE" sz="1800" dirty="0" smtClean="0">
                    <a:solidFill>
                      <a:schemeClr val="tx1"/>
                    </a:solidFill>
                    <a:latin typeface="+mn-lt"/>
                  </a:rPr>
                  <a:t>Kleinberg defined the </a:t>
                </a:r>
                <a:r>
                  <a:rPr lang="en-US" altLang="de-DE" sz="1800" b="1" dirty="0" smtClean="0">
                    <a:solidFill>
                      <a:schemeClr val="tx1"/>
                    </a:solidFill>
                    <a:latin typeface="+mn-lt"/>
                  </a:rPr>
                  <a:t>authority centrality </a:t>
                </a:r>
                <a:r>
                  <a:rPr lang="en-US" altLang="de-DE" sz="1800" dirty="0" smtClean="0">
                    <a:solidFill>
                      <a:schemeClr val="tx1"/>
                    </a:solidFill>
                    <a:latin typeface="+mn-lt"/>
                  </a:rPr>
                  <a:t>of a vertex to be proportional to the sum of the hub centralities of the vertices that point to it</a:t>
                </a:r>
              </a:p>
              <a:p>
                <a:pPr eaLnBrk="1" hangingPunct="1">
                  <a:lnSpc>
                    <a:spcPts val="2500"/>
                  </a:lnSpc>
                  <a:defRPr/>
                </a:pPr>
                <a:endParaRPr lang="en-US" altLang="de-DE" sz="1800" dirty="0">
                  <a:solidFill>
                    <a:schemeClr val="tx1"/>
                  </a:solidFill>
                  <a:latin typeface="+mn-lt"/>
                </a:endParaRPr>
              </a:p>
              <a:p>
                <a:pPr eaLnBrk="1" hangingPunct="1">
                  <a:lnSpc>
                    <a:spcPts val="2500"/>
                  </a:lnSpc>
                  <a:defRPr/>
                </a:pPr>
                <a:r>
                  <a:rPr lang="en-US" altLang="de-DE" sz="1800" dirty="0" smtClean="0">
                    <a:solidFill>
                      <a:schemeClr val="tx1"/>
                    </a:solidFill>
                    <a:latin typeface="+mn-lt"/>
                  </a:rPr>
                  <a:t>	</a:t>
                </a:r>
                <a14:m>
                  <m:oMath xmlns:m="http://schemas.openxmlformats.org/officeDocument/2006/math">
                    <m:sSub>
                      <m:sSubPr>
                        <m:ctrlPr>
                          <a:rPr lang="en-US" altLang="de-DE" sz="1800" i="1" smtClean="0">
                            <a:solidFill>
                              <a:schemeClr val="tx1"/>
                            </a:solidFill>
                            <a:latin typeface="Cambria Math"/>
                          </a:rPr>
                        </m:ctrlPr>
                      </m:sSubPr>
                      <m:e>
                        <m:r>
                          <a:rPr lang="de-DE" altLang="de-DE" sz="1800" b="0" i="1" smtClean="0">
                            <a:solidFill>
                              <a:schemeClr val="tx1"/>
                            </a:solidFill>
                            <a:latin typeface="Cambria Math"/>
                          </a:rPr>
                          <m:t>𝑥</m:t>
                        </m:r>
                      </m:e>
                      <m:sub>
                        <m:r>
                          <a:rPr lang="de-DE" altLang="de-DE" sz="1800" b="0" i="1" smtClean="0">
                            <a:solidFill>
                              <a:schemeClr val="tx1"/>
                            </a:solidFill>
                            <a:latin typeface="Cambria Math"/>
                          </a:rPr>
                          <m:t>𝑖</m:t>
                        </m:r>
                      </m:sub>
                    </m:sSub>
                    <m:r>
                      <a:rPr lang="de-DE" altLang="de-DE" sz="1800" b="0" i="1" smtClean="0">
                        <a:solidFill>
                          <a:schemeClr val="tx1"/>
                        </a:solidFill>
                        <a:latin typeface="Cambria Math"/>
                      </a:rPr>
                      <m:t>=</m:t>
                    </m:r>
                    <m:r>
                      <a:rPr lang="de-DE" altLang="de-DE" sz="1800" b="0" i="1" smtClean="0">
                        <a:solidFill>
                          <a:schemeClr val="tx1"/>
                        </a:solidFill>
                        <a:latin typeface="Cambria Math"/>
                        <a:ea typeface="Cambria Math"/>
                      </a:rPr>
                      <m:t>𝛼</m:t>
                    </m:r>
                    <m:nary>
                      <m:naryPr>
                        <m:chr m:val="∑"/>
                        <m:supHide m:val="on"/>
                        <m:ctrlPr>
                          <a:rPr lang="de-DE" altLang="de-DE" sz="1800" b="0" i="1" smtClean="0">
                            <a:solidFill>
                              <a:schemeClr val="tx1"/>
                            </a:solidFill>
                            <a:latin typeface="Cambria Math"/>
                            <a:ea typeface="Cambria Math"/>
                          </a:rPr>
                        </m:ctrlPr>
                      </m:naryPr>
                      <m:sub>
                        <m:r>
                          <m:rPr>
                            <m:brk m:alnAt="7"/>
                          </m:rPr>
                          <a:rPr lang="de-DE" altLang="de-DE" sz="1800" b="0" i="1" smtClean="0">
                            <a:solidFill>
                              <a:schemeClr val="tx1"/>
                            </a:solidFill>
                            <a:latin typeface="Cambria Math"/>
                            <a:ea typeface="Cambria Math"/>
                          </a:rPr>
                          <m:t>𝑗</m:t>
                        </m:r>
                      </m:sub>
                      <m:sup/>
                      <m:e>
                        <m:sSub>
                          <m:sSubPr>
                            <m:ctrlPr>
                              <a:rPr lang="de-DE" altLang="de-DE" sz="1800" b="0" i="1" smtClean="0">
                                <a:solidFill>
                                  <a:schemeClr val="tx1"/>
                                </a:solidFill>
                                <a:latin typeface="Cambria Math"/>
                                <a:ea typeface="Cambria Math"/>
                              </a:rPr>
                            </m:ctrlPr>
                          </m:sSubPr>
                          <m:e>
                            <m:r>
                              <a:rPr lang="de-DE" altLang="de-DE" sz="1800" b="0" i="1" smtClean="0">
                                <a:solidFill>
                                  <a:schemeClr val="tx1"/>
                                </a:solidFill>
                                <a:latin typeface="Cambria Math"/>
                                <a:ea typeface="Cambria Math"/>
                              </a:rPr>
                              <m:t>𝐴</m:t>
                            </m:r>
                          </m:e>
                          <m:sub>
                            <m:r>
                              <a:rPr lang="de-DE" altLang="de-DE" sz="1800" b="0" i="1" smtClean="0">
                                <a:solidFill>
                                  <a:schemeClr val="tx1"/>
                                </a:solidFill>
                                <a:latin typeface="Cambria Math"/>
                                <a:ea typeface="Cambria Math"/>
                              </a:rPr>
                              <m:t>𝑖𝑗</m:t>
                            </m:r>
                          </m:sub>
                        </m:sSub>
                        <m:sSub>
                          <m:sSubPr>
                            <m:ctrlPr>
                              <a:rPr lang="de-DE" altLang="de-DE" sz="1800" b="0" i="1" smtClean="0">
                                <a:solidFill>
                                  <a:schemeClr val="tx1"/>
                                </a:solidFill>
                                <a:latin typeface="Cambria Math"/>
                                <a:ea typeface="Cambria Math"/>
                              </a:rPr>
                            </m:ctrlPr>
                          </m:sSubPr>
                          <m:e>
                            <m:r>
                              <a:rPr lang="de-DE" altLang="de-DE" sz="1800" b="0" i="1" smtClean="0">
                                <a:solidFill>
                                  <a:schemeClr val="tx1"/>
                                </a:solidFill>
                                <a:latin typeface="Cambria Math"/>
                                <a:ea typeface="Cambria Math"/>
                              </a:rPr>
                              <m:t>𝑦</m:t>
                            </m:r>
                          </m:e>
                          <m:sub>
                            <m:r>
                              <a:rPr lang="de-DE" altLang="de-DE" sz="1800" b="0" i="1" smtClean="0">
                                <a:solidFill>
                                  <a:schemeClr val="tx1"/>
                                </a:solidFill>
                                <a:latin typeface="Cambria Math"/>
                                <a:ea typeface="Cambria Math"/>
                              </a:rPr>
                              <m:t>𝑗</m:t>
                            </m:r>
                          </m:sub>
                        </m:sSub>
                      </m:e>
                    </m:nary>
                  </m:oMath>
                </a14:m>
                <a:r>
                  <a:rPr lang="en-US" altLang="de-DE" sz="1800" dirty="0" smtClean="0">
                    <a:solidFill>
                      <a:schemeClr val="tx1"/>
                    </a:solidFill>
                    <a:latin typeface="+mn-lt"/>
                  </a:rPr>
                  <a:t> where </a:t>
                </a:r>
                <a:r>
                  <a:rPr lang="en-US" altLang="de-DE" sz="1800" dirty="0" smtClean="0">
                    <a:solidFill>
                      <a:schemeClr val="tx1"/>
                    </a:solidFill>
                    <a:latin typeface="+mn-lt"/>
                    <a:sym typeface="Symbol"/>
                  </a:rPr>
                  <a:t></a:t>
                </a:r>
                <a:r>
                  <a:rPr lang="en-US" altLang="de-DE" sz="1800" dirty="0" smtClean="0">
                    <a:solidFill>
                      <a:schemeClr val="tx1"/>
                    </a:solidFill>
                    <a:latin typeface="+mn-lt"/>
                  </a:rPr>
                  <a:t> is a constant.</a:t>
                </a:r>
              </a:p>
              <a:p>
                <a:pPr eaLnBrk="1" hangingPunct="1">
                  <a:lnSpc>
                    <a:spcPts val="2500"/>
                  </a:lnSpc>
                  <a:defRPr/>
                </a:pPr>
                <a:endParaRPr lang="en-US" altLang="de-DE" sz="1800" dirty="0">
                  <a:solidFill>
                    <a:schemeClr val="tx1"/>
                  </a:solidFill>
                  <a:latin typeface="+mn-lt"/>
                </a:endParaRPr>
              </a:p>
              <a:p>
                <a:pPr eaLnBrk="1" hangingPunct="1">
                  <a:lnSpc>
                    <a:spcPts val="2500"/>
                  </a:lnSpc>
                  <a:defRPr/>
                </a:pPr>
                <a:r>
                  <a:rPr lang="en-US" altLang="de-DE" sz="1800" dirty="0" smtClean="0">
                    <a:solidFill>
                      <a:schemeClr val="tx1"/>
                    </a:solidFill>
                    <a:latin typeface="+mn-lt"/>
                  </a:rPr>
                  <a:t>Similarly the </a:t>
                </a:r>
                <a:r>
                  <a:rPr lang="en-US" altLang="de-DE" sz="1800" b="1" dirty="0" smtClean="0">
                    <a:solidFill>
                      <a:schemeClr val="tx1"/>
                    </a:solidFill>
                    <a:latin typeface="+mn-lt"/>
                  </a:rPr>
                  <a:t>hub centrality </a:t>
                </a:r>
                <a:r>
                  <a:rPr lang="en-US" altLang="de-DE" sz="1800" dirty="0" smtClean="0">
                    <a:solidFill>
                      <a:schemeClr val="tx1"/>
                    </a:solidFill>
                    <a:latin typeface="+mn-lt"/>
                  </a:rPr>
                  <a:t>of a vertex is proportional to the sum of the authority centralities of the vertices it points to:</a:t>
                </a:r>
              </a:p>
              <a:p>
                <a:pPr eaLnBrk="1" hangingPunct="1">
                  <a:lnSpc>
                    <a:spcPts val="2500"/>
                  </a:lnSpc>
                  <a:defRPr/>
                </a:pPr>
                <a:endParaRPr lang="en-US" altLang="de-DE" sz="1800" dirty="0">
                  <a:solidFill>
                    <a:schemeClr val="tx1"/>
                  </a:solidFill>
                  <a:latin typeface="+mn-lt"/>
                </a:endParaRPr>
              </a:p>
              <a:p>
                <a:pPr eaLnBrk="1" hangingPunct="1">
                  <a:lnSpc>
                    <a:spcPts val="2500"/>
                  </a:lnSpc>
                  <a:defRPr/>
                </a:pPr>
                <a:r>
                  <a:rPr lang="en-US" altLang="de-DE" sz="1800" dirty="0" smtClean="0">
                    <a:solidFill>
                      <a:schemeClr val="tx1"/>
                    </a:solidFill>
                    <a:latin typeface="+mn-lt"/>
                  </a:rPr>
                  <a:t>	</a:t>
                </a:r>
                <a14:m>
                  <m:oMath xmlns:m="http://schemas.openxmlformats.org/officeDocument/2006/math">
                    <m:sSub>
                      <m:sSubPr>
                        <m:ctrlPr>
                          <a:rPr lang="en-US" altLang="de-DE" sz="1800" i="1" smtClean="0">
                            <a:solidFill>
                              <a:schemeClr val="tx1"/>
                            </a:solidFill>
                            <a:latin typeface="Cambria Math"/>
                          </a:rPr>
                        </m:ctrlPr>
                      </m:sSubPr>
                      <m:e>
                        <m:r>
                          <a:rPr lang="de-DE" altLang="de-DE" sz="1800" b="0" i="1" smtClean="0">
                            <a:solidFill>
                              <a:schemeClr val="tx1"/>
                            </a:solidFill>
                            <a:latin typeface="Cambria Math"/>
                          </a:rPr>
                          <m:t>𝑦</m:t>
                        </m:r>
                      </m:e>
                      <m:sub>
                        <m:r>
                          <a:rPr lang="de-DE" altLang="de-DE" sz="1800" b="0" i="1" smtClean="0">
                            <a:solidFill>
                              <a:schemeClr val="tx1"/>
                            </a:solidFill>
                            <a:latin typeface="Cambria Math"/>
                          </a:rPr>
                          <m:t>𝑖</m:t>
                        </m:r>
                      </m:sub>
                    </m:sSub>
                    <m:r>
                      <a:rPr lang="de-DE" altLang="de-DE" sz="1800" b="0" i="1" smtClean="0">
                        <a:solidFill>
                          <a:schemeClr val="tx1"/>
                        </a:solidFill>
                        <a:latin typeface="Cambria Math"/>
                      </a:rPr>
                      <m:t>=</m:t>
                    </m:r>
                    <m:r>
                      <a:rPr lang="de-DE" altLang="de-DE" sz="1800" b="0" i="1" smtClean="0">
                        <a:solidFill>
                          <a:schemeClr val="tx1"/>
                        </a:solidFill>
                        <a:latin typeface="Cambria Math"/>
                        <a:ea typeface="Cambria Math"/>
                      </a:rPr>
                      <m:t>𝛽</m:t>
                    </m:r>
                    <m:nary>
                      <m:naryPr>
                        <m:chr m:val="∑"/>
                        <m:supHide m:val="on"/>
                        <m:ctrlPr>
                          <a:rPr lang="de-DE" altLang="de-DE" sz="1800" b="0" i="1" smtClean="0">
                            <a:solidFill>
                              <a:schemeClr val="tx1"/>
                            </a:solidFill>
                            <a:latin typeface="Cambria Math"/>
                            <a:ea typeface="Cambria Math"/>
                          </a:rPr>
                        </m:ctrlPr>
                      </m:naryPr>
                      <m:sub>
                        <m:r>
                          <m:rPr>
                            <m:brk m:alnAt="7"/>
                          </m:rPr>
                          <a:rPr lang="de-DE" altLang="de-DE" sz="1800" b="0" i="1" smtClean="0">
                            <a:solidFill>
                              <a:schemeClr val="tx1"/>
                            </a:solidFill>
                            <a:latin typeface="Cambria Math"/>
                            <a:ea typeface="Cambria Math"/>
                          </a:rPr>
                          <m:t>𝑗</m:t>
                        </m:r>
                      </m:sub>
                      <m:sup/>
                      <m:e>
                        <m:sSub>
                          <m:sSubPr>
                            <m:ctrlPr>
                              <a:rPr lang="de-DE" altLang="de-DE" sz="1800" b="0" i="1" smtClean="0">
                                <a:solidFill>
                                  <a:schemeClr val="tx1"/>
                                </a:solidFill>
                                <a:latin typeface="Cambria Math"/>
                                <a:ea typeface="Cambria Math"/>
                              </a:rPr>
                            </m:ctrlPr>
                          </m:sSubPr>
                          <m:e>
                            <m:r>
                              <a:rPr lang="de-DE" altLang="de-DE" sz="1800" b="0" i="1" smtClean="0">
                                <a:solidFill>
                                  <a:schemeClr val="tx1"/>
                                </a:solidFill>
                                <a:latin typeface="Cambria Math"/>
                                <a:ea typeface="Cambria Math"/>
                              </a:rPr>
                              <m:t>𝐴</m:t>
                            </m:r>
                          </m:e>
                          <m:sub>
                            <m:r>
                              <a:rPr lang="de-DE" altLang="de-DE" sz="1800" b="0" i="1" smtClean="0">
                                <a:solidFill>
                                  <a:schemeClr val="tx1"/>
                                </a:solidFill>
                                <a:latin typeface="Cambria Math"/>
                                <a:ea typeface="Cambria Math"/>
                              </a:rPr>
                              <m:t>𝑗𝑖</m:t>
                            </m:r>
                          </m:sub>
                        </m:sSub>
                        <m:sSub>
                          <m:sSubPr>
                            <m:ctrlPr>
                              <a:rPr lang="de-DE" altLang="de-DE" sz="1800" b="0" i="1" smtClean="0">
                                <a:solidFill>
                                  <a:schemeClr val="tx1"/>
                                </a:solidFill>
                                <a:latin typeface="Cambria Math"/>
                                <a:ea typeface="Cambria Math"/>
                              </a:rPr>
                            </m:ctrlPr>
                          </m:sSubPr>
                          <m:e>
                            <m:r>
                              <a:rPr lang="de-DE" altLang="de-DE" sz="1800" b="0" i="1" smtClean="0">
                                <a:solidFill>
                                  <a:schemeClr val="tx1"/>
                                </a:solidFill>
                                <a:latin typeface="Cambria Math"/>
                                <a:ea typeface="Cambria Math"/>
                              </a:rPr>
                              <m:t>𝑥</m:t>
                            </m:r>
                          </m:e>
                          <m:sub>
                            <m:r>
                              <a:rPr lang="de-DE" altLang="de-DE" sz="1800" b="0" i="1" smtClean="0">
                                <a:solidFill>
                                  <a:schemeClr val="tx1"/>
                                </a:solidFill>
                                <a:latin typeface="Cambria Math"/>
                                <a:ea typeface="Cambria Math"/>
                              </a:rPr>
                              <m:t>𝑗</m:t>
                            </m:r>
                          </m:sub>
                        </m:sSub>
                      </m:e>
                    </m:nary>
                  </m:oMath>
                </a14:m>
                <a:r>
                  <a:rPr lang="en-US" altLang="de-DE" sz="1800" dirty="0" smtClean="0">
                    <a:solidFill>
                      <a:schemeClr val="tx1"/>
                    </a:solidFill>
                    <a:latin typeface="+mn-lt"/>
                  </a:rPr>
                  <a:t>  with another constant </a:t>
                </a:r>
                <a:r>
                  <a:rPr lang="en-US" altLang="de-DE" sz="1800" dirty="0" smtClean="0">
                    <a:solidFill>
                      <a:schemeClr val="tx1"/>
                    </a:solidFill>
                    <a:latin typeface="+mn-lt"/>
                    <a:sym typeface="Symbol"/>
                  </a:rPr>
                  <a:t></a:t>
                </a:r>
                <a:endParaRPr lang="en-US" altLang="de-DE" sz="1800" dirty="0" smtClean="0">
                  <a:solidFill>
                    <a:schemeClr val="tx1"/>
                  </a:solidFill>
                  <a:latin typeface="+mn-lt"/>
                </a:endParaRPr>
              </a:p>
              <a:p>
                <a:pPr eaLnBrk="1" hangingPunct="1">
                  <a:lnSpc>
                    <a:spcPts val="2500"/>
                  </a:lnSpc>
                  <a:defRPr/>
                </a:pPr>
                <a:endParaRPr lang="en-US" altLang="de-DE" sz="1800" dirty="0">
                  <a:solidFill>
                    <a:schemeClr val="tx1"/>
                  </a:solidFill>
                  <a:latin typeface="+mn-lt"/>
                </a:endParaRPr>
              </a:p>
              <a:p>
                <a:pPr eaLnBrk="1" hangingPunct="1">
                  <a:lnSpc>
                    <a:spcPts val="2500"/>
                  </a:lnSpc>
                  <a:defRPr/>
                </a:pPr>
                <a:r>
                  <a:rPr lang="en-US" altLang="de-DE" sz="1800" dirty="0" smtClean="0">
                    <a:solidFill>
                      <a:schemeClr val="tx1"/>
                    </a:solidFill>
                    <a:latin typeface="+mn-lt"/>
                  </a:rPr>
                  <a:t>Note that the indices of the matrix element </a:t>
                </a:r>
                <a:r>
                  <a:rPr lang="en-US" altLang="de-DE" sz="1800" i="1" dirty="0" err="1" smtClean="0">
                    <a:solidFill>
                      <a:schemeClr val="tx1"/>
                    </a:solidFill>
                    <a:latin typeface="+mn-lt"/>
                  </a:rPr>
                  <a:t>A</a:t>
                </a:r>
                <a:r>
                  <a:rPr lang="en-US" altLang="de-DE" sz="1800" i="1" baseline="-25000" dirty="0" err="1" smtClean="0">
                    <a:solidFill>
                      <a:schemeClr val="tx1"/>
                    </a:solidFill>
                    <a:latin typeface="+mn-lt"/>
                  </a:rPr>
                  <a:t>ji</a:t>
                </a:r>
                <a:r>
                  <a:rPr lang="en-US" altLang="de-DE" sz="1800" dirty="0" smtClean="0">
                    <a:solidFill>
                      <a:schemeClr val="tx1"/>
                    </a:solidFill>
                    <a:latin typeface="+mn-lt"/>
                  </a:rPr>
                  <a:t> are swapped around in this second equation.</a:t>
                </a:r>
              </a:p>
              <a:p>
                <a:pPr eaLnBrk="1" hangingPunct="1">
                  <a:lnSpc>
                    <a:spcPts val="2500"/>
                  </a:lnSpc>
                  <a:defRPr/>
                </a:pPr>
                <a:endParaRPr lang="en-US" altLang="de-DE" sz="1800" dirty="0">
                  <a:solidFill>
                    <a:schemeClr val="tx1"/>
                  </a:solidFill>
                  <a:latin typeface="+mn-lt"/>
                </a:endParaRPr>
              </a:p>
              <a:p>
                <a:pPr eaLnBrk="1" hangingPunct="1">
                  <a:lnSpc>
                    <a:spcPts val="2500"/>
                  </a:lnSpc>
                  <a:defRPr/>
                </a:pPr>
                <a:r>
                  <a:rPr lang="en-US" altLang="de-DE" sz="1800" dirty="0" smtClean="0">
                    <a:solidFill>
                      <a:schemeClr val="tx1"/>
                    </a:solidFill>
                    <a:latin typeface="+mn-lt"/>
                  </a:rPr>
                  <a:t>These equations can be written as </a:t>
                </a:r>
                <a:r>
                  <a:rPr lang="en-US" altLang="de-DE" sz="1800" b="1" dirty="0" smtClean="0">
                    <a:solidFill>
                      <a:schemeClr val="tx1"/>
                    </a:solidFill>
                    <a:latin typeface="+mn-lt"/>
                  </a:rPr>
                  <a:t>x</a:t>
                </a:r>
                <a:r>
                  <a:rPr lang="en-US" altLang="de-DE" sz="1800" dirty="0" smtClean="0">
                    <a:solidFill>
                      <a:schemeClr val="tx1"/>
                    </a:solidFill>
                    <a:latin typeface="+mn-lt"/>
                  </a:rPr>
                  <a:t> = </a:t>
                </a:r>
                <a:r>
                  <a:rPr lang="en-US" altLang="de-DE" sz="1800" dirty="0" smtClean="0">
                    <a:solidFill>
                      <a:schemeClr val="tx1"/>
                    </a:solidFill>
                    <a:latin typeface="+mn-lt"/>
                    <a:sym typeface="Symbol"/>
                  </a:rPr>
                  <a:t> </a:t>
                </a:r>
                <a:r>
                  <a:rPr lang="en-US" altLang="de-DE" sz="1800" b="1" dirty="0" smtClean="0">
                    <a:solidFill>
                      <a:schemeClr val="tx1"/>
                    </a:solidFill>
                    <a:latin typeface="+mn-lt"/>
                    <a:sym typeface="Symbol"/>
                  </a:rPr>
                  <a:t>A y  </a:t>
                </a:r>
                <a:r>
                  <a:rPr lang="en-US" altLang="de-DE" sz="1800" dirty="0" smtClean="0">
                    <a:solidFill>
                      <a:schemeClr val="tx1"/>
                    </a:solidFill>
                    <a:latin typeface="+mn-lt"/>
                    <a:sym typeface="Symbol"/>
                  </a:rPr>
                  <a:t>and  </a:t>
                </a:r>
                <a:r>
                  <a:rPr lang="en-US" altLang="de-DE" sz="1800" b="1" dirty="0" smtClean="0">
                    <a:solidFill>
                      <a:schemeClr val="tx1"/>
                    </a:solidFill>
                    <a:latin typeface="+mn-lt"/>
                    <a:sym typeface="Symbol"/>
                  </a:rPr>
                  <a:t>y </a:t>
                </a:r>
                <a:r>
                  <a:rPr lang="en-US" altLang="de-DE" sz="1800" dirty="0" smtClean="0">
                    <a:solidFill>
                      <a:schemeClr val="tx1"/>
                    </a:solidFill>
                    <a:latin typeface="+mn-lt"/>
                    <a:sym typeface="Symbol"/>
                  </a:rPr>
                  <a:t>=  </a:t>
                </a:r>
                <a:r>
                  <a:rPr lang="en-US" altLang="de-DE" sz="1800" b="1" dirty="0" smtClean="0">
                    <a:solidFill>
                      <a:schemeClr val="tx1"/>
                    </a:solidFill>
                    <a:latin typeface="+mn-lt"/>
                    <a:sym typeface="Symbol"/>
                  </a:rPr>
                  <a:t>A</a:t>
                </a:r>
                <a:r>
                  <a:rPr lang="en-US" altLang="de-DE" sz="1800" baseline="30000" dirty="0" smtClean="0">
                    <a:solidFill>
                      <a:schemeClr val="tx1"/>
                    </a:solidFill>
                    <a:latin typeface="+mn-lt"/>
                    <a:sym typeface="Symbol"/>
                  </a:rPr>
                  <a:t>t</a:t>
                </a:r>
                <a:r>
                  <a:rPr lang="en-US" altLang="de-DE" sz="1800" b="1" dirty="0" smtClean="0">
                    <a:solidFill>
                      <a:schemeClr val="tx1"/>
                    </a:solidFill>
                    <a:latin typeface="+mn-lt"/>
                    <a:sym typeface="Symbol"/>
                  </a:rPr>
                  <a:t> x</a:t>
                </a:r>
              </a:p>
              <a:p>
                <a:pPr eaLnBrk="1" hangingPunct="1">
                  <a:lnSpc>
                    <a:spcPts val="2500"/>
                  </a:lnSpc>
                  <a:defRPr/>
                </a:pPr>
                <a:endParaRPr lang="en-US" altLang="de-DE" sz="1800" b="1" dirty="0">
                  <a:solidFill>
                    <a:schemeClr val="tx1"/>
                  </a:solidFill>
                  <a:latin typeface="+mn-lt"/>
                  <a:sym typeface="Symbol"/>
                </a:endParaRPr>
              </a:p>
              <a:p>
                <a:pPr eaLnBrk="1" hangingPunct="1">
                  <a:lnSpc>
                    <a:spcPts val="2500"/>
                  </a:lnSpc>
                  <a:defRPr/>
                </a:pPr>
                <a:r>
                  <a:rPr lang="en-US" altLang="de-DE" sz="1800" dirty="0" smtClean="0">
                    <a:solidFill>
                      <a:schemeClr val="tx1"/>
                    </a:solidFill>
                    <a:latin typeface="+mn-lt"/>
                    <a:sym typeface="Symbol"/>
                  </a:rPr>
                  <a:t>Or, combining the two, </a:t>
                </a:r>
                <a:r>
                  <a:rPr lang="en-US" altLang="de-DE" sz="1800" b="1" dirty="0">
                    <a:solidFill>
                      <a:schemeClr val="tx1"/>
                    </a:solidFill>
                    <a:sym typeface="Symbol"/>
                  </a:rPr>
                  <a:t>A</a:t>
                </a:r>
                <a:r>
                  <a:rPr lang="en-US" altLang="de-DE" sz="1800" dirty="0" smtClean="0">
                    <a:solidFill>
                      <a:schemeClr val="tx1"/>
                    </a:solidFill>
                    <a:sym typeface="Symbol"/>
                  </a:rPr>
                  <a:t> </a:t>
                </a:r>
                <a:r>
                  <a:rPr lang="en-US" altLang="de-DE" sz="1800" b="1" dirty="0">
                    <a:solidFill>
                      <a:schemeClr val="tx1"/>
                    </a:solidFill>
                    <a:sym typeface="Symbol"/>
                  </a:rPr>
                  <a:t>A</a:t>
                </a:r>
                <a:r>
                  <a:rPr lang="en-US" altLang="de-DE" sz="1800" baseline="30000" dirty="0">
                    <a:solidFill>
                      <a:schemeClr val="tx1"/>
                    </a:solidFill>
                    <a:sym typeface="Symbol"/>
                  </a:rPr>
                  <a:t>t</a:t>
                </a:r>
                <a:r>
                  <a:rPr lang="en-US" altLang="de-DE" sz="1800" b="1" dirty="0">
                    <a:solidFill>
                      <a:schemeClr val="tx1"/>
                    </a:solidFill>
                    <a:sym typeface="Symbol"/>
                  </a:rPr>
                  <a:t> </a:t>
                </a:r>
                <a:r>
                  <a:rPr lang="en-US" altLang="de-DE" sz="1800" b="1" dirty="0" smtClean="0">
                    <a:solidFill>
                      <a:schemeClr val="tx1"/>
                    </a:solidFill>
                    <a:sym typeface="Symbol"/>
                  </a:rPr>
                  <a:t>x </a:t>
                </a:r>
                <a:r>
                  <a:rPr lang="en-US" altLang="de-DE" sz="1800" dirty="0" smtClean="0">
                    <a:solidFill>
                      <a:schemeClr val="tx1"/>
                    </a:solidFill>
                    <a:sym typeface="Symbol"/>
                  </a:rPr>
                  <a:t>=  </a:t>
                </a:r>
                <a:r>
                  <a:rPr lang="en-US" altLang="de-DE" sz="1800" b="1" dirty="0" smtClean="0">
                    <a:solidFill>
                      <a:schemeClr val="tx1"/>
                    </a:solidFill>
                    <a:sym typeface="Symbol"/>
                  </a:rPr>
                  <a:t>x</a:t>
                </a:r>
                <a:r>
                  <a:rPr lang="en-US" altLang="de-DE" sz="1800" dirty="0" smtClean="0">
                    <a:solidFill>
                      <a:schemeClr val="tx1"/>
                    </a:solidFill>
                    <a:sym typeface="Symbol"/>
                  </a:rPr>
                  <a:t> , </a:t>
                </a:r>
                <a:r>
                  <a:rPr lang="en-US" altLang="de-DE" sz="1800" b="1" dirty="0">
                    <a:solidFill>
                      <a:schemeClr val="tx1"/>
                    </a:solidFill>
                    <a:sym typeface="Symbol"/>
                  </a:rPr>
                  <a:t> 	</a:t>
                </a:r>
                <a:r>
                  <a:rPr lang="en-US" altLang="de-DE" sz="1800" b="1" dirty="0" smtClean="0">
                    <a:solidFill>
                      <a:schemeClr val="tx1"/>
                    </a:solidFill>
                    <a:sym typeface="Symbol"/>
                  </a:rPr>
                  <a:t>A</a:t>
                </a:r>
                <a:r>
                  <a:rPr lang="en-US" altLang="de-DE" sz="1800" baseline="30000" dirty="0" smtClean="0">
                    <a:solidFill>
                      <a:schemeClr val="tx1"/>
                    </a:solidFill>
                    <a:sym typeface="Symbol"/>
                  </a:rPr>
                  <a:t>t</a:t>
                </a:r>
                <a:r>
                  <a:rPr lang="en-US" altLang="de-DE" sz="1800" b="1" dirty="0" smtClean="0">
                    <a:solidFill>
                      <a:schemeClr val="tx1"/>
                    </a:solidFill>
                    <a:sym typeface="Symbol"/>
                  </a:rPr>
                  <a:t> A y </a:t>
                </a:r>
                <a:r>
                  <a:rPr lang="en-US" altLang="de-DE" sz="1800" dirty="0">
                    <a:solidFill>
                      <a:schemeClr val="tx1"/>
                    </a:solidFill>
                    <a:sym typeface="Symbol"/>
                  </a:rPr>
                  <a:t>=  </a:t>
                </a:r>
                <a:r>
                  <a:rPr lang="en-US" altLang="de-DE" sz="1800" b="1" dirty="0" smtClean="0">
                    <a:solidFill>
                      <a:schemeClr val="tx1"/>
                    </a:solidFill>
                    <a:sym typeface="Symbol"/>
                  </a:rPr>
                  <a:t>y</a:t>
                </a:r>
                <a:r>
                  <a:rPr lang="en-US" altLang="de-DE" sz="1800" dirty="0" smtClean="0">
                    <a:solidFill>
                      <a:schemeClr val="tx1"/>
                    </a:solidFill>
                    <a:sym typeface="Symbol"/>
                  </a:rPr>
                  <a:t> </a:t>
                </a:r>
                <a:endParaRPr lang="en-US" altLang="de-DE" sz="1800" b="1" dirty="0">
                  <a:solidFill>
                    <a:schemeClr val="tx1"/>
                  </a:solidFill>
                  <a:sym typeface="Symbol"/>
                </a:endParaRPr>
              </a:p>
              <a:p>
                <a:pPr eaLnBrk="1" hangingPunct="1">
                  <a:lnSpc>
                    <a:spcPts val="2500"/>
                  </a:lnSpc>
                  <a:defRPr/>
                </a:pPr>
                <a:endParaRPr lang="en-US" altLang="de-DE" sz="1800" dirty="0" smtClean="0">
                  <a:solidFill>
                    <a:schemeClr val="tx1"/>
                  </a:solidFill>
                  <a:latin typeface="+mn-lt"/>
                </a:endParaRPr>
              </a:p>
              <a:p>
                <a:pPr eaLnBrk="1" hangingPunct="1">
                  <a:lnSpc>
                    <a:spcPts val="2500"/>
                  </a:lnSpc>
                  <a:defRPr/>
                </a:pPr>
                <a:endParaRPr lang="en-US" altLang="de-DE" sz="1800" dirty="0" smtClean="0">
                  <a:solidFill>
                    <a:schemeClr val="tx1"/>
                  </a:solidFill>
                  <a:latin typeface="+mn-lt"/>
                </a:endParaRPr>
              </a:p>
            </p:txBody>
          </p:sp>
        </mc:Choice>
        <mc:Fallback xmlns="">
          <p:sp>
            <p:nvSpPr>
              <p:cNvPr id="32772" name="Rectangle 2"/>
              <p:cNvSpPr>
                <a:spLocks noRot="1" noChangeAspect="1" noMove="1" noResize="1" noEditPoints="1" noAdjustHandles="1" noChangeArrowheads="1" noChangeShapeType="1" noTextEdit="1"/>
              </p:cNvSpPr>
              <p:nvPr/>
            </p:nvSpPr>
            <p:spPr bwMode="auto">
              <a:xfrm>
                <a:off x="419100" y="692150"/>
                <a:ext cx="8040688" cy="5770811"/>
              </a:xfrm>
              <a:prstGeom prst="rect">
                <a:avLst/>
              </a:prstGeom>
              <a:blipFill rotWithShape="1">
                <a:blip r:embed="rId2"/>
                <a:stretch>
                  <a:fillRect l="-1820" t="-1057" r="-60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de-DE">
                    <a:noFill/>
                  </a:rPr>
                  <a:t> </a:t>
                </a:r>
              </a:p>
            </p:txBody>
          </p:sp>
        </mc:Fallback>
      </mc:AlternateContent>
      <p:sp>
        <p:nvSpPr>
          <p:cNvPr id="36868"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44182275-D364-4C45-B2E5-259D011F2998}" type="slidenum">
              <a:rPr lang="de-DE" altLang="de-DE" sz="1000" smtClean="0"/>
              <a:pPr eaLnBrk="1" hangingPunct="1">
                <a:spcBef>
                  <a:spcPct val="0"/>
                </a:spcBef>
                <a:buFontTx/>
                <a:buNone/>
              </a:pPr>
              <a:t>23</a:t>
            </a:fld>
            <a:endParaRPr lang="de-DE" altLang="de-DE" sz="1000" smtClean="0"/>
          </a:p>
        </p:txBody>
      </p:sp>
      <p:sp>
        <p:nvSpPr>
          <p:cNvPr id="36869"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SS 2014 - lecture 1</a:t>
            </a:r>
          </a:p>
        </p:txBody>
      </p:sp>
      <p:sp>
        <p:nvSpPr>
          <p:cNvPr id="36870"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Mathematics of Biological Networks</a:t>
            </a:r>
          </a:p>
        </p:txBody>
      </p:sp>
    </p:spTree>
    <p:extLst>
      <p:ext uri="{BB962C8B-B14F-4D97-AF65-F5344CB8AC3E}">
        <p14:creationId xmlns:p14="http://schemas.microsoft.com/office/powerpoint/2010/main" val="129645110"/>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Grp="1" noChangeArrowheads="1"/>
          </p:cNvSpPr>
          <p:nvPr>
            <p:ph type="title"/>
          </p:nvPr>
        </p:nvSpPr>
        <p:spPr>
          <a:xfrm>
            <a:off x="690563" y="-12700"/>
            <a:ext cx="7831137" cy="633413"/>
          </a:xfrm>
        </p:spPr>
        <p:txBody>
          <a:bodyPr/>
          <a:lstStyle/>
          <a:p>
            <a:pPr eaLnBrk="1" hangingPunct="1"/>
            <a:r>
              <a:rPr lang="en-US" altLang="de-DE" dirty="0" smtClean="0">
                <a:ea typeface="ＭＳ Ｐゴシック" pitchFamily="34" charset="-128"/>
              </a:rPr>
              <a:t>Closeness centrality</a:t>
            </a:r>
          </a:p>
        </p:txBody>
      </p:sp>
      <mc:AlternateContent xmlns:mc="http://schemas.openxmlformats.org/markup-compatibility/2006" xmlns:a14="http://schemas.microsoft.com/office/drawing/2010/main">
        <mc:Choice Requires="a14">
          <p:sp>
            <p:nvSpPr>
              <p:cNvPr id="32772" name="Rectangle 2"/>
              <p:cNvSpPr>
                <a:spLocks/>
              </p:cNvSpPr>
              <p:nvPr/>
            </p:nvSpPr>
            <p:spPr bwMode="auto">
              <a:xfrm>
                <a:off x="419100" y="620688"/>
                <a:ext cx="8040688" cy="5129609"/>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2500"/>
                  </a:lnSpc>
                  <a:defRPr/>
                </a:pPr>
                <a:r>
                  <a:rPr lang="de-DE" altLang="de-DE" sz="1800" dirty="0" smtClean="0">
                    <a:solidFill>
                      <a:schemeClr val="tx1"/>
                    </a:solidFill>
                    <a:latin typeface="+mn-lt"/>
                  </a:rPr>
                  <a:t>An </a:t>
                </a:r>
                <a:r>
                  <a:rPr lang="de-DE" altLang="de-DE" sz="1800" dirty="0" err="1" smtClean="0">
                    <a:solidFill>
                      <a:schemeClr val="tx1"/>
                    </a:solidFill>
                    <a:latin typeface="+mn-lt"/>
                  </a:rPr>
                  <a:t>entirely</a:t>
                </a:r>
                <a:r>
                  <a:rPr lang="de-DE" altLang="de-DE" sz="1800" dirty="0" smtClean="0">
                    <a:solidFill>
                      <a:schemeClr val="tx1"/>
                    </a:solidFill>
                    <a:latin typeface="+mn-lt"/>
                  </a:rPr>
                  <a:t> different </a:t>
                </a:r>
                <a:r>
                  <a:rPr lang="de-DE" altLang="de-DE" sz="1800" dirty="0" err="1" smtClean="0">
                    <a:solidFill>
                      <a:schemeClr val="tx1"/>
                    </a:solidFill>
                    <a:latin typeface="+mn-lt"/>
                  </a:rPr>
                  <a:t>measure</a:t>
                </a:r>
                <a:r>
                  <a:rPr lang="de-DE" altLang="de-DE" sz="1800" dirty="0" smtClean="0">
                    <a:solidFill>
                      <a:schemeClr val="tx1"/>
                    </a:solidFill>
                    <a:latin typeface="+mn-lt"/>
                  </a:rPr>
                  <a:t> </a:t>
                </a:r>
                <a:r>
                  <a:rPr lang="de-DE" altLang="de-DE" sz="1800" dirty="0" err="1" smtClean="0">
                    <a:solidFill>
                      <a:schemeClr val="tx1"/>
                    </a:solidFill>
                    <a:latin typeface="+mn-lt"/>
                  </a:rPr>
                  <a:t>of</a:t>
                </a:r>
                <a:r>
                  <a:rPr lang="de-DE" altLang="de-DE" sz="1800" dirty="0" smtClean="0">
                    <a:solidFill>
                      <a:schemeClr val="tx1"/>
                    </a:solidFill>
                    <a:latin typeface="+mn-lt"/>
                  </a:rPr>
                  <a:t> </a:t>
                </a:r>
                <a:r>
                  <a:rPr lang="de-DE" altLang="de-DE" sz="1800" dirty="0" err="1" smtClean="0">
                    <a:solidFill>
                      <a:schemeClr val="tx1"/>
                    </a:solidFill>
                    <a:latin typeface="+mn-lt"/>
                  </a:rPr>
                  <a:t>centrality</a:t>
                </a:r>
                <a:r>
                  <a:rPr lang="de-DE" altLang="de-DE" sz="1800" dirty="0" smtClean="0">
                    <a:solidFill>
                      <a:schemeClr val="tx1"/>
                    </a:solidFill>
                    <a:latin typeface="+mn-lt"/>
                  </a:rPr>
                  <a:t> </a:t>
                </a:r>
                <a:r>
                  <a:rPr lang="de-DE" altLang="de-DE" sz="1800" dirty="0" err="1" smtClean="0">
                    <a:solidFill>
                      <a:schemeClr val="tx1"/>
                    </a:solidFill>
                    <a:latin typeface="+mn-lt"/>
                  </a:rPr>
                  <a:t>is</a:t>
                </a:r>
                <a:r>
                  <a:rPr lang="de-DE" altLang="de-DE" sz="1800" dirty="0" smtClean="0">
                    <a:solidFill>
                      <a:schemeClr val="tx1"/>
                    </a:solidFill>
                    <a:latin typeface="+mn-lt"/>
                  </a:rPr>
                  <a:t> </a:t>
                </a:r>
                <a:r>
                  <a:rPr lang="de-DE" altLang="de-DE" sz="1800" dirty="0" err="1" smtClean="0">
                    <a:solidFill>
                      <a:schemeClr val="tx1"/>
                    </a:solidFill>
                    <a:latin typeface="+mn-lt"/>
                  </a:rPr>
                  <a:t>provided</a:t>
                </a:r>
                <a:r>
                  <a:rPr lang="de-DE" altLang="de-DE" sz="1800" dirty="0" smtClean="0">
                    <a:solidFill>
                      <a:schemeClr val="tx1"/>
                    </a:solidFill>
                    <a:latin typeface="+mn-lt"/>
                  </a:rPr>
                  <a:t> </a:t>
                </a:r>
                <a:r>
                  <a:rPr lang="de-DE" altLang="de-DE" sz="1800" dirty="0" err="1" smtClean="0">
                    <a:solidFill>
                      <a:schemeClr val="tx1"/>
                    </a:solidFill>
                    <a:latin typeface="+mn-lt"/>
                  </a:rPr>
                  <a:t>by</a:t>
                </a:r>
                <a:r>
                  <a:rPr lang="de-DE" altLang="de-DE" sz="1800" dirty="0" smtClean="0">
                    <a:solidFill>
                      <a:schemeClr val="tx1"/>
                    </a:solidFill>
                    <a:latin typeface="+mn-lt"/>
                  </a:rPr>
                  <a:t> </a:t>
                </a:r>
                <a:r>
                  <a:rPr lang="de-DE" altLang="de-DE" sz="1800" dirty="0" err="1" smtClean="0">
                    <a:solidFill>
                      <a:schemeClr val="tx1"/>
                    </a:solidFill>
                    <a:latin typeface="+mn-lt"/>
                  </a:rPr>
                  <a:t>the</a:t>
                </a:r>
                <a:r>
                  <a:rPr lang="de-DE" altLang="de-DE" sz="1800" dirty="0" smtClean="0">
                    <a:solidFill>
                      <a:schemeClr val="tx1"/>
                    </a:solidFill>
                    <a:latin typeface="+mn-lt"/>
                  </a:rPr>
                  <a:t> </a:t>
                </a:r>
                <a:r>
                  <a:rPr lang="de-DE" altLang="de-DE" sz="1800" b="1" dirty="0" err="1" smtClean="0">
                    <a:solidFill>
                      <a:schemeClr val="tx1"/>
                    </a:solidFill>
                    <a:latin typeface="+mn-lt"/>
                  </a:rPr>
                  <a:t>closeness</a:t>
                </a:r>
                <a:r>
                  <a:rPr lang="de-DE" altLang="de-DE" sz="1800" b="1" dirty="0" smtClean="0">
                    <a:solidFill>
                      <a:schemeClr val="tx1"/>
                    </a:solidFill>
                    <a:latin typeface="+mn-lt"/>
                  </a:rPr>
                  <a:t> </a:t>
                </a:r>
                <a:r>
                  <a:rPr lang="de-DE" altLang="de-DE" sz="1800" b="1" dirty="0" err="1" smtClean="0">
                    <a:solidFill>
                      <a:schemeClr val="tx1"/>
                    </a:solidFill>
                    <a:latin typeface="+mn-lt"/>
                  </a:rPr>
                  <a:t>centrality</a:t>
                </a:r>
                <a:r>
                  <a:rPr lang="de-DE" altLang="de-DE" sz="1800" b="1" dirty="0" smtClean="0">
                    <a:solidFill>
                      <a:schemeClr val="tx1"/>
                    </a:solidFill>
                    <a:latin typeface="+mn-lt"/>
                  </a:rPr>
                  <a:t>.</a:t>
                </a:r>
              </a:p>
              <a:p>
                <a:pPr eaLnBrk="1" hangingPunct="1">
                  <a:lnSpc>
                    <a:spcPts val="2500"/>
                  </a:lnSpc>
                  <a:defRPr/>
                </a:pPr>
                <a:endParaRPr lang="de-DE" altLang="de-DE" sz="1800" b="1" dirty="0">
                  <a:solidFill>
                    <a:schemeClr val="tx1"/>
                  </a:solidFill>
                  <a:latin typeface="+mn-lt"/>
                  <a:sym typeface="Symbol"/>
                </a:endParaRPr>
              </a:p>
              <a:p>
                <a:pPr eaLnBrk="1" hangingPunct="1">
                  <a:lnSpc>
                    <a:spcPts val="2500"/>
                  </a:lnSpc>
                  <a:defRPr/>
                </a:pPr>
                <a:r>
                  <a:rPr lang="de-DE" altLang="de-DE" sz="1800" dirty="0" err="1" smtClean="0">
                    <a:solidFill>
                      <a:schemeClr val="tx1"/>
                    </a:solidFill>
                    <a:latin typeface="+mn-lt"/>
                    <a:sym typeface="Symbol"/>
                  </a:rPr>
                  <a:t>Suppose</a:t>
                </a:r>
                <a:r>
                  <a:rPr lang="de-DE" altLang="de-DE" sz="1800" dirty="0" smtClean="0">
                    <a:solidFill>
                      <a:schemeClr val="tx1"/>
                    </a:solidFill>
                    <a:latin typeface="+mn-lt"/>
                    <a:sym typeface="Symbol"/>
                  </a:rPr>
                  <a:t> </a:t>
                </a:r>
                <a:r>
                  <a:rPr lang="de-DE" altLang="de-DE" sz="1800" i="1" dirty="0" err="1" smtClean="0">
                    <a:solidFill>
                      <a:schemeClr val="tx1"/>
                    </a:solidFill>
                    <a:latin typeface="+mn-lt"/>
                    <a:sym typeface="Symbol"/>
                  </a:rPr>
                  <a:t>d</a:t>
                </a:r>
                <a:r>
                  <a:rPr lang="de-DE" altLang="de-DE" sz="1800" i="1" baseline="-25000" dirty="0" err="1" smtClean="0">
                    <a:solidFill>
                      <a:schemeClr val="tx1"/>
                    </a:solidFill>
                    <a:latin typeface="+mn-lt"/>
                    <a:sym typeface="Symbol"/>
                  </a:rPr>
                  <a:t>ij</a:t>
                </a:r>
                <a:r>
                  <a:rPr lang="de-DE" altLang="de-DE" sz="1800" i="1" dirty="0" smtClean="0">
                    <a:solidFill>
                      <a:schemeClr val="tx1"/>
                    </a:solidFill>
                    <a:latin typeface="+mn-lt"/>
                    <a:sym typeface="Symbol"/>
                  </a:rPr>
                  <a:t> </a:t>
                </a:r>
                <a:r>
                  <a:rPr lang="de-DE" altLang="de-DE" sz="1800" dirty="0" err="1" smtClean="0">
                    <a:solidFill>
                      <a:schemeClr val="tx1"/>
                    </a:solidFill>
                    <a:latin typeface="+mn-lt"/>
                    <a:sym typeface="Symbol"/>
                  </a:rPr>
                  <a:t>is</a:t>
                </a:r>
                <a:r>
                  <a:rPr lang="de-DE" altLang="de-DE" sz="1800" dirty="0" smtClean="0">
                    <a:solidFill>
                      <a:schemeClr val="tx1"/>
                    </a:solidFill>
                    <a:latin typeface="+mn-lt"/>
                    <a:sym typeface="Symbol"/>
                  </a:rPr>
                  <a:t> </a:t>
                </a:r>
                <a:r>
                  <a:rPr lang="de-DE" altLang="de-DE" sz="1800" dirty="0" err="1" smtClean="0">
                    <a:solidFill>
                      <a:schemeClr val="tx1"/>
                    </a:solidFill>
                    <a:latin typeface="+mn-lt"/>
                    <a:sym typeface="Symbol"/>
                  </a:rPr>
                  <a:t>the</a:t>
                </a:r>
                <a:r>
                  <a:rPr lang="de-DE" altLang="de-DE" sz="1800" dirty="0" smtClean="0">
                    <a:solidFill>
                      <a:schemeClr val="tx1"/>
                    </a:solidFill>
                    <a:latin typeface="+mn-lt"/>
                    <a:sym typeface="Symbol"/>
                  </a:rPr>
                  <a:t> </a:t>
                </a:r>
                <a:r>
                  <a:rPr lang="de-DE" altLang="de-DE" sz="1800" dirty="0" err="1" smtClean="0">
                    <a:solidFill>
                      <a:schemeClr val="tx1"/>
                    </a:solidFill>
                    <a:latin typeface="+mn-lt"/>
                    <a:sym typeface="Symbol"/>
                  </a:rPr>
                  <a:t>length</a:t>
                </a:r>
                <a:r>
                  <a:rPr lang="de-DE" altLang="de-DE" sz="1800" dirty="0" smtClean="0">
                    <a:solidFill>
                      <a:schemeClr val="tx1"/>
                    </a:solidFill>
                    <a:latin typeface="+mn-lt"/>
                    <a:sym typeface="Symbol"/>
                  </a:rPr>
                  <a:t> </a:t>
                </a:r>
                <a:r>
                  <a:rPr lang="de-DE" altLang="de-DE" sz="1800" dirty="0" err="1" smtClean="0">
                    <a:solidFill>
                      <a:schemeClr val="tx1"/>
                    </a:solidFill>
                    <a:latin typeface="+mn-lt"/>
                    <a:sym typeface="Symbol"/>
                  </a:rPr>
                  <a:t>of</a:t>
                </a:r>
                <a:r>
                  <a:rPr lang="de-DE" altLang="de-DE" sz="1800" dirty="0" smtClean="0">
                    <a:solidFill>
                      <a:schemeClr val="tx1"/>
                    </a:solidFill>
                    <a:latin typeface="+mn-lt"/>
                    <a:sym typeface="Symbol"/>
                  </a:rPr>
                  <a:t> a </a:t>
                </a:r>
                <a:r>
                  <a:rPr lang="de-DE" altLang="de-DE" sz="1800" dirty="0" err="1" smtClean="0">
                    <a:solidFill>
                      <a:schemeClr val="tx1"/>
                    </a:solidFill>
                    <a:latin typeface="+mn-lt"/>
                    <a:sym typeface="Symbol"/>
                  </a:rPr>
                  <a:t>geodesic</a:t>
                </a:r>
                <a:r>
                  <a:rPr lang="de-DE" altLang="de-DE" sz="1800" dirty="0" smtClean="0">
                    <a:solidFill>
                      <a:schemeClr val="tx1"/>
                    </a:solidFill>
                    <a:latin typeface="+mn-lt"/>
                    <a:sym typeface="Symbol"/>
                  </a:rPr>
                  <a:t> </a:t>
                </a:r>
                <a:r>
                  <a:rPr lang="de-DE" altLang="de-DE" sz="1800" dirty="0" err="1" smtClean="0">
                    <a:solidFill>
                      <a:schemeClr val="tx1"/>
                    </a:solidFill>
                    <a:latin typeface="+mn-lt"/>
                    <a:sym typeface="Symbol"/>
                  </a:rPr>
                  <a:t>path</a:t>
                </a:r>
                <a:r>
                  <a:rPr lang="de-DE" altLang="de-DE" sz="1800" dirty="0" smtClean="0">
                    <a:solidFill>
                      <a:schemeClr val="tx1"/>
                    </a:solidFill>
                    <a:latin typeface="+mn-lt"/>
                    <a:sym typeface="Symbol"/>
                  </a:rPr>
                  <a:t> (i.e. </a:t>
                </a:r>
                <a:r>
                  <a:rPr lang="de-DE" altLang="de-DE" sz="1800" dirty="0" err="1" smtClean="0">
                    <a:solidFill>
                      <a:schemeClr val="tx1"/>
                    </a:solidFill>
                    <a:latin typeface="+mn-lt"/>
                    <a:sym typeface="Symbol"/>
                  </a:rPr>
                  <a:t>the</a:t>
                </a:r>
                <a:r>
                  <a:rPr lang="de-DE" altLang="de-DE" sz="1800" dirty="0" smtClean="0">
                    <a:solidFill>
                      <a:schemeClr val="tx1"/>
                    </a:solidFill>
                    <a:latin typeface="+mn-lt"/>
                    <a:sym typeface="Symbol"/>
                  </a:rPr>
                  <a:t> </a:t>
                </a:r>
                <a:r>
                  <a:rPr lang="de-DE" altLang="de-DE" sz="1800" dirty="0" err="1" smtClean="0">
                    <a:solidFill>
                      <a:schemeClr val="tx1"/>
                    </a:solidFill>
                    <a:latin typeface="+mn-lt"/>
                    <a:sym typeface="Symbol"/>
                  </a:rPr>
                  <a:t>shortest</a:t>
                </a:r>
                <a:r>
                  <a:rPr lang="de-DE" altLang="de-DE" sz="1800" dirty="0" smtClean="0">
                    <a:solidFill>
                      <a:schemeClr val="tx1"/>
                    </a:solidFill>
                    <a:latin typeface="+mn-lt"/>
                    <a:sym typeface="Symbol"/>
                  </a:rPr>
                  <a:t> </a:t>
                </a:r>
                <a:r>
                  <a:rPr lang="de-DE" altLang="de-DE" sz="1800" dirty="0" err="1" smtClean="0">
                    <a:solidFill>
                      <a:schemeClr val="tx1"/>
                    </a:solidFill>
                    <a:latin typeface="+mn-lt"/>
                    <a:sym typeface="Symbol"/>
                  </a:rPr>
                  <a:t>path</a:t>
                </a:r>
                <a:r>
                  <a:rPr lang="de-DE" altLang="de-DE" sz="1800" dirty="0" smtClean="0">
                    <a:solidFill>
                      <a:schemeClr val="tx1"/>
                    </a:solidFill>
                    <a:latin typeface="+mn-lt"/>
                    <a:sym typeface="Symbol"/>
                  </a:rPr>
                  <a:t>) </a:t>
                </a:r>
                <a:r>
                  <a:rPr lang="de-DE" altLang="de-DE" sz="1800" dirty="0" err="1" smtClean="0">
                    <a:solidFill>
                      <a:schemeClr val="tx1"/>
                    </a:solidFill>
                    <a:latin typeface="+mn-lt"/>
                    <a:sym typeface="Symbol"/>
                  </a:rPr>
                  <a:t>from</a:t>
                </a:r>
                <a:r>
                  <a:rPr lang="de-DE" altLang="de-DE" sz="1800" dirty="0" smtClean="0">
                    <a:solidFill>
                      <a:schemeClr val="tx1"/>
                    </a:solidFill>
                    <a:latin typeface="+mn-lt"/>
                    <a:sym typeface="Symbol"/>
                  </a:rPr>
                  <a:t> a </a:t>
                </a:r>
                <a:r>
                  <a:rPr lang="de-DE" altLang="de-DE" sz="1800" dirty="0" err="1" smtClean="0">
                    <a:solidFill>
                      <a:schemeClr val="tx1"/>
                    </a:solidFill>
                    <a:latin typeface="+mn-lt"/>
                    <a:sym typeface="Symbol"/>
                  </a:rPr>
                  <a:t>vertex</a:t>
                </a:r>
                <a:r>
                  <a:rPr lang="de-DE" altLang="de-DE" sz="1800" dirty="0" smtClean="0">
                    <a:solidFill>
                      <a:schemeClr val="tx1"/>
                    </a:solidFill>
                    <a:latin typeface="+mn-lt"/>
                    <a:sym typeface="Symbol"/>
                  </a:rPr>
                  <a:t> </a:t>
                </a:r>
                <a:r>
                  <a:rPr lang="de-DE" altLang="de-DE" sz="1800" i="1" dirty="0" smtClean="0">
                    <a:solidFill>
                      <a:schemeClr val="tx1"/>
                    </a:solidFill>
                    <a:latin typeface="+mn-lt"/>
                    <a:sym typeface="Symbol"/>
                  </a:rPr>
                  <a:t>i </a:t>
                </a:r>
                <a:r>
                  <a:rPr lang="de-DE" altLang="de-DE" sz="1800" dirty="0" err="1" smtClean="0">
                    <a:solidFill>
                      <a:schemeClr val="tx1"/>
                    </a:solidFill>
                    <a:latin typeface="+mn-lt"/>
                    <a:sym typeface="Symbol"/>
                  </a:rPr>
                  <a:t>to</a:t>
                </a:r>
                <a:r>
                  <a:rPr lang="de-DE" altLang="de-DE" sz="1800" dirty="0" smtClean="0">
                    <a:solidFill>
                      <a:schemeClr val="tx1"/>
                    </a:solidFill>
                    <a:latin typeface="+mn-lt"/>
                    <a:sym typeface="Symbol"/>
                  </a:rPr>
                  <a:t> </a:t>
                </a:r>
                <a:r>
                  <a:rPr lang="de-DE" altLang="de-DE" sz="1800" dirty="0" err="1" smtClean="0">
                    <a:solidFill>
                      <a:schemeClr val="tx1"/>
                    </a:solidFill>
                    <a:latin typeface="+mn-lt"/>
                    <a:sym typeface="Symbol"/>
                  </a:rPr>
                  <a:t>another</a:t>
                </a:r>
                <a:r>
                  <a:rPr lang="de-DE" altLang="de-DE" sz="1800" dirty="0" smtClean="0">
                    <a:solidFill>
                      <a:schemeClr val="tx1"/>
                    </a:solidFill>
                    <a:latin typeface="+mn-lt"/>
                    <a:sym typeface="Symbol"/>
                  </a:rPr>
                  <a:t> </a:t>
                </a:r>
                <a:r>
                  <a:rPr lang="de-DE" altLang="de-DE" sz="1800" dirty="0" err="1" smtClean="0">
                    <a:solidFill>
                      <a:schemeClr val="tx1"/>
                    </a:solidFill>
                    <a:latin typeface="+mn-lt"/>
                    <a:sym typeface="Symbol"/>
                  </a:rPr>
                  <a:t>vertex</a:t>
                </a:r>
                <a:r>
                  <a:rPr lang="de-DE" altLang="de-DE" sz="1800" dirty="0" smtClean="0">
                    <a:solidFill>
                      <a:schemeClr val="tx1"/>
                    </a:solidFill>
                    <a:latin typeface="+mn-lt"/>
                    <a:sym typeface="Symbol"/>
                  </a:rPr>
                  <a:t> </a:t>
                </a:r>
                <a:r>
                  <a:rPr lang="de-DE" altLang="de-DE" sz="1800" i="1" dirty="0" smtClean="0">
                    <a:solidFill>
                      <a:schemeClr val="tx1"/>
                    </a:solidFill>
                    <a:latin typeface="+mn-lt"/>
                    <a:sym typeface="Symbol"/>
                  </a:rPr>
                  <a:t>j</a:t>
                </a:r>
                <a:r>
                  <a:rPr lang="de-DE" altLang="de-DE" sz="1800" dirty="0" smtClean="0">
                    <a:solidFill>
                      <a:schemeClr val="tx1"/>
                    </a:solidFill>
                    <a:latin typeface="+mn-lt"/>
                    <a:sym typeface="Symbol"/>
                  </a:rPr>
                  <a:t>. </a:t>
                </a:r>
              </a:p>
              <a:p>
                <a:pPr eaLnBrk="1" hangingPunct="1">
                  <a:lnSpc>
                    <a:spcPts val="2500"/>
                  </a:lnSpc>
                  <a:defRPr/>
                </a:pPr>
                <a:r>
                  <a:rPr lang="de-DE" altLang="de-DE" sz="1800" dirty="0" err="1" smtClean="0">
                    <a:solidFill>
                      <a:schemeClr val="tx1"/>
                    </a:solidFill>
                    <a:latin typeface="+mn-lt"/>
                    <a:sym typeface="Symbol"/>
                  </a:rPr>
                  <a:t>Here</a:t>
                </a:r>
                <a:r>
                  <a:rPr lang="de-DE" altLang="de-DE" sz="1800" dirty="0" smtClean="0">
                    <a:solidFill>
                      <a:schemeClr val="tx1"/>
                    </a:solidFill>
                    <a:latin typeface="+mn-lt"/>
                    <a:sym typeface="Symbol"/>
                  </a:rPr>
                  <a:t>, </a:t>
                </a:r>
                <a:r>
                  <a:rPr lang="de-DE" altLang="de-DE" sz="1800" dirty="0" err="1" smtClean="0">
                    <a:solidFill>
                      <a:schemeClr val="tx1"/>
                    </a:solidFill>
                    <a:latin typeface="+mn-lt"/>
                    <a:sym typeface="Symbol"/>
                  </a:rPr>
                  <a:t>length</a:t>
                </a:r>
                <a:r>
                  <a:rPr lang="de-DE" altLang="de-DE" sz="1800" dirty="0" smtClean="0">
                    <a:solidFill>
                      <a:schemeClr val="tx1"/>
                    </a:solidFill>
                    <a:latin typeface="+mn-lt"/>
                    <a:sym typeface="Symbol"/>
                  </a:rPr>
                  <a:t> </a:t>
                </a:r>
                <a:r>
                  <a:rPr lang="de-DE" altLang="de-DE" sz="1800" dirty="0" err="1" smtClean="0">
                    <a:solidFill>
                      <a:schemeClr val="tx1"/>
                    </a:solidFill>
                    <a:latin typeface="+mn-lt"/>
                    <a:sym typeface="Symbol"/>
                  </a:rPr>
                  <a:t>means</a:t>
                </a:r>
                <a:r>
                  <a:rPr lang="de-DE" altLang="de-DE" sz="1800" dirty="0" smtClean="0">
                    <a:solidFill>
                      <a:schemeClr val="tx1"/>
                    </a:solidFill>
                    <a:latin typeface="+mn-lt"/>
                    <a:sym typeface="Symbol"/>
                  </a:rPr>
                  <a:t> </a:t>
                </a:r>
                <a:r>
                  <a:rPr lang="de-DE" altLang="de-DE" sz="1800" dirty="0" err="1" smtClean="0">
                    <a:solidFill>
                      <a:schemeClr val="tx1"/>
                    </a:solidFill>
                    <a:latin typeface="+mn-lt"/>
                    <a:sym typeface="Symbol"/>
                  </a:rPr>
                  <a:t>the</a:t>
                </a:r>
                <a:r>
                  <a:rPr lang="de-DE" altLang="de-DE" sz="1800" dirty="0" smtClean="0">
                    <a:solidFill>
                      <a:schemeClr val="tx1"/>
                    </a:solidFill>
                    <a:latin typeface="+mn-lt"/>
                    <a:sym typeface="Symbol"/>
                  </a:rPr>
                  <a:t> </a:t>
                </a:r>
                <a:r>
                  <a:rPr lang="de-DE" altLang="de-DE" sz="1800" dirty="0" err="1" smtClean="0">
                    <a:solidFill>
                      <a:schemeClr val="tx1"/>
                    </a:solidFill>
                    <a:latin typeface="+mn-lt"/>
                    <a:sym typeface="Symbol"/>
                  </a:rPr>
                  <a:t>number</a:t>
                </a:r>
                <a:r>
                  <a:rPr lang="de-DE" altLang="de-DE" sz="1800" dirty="0" smtClean="0">
                    <a:solidFill>
                      <a:schemeClr val="tx1"/>
                    </a:solidFill>
                    <a:latin typeface="+mn-lt"/>
                    <a:sym typeface="Symbol"/>
                  </a:rPr>
                  <a:t> </a:t>
                </a:r>
                <a:r>
                  <a:rPr lang="de-DE" altLang="de-DE" sz="1800" dirty="0" err="1" smtClean="0">
                    <a:solidFill>
                      <a:schemeClr val="tx1"/>
                    </a:solidFill>
                    <a:latin typeface="+mn-lt"/>
                    <a:sym typeface="Symbol"/>
                  </a:rPr>
                  <a:t>of</a:t>
                </a:r>
                <a:r>
                  <a:rPr lang="de-DE" altLang="de-DE" sz="1800" dirty="0" smtClean="0">
                    <a:solidFill>
                      <a:schemeClr val="tx1"/>
                    </a:solidFill>
                    <a:latin typeface="+mn-lt"/>
                    <a:sym typeface="Symbol"/>
                  </a:rPr>
                  <a:t> </a:t>
                </a:r>
                <a:r>
                  <a:rPr lang="de-DE" altLang="de-DE" sz="1800" dirty="0" err="1" smtClean="0">
                    <a:solidFill>
                      <a:schemeClr val="tx1"/>
                    </a:solidFill>
                    <a:latin typeface="+mn-lt"/>
                    <a:sym typeface="Symbol"/>
                  </a:rPr>
                  <a:t>edges</a:t>
                </a:r>
                <a:r>
                  <a:rPr lang="de-DE" altLang="de-DE" sz="1800" dirty="0" smtClean="0">
                    <a:solidFill>
                      <a:schemeClr val="tx1"/>
                    </a:solidFill>
                    <a:latin typeface="+mn-lt"/>
                    <a:sym typeface="Symbol"/>
                  </a:rPr>
                  <a:t> </a:t>
                </a:r>
                <a:r>
                  <a:rPr lang="de-DE" altLang="de-DE" sz="1800" dirty="0" err="1" smtClean="0">
                    <a:solidFill>
                      <a:schemeClr val="tx1"/>
                    </a:solidFill>
                    <a:latin typeface="+mn-lt"/>
                    <a:sym typeface="Symbol"/>
                  </a:rPr>
                  <a:t>along</a:t>
                </a:r>
                <a:r>
                  <a:rPr lang="de-DE" altLang="de-DE" sz="1800" dirty="0" smtClean="0">
                    <a:solidFill>
                      <a:schemeClr val="tx1"/>
                    </a:solidFill>
                    <a:latin typeface="+mn-lt"/>
                    <a:sym typeface="Symbol"/>
                  </a:rPr>
                  <a:t> </a:t>
                </a:r>
                <a:r>
                  <a:rPr lang="de-DE" altLang="de-DE" sz="1800" dirty="0" err="1" smtClean="0">
                    <a:solidFill>
                      <a:schemeClr val="tx1"/>
                    </a:solidFill>
                    <a:latin typeface="+mn-lt"/>
                    <a:sym typeface="Symbol"/>
                  </a:rPr>
                  <a:t>the</a:t>
                </a:r>
                <a:r>
                  <a:rPr lang="de-DE" altLang="de-DE" sz="1800" dirty="0" smtClean="0">
                    <a:solidFill>
                      <a:schemeClr val="tx1"/>
                    </a:solidFill>
                    <a:latin typeface="+mn-lt"/>
                    <a:sym typeface="Symbol"/>
                  </a:rPr>
                  <a:t> </a:t>
                </a:r>
                <a:r>
                  <a:rPr lang="de-DE" altLang="de-DE" sz="1800" dirty="0" err="1" smtClean="0">
                    <a:solidFill>
                      <a:schemeClr val="tx1"/>
                    </a:solidFill>
                    <a:latin typeface="+mn-lt"/>
                    <a:sym typeface="Symbol"/>
                  </a:rPr>
                  <a:t>path</a:t>
                </a:r>
                <a:r>
                  <a:rPr lang="de-DE" altLang="de-DE" sz="1800" dirty="0" smtClean="0">
                    <a:solidFill>
                      <a:schemeClr val="tx1"/>
                    </a:solidFill>
                    <a:latin typeface="+mn-lt"/>
                    <a:sym typeface="Symbol"/>
                  </a:rPr>
                  <a:t>. </a:t>
                </a:r>
                <a:endParaRPr lang="en-US" altLang="de-DE" sz="1800" dirty="0">
                  <a:solidFill>
                    <a:schemeClr val="tx1"/>
                  </a:solidFill>
                  <a:sym typeface="Symbol"/>
                </a:endParaRPr>
              </a:p>
              <a:p>
                <a:pPr eaLnBrk="1" hangingPunct="1">
                  <a:lnSpc>
                    <a:spcPts val="2500"/>
                  </a:lnSpc>
                  <a:defRPr/>
                </a:pPr>
                <a:endParaRPr lang="en-US" altLang="de-DE" sz="1800" dirty="0" smtClean="0">
                  <a:solidFill>
                    <a:schemeClr val="tx1"/>
                  </a:solidFill>
                  <a:latin typeface="+mn-lt"/>
                </a:endParaRPr>
              </a:p>
              <a:p>
                <a:pPr eaLnBrk="1" hangingPunct="1">
                  <a:lnSpc>
                    <a:spcPts val="2500"/>
                  </a:lnSpc>
                  <a:defRPr/>
                </a:pPr>
                <a:r>
                  <a:rPr lang="en-US" altLang="de-DE" sz="1800" dirty="0" smtClean="0">
                    <a:solidFill>
                      <a:schemeClr val="tx1"/>
                    </a:solidFill>
                    <a:latin typeface="+mn-lt"/>
                  </a:rPr>
                  <a:t>Then, the mean </a:t>
                </a:r>
                <a:r>
                  <a:rPr lang="en-US" altLang="de-DE" sz="1800" b="1" dirty="0" smtClean="0">
                    <a:solidFill>
                      <a:schemeClr val="tx1"/>
                    </a:solidFill>
                    <a:latin typeface="+mn-lt"/>
                  </a:rPr>
                  <a:t>geodesic distance </a:t>
                </a:r>
                <a:r>
                  <a:rPr lang="en-US" altLang="de-DE" sz="1800" dirty="0" smtClean="0">
                    <a:solidFill>
                      <a:schemeClr val="tx1"/>
                    </a:solidFill>
                    <a:latin typeface="+mn-lt"/>
                  </a:rPr>
                  <a:t>from </a:t>
                </a:r>
                <a:r>
                  <a:rPr lang="en-US" altLang="de-DE" sz="1800" i="1" dirty="0" err="1" smtClean="0">
                    <a:solidFill>
                      <a:schemeClr val="tx1"/>
                    </a:solidFill>
                    <a:latin typeface="+mn-lt"/>
                  </a:rPr>
                  <a:t>i</a:t>
                </a:r>
                <a:r>
                  <a:rPr lang="en-US" altLang="de-DE" sz="1800" i="1" dirty="0" smtClean="0">
                    <a:solidFill>
                      <a:schemeClr val="tx1"/>
                    </a:solidFill>
                    <a:latin typeface="+mn-lt"/>
                  </a:rPr>
                  <a:t>, </a:t>
                </a:r>
                <a:r>
                  <a:rPr lang="en-US" altLang="de-DE" sz="1800" dirty="0" smtClean="0">
                    <a:solidFill>
                      <a:schemeClr val="tx1"/>
                    </a:solidFill>
                    <a:latin typeface="+mn-lt"/>
                  </a:rPr>
                  <a:t>averaged over all vertices </a:t>
                </a:r>
                <a:r>
                  <a:rPr lang="en-US" altLang="de-DE" sz="1800" i="1" dirty="0" smtClean="0">
                    <a:solidFill>
                      <a:schemeClr val="tx1"/>
                    </a:solidFill>
                    <a:latin typeface="+mn-lt"/>
                  </a:rPr>
                  <a:t>j </a:t>
                </a:r>
                <a:r>
                  <a:rPr lang="en-US" altLang="de-DE" sz="1800" dirty="0" smtClean="0">
                    <a:solidFill>
                      <a:schemeClr val="tx1"/>
                    </a:solidFill>
                    <a:latin typeface="+mn-lt"/>
                  </a:rPr>
                  <a:t>in the network is</a:t>
                </a:r>
              </a:p>
              <a:p>
                <a:pPr eaLnBrk="1" hangingPunct="1">
                  <a:lnSpc>
                    <a:spcPts val="2500"/>
                  </a:lnSpc>
                  <a:defRPr/>
                </a:pPr>
                <a:r>
                  <a:rPr lang="en-US" altLang="de-DE" sz="1800" dirty="0">
                    <a:solidFill>
                      <a:schemeClr val="tx1"/>
                    </a:solidFill>
                    <a:latin typeface="+mn-lt"/>
                  </a:rPr>
                  <a:t>	</a:t>
                </a:r>
                <a:r>
                  <a:rPr lang="en-US" altLang="de-DE" sz="1800" dirty="0" smtClean="0">
                    <a:solidFill>
                      <a:schemeClr val="tx1"/>
                    </a:solidFill>
                    <a:latin typeface="+mn-lt"/>
                  </a:rPr>
                  <a:t>	</a:t>
                </a:r>
                <a14:m>
                  <m:oMath xmlns:m="http://schemas.openxmlformats.org/officeDocument/2006/math">
                    <m:sSub>
                      <m:sSubPr>
                        <m:ctrlPr>
                          <a:rPr lang="en-US" altLang="de-DE" sz="1800" i="1" smtClean="0">
                            <a:solidFill>
                              <a:schemeClr val="tx1"/>
                            </a:solidFill>
                            <a:latin typeface="Cambria Math"/>
                          </a:rPr>
                        </m:ctrlPr>
                      </m:sSubPr>
                      <m:e>
                        <m:r>
                          <a:rPr lang="de-DE" altLang="de-DE" sz="1800" b="0" i="1" smtClean="0">
                            <a:solidFill>
                              <a:schemeClr val="tx1"/>
                            </a:solidFill>
                            <a:latin typeface="Cambria Math"/>
                          </a:rPr>
                          <m:t>𝑙</m:t>
                        </m:r>
                      </m:e>
                      <m:sub>
                        <m:r>
                          <a:rPr lang="de-DE" altLang="de-DE" sz="1800" b="0" i="1" smtClean="0">
                            <a:solidFill>
                              <a:schemeClr val="tx1"/>
                            </a:solidFill>
                            <a:latin typeface="Cambria Math"/>
                          </a:rPr>
                          <m:t>𝑖</m:t>
                        </m:r>
                      </m:sub>
                    </m:sSub>
                    <m:r>
                      <a:rPr lang="de-DE" altLang="de-DE" sz="1800" b="0" i="1" smtClean="0">
                        <a:solidFill>
                          <a:schemeClr val="tx1"/>
                        </a:solidFill>
                        <a:latin typeface="Cambria Math"/>
                      </a:rPr>
                      <m:t>=</m:t>
                    </m:r>
                    <m:f>
                      <m:fPr>
                        <m:ctrlPr>
                          <a:rPr lang="de-DE" altLang="de-DE" sz="1800" b="0" i="1" smtClean="0">
                            <a:solidFill>
                              <a:schemeClr val="tx1"/>
                            </a:solidFill>
                            <a:latin typeface="Cambria Math"/>
                          </a:rPr>
                        </m:ctrlPr>
                      </m:fPr>
                      <m:num>
                        <m:r>
                          <a:rPr lang="de-DE" altLang="de-DE" sz="1800" b="0" i="1" smtClean="0">
                            <a:solidFill>
                              <a:schemeClr val="tx1"/>
                            </a:solidFill>
                            <a:latin typeface="Cambria Math"/>
                          </a:rPr>
                          <m:t>1</m:t>
                        </m:r>
                      </m:num>
                      <m:den>
                        <m:r>
                          <a:rPr lang="de-DE" altLang="de-DE" sz="1800" b="0" i="1" smtClean="0">
                            <a:solidFill>
                              <a:schemeClr val="tx1"/>
                            </a:solidFill>
                            <a:latin typeface="Cambria Math"/>
                          </a:rPr>
                          <m:t>𝑛</m:t>
                        </m:r>
                      </m:den>
                    </m:f>
                    <m:nary>
                      <m:naryPr>
                        <m:chr m:val="∑"/>
                        <m:supHide m:val="on"/>
                        <m:ctrlPr>
                          <a:rPr lang="de-DE" altLang="de-DE" sz="1800" b="0" i="1" smtClean="0">
                            <a:solidFill>
                              <a:schemeClr val="tx1"/>
                            </a:solidFill>
                            <a:latin typeface="Cambria Math"/>
                          </a:rPr>
                        </m:ctrlPr>
                      </m:naryPr>
                      <m:sub>
                        <m:r>
                          <m:rPr>
                            <m:brk m:alnAt="7"/>
                          </m:rPr>
                          <a:rPr lang="de-DE" altLang="de-DE" sz="1800" b="0" i="1" smtClean="0">
                            <a:solidFill>
                              <a:schemeClr val="tx1"/>
                            </a:solidFill>
                            <a:latin typeface="Cambria Math"/>
                          </a:rPr>
                          <m:t>𝑗</m:t>
                        </m:r>
                      </m:sub>
                      <m:sup/>
                      <m:e>
                        <m:sSub>
                          <m:sSubPr>
                            <m:ctrlPr>
                              <a:rPr lang="de-DE" altLang="de-DE" sz="1800" b="0" i="1" smtClean="0">
                                <a:solidFill>
                                  <a:schemeClr val="tx1"/>
                                </a:solidFill>
                                <a:latin typeface="Cambria Math"/>
                              </a:rPr>
                            </m:ctrlPr>
                          </m:sSubPr>
                          <m:e>
                            <m:r>
                              <a:rPr lang="de-DE" altLang="de-DE" sz="1800" b="0" i="1" smtClean="0">
                                <a:solidFill>
                                  <a:schemeClr val="tx1"/>
                                </a:solidFill>
                                <a:latin typeface="Cambria Math"/>
                              </a:rPr>
                              <m:t>𝑑</m:t>
                            </m:r>
                          </m:e>
                          <m:sub>
                            <m:r>
                              <a:rPr lang="de-DE" altLang="de-DE" sz="1800" b="0" i="1" smtClean="0">
                                <a:solidFill>
                                  <a:schemeClr val="tx1"/>
                                </a:solidFill>
                                <a:latin typeface="Cambria Math"/>
                              </a:rPr>
                              <m:t>𝑖𝑗</m:t>
                            </m:r>
                          </m:sub>
                        </m:sSub>
                      </m:e>
                    </m:nary>
                  </m:oMath>
                </a14:m>
                <a:endParaRPr lang="de-DE" altLang="de-DE" sz="1800" b="0" dirty="0" smtClean="0">
                  <a:solidFill>
                    <a:schemeClr val="tx1"/>
                  </a:solidFill>
                  <a:latin typeface="+mn-lt"/>
                </a:endParaRPr>
              </a:p>
              <a:p>
                <a:pPr eaLnBrk="1" hangingPunct="1">
                  <a:lnSpc>
                    <a:spcPts val="2500"/>
                  </a:lnSpc>
                  <a:defRPr/>
                </a:pPr>
                <a:endParaRPr lang="en-US" altLang="de-DE" sz="1800" dirty="0" smtClean="0">
                  <a:solidFill>
                    <a:schemeClr val="tx1"/>
                  </a:solidFill>
                  <a:latin typeface="+mn-lt"/>
                </a:endParaRPr>
              </a:p>
              <a:p>
                <a:pPr eaLnBrk="1" hangingPunct="1">
                  <a:lnSpc>
                    <a:spcPts val="2500"/>
                  </a:lnSpc>
                  <a:defRPr/>
                </a:pPr>
                <a:r>
                  <a:rPr lang="en-US" altLang="de-DE" sz="1800" dirty="0" smtClean="0">
                    <a:solidFill>
                      <a:schemeClr val="tx1"/>
                    </a:solidFill>
                    <a:latin typeface="+mn-lt"/>
                  </a:rPr>
                  <a:t>The mean distance </a:t>
                </a:r>
                <a:r>
                  <a:rPr lang="en-US" altLang="de-DE" sz="1800" i="1" dirty="0" smtClean="0">
                    <a:solidFill>
                      <a:schemeClr val="tx1"/>
                    </a:solidFill>
                    <a:latin typeface="+mn-lt"/>
                  </a:rPr>
                  <a:t>l</a:t>
                </a:r>
                <a:r>
                  <a:rPr lang="en-US" altLang="de-DE" sz="1800" i="1" baseline="-25000" dirty="0" smtClean="0">
                    <a:solidFill>
                      <a:schemeClr val="tx1"/>
                    </a:solidFill>
                    <a:latin typeface="+mn-lt"/>
                  </a:rPr>
                  <a:t>i</a:t>
                </a:r>
                <a:r>
                  <a:rPr lang="en-US" altLang="de-DE" sz="1800" dirty="0" smtClean="0">
                    <a:solidFill>
                      <a:schemeClr val="tx1"/>
                    </a:solidFill>
                    <a:latin typeface="+mn-lt"/>
                  </a:rPr>
                  <a:t> is not a centrality measure in the same sense as the other centrality measures. </a:t>
                </a:r>
                <a:r>
                  <a:rPr lang="en-US" altLang="de-DE" sz="1800" dirty="0">
                    <a:solidFill>
                      <a:schemeClr val="tx1"/>
                    </a:solidFill>
                    <a:latin typeface="+mn-lt"/>
                  </a:rPr>
                  <a:t> </a:t>
                </a:r>
                <a:endParaRPr lang="en-US" altLang="de-DE" sz="1800" dirty="0" smtClean="0">
                  <a:solidFill>
                    <a:schemeClr val="tx1"/>
                  </a:solidFill>
                  <a:latin typeface="+mn-lt"/>
                </a:endParaRPr>
              </a:p>
              <a:p>
                <a:pPr eaLnBrk="1" hangingPunct="1">
                  <a:lnSpc>
                    <a:spcPts val="2500"/>
                  </a:lnSpc>
                  <a:defRPr/>
                </a:pPr>
                <a:endParaRPr lang="en-US" altLang="de-DE" sz="1800" dirty="0">
                  <a:solidFill>
                    <a:schemeClr val="tx1"/>
                  </a:solidFill>
                  <a:latin typeface="+mn-lt"/>
                </a:endParaRPr>
              </a:p>
              <a:p>
                <a:pPr eaLnBrk="1" hangingPunct="1">
                  <a:lnSpc>
                    <a:spcPts val="2500"/>
                  </a:lnSpc>
                  <a:defRPr/>
                </a:pPr>
                <a:r>
                  <a:rPr lang="en-US" altLang="de-DE" sz="1800" dirty="0" smtClean="0">
                    <a:solidFill>
                      <a:schemeClr val="tx1"/>
                    </a:solidFill>
                    <a:latin typeface="+mn-lt"/>
                  </a:rPr>
                  <a:t>It gives </a:t>
                </a:r>
                <a:r>
                  <a:rPr lang="en-US" altLang="de-DE" sz="1800" i="1" dirty="0" smtClean="0">
                    <a:solidFill>
                      <a:schemeClr val="tx1"/>
                    </a:solidFill>
                    <a:latin typeface="+mn-lt"/>
                  </a:rPr>
                  <a:t>low </a:t>
                </a:r>
                <a:r>
                  <a:rPr lang="en-US" altLang="de-DE" sz="1800" dirty="0" smtClean="0">
                    <a:solidFill>
                      <a:schemeClr val="tx1"/>
                    </a:solidFill>
                    <a:latin typeface="+mn-lt"/>
                  </a:rPr>
                  <a:t>values for more central vertices and high values for less central ones.</a:t>
                </a:r>
              </a:p>
            </p:txBody>
          </p:sp>
        </mc:Choice>
        <mc:Fallback xmlns="">
          <p:sp>
            <p:nvSpPr>
              <p:cNvPr id="32772" name="Rectangle 2"/>
              <p:cNvSpPr>
                <a:spLocks noRot="1" noChangeAspect="1" noMove="1" noResize="1" noEditPoints="1" noAdjustHandles="1" noChangeArrowheads="1" noChangeShapeType="1" noTextEdit="1"/>
              </p:cNvSpPr>
              <p:nvPr/>
            </p:nvSpPr>
            <p:spPr bwMode="auto">
              <a:xfrm>
                <a:off x="419100" y="620688"/>
                <a:ext cx="8040688" cy="5129609"/>
              </a:xfrm>
              <a:prstGeom prst="rect">
                <a:avLst/>
              </a:prstGeom>
              <a:blipFill rotWithShape="1">
                <a:blip r:embed="rId2"/>
                <a:stretch>
                  <a:fillRect l="-1820" t="-1189" r="-2123" b="-130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de-DE">
                    <a:noFill/>
                  </a:rPr>
                  <a:t> </a:t>
                </a:r>
              </a:p>
            </p:txBody>
          </p:sp>
        </mc:Fallback>
      </mc:AlternateContent>
      <p:sp>
        <p:nvSpPr>
          <p:cNvPr id="36868"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44182275-D364-4C45-B2E5-259D011F2998}" type="slidenum">
              <a:rPr lang="de-DE" altLang="de-DE" sz="1000" smtClean="0"/>
              <a:pPr eaLnBrk="1" hangingPunct="1">
                <a:spcBef>
                  <a:spcPct val="0"/>
                </a:spcBef>
                <a:buFontTx/>
                <a:buNone/>
              </a:pPr>
              <a:t>24</a:t>
            </a:fld>
            <a:endParaRPr lang="de-DE" altLang="de-DE" sz="1000" smtClean="0"/>
          </a:p>
        </p:txBody>
      </p:sp>
      <p:sp>
        <p:nvSpPr>
          <p:cNvPr id="36869"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SS 2014 - lecture 1</a:t>
            </a:r>
          </a:p>
        </p:txBody>
      </p:sp>
      <p:sp>
        <p:nvSpPr>
          <p:cNvPr id="36870"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Mathematics of Biological Networks</a:t>
            </a:r>
          </a:p>
        </p:txBody>
      </p:sp>
    </p:spTree>
    <p:extLst>
      <p:ext uri="{BB962C8B-B14F-4D97-AF65-F5344CB8AC3E}">
        <p14:creationId xmlns:p14="http://schemas.microsoft.com/office/powerpoint/2010/main" val="2065832545"/>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Grp="1" noChangeArrowheads="1"/>
          </p:cNvSpPr>
          <p:nvPr>
            <p:ph type="title"/>
          </p:nvPr>
        </p:nvSpPr>
        <p:spPr>
          <a:xfrm>
            <a:off x="690563" y="-12700"/>
            <a:ext cx="7831137" cy="633413"/>
          </a:xfrm>
        </p:spPr>
        <p:txBody>
          <a:bodyPr/>
          <a:lstStyle/>
          <a:p>
            <a:pPr eaLnBrk="1" hangingPunct="1"/>
            <a:r>
              <a:rPr lang="en-US" altLang="de-DE" dirty="0" smtClean="0">
                <a:ea typeface="ＭＳ Ｐゴシック" pitchFamily="34" charset="-128"/>
              </a:rPr>
              <a:t>Closeness centrality</a:t>
            </a:r>
          </a:p>
        </p:txBody>
      </p:sp>
      <mc:AlternateContent xmlns:mc="http://schemas.openxmlformats.org/markup-compatibility/2006">
        <mc:Choice xmlns:a14="http://schemas.microsoft.com/office/drawing/2010/main" Requires="a14">
          <p:sp>
            <p:nvSpPr>
              <p:cNvPr id="32772" name="Rectangle 2"/>
              <p:cNvSpPr>
                <a:spLocks/>
              </p:cNvSpPr>
              <p:nvPr/>
            </p:nvSpPr>
            <p:spPr bwMode="auto">
              <a:xfrm>
                <a:off x="419100" y="692150"/>
                <a:ext cx="8040688" cy="288540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2500"/>
                  </a:lnSpc>
                  <a:defRPr/>
                </a:pPr>
                <a:r>
                  <a:rPr lang="de-DE" altLang="de-DE" sz="1800" dirty="0" smtClean="0">
                    <a:solidFill>
                      <a:schemeClr val="tx1"/>
                    </a:solidFill>
                    <a:latin typeface="+mn-lt"/>
                  </a:rPr>
                  <a:t>The inverse </a:t>
                </a:r>
                <a:r>
                  <a:rPr lang="de-DE" altLang="de-DE" sz="1800" dirty="0" err="1" smtClean="0">
                    <a:solidFill>
                      <a:schemeClr val="tx1"/>
                    </a:solidFill>
                    <a:latin typeface="+mn-lt"/>
                  </a:rPr>
                  <a:t>of</a:t>
                </a:r>
                <a:r>
                  <a:rPr lang="de-DE" altLang="de-DE" sz="1800" dirty="0" smtClean="0">
                    <a:solidFill>
                      <a:schemeClr val="tx1"/>
                    </a:solidFill>
                    <a:latin typeface="+mn-lt"/>
                  </a:rPr>
                  <a:t> </a:t>
                </a:r>
                <a:r>
                  <a:rPr lang="de-DE" altLang="de-DE" sz="1800" i="1" dirty="0" smtClean="0">
                    <a:solidFill>
                      <a:schemeClr val="tx1"/>
                    </a:solidFill>
                    <a:latin typeface="+mn-lt"/>
                  </a:rPr>
                  <a:t>l</a:t>
                </a:r>
                <a:r>
                  <a:rPr lang="de-DE" altLang="de-DE" sz="1800" i="1" baseline="-25000" dirty="0" smtClean="0">
                    <a:solidFill>
                      <a:schemeClr val="tx1"/>
                    </a:solidFill>
                    <a:latin typeface="+mn-lt"/>
                  </a:rPr>
                  <a:t>i</a:t>
                </a:r>
                <a:r>
                  <a:rPr lang="de-DE" altLang="de-DE" sz="1800" dirty="0" smtClean="0">
                    <a:solidFill>
                      <a:schemeClr val="tx1"/>
                    </a:solidFill>
                    <a:latin typeface="+mn-lt"/>
                  </a:rPr>
                  <a:t> </a:t>
                </a:r>
                <a:r>
                  <a:rPr lang="de-DE" altLang="de-DE" sz="1800" dirty="0" err="1" smtClean="0">
                    <a:solidFill>
                      <a:schemeClr val="tx1"/>
                    </a:solidFill>
                    <a:latin typeface="+mn-lt"/>
                  </a:rPr>
                  <a:t>is</a:t>
                </a:r>
                <a:r>
                  <a:rPr lang="de-DE" altLang="de-DE" sz="1800" dirty="0" smtClean="0">
                    <a:solidFill>
                      <a:schemeClr val="tx1"/>
                    </a:solidFill>
                    <a:latin typeface="+mn-lt"/>
                  </a:rPr>
                  <a:t> </a:t>
                </a:r>
                <a:r>
                  <a:rPr lang="de-DE" altLang="de-DE" sz="1800" dirty="0" err="1" smtClean="0">
                    <a:solidFill>
                      <a:schemeClr val="tx1"/>
                    </a:solidFill>
                    <a:latin typeface="+mn-lt"/>
                  </a:rPr>
                  <a:t>called</a:t>
                </a:r>
                <a:r>
                  <a:rPr lang="de-DE" altLang="de-DE" sz="1800" dirty="0" smtClean="0">
                    <a:solidFill>
                      <a:schemeClr val="tx1"/>
                    </a:solidFill>
                    <a:latin typeface="+mn-lt"/>
                  </a:rPr>
                  <a:t> </a:t>
                </a:r>
                <a:r>
                  <a:rPr lang="de-DE" altLang="de-DE" sz="1800" dirty="0" err="1" smtClean="0">
                    <a:solidFill>
                      <a:schemeClr val="tx1"/>
                    </a:solidFill>
                    <a:latin typeface="+mn-lt"/>
                  </a:rPr>
                  <a:t>the</a:t>
                </a:r>
                <a:r>
                  <a:rPr lang="de-DE" altLang="de-DE" sz="1800" dirty="0" smtClean="0">
                    <a:solidFill>
                      <a:schemeClr val="tx1"/>
                    </a:solidFill>
                    <a:latin typeface="+mn-lt"/>
                  </a:rPr>
                  <a:t> </a:t>
                </a:r>
                <a:r>
                  <a:rPr lang="de-DE" altLang="de-DE" sz="1800" b="1" dirty="0" err="1" smtClean="0">
                    <a:solidFill>
                      <a:schemeClr val="tx1"/>
                    </a:solidFill>
                    <a:latin typeface="+mn-lt"/>
                  </a:rPr>
                  <a:t>closeness</a:t>
                </a:r>
                <a:r>
                  <a:rPr lang="de-DE" altLang="de-DE" sz="1800" b="1" dirty="0" smtClean="0">
                    <a:solidFill>
                      <a:schemeClr val="tx1"/>
                    </a:solidFill>
                    <a:latin typeface="+mn-lt"/>
                  </a:rPr>
                  <a:t> </a:t>
                </a:r>
                <a:r>
                  <a:rPr lang="de-DE" altLang="de-DE" sz="1800" b="1" dirty="0" err="1" smtClean="0">
                    <a:solidFill>
                      <a:schemeClr val="tx1"/>
                    </a:solidFill>
                    <a:latin typeface="+mn-lt"/>
                  </a:rPr>
                  <a:t>centrality</a:t>
                </a:r>
                <a:r>
                  <a:rPr lang="de-DE" altLang="de-DE" sz="1800" dirty="0" smtClean="0">
                    <a:solidFill>
                      <a:schemeClr val="tx1"/>
                    </a:solidFill>
                    <a:latin typeface="+mn-lt"/>
                  </a:rPr>
                  <a:t> </a:t>
                </a:r>
                <a:r>
                  <a:rPr lang="de-DE" altLang="de-DE" sz="1800" i="1" dirty="0" err="1" smtClean="0">
                    <a:solidFill>
                      <a:schemeClr val="tx1"/>
                    </a:solidFill>
                    <a:latin typeface="+mn-lt"/>
                  </a:rPr>
                  <a:t>C</a:t>
                </a:r>
                <a:r>
                  <a:rPr lang="de-DE" altLang="de-DE" sz="1800" i="1" baseline="-25000" dirty="0" err="1" smtClean="0">
                    <a:solidFill>
                      <a:schemeClr val="tx1"/>
                    </a:solidFill>
                    <a:latin typeface="+mn-lt"/>
                  </a:rPr>
                  <a:t>i</a:t>
                </a:r>
                <a:r>
                  <a:rPr lang="de-DE" altLang="de-DE" sz="1800" dirty="0" smtClean="0">
                    <a:solidFill>
                      <a:schemeClr val="tx1"/>
                    </a:solidFill>
                    <a:latin typeface="+mn-lt"/>
                  </a:rPr>
                  <a:t> </a:t>
                </a:r>
                <a:endParaRPr lang="de-DE" altLang="de-DE" sz="1800" dirty="0">
                  <a:solidFill>
                    <a:schemeClr val="tx1"/>
                  </a:solidFill>
                  <a:latin typeface="+mn-lt"/>
                </a:endParaRPr>
              </a:p>
              <a:p>
                <a:pPr eaLnBrk="1" hangingPunct="1">
                  <a:lnSpc>
                    <a:spcPts val="2500"/>
                  </a:lnSpc>
                  <a:defRPr/>
                </a:pPr>
                <a:endParaRPr lang="en-US" altLang="de-DE" sz="1800" dirty="0" smtClean="0">
                  <a:solidFill>
                    <a:schemeClr val="tx1"/>
                  </a:solidFill>
                  <a:latin typeface="+mn-lt"/>
                </a:endParaRPr>
              </a:p>
              <a:p>
                <a:pPr eaLnBrk="1" hangingPunct="1">
                  <a:lnSpc>
                    <a:spcPts val="2500"/>
                  </a:lnSpc>
                  <a:defRPr/>
                </a:pPr>
                <a:r>
                  <a:rPr lang="en-US" altLang="de-DE" sz="1800" dirty="0">
                    <a:solidFill>
                      <a:schemeClr val="tx1"/>
                    </a:solidFill>
                    <a:latin typeface="+mn-lt"/>
                  </a:rPr>
                  <a:t>	</a:t>
                </a:r>
                <a:r>
                  <a:rPr lang="en-US" altLang="de-DE" sz="1800" dirty="0" smtClean="0">
                    <a:solidFill>
                      <a:schemeClr val="tx1"/>
                    </a:solidFill>
                    <a:latin typeface="+mn-lt"/>
                  </a:rPr>
                  <a:t>	</a:t>
                </a:r>
                <a14:m>
                  <m:oMath xmlns:m="http://schemas.openxmlformats.org/officeDocument/2006/math">
                    <m:sSub>
                      <m:sSubPr>
                        <m:ctrlPr>
                          <a:rPr lang="en-US" altLang="de-DE" sz="1800" i="1" smtClean="0">
                            <a:solidFill>
                              <a:schemeClr val="tx1"/>
                            </a:solidFill>
                            <a:latin typeface="Cambria Math"/>
                          </a:rPr>
                        </m:ctrlPr>
                      </m:sSubPr>
                      <m:e>
                        <m:r>
                          <a:rPr lang="de-DE" altLang="de-DE" sz="1800" b="0" i="1" smtClean="0">
                            <a:solidFill>
                              <a:schemeClr val="tx1"/>
                            </a:solidFill>
                            <a:latin typeface="Cambria Math"/>
                          </a:rPr>
                          <m:t>𝐶</m:t>
                        </m:r>
                      </m:e>
                      <m:sub>
                        <m:r>
                          <a:rPr lang="de-DE" altLang="de-DE" sz="1800" b="0" i="1" smtClean="0">
                            <a:solidFill>
                              <a:schemeClr val="tx1"/>
                            </a:solidFill>
                            <a:latin typeface="Cambria Math"/>
                          </a:rPr>
                          <m:t>𝑖</m:t>
                        </m:r>
                      </m:sub>
                    </m:sSub>
                    <m:r>
                      <a:rPr lang="de-DE" altLang="de-DE" sz="1800" b="0" i="1" smtClean="0">
                        <a:solidFill>
                          <a:schemeClr val="tx1"/>
                        </a:solidFill>
                        <a:latin typeface="Cambria Math"/>
                      </a:rPr>
                      <m:t>=</m:t>
                    </m:r>
                    <m:f>
                      <m:fPr>
                        <m:ctrlPr>
                          <a:rPr lang="de-DE" altLang="de-DE" sz="1800" b="0" i="1" smtClean="0">
                            <a:solidFill>
                              <a:schemeClr val="tx1"/>
                            </a:solidFill>
                            <a:latin typeface="Cambria Math"/>
                          </a:rPr>
                        </m:ctrlPr>
                      </m:fPr>
                      <m:num>
                        <m:r>
                          <a:rPr lang="de-DE" altLang="de-DE" sz="1800" b="0" i="1" smtClean="0">
                            <a:solidFill>
                              <a:schemeClr val="tx1"/>
                            </a:solidFill>
                            <a:latin typeface="Cambria Math"/>
                          </a:rPr>
                          <m:t>1</m:t>
                        </m:r>
                      </m:num>
                      <m:den>
                        <m:sSub>
                          <m:sSubPr>
                            <m:ctrlPr>
                              <a:rPr lang="de-DE" altLang="de-DE" sz="1800" b="0" i="1" smtClean="0">
                                <a:solidFill>
                                  <a:schemeClr val="tx1"/>
                                </a:solidFill>
                                <a:latin typeface="Cambria Math"/>
                              </a:rPr>
                            </m:ctrlPr>
                          </m:sSubPr>
                          <m:e>
                            <m:r>
                              <a:rPr lang="de-DE" altLang="de-DE" sz="1800" b="0" i="1" smtClean="0">
                                <a:solidFill>
                                  <a:schemeClr val="tx1"/>
                                </a:solidFill>
                                <a:latin typeface="Cambria Math"/>
                              </a:rPr>
                              <m:t>𝑙</m:t>
                            </m:r>
                          </m:e>
                          <m:sub>
                            <m:r>
                              <a:rPr lang="de-DE" altLang="de-DE" sz="1800" b="0" i="1" smtClean="0">
                                <a:solidFill>
                                  <a:schemeClr val="tx1"/>
                                </a:solidFill>
                                <a:latin typeface="Cambria Math"/>
                              </a:rPr>
                              <m:t>𝑖</m:t>
                            </m:r>
                          </m:sub>
                        </m:sSub>
                      </m:den>
                    </m:f>
                    <m:r>
                      <a:rPr lang="de-DE" altLang="de-DE" sz="1800" b="0" i="1" smtClean="0">
                        <a:solidFill>
                          <a:schemeClr val="tx1"/>
                        </a:solidFill>
                        <a:latin typeface="Cambria Math"/>
                      </a:rPr>
                      <m:t>=</m:t>
                    </m:r>
                    <m:f>
                      <m:fPr>
                        <m:ctrlPr>
                          <a:rPr lang="de-DE" altLang="de-DE" sz="1800" b="0" i="1" smtClean="0">
                            <a:solidFill>
                              <a:schemeClr val="tx1"/>
                            </a:solidFill>
                            <a:latin typeface="Cambria Math"/>
                          </a:rPr>
                        </m:ctrlPr>
                      </m:fPr>
                      <m:num>
                        <m:r>
                          <a:rPr lang="de-DE" altLang="de-DE" sz="1800" b="0" i="1" smtClean="0">
                            <a:solidFill>
                              <a:schemeClr val="tx1"/>
                            </a:solidFill>
                            <a:latin typeface="Cambria Math"/>
                          </a:rPr>
                          <m:t>𝑛</m:t>
                        </m:r>
                      </m:num>
                      <m:den>
                        <m:nary>
                          <m:naryPr>
                            <m:chr m:val="∑"/>
                            <m:supHide m:val="on"/>
                            <m:ctrlPr>
                              <a:rPr lang="de-DE" altLang="de-DE" sz="1800" b="0" i="1" smtClean="0">
                                <a:solidFill>
                                  <a:schemeClr val="tx1"/>
                                </a:solidFill>
                                <a:latin typeface="Cambria Math"/>
                              </a:rPr>
                            </m:ctrlPr>
                          </m:naryPr>
                          <m:sub>
                            <m:r>
                              <m:rPr>
                                <m:brk m:alnAt="7"/>
                              </m:rPr>
                              <a:rPr lang="de-DE" altLang="de-DE" sz="1800" b="0" i="1" smtClean="0">
                                <a:solidFill>
                                  <a:schemeClr val="tx1"/>
                                </a:solidFill>
                                <a:latin typeface="Cambria Math"/>
                              </a:rPr>
                              <m:t>𝑗</m:t>
                            </m:r>
                          </m:sub>
                          <m:sup/>
                          <m:e>
                            <m:sSub>
                              <m:sSubPr>
                                <m:ctrlPr>
                                  <a:rPr lang="de-DE" altLang="de-DE" sz="1800" b="0" i="1" smtClean="0">
                                    <a:solidFill>
                                      <a:schemeClr val="tx1"/>
                                    </a:solidFill>
                                    <a:latin typeface="Cambria Math"/>
                                  </a:rPr>
                                </m:ctrlPr>
                              </m:sSubPr>
                              <m:e>
                                <m:r>
                                  <a:rPr lang="de-DE" altLang="de-DE" sz="1800" b="0" i="1" smtClean="0">
                                    <a:solidFill>
                                      <a:schemeClr val="tx1"/>
                                    </a:solidFill>
                                    <a:latin typeface="Cambria Math"/>
                                  </a:rPr>
                                  <m:t>𝑑</m:t>
                                </m:r>
                              </m:e>
                              <m:sub>
                                <m:r>
                                  <a:rPr lang="de-DE" altLang="de-DE" sz="1800" b="0" i="1" smtClean="0">
                                    <a:solidFill>
                                      <a:schemeClr val="tx1"/>
                                    </a:solidFill>
                                    <a:latin typeface="Cambria Math"/>
                                  </a:rPr>
                                  <m:t>𝑖𝑗</m:t>
                                </m:r>
                              </m:sub>
                            </m:sSub>
                          </m:e>
                        </m:nary>
                      </m:den>
                    </m:f>
                  </m:oMath>
                </a14:m>
                <a:endParaRPr lang="de-DE" altLang="de-DE" sz="1800" b="0" dirty="0" smtClean="0">
                  <a:solidFill>
                    <a:schemeClr val="tx1"/>
                  </a:solidFill>
                  <a:latin typeface="+mn-lt"/>
                </a:endParaRPr>
              </a:p>
              <a:p>
                <a:pPr eaLnBrk="1" hangingPunct="1">
                  <a:lnSpc>
                    <a:spcPts val="2500"/>
                  </a:lnSpc>
                  <a:defRPr/>
                </a:pPr>
                <a:endParaRPr lang="en-US" altLang="de-DE" sz="1800" dirty="0" smtClean="0">
                  <a:solidFill>
                    <a:schemeClr val="tx1"/>
                  </a:solidFill>
                  <a:latin typeface="+mn-lt"/>
                </a:endParaRPr>
              </a:p>
              <a:p>
                <a:pPr eaLnBrk="1" hangingPunct="1">
                  <a:lnSpc>
                    <a:spcPts val="2500"/>
                  </a:lnSpc>
                  <a:defRPr/>
                </a:pPr>
                <a:r>
                  <a:rPr lang="en-US" altLang="de-DE" sz="1800" dirty="0" smtClean="0">
                    <a:solidFill>
                      <a:schemeClr val="tx1"/>
                    </a:solidFill>
                    <a:latin typeface="+mn-lt"/>
                  </a:rPr>
                  <a:t>It has become popular in recent years to rank film actors according to their closeness centrality in the network of who has appeared in films with who else.</a:t>
                </a:r>
              </a:p>
              <a:p>
                <a:pPr eaLnBrk="1" hangingPunct="1">
                  <a:lnSpc>
                    <a:spcPts val="2500"/>
                  </a:lnSpc>
                  <a:defRPr/>
                </a:pPr>
                <a:endParaRPr lang="en-US" altLang="de-DE" sz="1800" dirty="0">
                  <a:solidFill>
                    <a:schemeClr val="tx1"/>
                  </a:solidFill>
                  <a:latin typeface="+mn-lt"/>
                </a:endParaRPr>
              </a:p>
              <a:p>
                <a:pPr eaLnBrk="1" hangingPunct="1">
                  <a:lnSpc>
                    <a:spcPts val="2500"/>
                  </a:lnSpc>
                  <a:defRPr/>
                </a:pPr>
                <a:r>
                  <a:rPr lang="en-US" altLang="de-DE" sz="1800" dirty="0" smtClean="0">
                    <a:solidFill>
                      <a:schemeClr val="tx1"/>
                    </a:solidFill>
                    <a:latin typeface="+mn-lt"/>
                  </a:rPr>
                  <a:t>Using data from www.imdb.com the largest component of the network includes more than 98 % of about half a million actors.</a:t>
                </a:r>
              </a:p>
            </p:txBody>
          </p:sp>
        </mc:Choice>
        <mc:Fallback>
          <p:sp>
            <p:nvSpPr>
              <p:cNvPr id="32772" name="Rectangle 2"/>
              <p:cNvSpPr>
                <a:spLocks noRot="1" noChangeAspect="1" noMove="1" noResize="1" noEditPoints="1" noAdjustHandles="1" noChangeArrowheads="1" noChangeShapeType="1" noTextEdit="1"/>
              </p:cNvSpPr>
              <p:nvPr/>
            </p:nvSpPr>
            <p:spPr bwMode="auto">
              <a:xfrm>
                <a:off x="419100" y="692150"/>
                <a:ext cx="8040688" cy="2885405"/>
              </a:xfrm>
              <a:prstGeom prst="rect">
                <a:avLst/>
              </a:prstGeom>
              <a:blipFill rotWithShape="1">
                <a:blip r:embed="rId2"/>
                <a:stretch>
                  <a:fillRect l="-1820" t="-2114" r="-1289" b="-317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de-DE">
                    <a:noFill/>
                  </a:rPr>
                  <a:t> </a:t>
                </a:r>
              </a:p>
            </p:txBody>
          </p:sp>
        </mc:Fallback>
      </mc:AlternateContent>
      <p:sp>
        <p:nvSpPr>
          <p:cNvPr id="36868"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44182275-D364-4C45-B2E5-259D011F2998}" type="slidenum">
              <a:rPr lang="de-DE" altLang="de-DE" sz="1000" smtClean="0"/>
              <a:pPr eaLnBrk="1" hangingPunct="1">
                <a:spcBef>
                  <a:spcPct val="0"/>
                </a:spcBef>
                <a:buFontTx/>
                <a:buNone/>
              </a:pPr>
              <a:t>25</a:t>
            </a:fld>
            <a:endParaRPr lang="de-DE" altLang="de-DE" sz="1000" smtClean="0"/>
          </a:p>
        </p:txBody>
      </p:sp>
      <p:sp>
        <p:nvSpPr>
          <p:cNvPr id="36869"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SS 2014 - lecture 1</a:t>
            </a:r>
          </a:p>
        </p:txBody>
      </p:sp>
      <p:sp>
        <p:nvSpPr>
          <p:cNvPr id="36870"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Mathematics of Biological Networks</a:t>
            </a:r>
          </a:p>
        </p:txBody>
      </p:sp>
    </p:spTree>
    <p:extLst>
      <p:ext uri="{BB962C8B-B14F-4D97-AF65-F5344CB8AC3E}">
        <p14:creationId xmlns:p14="http://schemas.microsoft.com/office/powerpoint/2010/main" val="4137670920"/>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Grp="1" noChangeArrowheads="1"/>
          </p:cNvSpPr>
          <p:nvPr>
            <p:ph type="title"/>
          </p:nvPr>
        </p:nvSpPr>
        <p:spPr>
          <a:xfrm>
            <a:off x="690563" y="-12700"/>
            <a:ext cx="7831137" cy="633413"/>
          </a:xfrm>
        </p:spPr>
        <p:txBody>
          <a:bodyPr/>
          <a:lstStyle/>
          <a:p>
            <a:pPr eaLnBrk="1" hangingPunct="1"/>
            <a:r>
              <a:rPr lang="en-US" altLang="de-DE" dirty="0" smtClean="0">
                <a:ea typeface="ＭＳ Ｐゴシック" pitchFamily="34" charset="-128"/>
              </a:rPr>
              <a:t>Closeness centrality</a:t>
            </a:r>
          </a:p>
        </p:txBody>
      </p:sp>
      <p:sp>
        <p:nvSpPr>
          <p:cNvPr id="32772" name="Rectangle 2"/>
          <p:cNvSpPr>
            <a:spLocks/>
          </p:cNvSpPr>
          <p:nvPr/>
        </p:nvSpPr>
        <p:spPr bwMode="auto">
          <a:xfrm>
            <a:off x="419100" y="548680"/>
            <a:ext cx="8473380" cy="5770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2500"/>
              </a:lnSpc>
              <a:defRPr/>
            </a:pPr>
            <a:r>
              <a:rPr lang="de-DE" altLang="de-DE" sz="1800" dirty="0" smtClean="0">
                <a:solidFill>
                  <a:schemeClr val="tx1"/>
                </a:solidFill>
                <a:latin typeface="+mn-lt"/>
              </a:rPr>
              <a:t>The </a:t>
            </a:r>
            <a:r>
              <a:rPr lang="de-DE" altLang="de-DE" sz="1800" dirty="0" err="1" smtClean="0">
                <a:solidFill>
                  <a:schemeClr val="tx1"/>
                </a:solidFill>
                <a:latin typeface="+mn-lt"/>
              </a:rPr>
              <a:t>highest</a:t>
            </a:r>
            <a:r>
              <a:rPr lang="de-DE" altLang="de-DE" sz="1800" dirty="0" smtClean="0">
                <a:solidFill>
                  <a:schemeClr val="tx1"/>
                </a:solidFill>
                <a:latin typeface="+mn-lt"/>
              </a:rPr>
              <a:t> </a:t>
            </a:r>
            <a:r>
              <a:rPr lang="de-DE" altLang="de-DE" sz="1800" dirty="0" err="1" smtClean="0">
                <a:solidFill>
                  <a:schemeClr val="tx1"/>
                </a:solidFill>
                <a:latin typeface="+mn-lt"/>
              </a:rPr>
              <a:t>closeness</a:t>
            </a:r>
            <a:r>
              <a:rPr lang="de-DE" altLang="de-DE" sz="1800" dirty="0" smtClean="0">
                <a:solidFill>
                  <a:schemeClr val="tx1"/>
                </a:solidFill>
                <a:latin typeface="+mn-lt"/>
              </a:rPr>
              <a:t> </a:t>
            </a:r>
            <a:r>
              <a:rPr lang="de-DE" altLang="de-DE" sz="1800" dirty="0" err="1" smtClean="0">
                <a:solidFill>
                  <a:schemeClr val="tx1"/>
                </a:solidFill>
                <a:latin typeface="+mn-lt"/>
              </a:rPr>
              <a:t>centrality</a:t>
            </a:r>
            <a:r>
              <a:rPr lang="de-DE" altLang="de-DE" sz="1800" dirty="0" smtClean="0">
                <a:solidFill>
                  <a:schemeClr val="tx1"/>
                </a:solidFill>
                <a:latin typeface="+mn-lt"/>
              </a:rPr>
              <a:t> </a:t>
            </a:r>
            <a:r>
              <a:rPr lang="de-DE" altLang="de-DE" sz="1800" dirty="0" err="1" smtClean="0">
                <a:solidFill>
                  <a:schemeClr val="tx1"/>
                </a:solidFill>
                <a:latin typeface="+mn-lt"/>
              </a:rPr>
              <a:t>of</a:t>
            </a:r>
            <a:r>
              <a:rPr lang="de-DE" altLang="de-DE" sz="1800" dirty="0" smtClean="0">
                <a:solidFill>
                  <a:schemeClr val="tx1"/>
                </a:solidFill>
                <a:latin typeface="+mn-lt"/>
              </a:rPr>
              <a:t> </a:t>
            </a:r>
            <a:r>
              <a:rPr lang="de-DE" altLang="de-DE" sz="1800" dirty="0" err="1" smtClean="0">
                <a:solidFill>
                  <a:schemeClr val="tx1"/>
                </a:solidFill>
                <a:latin typeface="+mn-lt"/>
              </a:rPr>
              <a:t>any</a:t>
            </a:r>
            <a:r>
              <a:rPr lang="de-DE" altLang="de-DE" sz="1800" dirty="0" smtClean="0">
                <a:solidFill>
                  <a:schemeClr val="tx1"/>
                </a:solidFill>
                <a:latin typeface="+mn-lt"/>
              </a:rPr>
              <a:t> </a:t>
            </a:r>
            <a:r>
              <a:rPr lang="de-DE" altLang="de-DE" sz="1800" dirty="0" err="1" smtClean="0">
                <a:solidFill>
                  <a:schemeClr val="tx1"/>
                </a:solidFill>
                <a:latin typeface="+mn-lt"/>
              </a:rPr>
              <a:t>actor</a:t>
            </a:r>
            <a:r>
              <a:rPr lang="de-DE" altLang="de-DE" sz="1800" dirty="0" smtClean="0">
                <a:solidFill>
                  <a:schemeClr val="tx1"/>
                </a:solidFill>
                <a:latin typeface="+mn-lt"/>
              </a:rPr>
              <a:t> </a:t>
            </a:r>
            <a:r>
              <a:rPr lang="de-DE" altLang="de-DE" sz="1800" dirty="0" err="1" smtClean="0">
                <a:solidFill>
                  <a:schemeClr val="tx1"/>
                </a:solidFill>
                <a:latin typeface="+mn-lt"/>
              </a:rPr>
              <a:t>is</a:t>
            </a:r>
            <a:r>
              <a:rPr lang="de-DE" altLang="de-DE" sz="1800" dirty="0" smtClean="0">
                <a:solidFill>
                  <a:schemeClr val="tx1"/>
                </a:solidFill>
                <a:latin typeface="+mn-lt"/>
              </a:rPr>
              <a:t> </a:t>
            </a:r>
          </a:p>
          <a:p>
            <a:pPr eaLnBrk="1" hangingPunct="1">
              <a:lnSpc>
                <a:spcPts val="2500"/>
              </a:lnSpc>
              <a:defRPr/>
            </a:pPr>
            <a:r>
              <a:rPr lang="de-DE" altLang="de-DE" sz="1800" dirty="0" smtClean="0">
                <a:solidFill>
                  <a:schemeClr val="tx1"/>
                </a:solidFill>
                <a:latin typeface="+mn-lt"/>
              </a:rPr>
              <a:t>0.4143 </a:t>
            </a:r>
            <a:r>
              <a:rPr lang="de-DE" altLang="de-DE" sz="1800" dirty="0" err="1" smtClean="0">
                <a:solidFill>
                  <a:schemeClr val="tx1"/>
                </a:solidFill>
                <a:latin typeface="+mn-lt"/>
              </a:rPr>
              <a:t>for</a:t>
            </a:r>
            <a:r>
              <a:rPr lang="de-DE" altLang="de-DE" sz="1800" dirty="0" smtClean="0">
                <a:solidFill>
                  <a:schemeClr val="tx1"/>
                </a:solidFill>
                <a:latin typeface="+mn-lt"/>
              </a:rPr>
              <a:t> Christopher Lee.</a:t>
            </a:r>
          </a:p>
          <a:p>
            <a:pPr eaLnBrk="1" hangingPunct="1">
              <a:lnSpc>
                <a:spcPts val="2500"/>
              </a:lnSpc>
              <a:defRPr/>
            </a:pPr>
            <a:endParaRPr lang="de-DE" altLang="de-DE" sz="1800" dirty="0">
              <a:solidFill>
                <a:schemeClr val="tx1"/>
              </a:solidFill>
              <a:latin typeface="+mn-lt"/>
            </a:endParaRPr>
          </a:p>
          <a:p>
            <a:pPr eaLnBrk="1" hangingPunct="1">
              <a:lnSpc>
                <a:spcPts val="2500"/>
              </a:lnSpc>
              <a:defRPr/>
            </a:pPr>
            <a:r>
              <a:rPr lang="de-DE" altLang="de-DE" sz="1800" dirty="0" smtClean="0">
                <a:solidFill>
                  <a:schemeClr val="tx1"/>
                </a:solidFill>
                <a:latin typeface="+mn-lt"/>
              </a:rPr>
              <a:t>The </a:t>
            </a:r>
            <a:r>
              <a:rPr lang="de-DE" altLang="de-DE" sz="1800" dirty="0" err="1" smtClean="0">
                <a:solidFill>
                  <a:schemeClr val="tx1"/>
                </a:solidFill>
                <a:latin typeface="+mn-lt"/>
              </a:rPr>
              <a:t>second</a:t>
            </a:r>
            <a:r>
              <a:rPr lang="de-DE" altLang="de-DE" sz="1800" dirty="0" smtClean="0">
                <a:solidFill>
                  <a:schemeClr val="tx1"/>
                </a:solidFill>
                <a:latin typeface="+mn-lt"/>
              </a:rPr>
              <a:t> </a:t>
            </a:r>
            <a:r>
              <a:rPr lang="de-DE" altLang="de-DE" sz="1800" dirty="0" err="1" smtClean="0">
                <a:solidFill>
                  <a:schemeClr val="tx1"/>
                </a:solidFill>
                <a:latin typeface="+mn-lt"/>
              </a:rPr>
              <a:t>highest</a:t>
            </a:r>
            <a:r>
              <a:rPr lang="de-DE" altLang="de-DE" sz="1800" dirty="0" smtClean="0">
                <a:solidFill>
                  <a:schemeClr val="tx1"/>
                </a:solidFill>
                <a:latin typeface="+mn-lt"/>
              </a:rPr>
              <a:t> </a:t>
            </a:r>
            <a:r>
              <a:rPr lang="de-DE" altLang="de-DE" sz="1800" dirty="0" err="1" smtClean="0">
                <a:solidFill>
                  <a:schemeClr val="tx1"/>
                </a:solidFill>
                <a:latin typeface="+mn-lt"/>
              </a:rPr>
              <a:t>centrality</a:t>
            </a:r>
            <a:r>
              <a:rPr lang="de-DE" altLang="de-DE" sz="1800" dirty="0" smtClean="0">
                <a:solidFill>
                  <a:schemeClr val="tx1"/>
                </a:solidFill>
                <a:latin typeface="+mn-lt"/>
              </a:rPr>
              <a:t> </a:t>
            </a:r>
            <a:r>
              <a:rPr lang="de-DE" altLang="de-DE" sz="1800" dirty="0" err="1" smtClean="0">
                <a:solidFill>
                  <a:schemeClr val="tx1"/>
                </a:solidFill>
                <a:latin typeface="+mn-lt"/>
              </a:rPr>
              <a:t>has</a:t>
            </a:r>
            <a:r>
              <a:rPr lang="de-DE" altLang="de-DE" sz="1800" dirty="0" smtClean="0">
                <a:solidFill>
                  <a:schemeClr val="tx1"/>
                </a:solidFill>
                <a:latin typeface="+mn-lt"/>
              </a:rPr>
              <a:t> </a:t>
            </a:r>
          </a:p>
          <a:p>
            <a:pPr eaLnBrk="1" hangingPunct="1">
              <a:lnSpc>
                <a:spcPts val="2500"/>
              </a:lnSpc>
              <a:defRPr/>
            </a:pPr>
            <a:r>
              <a:rPr lang="de-DE" altLang="de-DE" sz="1800" dirty="0" smtClean="0">
                <a:solidFill>
                  <a:schemeClr val="tx1"/>
                </a:solidFill>
                <a:latin typeface="+mn-lt"/>
              </a:rPr>
              <a:t>Donald </a:t>
            </a:r>
            <a:r>
              <a:rPr lang="de-DE" altLang="de-DE" sz="1800" dirty="0" err="1" smtClean="0">
                <a:solidFill>
                  <a:schemeClr val="tx1"/>
                </a:solidFill>
                <a:latin typeface="+mn-lt"/>
              </a:rPr>
              <a:t>Pleasence</a:t>
            </a:r>
            <a:r>
              <a:rPr lang="de-DE" altLang="de-DE" sz="1800" dirty="0" smtClean="0">
                <a:solidFill>
                  <a:schemeClr val="tx1"/>
                </a:solidFill>
                <a:latin typeface="+mn-lt"/>
              </a:rPr>
              <a:t> (0.4138).</a:t>
            </a:r>
          </a:p>
          <a:p>
            <a:pPr eaLnBrk="1" hangingPunct="1">
              <a:lnSpc>
                <a:spcPts val="2500"/>
              </a:lnSpc>
              <a:defRPr/>
            </a:pPr>
            <a:endParaRPr lang="de-DE" altLang="de-DE" sz="1800" dirty="0">
              <a:solidFill>
                <a:schemeClr val="tx1"/>
              </a:solidFill>
              <a:latin typeface="+mn-lt"/>
            </a:endParaRPr>
          </a:p>
          <a:p>
            <a:pPr eaLnBrk="1" hangingPunct="1">
              <a:lnSpc>
                <a:spcPts val="2500"/>
              </a:lnSpc>
              <a:defRPr/>
            </a:pPr>
            <a:endParaRPr lang="de-DE" altLang="de-DE" sz="1800" dirty="0" smtClean="0">
              <a:solidFill>
                <a:schemeClr val="tx1"/>
              </a:solidFill>
              <a:latin typeface="+mn-lt"/>
            </a:endParaRPr>
          </a:p>
          <a:p>
            <a:pPr eaLnBrk="1" hangingPunct="1">
              <a:lnSpc>
                <a:spcPts val="2500"/>
              </a:lnSpc>
              <a:defRPr/>
            </a:pPr>
            <a:endParaRPr lang="de-DE" altLang="de-DE" sz="1800" dirty="0" smtClean="0">
              <a:solidFill>
                <a:schemeClr val="tx1"/>
              </a:solidFill>
              <a:latin typeface="+mn-lt"/>
            </a:endParaRPr>
          </a:p>
          <a:p>
            <a:pPr eaLnBrk="1" hangingPunct="1">
              <a:lnSpc>
                <a:spcPts val="2500"/>
              </a:lnSpc>
              <a:defRPr/>
            </a:pPr>
            <a:r>
              <a:rPr lang="de-DE" altLang="de-DE" sz="1800" dirty="0" smtClean="0">
                <a:solidFill>
                  <a:schemeClr val="tx1"/>
                </a:solidFill>
                <a:latin typeface="+mn-lt"/>
              </a:rPr>
              <a:t>The </a:t>
            </a:r>
            <a:r>
              <a:rPr lang="de-DE" altLang="de-DE" sz="1800" dirty="0" err="1" smtClean="0">
                <a:solidFill>
                  <a:schemeClr val="tx1"/>
                </a:solidFill>
                <a:latin typeface="+mn-lt"/>
              </a:rPr>
              <a:t>lowest</a:t>
            </a:r>
            <a:r>
              <a:rPr lang="de-DE" altLang="de-DE" sz="1800" dirty="0" smtClean="0">
                <a:solidFill>
                  <a:schemeClr val="tx1"/>
                </a:solidFill>
                <a:latin typeface="+mn-lt"/>
              </a:rPr>
              <a:t> </a:t>
            </a:r>
            <a:r>
              <a:rPr lang="de-DE" altLang="de-DE" sz="1800" dirty="0" err="1" smtClean="0">
                <a:solidFill>
                  <a:schemeClr val="tx1"/>
                </a:solidFill>
                <a:latin typeface="+mn-lt"/>
              </a:rPr>
              <a:t>value</a:t>
            </a:r>
            <a:r>
              <a:rPr lang="de-DE" altLang="de-DE" sz="1800" dirty="0" smtClean="0">
                <a:solidFill>
                  <a:schemeClr val="tx1"/>
                </a:solidFill>
                <a:latin typeface="+mn-lt"/>
              </a:rPr>
              <a:t> </a:t>
            </a:r>
            <a:r>
              <a:rPr lang="de-DE" altLang="de-DE" sz="1800" dirty="0" err="1" smtClean="0">
                <a:solidFill>
                  <a:schemeClr val="tx1"/>
                </a:solidFill>
                <a:latin typeface="+mn-lt"/>
              </a:rPr>
              <a:t>has</a:t>
            </a:r>
            <a:r>
              <a:rPr lang="de-DE" altLang="de-DE" sz="1800" dirty="0" smtClean="0">
                <a:solidFill>
                  <a:schemeClr val="tx1"/>
                </a:solidFill>
                <a:latin typeface="+mn-lt"/>
              </a:rPr>
              <a:t> </a:t>
            </a:r>
            <a:r>
              <a:rPr lang="de-DE" altLang="de-DE" sz="1800" dirty="0" err="1" smtClean="0">
                <a:solidFill>
                  <a:schemeClr val="tx1"/>
                </a:solidFill>
                <a:latin typeface="+mn-lt"/>
              </a:rPr>
              <a:t>the</a:t>
            </a:r>
            <a:r>
              <a:rPr lang="de-DE" altLang="de-DE" sz="1800" dirty="0" smtClean="0">
                <a:solidFill>
                  <a:schemeClr val="tx1"/>
                </a:solidFill>
                <a:latin typeface="+mn-lt"/>
              </a:rPr>
              <a:t> </a:t>
            </a:r>
            <a:r>
              <a:rPr lang="de-DE" altLang="de-DE" sz="1800" dirty="0" err="1" smtClean="0">
                <a:solidFill>
                  <a:schemeClr val="tx1"/>
                </a:solidFill>
                <a:latin typeface="+mn-lt"/>
              </a:rPr>
              <a:t>Iranian</a:t>
            </a:r>
            <a:r>
              <a:rPr lang="de-DE" altLang="de-DE" sz="1800" dirty="0" smtClean="0">
                <a:solidFill>
                  <a:schemeClr val="tx1"/>
                </a:solidFill>
                <a:latin typeface="+mn-lt"/>
              </a:rPr>
              <a:t> </a:t>
            </a:r>
            <a:r>
              <a:rPr lang="de-DE" altLang="de-DE" sz="1800" dirty="0" err="1" smtClean="0">
                <a:solidFill>
                  <a:schemeClr val="tx1"/>
                </a:solidFill>
                <a:latin typeface="+mn-lt"/>
              </a:rPr>
              <a:t>actress</a:t>
            </a:r>
            <a:r>
              <a:rPr lang="de-DE" altLang="de-DE" sz="1800" dirty="0" smtClean="0">
                <a:solidFill>
                  <a:schemeClr val="tx1"/>
                </a:solidFill>
                <a:latin typeface="+mn-lt"/>
              </a:rPr>
              <a:t> </a:t>
            </a:r>
            <a:r>
              <a:rPr lang="de-DE" altLang="de-DE" sz="1800" dirty="0" err="1" smtClean="0">
                <a:solidFill>
                  <a:schemeClr val="tx1"/>
                </a:solidFill>
                <a:latin typeface="+mn-lt"/>
              </a:rPr>
              <a:t>Leia</a:t>
            </a:r>
            <a:r>
              <a:rPr lang="de-DE" altLang="de-DE" sz="1800" dirty="0" smtClean="0">
                <a:solidFill>
                  <a:schemeClr val="tx1"/>
                </a:solidFill>
                <a:latin typeface="+mn-lt"/>
              </a:rPr>
              <a:t> </a:t>
            </a:r>
            <a:r>
              <a:rPr lang="de-DE" altLang="de-DE" sz="1800" dirty="0" err="1" smtClean="0">
                <a:solidFill>
                  <a:schemeClr val="tx1"/>
                </a:solidFill>
                <a:latin typeface="+mn-lt"/>
              </a:rPr>
              <a:t>Zanganeh</a:t>
            </a:r>
            <a:r>
              <a:rPr lang="de-DE" altLang="de-DE" sz="1800" dirty="0" smtClean="0">
                <a:solidFill>
                  <a:schemeClr val="tx1"/>
                </a:solidFill>
                <a:latin typeface="+mn-lt"/>
              </a:rPr>
              <a:t> (0.1154).</a:t>
            </a:r>
          </a:p>
          <a:p>
            <a:pPr eaLnBrk="1" hangingPunct="1">
              <a:lnSpc>
                <a:spcPts val="2500"/>
              </a:lnSpc>
              <a:defRPr/>
            </a:pPr>
            <a:endParaRPr lang="de-DE" altLang="de-DE" sz="1800" dirty="0" smtClean="0">
              <a:solidFill>
                <a:schemeClr val="tx1"/>
              </a:solidFill>
              <a:latin typeface="+mn-lt"/>
            </a:endParaRPr>
          </a:p>
          <a:p>
            <a:pPr eaLnBrk="1" hangingPunct="1">
              <a:lnSpc>
                <a:spcPts val="2500"/>
              </a:lnSpc>
              <a:defRPr/>
            </a:pPr>
            <a:r>
              <a:rPr lang="de-DE" altLang="de-DE" sz="1800" dirty="0" smtClean="0">
                <a:solidFill>
                  <a:schemeClr val="tx1"/>
                </a:solidFill>
                <a:latin typeface="+mn-lt"/>
                <a:cs typeface="Arial"/>
              </a:rPr>
              <a:t>→ </a:t>
            </a:r>
            <a:r>
              <a:rPr lang="de-DE" altLang="de-DE" sz="1800" dirty="0" err="1" smtClean="0">
                <a:solidFill>
                  <a:schemeClr val="tx1"/>
                </a:solidFill>
                <a:latin typeface="+mn-lt"/>
                <a:cs typeface="Arial"/>
              </a:rPr>
              <a:t>the</a:t>
            </a:r>
            <a:r>
              <a:rPr lang="de-DE" altLang="de-DE" sz="1800" dirty="0" smtClean="0">
                <a:solidFill>
                  <a:schemeClr val="tx1"/>
                </a:solidFill>
                <a:latin typeface="+mn-lt"/>
                <a:cs typeface="Arial"/>
              </a:rPr>
              <a:t> </a:t>
            </a:r>
            <a:r>
              <a:rPr lang="de-DE" altLang="de-DE" sz="1800" dirty="0" err="1" smtClean="0">
                <a:solidFill>
                  <a:schemeClr val="tx1"/>
                </a:solidFill>
                <a:latin typeface="+mn-lt"/>
                <a:cs typeface="Arial"/>
              </a:rPr>
              <a:t>closeness</a:t>
            </a:r>
            <a:r>
              <a:rPr lang="de-DE" altLang="de-DE" sz="1800" dirty="0" smtClean="0">
                <a:solidFill>
                  <a:schemeClr val="tx1"/>
                </a:solidFill>
                <a:latin typeface="+mn-lt"/>
                <a:cs typeface="Arial"/>
              </a:rPr>
              <a:t> </a:t>
            </a:r>
            <a:r>
              <a:rPr lang="de-DE" altLang="de-DE" sz="1800" dirty="0" err="1" smtClean="0">
                <a:solidFill>
                  <a:schemeClr val="tx1"/>
                </a:solidFill>
                <a:latin typeface="+mn-lt"/>
                <a:cs typeface="Arial"/>
              </a:rPr>
              <a:t>centrality</a:t>
            </a:r>
            <a:r>
              <a:rPr lang="de-DE" altLang="de-DE" sz="1800" dirty="0" smtClean="0">
                <a:solidFill>
                  <a:schemeClr val="tx1"/>
                </a:solidFill>
                <a:latin typeface="+mn-lt"/>
                <a:cs typeface="Arial"/>
              </a:rPr>
              <a:t> </a:t>
            </a:r>
            <a:r>
              <a:rPr lang="de-DE" altLang="de-DE" sz="1800" dirty="0" err="1" smtClean="0">
                <a:solidFill>
                  <a:schemeClr val="tx1"/>
                </a:solidFill>
                <a:latin typeface="+mn-lt"/>
                <a:cs typeface="Arial"/>
              </a:rPr>
              <a:t>values</a:t>
            </a:r>
            <a:r>
              <a:rPr lang="de-DE" altLang="de-DE" sz="1800" dirty="0" smtClean="0">
                <a:solidFill>
                  <a:schemeClr val="tx1"/>
                </a:solidFill>
                <a:latin typeface="+mn-lt"/>
                <a:cs typeface="Arial"/>
              </a:rPr>
              <a:t> </a:t>
            </a:r>
            <a:r>
              <a:rPr lang="de-DE" altLang="de-DE" sz="1800" dirty="0" err="1" smtClean="0">
                <a:solidFill>
                  <a:schemeClr val="tx1"/>
                </a:solidFill>
                <a:latin typeface="+mn-lt"/>
                <a:cs typeface="Arial"/>
              </a:rPr>
              <a:t>are</a:t>
            </a:r>
            <a:r>
              <a:rPr lang="de-DE" altLang="de-DE" sz="1800" dirty="0" smtClean="0">
                <a:solidFill>
                  <a:schemeClr val="tx1"/>
                </a:solidFill>
                <a:latin typeface="+mn-lt"/>
                <a:cs typeface="Arial"/>
              </a:rPr>
              <a:t> </a:t>
            </a:r>
            <a:r>
              <a:rPr lang="de-DE" altLang="de-DE" sz="1800" dirty="0" err="1" smtClean="0">
                <a:solidFill>
                  <a:schemeClr val="tx1"/>
                </a:solidFill>
                <a:latin typeface="+mn-lt"/>
                <a:cs typeface="Arial"/>
              </a:rPr>
              <a:t>crammed</a:t>
            </a:r>
            <a:r>
              <a:rPr lang="de-DE" altLang="de-DE" sz="1800" dirty="0" smtClean="0">
                <a:solidFill>
                  <a:schemeClr val="tx1"/>
                </a:solidFill>
                <a:latin typeface="+mn-lt"/>
                <a:cs typeface="Arial"/>
              </a:rPr>
              <a:t> in a </a:t>
            </a:r>
            <a:r>
              <a:rPr lang="de-DE" altLang="de-DE" sz="1800" dirty="0" err="1" smtClean="0">
                <a:solidFill>
                  <a:schemeClr val="tx1"/>
                </a:solidFill>
                <a:latin typeface="+mn-lt"/>
                <a:cs typeface="Arial"/>
              </a:rPr>
              <a:t>very</a:t>
            </a:r>
            <a:r>
              <a:rPr lang="de-DE" altLang="de-DE" sz="1800" dirty="0" smtClean="0">
                <a:solidFill>
                  <a:schemeClr val="tx1"/>
                </a:solidFill>
                <a:latin typeface="+mn-lt"/>
                <a:cs typeface="Arial"/>
              </a:rPr>
              <a:t> </a:t>
            </a:r>
            <a:r>
              <a:rPr lang="de-DE" altLang="de-DE" sz="1800" dirty="0" err="1" smtClean="0">
                <a:solidFill>
                  <a:schemeClr val="tx1"/>
                </a:solidFill>
                <a:latin typeface="+mn-lt"/>
                <a:cs typeface="Arial"/>
              </a:rPr>
              <a:t>small</a:t>
            </a:r>
            <a:r>
              <a:rPr lang="de-DE" altLang="de-DE" sz="1800" dirty="0" smtClean="0">
                <a:solidFill>
                  <a:schemeClr val="tx1"/>
                </a:solidFill>
                <a:latin typeface="+mn-lt"/>
                <a:cs typeface="Arial"/>
              </a:rPr>
              <a:t> </a:t>
            </a:r>
            <a:r>
              <a:rPr lang="de-DE" altLang="de-DE" sz="1800" dirty="0" err="1" smtClean="0">
                <a:solidFill>
                  <a:schemeClr val="tx1"/>
                </a:solidFill>
                <a:latin typeface="+mn-lt"/>
                <a:cs typeface="Arial"/>
              </a:rPr>
              <a:t>interval</a:t>
            </a:r>
            <a:r>
              <a:rPr lang="de-DE" altLang="de-DE" sz="1800" dirty="0" smtClean="0">
                <a:solidFill>
                  <a:schemeClr val="tx1"/>
                </a:solidFill>
                <a:latin typeface="+mn-lt"/>
                <a:cs typeface="Arial"/>
              </a:rPr>
              <a:t> [</a:t>
            </a:r>
            <a:r>
              <a:rPr lang="de-DE" altLang="de-DE" sz="1800" dirty="0" smtClean="0">
                <a:solidFill>
                  <a:schemeClr val="tx1"/>
                </a:solidFill>
                <a:latin typeface="+mn-lt"/>
                <a:cs typeface="Arial"/>
              </a:rPr>
              <a:t>0,0.4143]</a:t>
            </a:r>
            <a:endParaRPr lang="de-DE" altLang="de-DE" sz="1800" dirty="0" smtClean="0">
              <a:solidFill>
                <a:schemeClr val="tx1"/>
              </a:solidFill>
              <a:latin typeface="+mn-lt"/>
              <a:cs typeface="Arial"/>
            </a:endParaRPr>
          </a:p>
          <a:p>
            <a:pPr eaLnBrk="1" hangingPunct="1">
              <a:lnSpc>
                <a:spcPts val="2500"/>
              </a:lnSpc>
              <a:defRPr/>
            </a:pPr>
            <a:endParaRPr lang="de-DE" altLang="de-DE" sz="1800" dirty="0">
              <a:solidFill>
                <a:schemeClr val="tx1"/>
              </a:solidFill>
              <a:latin typeface="+mn-lt"/>
              <a:cs typeface="Arial"/>
            </a:endParaRPr>
          </a:p>
          <a:p>
            <a:pPr eaLnBrk="1" hangingPunct="1">
              <a:lnSpc>
                <a:spcPts val="2500"/>
              </a:lnSpc>
              <a:defRPr/>
            </a:pPr>
            <a:r>
              <a:rPr lang="de-DE" altLang="de-DE" sz="1800" dirty="0" smtClean="0">
                <a:solidFill>
                  <a:schemeClr val="tx1"/>
                </a:solidFill>
                <a:latin typeface="+mn-lt"/>
                <a:cs typeface="Arial"/>
              </a:rPr>
              <a:t>Other </a:t>
            </a:r>
            <a:r>
              <a:rPr lang="de-DE" altLang="de-DE" sz="1800" dirty="0" err="1" smtClean="0">
                <a:solidFill>
                  <a:schemeClr val="tx1"/>
                </a:solidFill>
                <a:latin typeface="+mn-lt"/>
                <a:cs typeface="Arial"/>
              </a:rPr>
              <a:t>centrality</a:t>
            </a:r>
            <a:r>
              <a:rPr lang="de-DE" altLang="de-DE" sz="1800" dirty="0" smtClean="0">
                <a:solidFill>
                  <a:schemeClr val="tx1"/>
                </a:solidFill>
                <a:latin typeface="+mn-lt"/>
                <a:cs typeface="Arial"/>
              </a:rPr>
              <a:t> </a:t>
            </a:r>
            <a:r>
              <a:rPr lang="de-DE" altLang="de-DE" sz="1800" dirty="0" err="1" smtClean="0">
                <a:solidFill>
                  <a:schemeClr val="tx1"/>
                </a:solidFill>
                <a:latin typeface="+mn-lt"/>
                <a:cs typeface="Arial"/>
              </a:rPr>
              <a:t>measures</a:t>
            </a:r>
            <a:r>
              <a:rPr lang="de-DE" altLang="de-DE" sz="1800" dirty="0" smtClean="0">
                <a:solidFill>
                  <a:schemeClr val="tx1"/>
                </a:solidFill>
                <a:latin typeface="+mn-lt"/>
                <a:cs typeface="Arial"/>
              </a:rPr>
              <a:t> </a:t>
            </a:r>
            <a:r>
              <a:rPr lang="de-DE" altLang="de-DE" sz="1800" dirty="0" err="1" smtClean="0">
                <a:solidFill>
                  <a:schemeClr val="tx1"/>
                </a:solidFill>
                <a:latin typeface="+mn-lt"/>
                <a:cs typeface="Arial"/>
              </a:rPr>
              <a:t>including</a:t>
            </a:r>
            <a:r>
              <a:rPr lang="de-DE" altLang="de-DE" sz="1800" dirty="0" smtClean="0">
                <a:solidFill>
                  <a:schemeClr val="tx1"/>
                </a:solidFill>
                <a:latin typeface="+mn-lt"/>
                <a:cs typeface="Arial"/>
              </a:rPr>
              <a:t> </a:t>
            </a:r>
            <a:r>
              <a:rPr lang="de-DE" altLang="de-DE" sz="1800" dirty="0" err="1" smtClean="0">
                <a:solidFill>
                  <a:schemeClr val="tx1"/>
                </a:solidFill>
                <a:latin typeface="+mn-lt"/>
                <a:cs typeface="Arial"/>
              </a:rPr>
              <a:t>degree</a:t>
            </a:r>
            <a:r>
              <a:rPr lang="de-DE" altLang="de-DE" sz="1800" dirty="0" smtClean="0">
                <a:solidFill>
                  <a:schemeClr val="tx1"/>
                </a:solidFill>
                <a:latin typeface="+mn-lt"/>
                <a:cs typeface="Arial"/>
              </a:rPr>
              <a:t> </a:t>
            </a:r>
            <a:r>
              <a:rPr lang="de-DE" altLang="de-DE" sz="1800" dirty="0" err="1" smtClean="0">
                <a:solidFill>
                  <a:schemeClr val="tx1"/>
                </a:solidFill>
                <a:latin typeface="+mn-lt"/>
                <a:cs typeface="Arial"/>
              </a:rPr>
              <a:t>centrality</a:t>
            </a:r>
            <a:r>
              <a:rPr lang="de-DE" altLang="de-DE" sz="1800" dirty="0" smtClean="0">
                <a:solidFill>
                  <a:schemeClr val="tx1"/>
                </a:solidFill>
                <a:latin typeface="+mn-lt"/>
                <a:cs typeface="Arial"/>
              </a:rPr>
              <a:t> </a:t>
            </a:r>
            <a:r>
              <a:rPr lang="de-DE" altLang="de-DE" sz="1800" dirty="0" err="1" smtClean="0">
                <a:solidFill>
                  <a:schemeClr val="tx1"/>
                </a:solidFill>
                <a:latin typeface="+mn-lt"/>
                <a:cs typeface="Arial"/>
              </a:rPr>
              <a:t>and</a:t>
            </a:r>
            <a:r>
              <a:rPr lang="de-DE" altLang="de-DE" sz="1800" dirty="0" smtClean="0">
                <a:solidFill>
                  <a:schemeClr val="tx1"/>
                </a:solidFill>
                <a:latin typeface="+mn-lt"/>
                <a:cs typeface="Arial"/>
              </a:rPr>
              <a:t> </a:t>
            </a:r>
            <a:r>
              <a:rPr lang="de-DE" altLang="de-DE" sz="1800" dirty="0" err="1" smtClean="0">
                <a:solidFill>
                  <a:schemeClr val="tx1"/>
                </a:solidFill>
                <a:latin typeface="+mn-lt"/>
                <a:cs typeface="Arial"/>
              </a:rPr>
              <a:t>eigenvector</a:t>
            </a:r>
            <a:r>
              <a:rPr lang="de-DE" altLang="de-DE" sz="1800" dirty="0" smtClean="0">
                <a:solidFill>
                  <a:schemeClr val="tx1"/>
                </a:solidFill>
                <a:latin typeface="+mn-lt"/>
                <a:cs typeface="Arial"/>
              </a:rPr>
              <a:t> </a:t>
            </a:r>
            <a:r>
              <a:rPr lang="de-DE" altLang="de-DE" sz="1800" dirty="0" err="1" smtClean="0">
                <a:solidFill>
                  <a:schemeClr val="tx1"/>
                </a:solidFill>
                <a:latin typeface="+mn-lt"/>
                <a:cs typeface="Arial"/>
              </a:rPr>
              <a:t>centrality</a:t>
            </a:r>
            <a:r>
              <a:rPr lang="de-DE" altLang="de-DE" sz="1800" dirty="0" smtClean="0">
                <a:solidFill>
                  <a:schemeClr val="tx1"/>
                </a:solidFill>
                <a:latin typeface="+mn-lt"/>
                <a:cs typeface="Arial"/>
              </a:rPr>
              <a:t> </a:t>
            </a:r>
            <a:r>
              <a:rPr lang="de-DE" altLang="de-DE" sz="1800" dirty="0" err="1" smtClean="0">
                <a:solidFill>
                  <a:schemeClr val="tx1"/>
                </a:solidFill>
                <a:latin typeface="+mn-lt"/>
                <a:cs typeface="Arial"/>
              </a:rPr>
              <a:t>typically</a:t>
            </a:r>
            <a:r>
              <a:rPr lang="de-DE" altLang="de-DE" sz="1800" dirty="0" smtClean="0">
                <a:solidFill>
                  <a:schemeClr val="tx1"/>
                </a:solidFill>
                <a:latin typeface="+mn-lt"/>
                <a:cs typeface="Arial"/>
              </a:rPr>
              <a:t> </a:t>
            </a:r>
            <a:r>
              <a:rPr lang="de-DE" altLang="de-DE" sz="1800" dirty="0" err="1" smtClean="0">
                <a:solidFill>
                  <a:schemeClr val="tx1"/>
                </a:solidFill>
                <a:latin typeface="+mn-lt"/>
                <a:cs typeface="Arial"/>
              </a:rPr>
              <a:t>don‘t</a:t>
            </a:r>
            <a:r>
              <a:rPr lang="de-DE" altLang="de-DE" sz="1800" dirty="0" smtClean="0">
                <a:solidFill>
                  <a:schemeClr val="tx1"/>
                </a:solidFill>
                <a:latin typeface="+mn-lt"/>
                <a:cs typeface="Arial"/>
              </a:rPr>
              <a:t> </a:t>
            </a:r>
            <a:r>
              <a:rPr lang="de-DE" altLang="de-DE" sz="1800" dirty="0" err="1" smtClean="0">
                <a:solidFill>
                  <a:schemeClr val="tx1"/>
                </a:solidFill>
                <a:latin typeface="+mn-lt"/>
                <a:cs typeface="Arial"/>
              </a:rPr>
              <a:t>suffer</a:t>
            </a:r>
            <a:r>
              <a:rPr lang="de-DE" altLang="de-DE" sz="1800" dirty="0" smtClean="0">
                <a:solidFill>
                  <a:schemeClr val="tx1"/>
                </a:solidFill>
                <a:latin typeface="+mn-lt"/>
                <a:cs typeface="Arial"/>
              </a:rPr>
              <a:t> </a:t>
            </a:r>
            <a:r>
              <a:rPr lang="de-DE" altLang="de-DE" sz="1800" dirty="0" err="1" smtClean="0">
                <a:solidFill>
                  <a:schemeClr val="tx1"/>
                </a:solidFill>
                <a:latin typeface="+mn-lt"/>
                <a:cs typeface="Arial"/>
              </a:rPr>
              <a:t>from</a:t>
            </a:r>
            <a:r>
              <a:rPr lang="de-DE" altLang="de-DE" sz="1800" dirty="0" smtClean="0">
                <a:solidFill>
                  <a:schemeClr val="tx1"/>
                </a:solidFill>
                <a:latin typeface="+mn-lt"/>
                <a:cs typeface="Arial"/>
              </a:rPr>
              <a:t> </a:t>
            </a:r>
            <a:r>
              <a:rPr lang="de-DE" altLang="de-DE" sz="1800" dirty="0" err="1" smtClean="0">
                <a:solidFill>
                  <a:schemeClr val="tx1"/>
                </a:solidFill>
                <a:latin typeface="+mn-lt"/>
                <a:cs typeface="Arial"/>
              </a:rPr>
              <a:t>this</a:t>
            </a:r>
            <a:r>
              <a:rPr lang="de-DE" altLang="de-DE" sz="1800" dirty="0" smtClean="0">
                <a:solidFill>
                  <a:schemeClr val="tx1"/>
                </a:solidFill>
                <a:latin typeface="+mn-lt"/>
                <a:cs typeface="Arial"/>
              </a:rPr>
              <a:t> </a:t>
            </a:r>
            <a:r>
              <a:rPr lang="de-DE" altLang="de-DE" sz="1800" dirty="0" err="1" smtClean="0">
                <a:solidFill>
                  <a:schemeClr val="tx1"/>
                </a:solidFill>
                <a:latin typeface="+mn-lt"/>
                <a:cs typeface="Arial"/>
              </a:rPr>
              <a:t>problem</a:t>
            </a:r>
            <a:r>
              <a:rPr lang="de-DE" altLang="de-DE" sz="1800" dirty="0" smtClean="0">
                <a:solidFill>
                  <a:schemeClr val="tx1"/>
                </a:solidFill>
                <a:latin typeface="+mn-lt"/>
                <a:cs typeface="Arial"/>
              </a:rPr>
              <a:t>. </a:t>
            </a:r>
            <a:r>
              <a:rPr lang="de-DE" altLang="de-DE" sz="1800" dirty="0" err="1" smtClean="0">
                <a:solidFill>
                  <a:schemeClr val="tx1"/>
                </a:solidFill>
                <a:latin typeface="+mn-lt"/>
                <a:cs typeface="Arial"/>
              </a:rPr>
              <a:t>They</a:t>
            </a:r>
            <a:r>
              <a:rPr lang="de-DE" altLang="de-DE" sz="1800" dirty="0" smtClean="0">
                <a:solidFill>
                  <a:schemeClr val="tx1"/>
                </a:solidFill>
                <a:latin typeface="+mn-lt"/>
                <a:cs typeface="Arial"/>
              </a:rPr>
              <a:t> </a:t>
            </a:r>
            <a:r>
              <a:rPr lang="de-DE" altLang="de-DE" sz="1800" dirty="0" err="1" smtClean="0">
                <a:solidFill>
                  <a:schemeClr val="tx1"/>
                </a:solidFill>
                <a:latin typeface="+mn-lt"/>
                <a:cs typeface="Arial"/>
              </a:rPr>
              <a:t>have</a:t>
            </a:r>
            <a:r>
              <a:rPr lang="de-DE" altLang="de-DE" sz="1800" dirty="0" smtClean="0">
                <a:solidFill>
                  <a:schemeClr val="tx1"/>
                </a:solidFill>
                <a:latin typeface="+mn-lt"/>
                <a:cs typeface="Arial"/>
              </a:rPr>
              <a:t> a wider </a:t>
            </a:r>
            <a:r>
              <a:rPr lang="de-DE" altLang="de-DE" sz="1800" dirty="0" err="1" smtClean="0">
                <a:solidFill>
                  <a:schemeClr val="tx1"/>
                </a:solidFill>
                <a:latin typeface="+mn-lt"/>
                <a:cs typeface="Arial"/>
              </a:rPr>
              <a:t>dynamic</a:t>
            </a:r>
            <a:r>
              <a:rPr lang="de-DE" altLang="de-DE" sz="1800" dirty="0" smtClean="0">
                <a:solidFill>
                  <a:schemeClr val="tx1"/>
                </a:solidFill>
                <a:latin typeface="+mn-lt"/>
                <a:cs typeface="Arial"/>
              </a:rPr>
              <a:t> </a:t>
            </a:r>
            <a:r>
              <a:rPr lang="de-DE" altLang="de-DE" sz="1800" dirty="0" err="1" smtClean="0">
                <a:solidFill>
                  <a:schemeClr val="tx1"/>
                </a:solidFill>
                <a:latin typeface="+mn-lt"/>
                <a:cs typeface="Arial"/>
              </a:rPr>
              <a:t>range</a:t>
            </a:r>
            <a:r>
              <a:rPr lang="de-DE" altLang="de-DE" sz="1800" dirty="0" smtClean="0">
                <a:solidFill>
                  <a:schemeClr val="tx1"/>
                </a:solidFill>
                <a:latin typeface="+mn-lt"/>
                <a:cs typeface="Arial"/>
              </a:rPr>
              <a:t>.</a:t>
            </a:r>
          </a:p>
          <a:p>
            <a:pPr eaLnBrk="1" hangingPunct="1">
              <a:lnSpc>
                <a:spcPts val="2500"/>
              </a:lnSpc>
              <a:defRPr/>
            </a:pPr>
            <a:endParaRPr lang="de-DE" altLang="de-DE" sz="1400" dirty="0" smtClean="0">
              <a:solidFill>
                <a:schemeClr val="tx1"/>
              </a:solidFill>
              <a:latin typeface="+mn-lt"/>
              <a:cs typeface="Arial"/>
            </a:endParaRPr>
          </a:p>
          <a:p>
            <a:pPr eaLnBrk="1" hangingPunct="1">
              <a:lnSpc>
                <a:spcPts val="2500"/>
              </a:lnSpc>
              <a:defRPr/>
            </a:pPr>
            <a:endParaRPr lang="de-DE" altLang="de-DE" sz="1400" dirty="0">
              <a:solidFill>
                <a:schemeClr val="tx1"/>
              </a:solidFill>
              <a:latin typeface="+mn-lt"/>
              <a:cs typeface="Arial"/>
            </a:endParaRPr>
          </a:p>
          <a:p>
            <a:pPr eaLnBrk="1" hangingPunct="1">
              <a:lnSpc>
                <a:spcPts val="2500"/>
              </a:lnSpc>
              <a:defRPr/>
            </a:pPr>
            <a:endParaRPr lang="de-DE" altLang="de-DE" sz="1400" dirty="0">
              <a:solidFill>
                <a:schemeClr val="tx1"/>
              </a:solidFill>
              <a:latin typeface="+mn-lt"/>
              <a:cs typeface="Arial"/>
            </a:endParaRPr>
          </a:p>
          <a:p>
            <a:pPr eaLnBrk="1" hangingPunct="1">
              <a:lnSpc>
                <a:spcPts val="2500"/>
              </a:lnSpc>
              <a:defRPr/>
            </a:pPr>
            <a:r>
              <a:rPr lang="de-DE" altLang="de-DE" sz="1400" dirty="0" smtClean="0">
                <a:solidFill>
                  <a:schemeClr val="tx1"/>
                </a:solidFill>
                <a:latin typeface="+mn-lt"/>
                <a:cs typeface="Arial"/>
              </a:rPr>
              <a:t>Pictures </a:t>
            </a:r>
            <a:r>
              <a:rPr lang="de-DE" altLang="de-DE" sz="1400" dirty="0" err="1" smtClean="0">
                <a:solidFill>
                  <a:schemeClr val="tx1"/>
                </a:solidFill>
                <a:latin typeface="+mn-lt"/>
                <a:cs typeface="Arial"/>
              </a:rPr>
              <a:t>from</a:t>
            </a:r>
            <a:r>
              <a:rPr lang="de-DE" altLang="de-DE" sz="1400" dirty="0" smtClean="0">
                <a:solidFill>
                  <a:schemeClr val="tx1"/>
                </a:solidFill>
                <a:latin typeface="+mn-lt"/>
                <a:cs typeface="Arial"/>
              </a:rPr>
              <a:t> </a:t>
            </a:r>
            <a:r>
              <a:rPr lang="de-DE" altLang="de-DE" sz="1400" dirty="0" err="1" smtClean="0">
                <a:solidFill>
                  <a:schemeClr val="tx1"/>
                </a:solidFill>
                <a:latin typeface="+mn-lt"/>
                <a:cs typeface="Arial"/>
              </a:rPr>
              <a:t>wikipedia</a:t>
            </a:r>
            <a:endParaRPr lang="en-US" altLang="de-DE" sz="1400" dirty="0" smtClean="0">
              <a:solidFill>
                <a:schemeClr val="tx1"/>
              </a:solidFill>
              <a:latin typeface="+mn-lt"/>
            </a:endParaRPr>
          </a:p>
        </p:txBody>
      </p:sp>
      <p:sp>
        <p:nvSpPr>
          <p:cNvPr id="36868"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44182275-D364-4C45-B2E5-259D011F2998}" type="slidenum">
              <a:rPr lang="de-DE" altLang="de-DE" sz="1000" smtClean="0"/>
              <a:pPr eaLnBrk="1" hangingPunct="1">
                <a:spcBef>
                  <a:spcPct val="0"/>
                </a:spcBef>
                <a:buFontTx/>
                <a:buNone/>
              </a:pPr>
              <a:t>26</a:t>
            </a:fld>
            <a:endParaRPr lang="de-DE" altLang="de-DE" sz="1000" smtClean="0"/>
          </a:p>
        </p:txBody>
      </p:sp>
      <p:sp>
        <p:nvSpPr>
          <p:cNvPr id="36869"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SS 2014 - lecture 1</a:t>
            </a:r>
          </a:p>
        </p:txBody>
      </p:sp>
      <p:sp>
        <p:nvSpPr>
          <p:cNvPr id="36870"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Mathematics of Biological Networks</a:t>
            </a:r>
          </a:p>
        </p:txBody>
      </p:sp>
      <p:pic>
        <p:nvPicPr>
          <p:cNvPr id="6146" name="Picture 2" descr="http://upload.wikimedia.org/wikipedia/en/thumb/8/83/Scaramanga.png/220px-Scaramanga.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4892" y="548680"/>
            <a:ext cx="2095500" cy="157162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Donald Pleasence Allan Warren edit.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960" y="1067454"/>
            <a:ext cx="1368152" cy="1853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204186"/>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liennummernplatzhalt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000">
                <a:solidFill>
                  <a:srgbClr val="000000"/>
                </a:solidFill>
                <a:latin typeface="Gill Sans" charset="0"/>
                <a:ea typeface="ヒラギノ角ゴ ProN W3" charset="-128"/>
                <a:sym typeface="Gill Sans" charset="0"/>
              </a:defRPr>
            </a:lvl1pPr>
            <a:lvl2pPr marL="522368" indent="-200911" eaLnBrk="0" hangingPunct="0">
              <a:defRPr sz="2000">
                <a:solidFill>
                  <a:srgbClr val="000000"/>
                </a:solidFill>
                <a:latin typeface="Gill Sans" charset="0"/>
                <a:ea typeface="ヒラギノ角ゴ ProN W3" charset="-128"/>
                <a:sym typeface="Gill Sans" charset="0"/>
              </a:defRPr>
            </a:lvl2pPr>
            <a:lvl3pPr marL="803643" indent="-160729" eaLnBrk="0" hangingPunct="0">
              <a:defRPr sz="2000">
                <a:solidFill>
                  <a:srgbClr val="000000"/>
                </a:solidFill>
                <a:latin typeface="Gill Sans" charset="0"/>
                <a:ea typeface="ヒラギノ角ゴ ProN W3" charset="-128"/>
                <a:sym typeface="Gill Sans" charset="0"/>
              </a:defRPr>
            </a:lvl3pPr>
            <a:lvl4pPr marL="1125101" indent="-160729" eaLnBrk="0" hangingPunct="0">
              <a:defRPr sz="2000">
                <a:solidFill>
                  <a:srgbClr val="000000"/>
                </a:solidFill>
                <a:latin typeface="Gill Sans" charset="0"/>
                <a:ea typeface="ヒラギノ角ゴ ProN W3" charset="-128"/>
                <a:sym typeface="Gill Sans" charset="0"/>
              </a:defRPr>
            </a:lvl4pPr>
            <a:lvl5pPr marL="1446558" indent="-160729" eaLnBrk="0" hangingPunct="0">
              <a:defRPr sz="2000">
                <a:solidFill>
                  <a:srgbClr val="000000"/>
                </a:solidFill>
                <a:latin typeface="Gill Sans" charset="0"/>
                <a:ea typeface="ヒラギノ角ゴ ProN W3" charset="-128"/>
                <a:sym typeface="Gill Sans" charset="0"/>
              </a:defRPr>
            </a:lvl5pPr>
            <a:lvl6pPr marL="1768015" indent="-160729" eaLnBrk="0" fontAlgn="base" hangingPunct="0">
              <a:lnSpc>
                <a:spcPct val="110000"/>
              </a:lnSpc>
              <a:spcBef>
                <a:spcPct val="0"/>
              </a:spcBef>
              <a:spcAft>
                <a:spcPct val="0"/>
              </a:spcAft>
              <a:defRPr sz="2000">
                <a:solidFill>
                  <a:srgbClr val="000000"/>
                </a:solidFill>
                <a:latin typeface="Gill Sans" charset="0"/>
                <a:ea typeface="ヒラギノ角ゴ ProN W3" charset="-128"/>
                <a:sym typeface="Gill Sans" charset="0"/>
              </a:defRPr>
            </a:lvl6pPr>
            <a:lvl7pPr marL="2089473" indent="-160729" eaLnBrk="0" fontAlgn="base" hangingPunct="0">
              <a:lnSpc>
                <a:spcPct val="110000"/>
              </a:lnSpc>
              <a:spcBef>
                <a:spcPct val="0"/>
              </a:spcBef>
              <a:spcAft>
                <a:spcPct val="0"/>
              </a:spcAft>
              <a:defRPr sz="2000">
                <a:solidFill>
                  <a:srgbClr val="000000"/>
                </a:solidFill>
                <a:latin typeface="Gill Sans" charset="0"/>
                <a:ea typeface="ヒラギノ角ゴ ProN W3" charset="-128"/>
                <a:sym typeface="Gill Sans" charset="0"/>
              </a:defRPr>
            </a:lvl7pPr>
            <a:lvl8pPr marL="2410930" indent="-160729" eaLnBrk="0" fontAlgn="base" hangingPunct="0">
              <a:lnSpc>
                <a:spcPct val="110000"/>
              </a:lnSpc>
              <a:spcBef>
                <a:spcPct val="0"/>
              </a:spcBef>
              <a:spcAft>
                <a:spcPct val="0"/>
              </a:spcAft>
              <a:defRPr sz="2000">
                <a:solidFill>
                  <a:srgbClr val="000000"/>
                </a:solidFill>
                <a:latin typeface="Gill Sans" charset="0"/>
                <a:ea typeface="ヒラギノ角ゴ ProN W3" charset="-128"/>
                <a:sym typeface="Gill Sans" charset="0"/>
              </a:defRPr>
            </a:lvl8pPr>
            <a:lvl9pPr marL="2732387" indent="-160729" eaLnBrk="0" fontAlgn="base" hangingPunct="0">
              <a:lnSpc>
                <a:spcPct val="110000"/>
              </a:lnSpc>
              <a:spcBef>
                <a:spcPct val="0"/>
              </a:spcBef>
              <a:spcAft>
                <a:spcPct val="0"/>
              </a:spcAft>
              <a:defRPr sz="2000">
                <a:solidFill>
                  <a:srgbClr val="000000"/>
                </a:solidFill>
                <a:latin typeface="Gill Sans" charset="0"/>
                <a:ea typeface="ヒラギノ角ゴ ProN W3" charset="-128"/>
                <a:sym typeface="Gill Sans" charset="0"/>
              </a:defRPr>
            </a:lvl9pPr>
          </a:lstStyle>
          <a:p>
            <a:pPr eaLnBrk="1" hangingPunct="1"/>
            <a:fld id="{628C2667-67FB-474E-9CC8-C9352531EA37}" type="slidenum">
              <a:rPr lang="en-US" altLang="de-DE" sz="1300">
                <a:solidFill>
                  <a:schemeClr val="tx1"/>
                </a:solidFill>
              </a:rPr>
              <a:pPr eaLnBrk="1" hangingPunct="1"/>
              <a:t>27</a:t>
            </a:fld>
            <a:endParaRPr lang="en-US" altLang="de-DE" sz="1300">
              <a:solidFill>
                <a:schemeClr val="tx1"/>
              </a:solidFill>
            </a:endParaRPr>
          </a:p>
        </p:txBody>
      </p:sp>
      <p:sp>
        <p:nvSpPr>
          <p:cNvPr id="11267" name="Rectangle 1"/>
          <p:cNvSpPr>
            <a:spLocks noGrp="1" noChangeArrowheads="1"/>
          </p:cNvSpPr>
          <p:nvPr>
            <p:ph type="title"/>
          </p:nvPr>
        </p:nvSpPr>
        <p:spPr>
          <a:xfrm>
            <a:off x="639589" y="-13395"/>
            <a:ext cx="7831336" cy="634008"/>
          </a:xfrm>
        </p:spPr>
        <p:txBody>
          <a:bodyPr/>
          <a:lstStyle/>
          <a:p>
            <a:pPr eaLnBrk="1" hangingPunct="1"/>
            <a:r>
              <a:rPr lang="en-US" altLang="de-DE" dirty="0" smtClean="0"/>
              <a:t>Gene-regulatory networks (GRNs)</a:t>
            </a:r>
          </a:p>
        </p:txBody>
      </p:sp>
      <p:sp>
        <p:nvSpPr>
          <p:cNvPr id="11268" name="Rectangle 2"/>
          <p:cNvSpPr>
            <a:spLocks/>
          </p:cNvSpPr>
          <p:nvPr/>
        </p:nvSpPr>
        <p:spPr bwMode="auto">
          <a:xfrm>
            <a:off x="725372" y="1049238"/>
            <a:ext cx="3191578"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742950" indent="-285750"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algn="ctr" eaLnBrk="1" hangingPunct="1"/>
            <a:r>
              <a:rPr lang="en-US" altLang="de-DE" sz="2000">
                <a:solidFill>
                  <a:schemeClr val="tx1"/>
                </a:solidFill>
                <a:latin typeface="+mn-lt"/>
              </a:rPr>
              <a:t>Biological regulation</a:t>
            </a:r>
          </a:p>
          <a:p>
            <a:pPr algn="ctr" eaLnBrk="1" hangingPunct="1"/>
            <a:r>
              <a:rPr lang="en-US" altLang="de-DE" sz="2000">
                <a:solidFill>
                  <a:schemeClr val="tx1"/>
                </a:solidFill>
                <a:latin typeface="+mn-lt"/>
              </a:rPr>
              <a:t>via proteins and metabolites</a:t>
            </a:r>
          </a:p>
        </p:txBody>
      </p:sp>
      <p:sp>
        <p:nvSpPr>
          <p:cNvPr id="11269" name="Rectangle 3"/>
          <p:cNvSpPr>
            <a:spLocks/>
          </p:cNvSpPr>
          <p:nvPr/>
        </p:nvSpPr>
        <p:spPr bwMode="auto">
          <a:xfrm>
            <a:off x="5004048" y="1209973"/>
            <a:ext cx="39177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742950" indent="-285750"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de-DE" sz="2000" dirty="0">
                <a:solidFill>
                  <a:schemeClr val="tx1"/>
                </a:solidFill>
                <a:latin typeface="+mn-lt"/>
              </a:rPr>
              <a:t>Projected </a:t>
            </a:r>
            <a:r>
              <a:rPr lang="en-US" altLang="de-DE" sz="2000" dirty="0" smtClean="0">
                <a:solidFill>
                  <a:schemeClr val="tx1"/>
                </a:solidFill>
                <a:latin typeface="+mn-lt"/>
              </a:rPr>
              <a:t>gene-regulatory </a:t>
            </a:r>
            <a:r>
              <a:rPr lang="en-US" altLang="de-DE" sz="2000" dirty="0">
                <a:solidFill>
                  <a:schemeClr val="tx1"/>
                </a:solidFill>
                <a:latin typeface="+mn-lt"/>
              </a:rPr>
              <a:t>network</a:t>
            </a:r>
          </a:p>
        </p:txBody>
      </p:sp>
      <p:sp>
        <p:nvSpPr>
          <p:cNvPr id="11270" name="Rectangle 4"/>
          <p:cNvSpPr>
            <a:spLocks/>
          </p:cNvSpPr>
          <p:nvPr/>
        </p:nvSpPr>
        <p:spPr bwMode="auto">
          <a:xfrm>
            <a:off x="4875609" y="4924723"/>
            <a:ext cx="327493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742950" indent="-285750"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de-DE" sz="2000" b="1">
                <a:solidFill>
                  <a:schemeClr val="tx1"/>
                </a:solidFill>
                <a:latin typeface="+mn-lt"/>
              </a:rPr>
              <a:t>Remember</a:t>
            </a:r>
            <a:r>
              <a:rPr lang="en-US" altLang="de-DE" sz="2000">
                <a:solidFill>
                  <a:schemeClr val="tx1"/>
                </a:solidFill>
                <a:latin typeface="+mn-lt"/>
              </a:rPr>
              <a:t>: </a:t>
            </a:r>
          </a:p>
          <a:p>
            <a:pPr eaLnBrk="1" hangingPunct="1"/>
            <a:r>
              <a:rPr lang="en-US" altLang="de-DE" sz="2000">
                <a:solidFill>
                  <a:schemeClr val="tx1"/>
                </a:solidFill>
                <a:latin typeface="+mn-lt"/>
              </a:rPr>
              <a:t>genes do not interact directly</a:t>
            </a:r>
          </a:p>
        </p:txBody>
      </p:sp>
      <p:sp>
        <p:nvSpPr>
          <p:cNvPr id="11271" name="Rectangle 5"/>
          <p:cNvSpPr>
            <a:spLocks/>
          </p:cNvSpPr>
          <p:nvPr/>
        </p:nvSpPr>
        <p:spPr bwMode="auto">
          <a:xfrm>
            <a:off x="4429125" y="1209973"/>
            <a:ext cx="4472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742950" indent="-285750"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de-DE" sz="2000">
                <a:solidFill>
                  <a:schemeClr val="tx1"/>
                </a:solidFill>
                <a:latin typeface="+mn-lt"/>
              </a:rPr>
              <a:t>&lt;=&gt;</a:t>
            </a:r>
          </a:p>
        </p:txBody>
      </p:sp>
      <p:sp>
        <p:nvSpPr>
          <p:cNvPr id="11272" name="Rectangle 6"/>
          <p:cNvSpPr>
            <a:spLocks/>
          </p:cNvSpPr>
          <p:nvPr/>
        </p:nvSpPr>
        <p:spPr bwMode="auto">
          <a:xfrm>
            <a:off x="4429125" y="3058418"/>
            <a:ext cx="4472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742950" indent="-285750"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de-DE" sz="2000">
                <a:solidFill>
                  <a:schemeClr val="tx1"/>
                </a:solidFill>
                <a:latin typeface="+mn-lt"/>
              </a:rPr>
              <a:t>&lt;=&gt;</a:t>
            </a:r>
          </a:p>
        </p:txBody>
      </p:sp>
      <p:pic>
        <p:nvPicPr>
          <p:cNvPr id="2" name="Picture 7"/>
          <p:cNvPicPr>
            <a:picLocks noChangeAspect="1" noChangeArrowheads="1"/>
          </p:cNvPicPr>
          <p:nvPr/>
        </p:nvPicPr>
        <p:blipFill>
          <a:blip r:embed="rId2"/>
          <a:srcRect/>
          <a:stretch>
            <a:fillRect/>
          </a:stretch>
        </p:blipFill>
        <p:spPr bwMode="auto">
          <a:xfrm>
            <a:off x="4875610" y="2500312"/>
            <a:ext cx="3681264" cy="1687711"/>
          </a:xfrm>
          <a:prstGeom prst="rect">
            <a:avLst/>
          </a:prstGeom>
          <a:noFill/>
          <a:ln>
            <a:noFill/>
          </a:ln>
          <a:effectLst>
            <a:outerShdw blurRad="127000" dist="76199"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11274" name="Group 8"/>
          <p:cNvGrpSpPr>
            <a:grpSpLocks/>
          </p:cNvGrpSpPr>
          <p:nvPr/>
        </p:nvGrpSpPr>
        <p:grpSpPr bwMode="auto">
          <a:xfrm>
            <a:off x="383977" y="2066107"/>
            <a:ext cx="3821906" cy="2985864"/>
            <a:chOff x="0" y="0"/>
            <a:chExt cx="3424" cy="2675"/>
          </a:xfrm>
        </p:grpSpPr>
        <p:pic>
          <p:nvPicPr>
            <p:cNvPr id="29705" name="Picture 9"/>
            <p:cNvPicPr>
              <a:picLocks noChangeAspect="1" noChangeArrowheads="1"/>
            </p:cNvPicPr>
            <p:nvPr/>
          </p:nvPicPr>
          <p:blipFill>
            <a:blip r:embed="rId3"/>
            <a:srcRect/>
            <a:stretch>
              <a:fillRect/>
            </a:stretch>
          </p:blipFill>
          <p:spPr bwMode="auto">
            <a:xfrm>
              <a:off x="0" y="1674"/>
              <a:ext cx="3389" cy="976"/>
            </a:xfrm>
            <a:prstGeom prst="rect">
              <a:avLst/>
            </a:prstGeom>
            <a:noFill/>
            <a:ln>
              <a:noFill/>
            </a:ln>
            <a:effectLst>
              <a:outerShdw blurRad="127000" dist="76199" dir="2700000" algn="ctr" rotWithShape="0">
                <a:schemeClr val="bg2">
                  <a:alpha val="34998"/>
                </a:schemeClr>
              </a:outerShdw>
            </a:effectLst>
            <a:extLst>
              <a:ext uri="{909E8E84-426E-40DD-AFC4-6F175D3DCCD1}">
                <a14:hiddenFill xmlns:a14="http://schemas.microsoft.com/office/drawing/2010/main">
                  <a:solidFill>
                    <a:srgbClr val="FFFFFF">
                      <a:alpha val="72000"/>
                    </a:srgbClr>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 name="Picture 10"/>
            <p:cNvPicPr>
              <a:picLocks noChangeAspect="1" noChangeArrowheads="1"/>
            </p:cNvPicPr>
            <p:nvPr/>
          </p:nvPicPr>
          <p:blipFill>
            <a:blip r:embed="rId3"/>
            <a:srcRect/>
            <a:stretch>
              <a:fillRect/>
            </a:stretch>
          </p:blipFill>
          <p:spPr bwMode="auto">
            <a:xfrm>
              <a:off x="0" y="842"/>
              <a:ext cx="3389" cy="976"/>
            </a:xfrm>
            <a:prstGeom prst="rect">
              <a:avLst/>
            </a:prstGeom>
            <a:noFill/>
            <a:ln>
              <a:noFill/>
            </a:ln>
            <a:effectLst>
              <a:outerShdw blurRad="127000" dist="76199" dir="2700000" algn="ctr" rotWithShape="0">
                <a:schemeClr val="bg2">
                  <a:alpha val="34998"/>
                </a:schemeClr>
              </a:outerShdw>
            </a:effectLst>
            <a:extLst>
              <a:ext uri="{909E8E84-426E-40DD-AFC4-6F175D3DCCD1}">
                <a14:hiddenFill xmlns:a14="http://schemas.microsoft.com/office/drawing/2010/main">
                  <a:solidFill>
                    <a:srgbClr val="FFFFFF">
                      <a:alpha val="72000"/>
                    </a:srgbClr>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9707" name="Picture 11"/>
            <p:cNvPicPr>
              <a:picLocks noChangeAspect="1" noChangeArrowheads="1"/>
            </p:cNvPicPr>
            <p:nvPr/>
          </p:nvPicPr>
          <p:blipFill>
            <a:blip r:embed="rId3"/>
            <a:srcRect/>
            <a:stretch>
              <a:fillRect/>
            </a:stretch>
          </p:blipFill>
          <p:spPr bwMode="auto">
            <a:xfrm>
              <a:off x="0" y="0"/>
              <a:ext cx="3389" cy="975"/>
            </a:xfrm>
            <a:prstGeom prst="rect">
              <a:avLst/>
            </a:prstGeom>
            <a:noFill/>
            <a:ln>
              <a:noFill/>
            </a:ln>
            <a:effectLst>
              <a:outerShdw blurRad="127000" dist="76199" dir="2700000" algn="ctr" rotWithShape="0">
                <a:schemeClr val="bg2">
                  <a:alpha val="34998"/>
                </a:schemeClr>
              </a:outerShdw>
            </a:effectLst>
            <a:extLst>
              <a:ext uri="{909E8E84-426E-40DD-AFC4-6F175D3DCCD1}">
                <a14:hiddenFill xmlns:a14="http://schemas.microsoft.com/office/drawing/2010/main">
                  <a:solidFill>
                    <a:srgbClr val="FFFFFF">
                      <a:alpha val="72000"/>
                    </a:srgbClr>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1278"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 y="0"/>
              <a:ext cx="3408" cy="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Tree>
    <p:extLst>
      <p:ext uri="{BB962C8B-B14F-4D97-AF65-F5344CB8AC3E}">
        <p14:creationId xmlns:p14="http://schemas.microsoft.com/office/powerpoint/2010/main" val="2883682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Grp="1" noChangeArrowheads="1"/>
          </p:cNvSpPr>
          <p:nvPr>
            <p:ph type="title"/>
          </p:nvPr>
        </p:nvSpPr>
        <p:spPr>
          <a:xfrm>
            <a:off x="690563" y="-12700"/>
            <a:ext cx="7831137" cy="633413"/>
          </a:xfrm>
        </p:spPr>
        <p:txBody>
          <a:bodyPr/>
          <a:lstStyle/>
          <a:p>
            <a:pPr eaLnBrk="1" hangingPunct="1"/>
            <a:r>
              <a:rPr lang="en-US" altLang="de-DE" dirty="0" smtClean="0">
                <a:ea typeface="ＭＳ Ｐゴシック" pitchFamily="34" charset="-128"/>
              </a:rPr>
              <a:t>Centrality of Genes in Gene Regulatory Networks</a:t>
            </a:r>
          </a:p>
        </p:txBody>
      </p:sp>
      <p:sp>
        <p:nvSpPr>
          <p:cNvPr id="36868"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44182275-D364-4C45-B2E5-259D011F2998}" type="slidenum">
              <a:rPr lang="de-DE" altLang="de-DE" sz="1000" smtClean="0"/>
              <a:pPr eaLnBrk="1" hangingPunct="1">
                <a:spcBef>
                  <a:spcPct val="0"/>
                </a:spcBef>
                <a:buFontTx/>
                <a:buNone/>
              </a:pPr>
              <a:t>28</a:t>
            </a:fld>
            <a:endParaRPr lang="de-DE" altLang="de-DE" sz="1000" smtClean="0"/>
          </a:p>
        </p:txBody>
      </p:sp>
      <p:sp>
        <p:nvSpPr>
          <p:cNvPr id="36869"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SS 2014 - lecture 1</a:t>
            </a:r>
          </a:p>
        </p:txBody>
      </p:sp>
      <p:sp>
        <p:nvSpPr>
          <p:cNvPr id="36870"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Mathematics of Biological Networks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548680"/>
            <a:ext cx="5800725" cy="100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628800"/>
            <a:ext cx="4276725"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hteck 1"/>
          <p:cNvSpPr/>
          <p:nvPr/>
        </p:nvSpPr>
        <p:spPr>
          <a:xfrm>
            <a:off x="395536" y="1916832"/>
            <a:ext cx="8352928" cy="4260141"/>
          </a:xfrm>
          <a:prstGeom prst="rect">
            <a:avLst/>
          </a:prstGeom>
        </p:spPr>
        <p:txBody>
          <a:bodyPr wrap="square">
            <a:spAutoFit/>
          </a:bodyPr>
          <a:lstStyle/>
          <a:p>
            <a:pPr>
              <a:lnSpc>
                <a:spcPts val="2500"/>
              </a:lnSpc>
            </a:pPr>
            <a:r>
              <a:rPr lang="en-US" dirty="0" smtClean="0"/>
              <a:t>Authors analyzed centralities within </a:t>
            </a:r>
            <a:r>
              <a:rPr lang="en-US" dirty="0"/>
              <a:t>the gene regulatory </a:t>
            </a:r>
            <a:endParaRPr lang="en-US" dirty="0" smtClean="0"/>
          </a:p>
          <a:p>
            <a:pPr>
              <a:lnSpc>
                <a:spcPts val="2500"/>
              </a:lnSpc>
            </a:pPr>
            <a:r>
              <a:rPr lang="en-US" dirty="0" smtClean="0"/>
              <a:t>network </a:t>
            </a:r>
            <a:r>
              <a:rPr lang="en-US" dirty="0"/>
              <a:t>(GRN) </a:t>
            </a:r>
            <a:r>
              <a:rPr lang="en-US" dirty="0" smtClean="0"/>
              <a:t>of </a:t>
            </a:r>
            <a:r>
              <a:rPr lang="en-US" i="1" dirty="0"/>
              <a:t>Escherichia coli</a:t>
            </a:r>
            <a:r>
              <a:rPr lang="en-US" dirty="0"/>
              <a:t>. </a:t>
            </a:r>
            <a:r>
              <a:rPr lang="en-US" dirty="0" smtClean="0"/>
              <a:t>				Falk Schreiber</a:t>
            </a:r>
          </a:p>
          <a:p>
            <a:pPr>
              <a:lnSpc>
                <a:spcPts val="2500"/>
              </a:lnSpc>
            </a:pPr>
            <a:r>
              <a:rPr lang="en-US" dirty="0" smtClean="0"/>
              <a:t>							</a:t>
            </a:r>
          </a:p>
          <a:p>
            <a:pPr>
              <a:lnSpc>
                <a:spcPts val="2500"/>
              </a:lnSpc>
            </a:pPr>
            <a:r>
              <a:rPr lang="en-US" dirty="0" smtClean="0"/>
              <a:t>The GRN network was constructed based on </a:t>
            </a:r>
            <a:r>
              <a:rPr lang="en-US" dirty="0"/>
              <a:t>the </a:t>
            </a:r>
            <a:r>
              <a:rPr lang="en-US" dirty="0" smtClean="0"/>
              <a:t>transcriptional </a:t>
            </a:r>
            <a:r>
              <a:rPr lang="en-US" dirty="0"/>
              <a:t>regulatory interactions of </a:t>
            </a:r>
            <a:r>
              <a:rPr lang="en-US" dirty="0" smtClean="0"/>
              <a:t>genes </a:t>
            </a:r>
            <a:r>
              <a:rPr lang="de-DE" dirty="0" smtClean="0"/>
              <a:t>in </a:t>
            </a:r>
            <a:r>
              <a:rPr lang="de-DE" b="1" dirty="0" err="1"/>
              <a:t>RegulonDB</a:t>
            </a:r>
            <a:r>
              <a:rPr lang="de-DE" dirty="0"/>
              <a:t>, Version 5.5 (Salgado et al</a:t>
            </a:r>
            <a:r>
              <a:rPr lang="de-DE" dirty="0" smtClean="0"/>
              <a:t>. </a:t>
            </a:r>
            <a:r>
              <a:rPr lang="en-US" dirty="0" smtClean="0"/>
              <a:t>(</a:t>
            </a:r>
            <a:r>
              <a:rPr lang="en-US" dirty="0"/>
              <a:t>2006)). </a:t>
            </a:r>
            <a:endParaRPr lang="en-US" dirty="0" smtClean="0"/>
          </a:p>
          <a:p>
            <a:pPr>
              <a:lnSpc>
                <a:spcPts val="2500"/>
              </a:lnSpc>
            </a:pPr>
            <a:endParaRPr lang="en-US" dirty="0"/>
          </a:p>
          <a:p>
            <a:pPr>
              <a:lnSpc>
                <a:spcPts val="2500"/>
              </a:lnSpc>
            </a:pPr>
            <a:r>
              <a:rPr lang="en-US" b="1" dirty="0" smtClean="0"/>
              <a:t>Genes</a:t>
            </a:r>
            <a:r>
              <a:rPr lang="en-US" dirty="0" smtClean="0"/>
              <a:t> </a:t>
            </a:r>
            <a:r>
              <a:rPr lang="en-US" dirty="0"/>
              <a:t>are represented by </a:t>
            </a:r>
            <a:r>
              <a:rPr lang="en-US" b="1" dirty="0"/>
              <a:t>vertices</a:t>
            </a:r>
            <a:r>
              <a:rPr lang="en-US" dirty="0"/>
              <a:t> </a:t>
            </a:r>
            <a:r>
              <a:rPr lang="en-US" dirty="0" smtClean="0"/>
              <a:t>and </a:t>
            </a:r>
            <a:r>
              <a:rPr lang="de-DE" dirty="0" err="1" smtClean="0"/>
              <a:t>transcriptional</a:t>
            </a:r>
            <a:r>
              <a:rPr lang="de-DE" dirty="0" smtClean="0"/>
              <a:t> </a:t>
            </a:r>
            <a:r>
              <a:rPr lang="de-DE" b="1" dirty="0" err="1"/>
              <a:t>regulatory</a:t>
            </a:r>
            <a:r>
              <a:rPr lang="de-DE" b="1" dirty="0"/>
              <a:t> </a:t>
            </a:r>
            <a:r>
              <a:rPr lang="de-DE" b="1" dirty="0" err="1"/>
              <a:t>interactions</a:t>
            </a:r>
            <a:r>
              <a:rPr lang="de-DE" b="1" dirty="0"/>
              <a:t> </a:t>
            </a:r>
            <a:r>
              <a:rPr lang="de-DE" dirty="0" err="1" smtClean="0"/>
              <a:t>between</a:t>
            </a:r>
            <a:r>
              <a:rPr lang="de-DE" dirty="0"/>
              <a:t> </a:t>
            </a:r>
            <a:r>
              <a:rPr lang="en-US" dirty="0" smtClean="0"/>
              <a:t>genes </a:t>
            </a:r>
            <a:r>
              <a:rPr lang="en-US" dirty="0"/>
              <a:t>are modelled as </a:t>
            </a:r>
            <a:r>
              <a:rPr lang="en-US" b="1" dirty="0"/>
              <a:t>edges</a:t>
            </a:r>
            <a:r>
              <a:rPr lang="en-US" dirty="0"/>
              <a:t>, a common </a:t>
            </a:r>
            <a:r>
              <a:rPr lang="en-US" dirty="0" smtClean="0"/>
              <a:t>approach to </a:t>
            </a:r>
            <a:r>
              <a:rPr lang="en-US" dirty="0"/>
              <a:t>model GRNs. </a:t>
            </a:r>
            <a:endParaRPr lang="en-US" dirty="0" smtClean="0"/>
          </a:p>
          <a:p>
            <a:pPr>
              <a:lnSpc>
                <a:spcPts val="2500"/>
              </a:lnSpc>
            </a:pPr>
            <a:endParaRPr lang="en-US" dirty="0" smtClean="0"/>
          </a:p>
          <a:p>
            <a:pPr>
              <a:lnSpc>
                <a:spcPts val="2500"/>
              </a:lnSpc>
            </a:pPr>
            <a:r>
              <a:rPr lang="en-US" dirty="0" smtClean="0"/>
              <a:t>The </a:t>
            </a:r>
            <a:r>
              <a:rPr lang="en-US" dirty="0"/>
              <a:t>interactions between </a:t>
            </a:r>
            <a:r>
              <a:rPr lang="en-US" dirty="0" smtClean="0"/>
              <a:t>genes represent </a:t>
            </a:r>
            <a:r>
              <a:rPr lang="en-US" dirty="0"/>
              <a:t>transcriptional control of transcription</a:t>
            </a:r>
          </a:p>
          <a:p>
            <a:pPr>
              <a:lnSpc>
                <a:spcPts val="2500"/>
              </a:lnSpc>
            </a:pPr>
            <a:r>
              <a:rPr lang="en-US" dirty="0"/>
              <a:t>factors on the transcription of regulated genes. </a:t>
            </a:r>
            <a:endParaRPr lang="en-US" dirty="0" smtClean="0"/>
          </a:p>
          <a:p>
            <a:pPr>
              <a:lnSpc>
                <a:spcPts val="2500"/>
              </a:lnSpc>
            </a:pPr>
            <a:endParaRPr lang="en-US" dirty="0"/>
          </a:p>
          <a:p>
            <a:pPr>
              <a:lnSpc>
                <a:spcPts val="2500"/>
              </a:lnSpc>
            </a:pPr>
            <a:r>
              <a:rPr lang="en-US" dirty="0" smtClean="0"/>
              <a:t>The </a:t>
            </a:r>
            <a:r>
              <a:rPr lang="en-US" dirty="0"/>
              <a:t>resulting network </a:t>
            </a:r>
            <a:r>
              <a:rPr lang="en-US" dirty="0" smtClean="0"/>
              <a:t>consisted </a:t>
            </a:r>
            <a:r>
              <a:rPr lang="en-US" dirty="0"/>
              <a:t>of 1250 vertices </a:t>
            </a:r>
            <a:r>
              <a:rPr lang="en-US" dirty="0" smtClean="0"/>
              <a:t>and </a:t>
            </a:r>
            <a:r>
              <a:rPr lang="de-DE" dirty="0" smtClean="0"/>
              <a:t>2515 </a:t>
            </a:r>
            <a:r>
              <a:rPr lang="de-DE" dirty="0" err="1"/>
              <a:t>edges</a:t>
            </a:r>
            <a:r>
              <a:rPr lang="de-DE" dirty="0"/>
              <a:t>.</a:t>
            </a:r>
          </a:p>
        </p:txBody>
      </p:sp>
      <p:pic>
        <p:nvPicPr>
          <p:cNvPr id="3" name="Picture 2" descr="Prof. Dr. Falk Schreib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8368" y="548680"/>
            <a:ext cx="1165101" cy="1607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3752605"/>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Grp="1" noChangeArrowheads="1"/>
          </p:cNvSpPr>
          <p:nvPr>
            <p:ph type="title"/>
          </p:nvPr>
        </p:nvSpPr>
        <p:spPr>
          <a:xfrm>
            <a:off x="690563" y="-12700"/>
            <a:ext cx="7831137" cy="633413"/>
          </a:xfrm>
        </p:spPr>
        <p:txBody>
          <a:bodyPr/>
          <a:lstStyle/>
          <a:p>
            <a:pPr eaLnBrk="1" hangingPunct="1"/>
            <a:r>
              <a:rPr lang="en-US" altLang="de-DE" dirty="0" err="1" smtClean="0">
                <a:ea typeface="ＭＳ Ｐゴシック" pitchFamily="34" charset="-128"/>
              </a:rPr>
              <a:t>Subgraph</a:t>
            </a:r>
            <a:r>
              <a:rPr lang="en-US" altLang="de-DE" dirty="0" smtClean="0">
                <a:ea typeface="ＭＳ Ｐゴシック" pitchFamily="34" charset="-128"/>
              </a:rPr>
              <a:t> motifs in biological networks</a:t>
            </a:r>
          </a:p>
        </p:txBody>
      </p:sp>
      <p:sp>
        <p:nvSpPr>
          <p:cNvPr id="32772" name="Rectangle 2"/>
          <p:cNvSpPr>
            <a:spLocks/>
          </p:cNvSpPr>
          <p:nvPr/>
        </p:nvSpPr>
        <p:spPr bwMode="auto">
          <a:xfrm>
            <a:off x="355817" y="692149"/>
            <a:ext cx="8040688"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a:lnSpc>
                <a:spcPts val="2500"/>
              </a:lnSpc>
            </a:pPr>
            <a:r>
              <a:rPr lang="en-US" sz="1800" dirty="0"/>
              <a:t>Several </a:t>
            </a:r>
            <a:r>
              <a:rPr lang="en-US" sz="1800" b="1" dirty="0" smtClean="0"/>
              <a:t>motifs</a:t>
            </a:r>
            <a:r>
              <a:rPr lang="en-US" sz="1800" dirty="0" smtClean="0"/>
              <a:t> (overrepresented </a:t>
            </a:r>
            <a:r>
              <a:rPr lang="en-US" sz="1800" dirty="0" err="1" smtClean="0"/>
              <a:t>subgraphs</a:t>
            </a:r>
            <a:r>
              <a:rPr lang="en-US" sz="1800" dirty="0" smtClean="0"/>
              <a:t>) </a:t>
            </a:r>
            <a:r>
              <a:rPr lang="en-US" sz="1800" dirty="0"/>
              <a:t>have been </a:t>
            </a:r>
            <a:r>
              <a:rPr lang="en-US" sz="1800" dirty="0" smtClean="0"/>
              <a:t>identified in </a:t>
            </a:r>
            <a:r>
              <a:rPr lang="en-US" sz="1800" dirty="0"/>
              <a:t>all kinds </a:t>
            </a:r>
            <a:r>
              <a:rPr lang="en-US" sz="1800" dirty="0" smtClean="0"/>
              <a:t>of biological </a:t>
            </a:r>
            <a:r>
              <a:rPr lang="en-US" sz="1800" dirty="0"/>
              <a:t>networks. </a:t>
            </a:r>
            <a:endParaRPr lang="en-US" sz="1800" dirty="0" smtClean="0"/>
          </a:p>
          <a:p>
            <a:pPr>
              <a:lnSpc>
                <a:spcPts val="2500"/>
              </a:lnSpc>
            </a:pPr>
            <a:endParaRPr lang="en-US" sz="1800" dirty="0" smtClean="0"/>
          </a:p>
          <a:p>
            <a:pPr>
              <a:lnSpc>
                <a:spcPts val="2500"/>
              </a:lnSpc>
            </a:pPr>
            <a:r>
              <a:rPr lang="en-US" sz="1800" dirty="0" smtClean="0"/>
              <a:t>The </a:t>
            </a:r>
            <a:r>
              <a:rPr lang="en-US" sz="1800" dirty="0"/>
              <a:t>best studied motif is </a:t>
            </a:r>
            <a:r>
              <a:rPr lang="en-US" sz="1800" dirty="0" smtClean="0"/>
              <a:t>the feed-forward loop (FFL) motif. </a:t>
            </a:r>
            <a:r>
              <a:rPr lang="en-US" sz="1800" dirty="0" smtClean="0"/>
              <a:t>Its </a:t>
            </a:r>
            <a:r>
              <a:rPr lang="en-US" sz="1800" dirty="0" smtClean="0"/>
              <a:t>functional </a:t>
            </a:r>
            <a:r>
              <a:rPr lang="en-US" sz="1800" dirty="0"/>
              <a:t>properties have </a:t>
            </a:r>
            <a:r>
              <a:rPr lang="en-US" sz="1800" dirty="0" smtClean="0"/>
              <a:t>been analyzed </a:t>
            </a:r>
            <a:r>
              <a:rPr lang="en-US" sz="1800" dirty="0"/>
              <a:t>in detail theoretically and </a:t>
            </a:r>
            <a:r>
              <a:rPr lang="en-US" sz="1800" dirty="0" smtClean="0"/>
              <a:t>experimentally especially </a:t>
            </a:r>
            <a:r>
              <a:rPr lang="en-US" sz="1800" dirty="0"/>
              <a:t>in gene regulatory networks </a:t>
            </a:r>
            <a:r>
              <a:rPr lang="en-US" sz="1800" dirty="0" smtClean="0"/>
              <a:t>(</a:t>
            </a:r>
            <a:r>
              <a:rPr lang="de-DE" sz="1800" dirty="0" err="1" smtClean="0"/>
              <a:t>Shen</a:t>
            </a:r>
            <a:r>
              <a:rPr lang="de-DE" sz="1800" dirty="0" smtClean="0"/>
              <a:t>-Orr </a:t>
            </a:r>
            <a:r>
              <a:rPr lang="en-US" sz="1800" dirty="0" smtClean="0"/>
              <a:t>et </a:t>
            </a:r>
            <a:r>
              <a:rPr lang="en-US" sz="1800" dirty="0"/>
              <a:t>al. (</a:t>
            </a:r>
            <a:r>
              <a:rPr lang="en-US" sz="1800" dirty="0" smtClean="0"/>
              <a:t>2002). </a:t>
            </a:r>
          </a:p>
          <a:p>
            <a:pPr>
              <a:lnSpc>
                <a:spcPts val="2500"/>
              </a:lnSpc>
            </a:pPr>
            <a:endParaRPr lang="en-US" sz="1800" dirty="0" smtClean="0"/>
          </a:p>
          <a:p>
            <a:pPr>
              <a:lnSpc>
                <a:spcPts val="2500"/>
              </a:lnSpc>
            </a:pPr>
            <a:r>
              <a:rPr lang="en-US" sz="1800" dirty="0" smtClean="0"/>
              <a:t>Different </a:t>
            </a:r>
            <a:r>
              <a:rPr lang="en-US" sz="1800" dirty="0"/>
              <a:t>motifs occurring in a human </a:t>
            </a:r>
            <a:r>
              <a:rPr lang="en-US" sz="1800" dirty="0" smtClean="0"/>
              <a:t>cellular </a:t>
            </a:r>
            <a:r>
              <a:rPr lang="en-US" sz="1800" dirty="0" err="1" smtClean="0"/>
              <a:t>signalling</a:t>
            </a:r>
            <a:r>
              <a:rPr lang="en-US" sz="1800" dirty="0" smtClean="0"/>
              <a:t> </a:t>
            </a:r>
            <a:r>
              <a:rPr lang="en-US" sz="1800" dirty="0"/>
              <a:t>network were </a:t>
            </a:r>
            <a:r>
              <a:rPr lang="en-US" sz="1800" dirty="0" err="1"/>
              <a:t>analysed</a:t>
            </a:r>
            <a:r>
              <a:rPr lang="en-US" sz="1800" dirty="0"/>
              <a:t> by </a:t>
            </a:r>
            <a:r>
              <a:rPr lang="en-US" sz="1800" dirty="0" err="1"/>
              <a:t>Awan</a:t>
            </a:r>
            <a:r>
              <a:rPr lang="en-US" sz="1800" dirty="0"/>
              <a:t> et al</a:t>
            </a:r>
            <a:r>
              <a:rPr lang="en-US" sz="1800" dirty="0" smtClean="0"/>
              <a:t>. (</a:t>
            </a:r>
            <a:r>
              <a:rPr lang="en-US" sz="1800" dirty="0"/>
              <a:t>2007). </a:t>
            </a:r>
            <a:endParaRPr lang="en-US" sz="1800" dirty="0" smtClean="0"/>
          </a:p>
          <a:p>
            <a:pPr>
              <a:lnSpc>
                <a:spcPts val="2500"/>
              </a:lnSpc>
            </a:pPr>
            <a:r>
              <a:rPr lang="en-US" sz="1800" dirty="0" smtClean="0"/>
              <a:t>They </a:t>
            </a:r>
            <a:r>
              <a:rPr lang="en-US" sz="1800" dirty="0"/>
              <a:t>discovered that genes which </a:t>
            </a:r>
            <a:r>
              <a:rPr lang="en-US" sz="1800" dirty="0" smtClean="0"/>
              <a:t>are related </a:t>
            </a:r>
            <a:r>
              <a:rPr lang="en-US" sz="1800" dirty="0"/>
              <a:t>to cancer are enriched in the target </a:t>
            </a:r>
            <a:r>
              <a:rPr lang="en-US" sz="1800" dirty="0" smtClean="0"/>
              <a:t>vertices of </a:t>
            </a:r>
            <a:r>
              <a:rPr lang="en-US" sz="1800" dirty="0"/>
              <a:t>several motifs and that cell mobility genes </a:t>
            </a:r>
            <a:r>
              <a:rPr lang="en-US" sz="1800" dirty="0" smtClean="0"/>
              <a:t>are enriched </a:t>
            </a:r>
            <a:r>
              <a:rPr lang="en-US" sz="1800" dirty="0"/>
              <a:t>in the source vertices of motifs. </a:t>
            </a:r>
            <a:endParaRPr lang="en-US" sz="1800" dirty="0" smtClean="0"/>
          </a:p>
        </p:txBody>
      </p:sp>
      <p:sp>
        <p:nvSpPr>
          <p:cNvPr id="36868"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44182275-D364-4C45-B2E5-259D011F2998}" type="slidenum">
              <a:rPr lang="de-DE" altLang="de-DE" sz="1000" smtClean="0"/>
              <a:pPr eaLnBrk="1" hangingPunct="1">
                <a:spcBef>
                  <a:spcPct val="0"/>
                </a:spcBef>
                <a:buFontTx/>
                <a:buNone/>
              </a:pPr>
              <a:t>29</a:t>
            </a:fld>
            <a:endParaRPr lang="de-DE" altLang="de-DE" sz="1000" smtClean="0"/>
          </a:p>
        </p:txBody>
      </p:sp>
      <p:sp>
        <p:nvSpPr>
          <p:cNvPr id="36869"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SS 2014 - lecture 1</a:t>
            </a:r>
          </a:p>
        </p:txBody>
      </p:sp>
      <p:sp>
        <p:nvSpPr>
          <p:cNvPr id="36870"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Mathematics of Biological Networks</a:t>
            </a:r>
          </a:p>
        </p:txBody>
      </p:sp>
    </p:spTree>
    <p:extLst>
      <p:ext uri="{BB962C8B-B14F-4D97-AF65-F5344CB8AC3E}">
        <p14:creationId xmlns:p14="http://schemas.microsoft.com/office/powerpoint/2010/main" val="3182412170"/>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4213" y="188913"/>
            <a:ext cx="7772400" cy="304800"/>
          </a:xfrm>
        </p:spPr>
        <p:txBody>
          <a:bodyPr/>
          <a:lstStyle/>
          <a:p>
            <a:pPr eaLnBrk="1" hangingPunct="1"/>
            <a:r>
              <a:rPr lang="en-GB" altLang="de-DE" dirty="0" smtClean="0">
                <a:ea typeface="ＭＳ Ｐゴシック" pitchFamily="34" charset="-128"/>
              </a:rPr>
              <a:t>Schein / certification conditions</a:t>
            </a:r>
          </a:p>
        </p:txBody>
      </p:sp>
      <p:sp>
        <p:nvSpPr>
          <p:cNvPr id="19459" name="Rectangle 3"/>
          <p:cNvSpPr>
            <a:spLocks noGrp="1" noChangeArrowheads="1"/>
          </p:cNvSpPr>
          <p:nvPr>
            <p:ph type="body" idx="1"/>
          </p:nvPr>
        </p:nvSpPr>
        <p:spPr>
          <a:xfrm>
            <a:off x="304800" y="914400"/>
            <a:ext cx="8610600" cy="762000"/>
          </a:xfrm>
        </p:spPr>
        <p:txBody>
          <a:bodyPr/>
          <a:lstStyle/>
          <a:p>
            <a:pPr marL="0" indent="0" eaLnBrk="1" hangingPunct="1">
              <a:lnSpc>
                <a:spcPct val="120000"/>
              </a:lnSpc>
              <a:buFontTx/>
              <a:buNone/>
            </a:pPr>
            <a:r>
              <a:rPr lang="de-DE" altLang="de-DE" sz="1800" smtClean="0">
                <a:ea typeface="ＭＳ Ｐゴシック" pitchFamily="34" charset="-128"/>
                <a:sym typeface="Symbol" pitchFamily="18" charset="2"/>
              </a:rPr>
              <a:t> </a:t>
            </a:r>
          </a:p>
        </p:txBody>
      </p:sp>
      <p:sp>
        <p:nvSpPr>
          <p:cNvPr id="6148" name="Text Box 4"/>
          <p:cNvSpPr txBox="1">
            <a:spLocks noChangeArrowheads="1"/>
          </p:cNvSpPr>
          <p:nvPr/>
        </p:nvSpPr>
        <p:spPr bwMode="auto">
          <a:xfrm>
            <a:off x="323850" y="609600"/>
            <a:ext cx="7436651" cy="4745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lnSpc>
                <a:spcPct val="120000"/>
              </a:lnSpc>
              <a:defRPr/>
            </a:pPr>
            <a:r>
              <a:rPr lang="de-DE" altLang="de-DE" dirty="0" smtClean="0"/>
              <a:t>The </a:t>
            </a:r>
            <a:r>
              <a:rPr lang="de-DE" altLang="de-DE" dirty="0" err="1" smtClean="0"/>
              <a:t>successful</a:t>
            </a:r>
            <a:r>
              <a:rPr lang="de-DE" altLang="de-DE" dirty="0" smtClean="0"/>
              <a:t> </a:t>
            </a:r>
            <a:r>
              <a:rPr lang="de-DE" altLang="de-DE" dirty="0" err="1" smtClean="0"/>
              <a:t>participation</a:t>
            </a:r>
            <a:r>
              <a:rPr lang="de-DE" altLang="de-DE" dirty="0" smtClean="0"/>
              <a:t> in </a:t>
            </a:r>
            <a:r>
              <a:rPr lang="de-DE" altLang="de-DE" dirty="0" err="1" smtClean="0"/>
              <a:t>the</a:t>
            </a:r>
            <a:r>
              <a:rPr lang="de-DE" altLang="de-DE" dirty="0" smtClean="0"/>
              <a:t> </a:t>
            </a:r>
            <a:r>
              <a:rPr lang="de-DE" altLang="de-DE" dirty="0" err="1" smtClean="0"/>
              <a:t>lecture</a:t>
            </a:r>
            <a:r>
              <a:rPr lang="de-DE" altLang="de-DE" dirty="0" smtClean="0"/>
              <a:t> </a:t>
            </a:r>
            <a:r>
              <a:rPr lang="de-DE" altLang="de-DE" dirty="0" err="1" smtClean="0"/>
              <a:t>course</a:t>
            </a:r>
            <a:r>
              <a:rPr lang="de-DE" altLang="de-DE" dirty="0" smtClean="0"/>
              <a:t> („Schein“) </a:t>
            </a:r>
          </a:p>
          <a:p>
            <a:pPr eaLnBrk="1" hangingPunct="1">
              <a:lnSpc>
                <a:spcPct val="120000"/>
              </a:lnSpc>
              <a:defRPr/>
            </a:pPr>
            <a:r>
              <a:rPr lang="de-DE" altLang="de-DE" dirty="0" smtClean="0"/>
              <a:t>will </a:t>
            </a:r>
            <a:r>
              <a:rPr lang="de-DE" altLang="de-DE" dirty="0" err="1" smtClean="0"/>
              <a:t>be</a:t>
            </a:r>
            <a:r>
              <a:rPr lang="de-DE" altLang="de-DE" dirty="0" smtClean="0"/>
              <a:t> </a:t>
            </a:r>
            <a:r>
              <a:rPr lang="de-DE" altLang="de-DE" dirty="0" err="1" smtClean="0"/>
              <a:t>certified</a:t>
            </a:r>
            <a:r>
              <a:rPr lang="de-DE" altLang="de-DE" dirty="0" smtClean="0"/>
              <a:t> upon </a:t>
            </a:r>
            <a:r>
              <a:rPr lang="de-DE" altLang="de-DE" dirty="0" err="1" smtClean="0"/>
              <a:t>fulfilling</a:t>
            </a:r>
            <a:r>
              <a:rPr lang="de-DE" altLang="de-DE" dirty="0" smtClean="0"/>
              <a:t> </a:t>
            </a:r>
          </a:p>
          <a:p>
            <a:pPr eaLnBrk="1" hangingPunct="1">
              <a:lnSpc>
                <a:spcPct val="120000"/>
              </a:lnSpc>
              <a:defRPr/>
            </a:pPr>
            <a:endParaRPr lang="de-DE" altLang="de-DE" dirty="0" smtClean="0"/>
          </a:p>
          <a:p>
            <a:pPr marL="285750" indent="-285750" eaLnBrk="1" hangingPunct="1">
              <a:lnSpc>
                <a:spcPct val="120000"/>
              </a:lnSpc>
              <a:buFontTx/>
              <a:buChar char="-"/>
              <a:defRPr/>
            </a:pPr>
            <a:r>
              <a:rPr lang="de-DE" altLang="de-DE" dirty="0" smtClean="0"/>
              <a:t>Schein </a:t>
            </a:r>
            <a:r>
              <a:rPr lang="de-DE" altLang="de-DE" dirty="0" err="1" smtClean="0"/>
              <a:t>condition</a:t>
            </a:r>
            <a:r>
              <a:rPr lang="de-DE" altLang="de-DE" dirty="0" smtClean="0"/>
              <a:t> 1 (&gt; 50% </a:t>
            </a:r>
            <a:r>
              <a:rPr lang="de-DE" altLang="de-DE" dirty="0" err="1" smtClean="0"/>
              <a:t>of</a:t>
            </a:r>
            <a:r>
              <a:rPr lang="de-DE" altLang="de-DE" dirty="0" smtClean="0"/>
              <a:t> </a:t>
            </a:r>
            <a:r>
              <a:rPr lang="de-DE" altLang="de-DE" dirty="0" err="1" smtClean="0"/>
              <a:t>the</a:t>
            </a:r>
            <a:r>
              <a:rPr lang="de-DE" altLang="de-DE" dirty="0" smtClean="0"/>
              <a:t> </a:t>
            </a:r>
            <a:r>
              <a:rPr lang="de-DE" altLang="de-DE" dirty="0" err="1" smtClean="0"/>
              <a:t>points</a:t>
            </a:r>
            <a:r>
              <a:rPr lang="de-DE" altLang="de-DE" dirty="0" smtClean="0"/>
              <a:t> </a:t>
            </a:r>
            <a:r>
              <a:rPr lang="de-DE" altLang="de-DE" dirty="0" err="1" smtClean="0"/>
              <a:t>for</a:t>
            </a:r>
            <a:r>
              <a:rPr lang="de-DE" altLang="de-DE" dirty="0" smtClean="0"/>
              <a:t> </a:t>
            </a:r>
            <a:r>
              <a:rPr lang="de-DE" altLang="de-DE" dirty="0" err="1" smtClean="0"/>
              <a:t>the</a:t>
            </a:r>
            <a:r>
              <a:rPr lang="de-DE" altLang="de-DE" dirty="0" smtClean="0"/>
              <a:t> </a:t>
            </a:r>
            <a:r>
              <a:rPr lang="de-DE" altLang="de-DE" dirty="0" err="1" smtClean="0"/>
              <a:t>assignments</a:t>
            </a:r>
            <a:r>
              <a:rPr lang="de-DE" altLang="de-DE" dirty="0" smtClean="0"/>
              <a:t>)</a:t>
            </a:r>
          </a:p>
          <a:p>
            <a:pPr marL="285750" indent="-285750" eaLnBrk="1" hangingPunct="1">
              <a:lnSpc>
                <a:spcPct val="120000"/>
              </a:lnSpc>
              <a:buFontTx/>
              <a:buChar char="-"/>
              <a:defRPr/>
            </a:pPr>
            <a:endParaRPr lang="de-DE" altLang="de-DE" dirty="0" smtClean="0"/>
          </a:p>
          <a:p>
            <a:pPr marL="285750" indent="-285750" eaLnBrk="1" hangingPunct="1">
              <a:lnSpc>
                <a:spcPct val="120000"/>
              </a:lnSpc>
              <a:buFontTx/>
              <a:buChar char="-"/>
              <a:defRPr/>
            </a:pPr>
            <a:r>
              <a:rPr lang="de-DE" altLang="de-DE" dirty="0" err="1" smtClean="0"/>
              <a:t>and</a:t>
            </a:r>
            <a:r>
              <a:rPr lang="de-DE" altLang="de-DE" dirty="0" smtClean="0"/>
              <a:t> upon </a:t>
            </a:r>
            <a:r>
              <a:rPr lang="de-DE" altLang="de-DE" dirty="0" err="1" smtClean="0"/>
              <a:t>passing</a:t>
            </a:r>
            <a:r>
              <a:rPr lang="de-DE" altLang="de-DE" dirty="0" smtClean="0"/>
              <a:t> </a:t>
            </a:r>
            <a:r>
              <a:rPr lang="de-DE" altLang="de-DE" dirty="0" err="1" smtClean="0"/>
              <a:t>the</a:t>
            </a:r>
            <a:r>
              <a:rPr lang="de-DE" altLang="de-DE" dirty="0" smtClean="0"/>
              <a:t> </a:t>
            </a:r>
            <a:r>
              <a:rPr lang="de-DE" altLang="de-DE" b="1" dirty="0" smtClean="0"/>
              <a:t>final </a:t>
            </a:r>
            <a:r>
              <a:rPr lang="de-DE" altLang="de-DE" b="1" dirty="0" err="1" smtClean="0"/>
              <a:t>written</a:t>
            </a:r>
            <a:r>
              <a:rPr lang="de-DE" altLang="de-DE" b="1" dirty="0" smtClean="0"/>
              <a:t> </a:t>
            </a:r>
            <a:r>
              <a:rPr lang="de-DE" altLang="de-DE" b="1" dirty="0" err="1" smtClean="0"/>
              <a:t>exam</a:t>
            </a:r>
            <a:r>
              <a:rPr lang="de-DE" altLang="de-DE" b="1" dirty="0" smtClean="0"/>
              <a:t> </a:t>
            </a:r>
            <a:r>
              <a:rPr lang="de-DE" altLang="de-DE" dirty="0" smtClean="0"/>
              <a:t>at </a:t>
            </a:r>
            <a:r>
              <a:rPr lang="de-DE" altLang="de-DE" dirty="0" err="1" smtClean="0"/>
              <a:t>the</a:t>
            </a:r>
            <a:r>
              <a:rPr lang="de-DE" altLang="de-DE" dirty="0" smtClean="0"/>
              <a:t> end </a:t>
            </a:r>
            <a:r>
              <a:rPr lang="de-DE" altLang="de-DE" dirty="0" err="1" smtClean="0"/>
              <a:t>of</a:t>
            </a:r>
            <a:r>
              <a:rPr lang="de-DE" altLang="de-DE" dirty="0" smtClean="0"/>
              <a:t> </a:t>
            </a:r>
            <a:r>
              <a:rPr lang="de-DE" altLang="de-DE" dirty="0" err="1" smtClean="0"/>
              <a:t>the</a:t>
            </a:r>
            <a:r>
              <a:rPr lang="de-DE" altLang="de-DE" dirty="0" smtClean="0"/>
              <a:t> </a:t>
            </a:r>
            <a:r>
              <a:rPr lang="de-DE" altLang="de-DE" dirty="0" err="1" smtClean="0"/>
              <a:t>semester</a:t>
            </a:r>
            <a:endParaRPr lang="de-DE" altLang="de-DE" dirty="0" smtClean="0"/>
          </a:p>
          <a:p>
            <a:pPr marL="285750" indent="-285750" eaLnBrk="1" hangingPunct="1">
              <a:lnSpc>
                <a:spcPct val="120000"/>
              </a:lnSpc>
              <a:buFontTx/>
              <a:buChar char="-"/>
              <a:defRPr/>
            </a:pPr>
            <a:endParaRPr lang="de-DE" altLang="de-DE" dirty="0" smtClean="0"/>
          </a:p>
          <a:p>
            <a:pPr eaLnBrk="1" hangingPunct="1">
              <a:lnSpc>
                <a:spcPct val="120000"/>
              </a:lnSpc>
              <a:defRPr/>
            </a:pPr>
            <a:r>
              <a:rPr lang="de-DE" altLang="de-DE" dirty="0" smtClean="0"/>
              <a:t>The </a:t>
            </a:r>
            <a:r>
              <a:rPr lang="de-DE" altLang="de-DE" b="1" dirty="0" smtClean="0"/>
              <a:t>grade</a:t>
            </a:r>
            <a:r>
              <a:rPr lang="de-DE" altLang="de-DE" dirty="0" smtClean="0"/>
              <a:t> on </a:t>
            </a:r>
            <a:r>
              <a:rPr lang="de-DE" altLang="de-DE" dirty="0" err="1" smtClean="0"/>
              <a:t>your</a:t>
            </a:r>
            <a:r>
              <a:rPr lang="de-DE" altLang="de-DE" dirty="0" smtClean="0"/>
              <a:t> „Schein“ </a:t>
            </a:r>
            <a:r>
              <a:rPr lang="de-DE" altLang="de-DE" dirty="0" err="1" smtClean="0"/>
              <a:t>equals</a:t>
            </a:r>
            <a:r>
              <a:rPr lang="de-DE" altLang="de-DE" dirty="0" smtClean="0"/>
              <a:t> </a:t>
            </a:r>
            <a:r>
              <a:rPr lang="de-DE" altLang="de-DE" dirty="0" err="1" smtClean="0"/>
              <a:t>that</a:t>
            </a:r>
            <a:r>
              <a:rPr lang="de-DE" altLang="de-DE" dirty="0" smtClean="0"/>
              <a:t> </a:t>
            </a:r>
            <a:r>
              <a:rPr lang="de-DE" altLang="de-DE" dirty="0" err="1" smtClean="0"/>
              <a:t>of</a:t>
            </a:r>
            <a:r>
              <a:rPr lang="de-DE" altLang="de-DE" dirty="0" smtClean="0"/>
              <a:t> </a:t>
            </a:r>
            <a:r>
              <a:rPr lang="de-DE" altLang="de-DE" dirty="0" err="1" smtClean="0"/>
              <a:t>your</a:t>
            </a:r>
            <a:r>
              <a:rPr lang="de-DE" altLang="de-DE" dirty="0" smtClean="0"/>
              <a:t> final </a:t>
            </a:r>
            <a:r>
              <a:rPr lang="de-DE" altLang="de-DE" dirty="0" err="1" smtClean="0"/>
              <a:t>exam</a:t>
            </a:r>
            <a:r>
              <a:rPr lang="de-DE" altLang="de-DE" dirty="0" smtClean="0"/>
              <a:t>.</a:t>
            </a:r>
          </a:p>
          <a:p>
            <a:pPr eaLnBrk="1" hangingPunct="1">
              <a:lnSpc>
                <a:spcPct val="120000"/>
              </a:lnSpc>
              <a:defRPr/>
            </a:pPr>
            <a:endParaRPr lang="de-DE" altLang="de-DE" dirty="0" smtClean="0"/>
          </a:p>
          <a:p>
            <a:pPr eaLnBrk="1" hangingPunct="1">
              <a:lnSpc>
                <a:spcPct val="120000"/>
              </a:lnSpc>
              <a:defRPr/>
            </a:pPr>
            <a:r>
              <a:rPr lang="de-DE" altLang="de-DE" dirty="0" err="1" smtClean="0"/>
              <a:t>Everybody</a:t>
            </a:r>
            <a:r>
              <a:rPr lang="de-DE" altLang="de-DE" dirty="0" smtClean="0"/>
              <a:t> </a:t>
            </a:r>
            <a:r>
              <a:rPr lang="de-DE" altLang="de-DE" dirty="0" err="1" smtClean="0"/>
              <a:t>who</a:t>
            </a:r>
            <a:r>
              <a:rPr lang="de-DE" altLang="de-DE" dirty="0" smtClean="0"/>
              <a:t> </a:t>
            </a:r>
            <a:r>
              <a:rPr lang="de-DE" altLang="de-DE" dirty="0" err="1" smtClean="0"/>
              <a:t>took</a:t>
            </a:r>
            <a:r>
              <a:rPr lang="de-DE" altLang="de-DE" dirty="0" smtClean="0"/>
              <a:t> </a:t>
            </a:r>
            <a:r>
              <a:rPr lang="de-DE" altLang="de-DE" dirty="0" err="1" smtClean="0"/>
              <a:t>the</a:t>
            </a:r>
            <a:r>
              <a:rPr lang="de-DE" altLang="de-DE" dirty="0" smtClean="0"/>
              <a:t> final </a:t>
            </a:r>
            <a:r>
              <a:rPr lang="de-DE" altLang="de-DE" dirty="0" err="1" smtClean="0"/>
              <a:t>exam</a:t>
            </a:r>
            <a:r>
              <a:rPr lang="de-DE" altLang="de-DE" dirty="0" smtClean="0"/>
              <a:t> (</a:t>
            </a:r>
            <a:r>
              <a:rPr lang="de-DE" altLang="de-DE" dirty="0" err="1" smtClean="0"/>
              <a:t>and</a:t>
            </a:r>
            <a:r>
              <a:rPr lang="de-DE" altLang="de-DE" dirty="0" smtClean="0"/>
              <a:t> </a:t>
            </a:r>
            <a:r>
              <a:rPr lang="de-DE" altLang="de-DE" dirty="0" err="1" smtClean="0"/>
              <a:t>passed</a:t>
            </a:r>
            <a:r>
              <a:rPr lang="de-DE" altLang="de-DE" dirty="0" smtClean="0"/>
              <a:t> </a:t>
            </a:r>
            <a:r>
              <a:rPr lang="de-DE" altLang="de-DE" dirty="0" err="1" smtClean="0"/>
              <a:t>it</a:t>
            </a:r>
            <a:r>
              <a:rPr lang="de-DE" altLang="de-DE" dirty="0" smtClean="0"/>
              <a:t> </a:t>
            </a:r>
            <a:r>
              <a:rPr lang="de-DE" altLang="de-DE" dirty="0" err="1" smtClean="0"/>
              <a:t>or</a:t>
            </a:r>
            <a:r>
              <a:rPr lang="de-DE" altLang="de-DE" dirty="0" smtClean="0"/>
              <a:t> </a:t>
            </a:r>
            <a:r>
              <a:rPr lang="de-DE" altLang="de-DE" dirty="0" err="1" smtClean="0"/>
              <a:t>did</a:t>
            </a:r>
            <a:r>
              <a:rPr lang="de-DE" altLang="de-DE" dirty="0" smtClean="0"/>
              <a:t> not pass </a:t>
            </a:r>
            <a:r>
              <a:rPr lang="de-DE" altLang="de-DE" dirty="0" err="1" smtClean="0"/>
              <a:t>it</a:t>
            </a:r>
            <a:r>
              <a:rPr lang="de-DE" altLang="de-DE" dirty="0" smtClean="0"/>
              <a:t>)</a:t>
            </a:r>
          </a:p>
          <a:p>
            <a:pPr eaLnBrk="1" hangingPunct="1">
              <a:lnSpc>
                <a:spcPct val="120000"/>
              </a:lnSpc>
              <a:defRPr/>
            </a:pPr>
            <a:r>
              <a:rPr lang="de-DE" altLang="de-DE" dirty="0" err="1" smtClean="0"/>
              <a:t>and</a:t>
            </a:r>
            <a:r>
              <a:rPr lang="de-DE" altLang="de-DE" dirty="0" smtClean="0"/>
              <a:t> </a:t>
            </a:r>
            <a:r>
              <a:rPr lang="de-DE" altLang="de-DE" dirty="0" err="1" smtClean="0"/>
              <a:t>those</a:t>
            </a:r>
            <a:r>
              <a:rPr lang="de-DE" altLang="de-DE" dirty="0" smtClean="0"/>
              <a:t> </a:t>
            </a:r>
            <a:r>
              <a:rPr lang="de-DE" altLang="de-DE" dirty="0" err="1" smtClean="0"/>
              <a:t>who</a:t>
            </a:r>
            <a:r>
              <a:rPr lang="de-DE" altLang="de-DE" dirty="0" smtClean="0"/>
              <a:t> </a:t>
            </a:r>
            <a:r>
              <a:rPr lang="de-DE" altLang="de-DE" dirty="0" err="1" smtClean="0"/>
              <a:t>have</a:t>
            </a:r>
            <a:r>
              <a:rPr lang="de-DE" altLang="de-DE" dirty="0" smtClean="0"/>
              <a:t> </a:t>
            </a:r>
            <a:r>
              <a:rPr lang="de-DE" altLang="de-DE" dirty="0" err="1" smtClean="0"/>
              <a:t>missed</a:t>
            </a:r>
            <a:r>
              <a:rPr lang="de-DE" altLang="de-DE" dirty="0" smtClean="0"/>
              <a:t> </a:t>
            </a:r>
            <a:r>
              <a:rPr lang="de-DE" altLang="de-DE" dirty="0" err="1" smtClean="0"/>
              <a:t>the</a:t>
            </a:r>
            <a:r>
              <a:rPr lang="de-DE" altLang="de-DE" dirty="0" smtClean="0"/>
              <a:t> final </a:t>
            </a:r>
            <a:r>
              <a:rPr lang="de-DE" altLang="de-DE" dirty="0" err="1" smtClean="0"/>
              <a:t>exam</a:t>
            </a:r>
            <a:endParaRPr lang="de-DE" altLang="de-DE" dirty="0" smtClean="0"/>
          </a:p>
          <a:p>
            <a:pPr eaLnBrk="1" hangingPunct="1">
              <a:lnSpc>
                <a:spcPct val="120000"/>
              </a:lnSpc>
              <a:defRPr/>
            </a:pPr>
            <a:r>
              <a:rPr lang="de-DE" altLang="de-DE" dirty="0" err="1" smtClean="0"/>
              <a:t>can</a:t>
            </a:r>
            <a:r>
              <a:rPr lang="de-DE" altLang="de-DE" dirty="0" smtClean="0"/>
              <a:t> </a:t>
            </a:r>
            <a:r>
              <a:rPr lang="de-DE" altLang="de-DE" dirty="0" err="1" smtClean="0"/>
              <a:t>take</a:t>
            </a:r>
            <a:r>
              <a:rPr lang="de-DE" altLang="de-DE" dirty="0" smtClean="0"/>
              <a:t> </a:t>
            </a:r>
            <a:r>
              <a:rPr lang="de-DE" altLang="de-DE" dirty="0" err="1" smtClean="0"/>
              <a:t>the</a:t>
            </a:r>
            <a:r>
              <a:rPr lang="de-DE" altLang="de-DE" dirty="0" smtClean="0"/>
              <a:t> </a:t>
            </a:r>
            <a:r>
              <a:rPr lang="de-DE" altLang="de-DE" b="1" dirty="0" err="1" smtClean="0"/>
              <a:t>re-exam</a:t>
            </a:r>
            <a:r>
              <a:rPr lang="de-DE" altLang="de-DE" dirty="0" smtClean="0"/>
              <a:t> at </a:t>
            </a:r>
            <a:r>
              <a:rPr lang="de-DE" altLang="de-DE" dirty="0" err="1" smtClean="0"/>
              <a:t>the</a:t>
            </a:r>
            <a:r>
              <a:rPr lang="de-DE" altLang="de-DE" dirty="0" smtClean="0"/>
              <a:t> </a:t>
            </a:r>
            <a:r>
              <a:rPr lang="de-DE" altLang="de-DE" dirty="0" err="1" smtClean="0"/>
              <a:t>beginning</a:t>
            </a:r>
            <a:r>
              <a:rPr lang="de-DE" altLang="de-DE" dirty="0" smtClean="0"/>
              <a:t> </a:t>
            </a:r>
            <a:r>
              <a:rPr lang="de-DE" altLang="de-DE" dirty="0" err="1" smtClean="0"/>
              <a:t>of</a:t>
            </a:r>
            <a:r>
              <a:rPr lang="de-DE" altLang="de-DE" dirty="0" smtClean="0"/>
              <a:t> WS14/15.</a:t>
            </a:r>
          </a:p>
          <a:p>
            <a:pPr eaLnBrk="1" hangingPunct="1">
              <a:lnSpc>
                <a:spcPct val="120000"/>
              </a:lnSpc>
              <a:defRPr/>
            </a:pPr>
            <a:endParaRPr lang="de-DE" altLang="de-DE" dirty="0" smtClean="0"/>
          </a:p>
          <a:p>
            <a:pPr eaLnBrk="1" hangingPunct="1">
              <a:lnSpc>
                <a:spcPct val="120000"/>
              </a:lnSpc>
              <a:defRPr/>
            </a:pPr>
            <a:r>
              <a:rPr lang="de-DE" altLang="de-DE" dirty="0" smtClean="0"/>
              <a:t>The </a:t>
            </a:r>
            <a:r>
              <a:rPr lang="de-DE" altLang="de-DE" dirty="0" err="1" smtClean="0"/>
              <a:t>better</a:t>
            </a:r>
            <a:r>
              <a:rPr lang="de-DE" altLang="de-DE" dirty="0" smtClean="0"/>
              <a:t> grade </a:t>
            </a:r>
            <a:r>
              <a:rPr lang="de-DE" altLang="de-DE" dirty="0" err="1" smtClean="0"/>
              <a:t>counts</a:t>
            </a:r>
            <a:r>
              <a:rPr lang="de-DE" altLang="de-DE" dirty="0" smtClean="0"/>
              <a:t>! But </a:t>
            </a:r>
            <a:r>
              <a:rPr lang="de-DE" altLang="de-DE" dirty="0" err="1" smtClean="0"/>
              <a:t>there</a:t>
            </a:r>
            <a:r>
              <a:rPr lang="de-DE" altLang="de-DE" dirty="0" smtClean="0"/>
              <a:t> will </a:t>
            </a:r>
            <a:r>
              <a:rPr lang="de-DE" altLang="de-DE" dirty="0" err="1" smtClean="0"/>
              <a:t>no</a:t>
            </a:r>
            <a:r>
              <a:rPr lang="de-DE" altLang="de-DE" dirty="0" smtClean="0"/>
              <a:t> </a:t>
            </a:r>
            <a:r>
              <a:rPr lang="de-DE" altLang="de-DE" dirty="0" err="1" smtClean="0"/>
              <a:t>second</a:t>
            </a:r>
            <a:r>
              <a:rPr lang="de-DE" altLang="de-DE" dirty="0" smtClean="0"/>
              <a:t> </a:t>
            </a:r>
            <a:r>
              <a:rPr lang="de-DE" altLang="de-DE" dirty="0" err="1" smtClean="0"/>
              <a:t>re-exam</a:t>
            </a:r>
            <a:r>
              <a:rPr lang="de-DE" altLang="de-DE" dirty="0" smtClean="0"/>
              <a:t>.</a:t>
            </a:r>
          </a:p>
        </p:txBody>
      </p:sp>
      <p:sp>
        <p:nvSpPr>
          <p:cNvPr id="19461"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14D994BB-9590-4456-8996-F2EA14702510}" type="slidenum">
              <a:rPr lang="de-DE" altLang="de-DE" sz="1000" smtClean="0"/>
              <a:pPr eaLnBrk="1" hangingPunct="1">
                <a:spcBef>
                  <a:spcPct val="0"/>
                </a:spcBef>
                <a:buFontTx/>
                <a:buNone/>
              </a:pPr>
              <a:t>3</a:t>
            </a:fld>
            <a:endParaRPr lang="de-DE" altLang="de-DE" sz="1000" smtClean="0"/>
          </a:p>
        </p:txBody>
      </p:sp>
      <p:sp>
        <p:nvSpPr>
          <p:cNvPr id="19462"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SS 2014 - lecture 1</a:t>
            </a:r>
          </a:p>
        </p:txBody>
      </p:sp>
      <p:sp>
        <p:nvSpPr>
          <p:cNvPr id="19463"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Mathematics of Biological Networks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Grp="1" noChangeArrowheads="1"/>
          </p:cNvSpPr>
          <p:nvPr>
            <p:ph type="title"/>
          </p:nvPr>
        </p:nvSpPr>
        <p:spPr>
          <a:xfrm>
            <a:off x="690563" y="-12700"/>
            <a:ext cx="7831137" cy="633413"/>
          </a:xfrm>
        </p:spPr>
        <p:txBody>
          <a:bodyPr/>
          <a:lstStyle/>
          <a:p>
            <a:pPr eaLnBrk="1" hangingPunct="1"/>
            <a:r>
              <a:rPr lang="en-US" altLang="de-DE" dirty="0" smtClean="0">
                <a:ea typeface="ＭＳ Ｐゴシック" pitchFamily="34" charset="-128"/>
              </a:rPr>
              <a:t>Motif-based centrality</a:t>
            </a:r>
          </a:p>
        </p:txBody>
      </p:sp>
      <p:sp>
        <p:nvSpPr>
          <p:cNvPr id="36868"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44182275-D364-4C45-B2E5-259D011F2998}" type="slidenum">
              <a:rPr lang="de-DE" altLang="de-DE" sz="1000" smtClean="0"/>
              <a:pPr eaLnBrk="1" hangingPunct="1">
                <a:spcBef>
                  <a:spcPct val="0"/>
                </a:spcBef>
                <a:buFontTx/>
                <a:buNone/>
              </a:pPr>
              <a:t>30</a:t>
            </a:fld>
            <a:endParaRPr lang="de-DE" altLang="de-DE" sz="1000" smtClean="0"/>
          </a:p>
        </p:txBody>
      </p:sp>
      <p:sp>
        <p:nvSpPr>
          <p:cNvPr id="36869"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SS 2014 - lecture 1</a:t>
            </a:r>
          </a:p>
        </p:txBody>
      </p:sp>
      <p:sp>
        <p:nvSpPr>
          <p:cNvPr id="36870"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Mathematics of Biological Networks</a:t>
            </a: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548680"/>
            <a:ext cx="3428603" cy="5164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772" name="Rectangle 2"/>
          <p:cNvSpPr>
            <a:spLocks/>
          </p:cNvSpPr>
          <p:nvPr/>
        </p:nvSpPr>
        <p:spPr bwMode="auto">
          <a:xfrm>
            <a:off x="395536" y="548680"/>
            <a:ext cx="8040688" cy="320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a:lnSpc>
                <a:spcPts val="2500"/>
              </a:lnSpc>
            </a:pPr>
            <a:r>
              <a:rPr lang="en-US" sz="1800" u="sng" dirty="0" smtClean="0"/>
              <a:t>Given</a:t>
            </a:r>
            <a:r>
              <a:rPr lang="en-US" sz="1800" dirty="0" smtClean="0"/>
              <a:t>: </a:t>
            </a:r>
            <a:r>
              <a:rPr lang="en-US" sz="1800" dirty="0"/>
              <a:t>a graph </a:t>
            </a:r>
            <a:r>
              <a:rPr lang="en-US" sz="1800" i="1" dirty="0"/>
              <a:t>G</a:t>
            </a:r>
            <a:r>
              <a:rPr lang="en-US" sz="1800" dirty="0"/>
              <a:t>, a motif </a:t>
            </a:r>
            <a:r>
              <a:rPr lang="en-US" sz="1800" i="1" dirty="0"/>
              <a:t>M </a:t>
            </a:r>
            <a:r>
              <a:rPr lang="en-US" sz="1800" dirty="0"/>
              <a:t>and </a:t>
            </a:r>
            <a:endParaRPr lang="en-US" sz="1800" dirty="0" smtClean="0"/>
          </a:p>
          <a:p>
            <a:pPr>
              <a:lnSpc>
                <a:spcPts val="2500"/>
              </a:lnSpc>
            </a:pPr>
            <a:r>
              <a:rPr lang="en-US" sz="1800" dirty="0" smtClean="0"/>
              <a:t>the corresponding motif </a:t>
            </a:r>
            <a:r>
              <a:rPr lang="en-US" sz="1800" dirty="0"/>
              <a:t>match set </a:t>
            </a:r>
            <a:r>
              <a:rPr lang="en-US" sz="1800" i="1" dirty="0" smtClean="0"/>
              <a:t>MS</a:t>
            </a:r>
            <a:r>
              <a:rPr lang="en-US" sz="1800" i="1" baseline="-25000" dirty="0" smtClean="0"/>
              <a:t>G</a:t>
            </a:r>
            <a:r>
              <a:rPr lang="en-US" sz="1800" dirty="0" smtClean="0"/>
              <a:t>.</a:t>
            </a:r>
            <a:endParaRPr lang="en-US" sz="1800" dirty="0"/>
          </a:p>
          <a:p>
            <a:pPr>
              <a:lnSpc>
                <a:spcPts val="2500"/>
              </a:lnSpc>
            </a:pPr>
            <a:endParaRPr lang="en-US" sz="1800" dirty="0" smtClean="0"/>
          </a:p>
          <a:p>
            <a:pPr>
              <a:lnSpc>
                <a:spcPts val="2500"/>
              </a:lnSpc>
            </a:pPr>
            <a:r>
              <a:rPr lang="en-US" sz="1800" dirty="0" smtClean="0"/>
              <a:t>Define the motif-based </a:t>
            </a:r>
            <a:r>
              <a:rPr lang="en-US" sz="1800" dirty="0"/>
              <a:t>centrality </a:t>
            </a:r>
            <a:r>
              <a:rPr lang="en-US" sz="1800" i="1" dirty="0" err="1"/>
              <a:t>C</a:t>
            </a:r>
            <a:r>
              <a:rPr lang="en-US" sz="1800" i="1" baseline="-25000" dirty="0" err="1"/>
              <a:t>mb</a:t>
            </a:r>
            <a:r>
              <a:rPr lang="en-US" sz="1800" i="1" dirty="0"/>
              <a:t> </a:t>
            </a:r>
            <a:r>
              <a:rPr lang="en-US" sz="1800" dirty="0" smtClean="0"/>
              <a:t>that</a:t>
            </a:r>
            <a:r>
              <a:rPr lang="en-US" sz="1800" i="1" dirty="0" smtClean="0"/>
              <a:t> </a:t>
            </a:r>
            <a:r>
              <a:rPr lang="en-US" sz="1800" dirty="0" smtClean="0"/>
              <a:t>assigns </a:t>
            </a:r>
          </a:p>
          <a:p>
            <a:pPr>
              <a:lnSpc>
                <a:spcPts val="2500"/>
              </a:lnSpc>
            </a:pPr>
            <a:r>
              <a:rPr lang="en-US" sz="1800" dirty="0" smtClean="0"/>
              <a:t>to every vertex </a:t>
            </a:r>
            <a:r>
              <a:rPr lang="en-US" sz="1800" i="1" dirty="0"/>
              <a:t>v </a:t>
            </a:r>
            <a:r>
              <a:rPr lang="en-US" sz="1800" dirty="0"/>
              <a:t>the number of matches </a:t>
            </a:r>
            <a:endParaRPr lang="en-US" sz="1800" dirty="0" smtClean="0"/>
          </a:p>
          <a:p>
            <a:pPr>
              <a:lnSpc>
                <a:spcPts val="2500"/>
              </a:lnSpc>
            </a:pPr>
            <a:r>
              <a:rPr lang="en-US" sz="1800" dirty="0" smtClean="0"/>
              <a:t>the </a:t>
            </a:r>
            <a:r>
              <a:rPr lang="en-US" sz="1800" dirty="0"/>
              <a:t>vertex </a:t>
            </a:r>
            <a:r>
              <a:rPr lang="en-US" sz="1800" i="1" dirty="0" smtClean="0"/>
              <a:t>v </a:t>
            </a:r>
            <a:r>
              <a:rPr lang="de-DE" sz="1800" dirty="0" err="1" smtClean="0"/>
              <a:t>occurs</a:t>
            </a:r>
            <a:r>
              <a:rPr lang="de-DE" sz="1800" dirty="0" smtClean="0"/>
              <a:t> in. </a:t>
            </a:r>
          </a:p>
          <a:p>
            <a:pPr>
              <a:lnSpc>
                <a:spcPts val="2500"/>
              </a:lnSpc>
            </a:pPr>
            <a:endParaRPr lang="de-DE" sz="1800" dirty="0"/>
          </a:p>
          <a:p>
            <a:pPr>
              <a:lnSpc>
                <a:spcPts val="2500"/>
              </a:lnSpc>
            </a:pPr>
            <a:r>
              <a:rPr lang="de-DE" sz="1800" dirty="0" smtClean="0"/>
              <a:t>E.g. </a:t>
            </a:r>
            <a:r>
              <a:rPr lang="en-US" sz="1800" dirty="0" smtClean="0"/>
              <a:t>the </a:t>
            </a:r>
            <a:r>
              <a:rPr lang="en-US" sz="1800" dirty="0"/>
              <a:t>vertex </a:t>
            </a:r>
            <a:r>
              <a:rPr lang="en-US" sz="1800" i="1" dirty="0"/>
              <a:t>v</a:t>
            </a:r>
            <a:r>
              <a:rPr lang="en-US" sz="1800" dirty="0"/>
              <a:t>01 in the graph shown </a:t>
            </a:r>
            <a:r>
              <a:rPr lang="en-US" sz="1800" dirty="0" smtClean="0"/>
              <a:t>in Fig. 2</a:t>
            </a:r>
          </a:p>
          <a:p>
            <a:pPr>
              <a:lnSpc>
                <a:spcPts val="2500"/>
              </a:lnSpc>
            </a:pPr>
            <a:r>
              <a:rPr lang="en-US" sz="1800" dirty="0" smtClean="0"/>
              <a:t>occurs </a:t>
            </a:r>
            <a:r>
              <a:rPr lang="en-US" sz="1800" dirty="0"/>
              <a:t>in 2</a:t>
            </a:r>
            <a:r>
              <a:rPr lang="en-US" sz="1800" dirty="0" smtClean="0"/>
              <a:t> </a:t>
            </a:r>
            <a:r>
              <a:rPr lang="en-US" sz="1800" dirty="0"/>
              <a:t>matches of the </a:t>
            </a:r>
            <a:r>
              <a:rPr lang="en-US" sz="1800" dirty="0" smtClean="0"/>
              <a:t>FFL </a:t>
            </a:r>
            <a:r>
              <a:rPr lang="en-US" sz="1800" dirty="0"/>
              <a:t>motif </a:t>
            </a:r>
            <a:r>
              <a:rPr lang="en-US" sz="1800" dirty="0" smtClean="0"/>
              <a:t>shown </a:t>
            </a:r>
          </a:p>
          <a:p>
            <a:pPr>
              <a:lnSpc>
                <a:spcPts val="2500"/>
              </a:lnSpc>
            </a:pPr>
            <a:r>
              <a:rPr lang="en-US" sz="1800" dirty="0" smtClean="0"/>
              <a:t>in Fig. </a:t>
            </a:r>
            <a:r>
              <a:rPr lang="en-US" sz="1800" dirty="0"/>
              <a:t>3. Therefore </a:t>
            </a:r>
            <a:r>
              <a:rPr lang="en-US" sz="1800" i="1" dirty="0" err="1"/>
              <a:t>C</a:t>
            </a:r>
            <a:r>
              <a:rPr lang="en-US" sz="1800" i="1" baseline="-25000" dirty="0" err="1"/>
              <a:t>mb</a:t>
            </a:r>
            <a:r>
              <a:rPr lang="en-US" sz="1800" dirty="0"/>
              <a:t>(</a:t>
            </a:r>
            <a:r>
              <a:rPr lang="en-US" sz="1800" i="1" dirty="0"/>
              <a:t>v</a:t>
            </a:r>
            <a:r>
              <a:rPr lang="en-US" sz="1800" dirty="0"/>
              <a:t>01) = 2. </a:t>
            </a:r>
            <a:endParaRPr lang="en-US" sz="1800" dirty="0" smtClean="0"/>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3898156"/>
            <a:ext cx="3209925"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5880" y="5905664"/>
            <a:ext cx="4276725"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7554675"/>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Grp="1" noChangeArrowheads="1"/>
          </p:cNvSpPr>
          <p:nvPr>
            <p:ph type="title"/>
          </p:nvPr>
        </p:nvSpPr>
        <p:spPr>
          <a:xfrm>
            <a:off x="690563" y="-12700"/>
            <a:ext cx="7831137" cy="633413"/>
          </a:xfrm>
        </p:spPr>
        <p:txBody>
          <a:bodyPr/>
          <a:lstStyle/>
          <a:p>
            <a:pPr eaLnBrk="1" hangingPunct="1"/>
            <a:r>
              <a:rPr lang="en-US" altLang="de-DE" dirty="0" smtClean="0">
                <a:ea typeface="ＭＳ Ｐゴシック" pitchFamily="34" charset="-128"/>
              </a:rPr>
              <a:t>Motif-based centralities</a:t>
            </a:r>
          </a:p>
        </p:txBody>
      </p:sp>
      <p:sp>
        <p:nvSpPr>
          <p:cNvPr id="32772" name="Rectangle 2"/>
          <p:cNvSpPr>
            <a:spLocks/>
          </p:cNvSpPr>
          <p:nvPr/>
        </p:nvSpPr>
        <p:spPr bwMode="auto">
          <a:xfrm>
            <a:off x="419100" y="692150"/>
            <a:ext cx="8040688" cy="4809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a:lnSpc>
                <a:spcPts val="2500"/>
              </a:lnSpc>
            </a:pPr>
            <a:r>
              <a:rPr lang="en-US" sz="1800" dirty="0" smtClean="0"/>
              <a:t>Two extensions </a:t>
            </a:r>
            <a:r>
              <a:rPr lang="en-US" sz="1800" dirty="0"/>
              <a:t>of </a:t>
            </a:r>
            <a:r>
              <a:rPr lang="en-US" sz="1800" dirty="0" smtClean="0"/>
              <a:t>this motif-based </a:t>
            </a:r>
            <a:r>
              <a:rPr lang="en-US" sz="1800" dirty="0"/>
              <a:t>centrality exist: </a:t>
            </a:r>
            <a:endParaRPr lang="en-US" sz="1800" dirty="0" smtClean="0"/>
          </a:p>
          <a:p>
            <a:pPr>
              <a:lnSpc>
                <a:spcPts val="2500"/>
              </a:lnSpc>
            </a:pPr>
            <a:r>
              <a:rPr lang="en-US" sz="1800" dirty="0" smtClean="0"/>
              <a:t>- motif-based centrality </a:t>
            </a:r>
            <a:r>
              <a:rPr lang="en-US" sz="1800" dirty="0"/>
              <a:t>with roles and </a:t>
            </a:r>
            <a:endParaRPr lang="en-US" sz="1800" dirty="0" smtClean="0"/>
          </a:p>
          <a:p>
            <a:pPr>
              <a:lnSpc>
                <a:spcPts val="2500"/>
              </a:lnSpc>
            </a:pPr>
            <a:r>
              <a:rPr lang="en-US" sz="1800" dirty="0" smtClean="0"/>
              <a:t>- motif-based centrality </a:t>
            </a:r>
            <a:r>
              <a:rPr lang="de-DE" sz="1800" dirty="0" err="1" smtClean="0"/>
              <a:t>with</a:t>
            </a:r>
            <a:r>
              <a:rPr lang="de-DE" sz="1800" dirty="0" smtClean="0"/>
              <a:t> </a:t>
            </a:r>
            <a:r>
              <a:rPr lang="de-DE" sz="1800" dirty="0" err="1"/>
              <a:t>classes</a:t>
            </a:r>
            <a:r>
              <a:rPr lang="de-DE" sz="1800" dirty="0"/>
              <a:t>.</a:t>
            </a:r>
          </a:p>
          <a:p>
            <a:pPr>
              <a:lnSpc>
                <a:spcPts val="2500"/>
              </a:lnSpc>
            </a:pPr>
            <a:endParaRPr lang="en-US" sz="1800" dirty="0" smtClean="0"/>
          </a:p>
          <a:p>
            <a:pPr>
              <a:lnSpc>
                <a:spcPts val="2500"/>
              </a:lnSpc>
            </a:pPr>
            <a:r>
              <a:rPr lang="en-US" sz="1800" dirty="0" smtClean="0"/>
              <a:t>Vertices </a:t>
            </a:r>
            <a:r>
              <a:rPr lang="en-US" sz="1800" dirty="0"/>
              <a:t>of motifs may represent different functions.</a:t>
            </a:r>
          </a:p>
          <a:p>
            <a:pPr>
              <a:lnSpc>
                <a:spcPts val="2500"/>
              </a:lnSpc>
            </a:pPr>
            <a:endParaRPr lang="en-US" sz="1800" dirty="0" smtClean="0"/>
          </a:p>
          <a:p>
            <a:pPr>
              <a:lnSpc>
                <a:spcPts val="2500"/>
              </a:lnSpc>
            </a:pPr>
            <a:r>
              <a:rPr lang="en-US" sz="1800" dirty="0" smtClean="0"/>
              <a:t>E.g. in </a:t>
            </a:r>
            <a:r>
              <a:rPr lang="en-US" sz="1800" dirty="0"/>
              <a:t>the gene regulatory </a:t>
            </a:r>
            <a:r>
              <a:rPr lang="en-US" sz="1800" dirty="0" smtClean="0"/>
              <a:t>network context </a:t>
            </a:r>
            <a:r>
              <a:rPr lang="en-US" sz="1800" dirty="0"/>
              <a:t>3</a:t>
            </a:r>
            <a:r>
              <a:rPr lang="en-US" sz="1800" dirty="0" smtClean="0"/>
              <a:t> </a:t>
            </a:r>
            <a:r>
              <a:rPr lang="en-US" sz="1800" dirty="0"/>
              <a:t>different functions of the vertices </a:t>
            </a:r>
            <a:r>
              <a:rPr lang="en-US" sz="1800" dirty="0" smtClean="0"/>
              <a:t>of the </a:t>
            </a:r>
            <a:r>
              <a:rPr lang="en-US" sz="1800" dirty="0"/>
              <a:t>feed forward loop (FFL) motif </a:t>
            </a:r>
            <a:r>
              <a:rPr lang="en-US" sz="1800" dirty="0" smtClean="0"/>
              <a:t>can </a:t>
            </a:r>
            <a:r>
              <a:rPr lang="en-US" sz="1800" dirty="0"/>
              <a:t>be </a:t>
            </a:r>
            <a:r>
              <a:rPr lang="en-US" sz="1800" dirty="0" smtClean="0"/>
              <a:t>identified</a:t>
            </a:r>
            <a:r>
              <a:rPr lang="en-US" sz="1800" dirty="0"/>
              <a:t>: </a:t>
            </a:r>
            <a:endParaRPr lang="en-US" sz="1800" dirty="0" smtClean="0"/>
          </a:p>
          <a:p>
            <a:pPr>
              <a:lnSpc>
                <a:spcPts val="2500"/>
              </a:lnSpc>
            </a:pPr>
            <a:endParaRPr lang="en-US" sz="1800" dirty="0"/>
          </a:p>
          <a:p>
            <a:pPr marL="342900" indent="-342900">
              <a:lnSpc>
                <a:spcPts val="2500"/>
              </a:lnSpc>
              <a:buAutoNum type="arabicParenBoth"/>
            </a:pPr>
            <a:r>
              <a:rPr lang="en-US" sz="1800" dirty="0" smtClean="0"/>
              <a:t>the </a:t>
            </a:r>
            <a:r>
              <a:rPr lang="en-US" sz="1800" dirty="0"/>
              <a:t>vertex at the top is the </a:t>
            </a:r>
            <a:r>
              <a:rPr lang="en-US" sz="1800" b="1" dirty="0"/>
              <a:t>master regulator</a:t>
            </a:r>
            <a:r>
              <a:rPr lang="en-US" sz="1800" dirty="0"/>
              <a:t>, this vertex regulates the other two vertices; </a:t>
            </a:r>
            <a:endParaRPr lang="en-US" sz="1800" dirty="0" smtClean="0"/>
          </a:p>
          <a:p>
            <a:pPr marL="342900" indent="-342900">
              <a:lnSpc>
                <a:spcPts val="2500"/>
              </a:lnSpc>
              <a:buAutoNum type="arabicParenBoth"/>
            </a:pPr>
            <a:endParaRPr lang="en-US" sz="1800" dirty="0" smtClean="0"/>
          </a:p>
          <a:p>
            <a:pPr marL="360363" indent="-360363">
              <a:lnSpc>
                <a:spcPts val="2500"/>
              </a:lnSpc>
            </a:pPr>
            <a:r>
              <a:rPr lang="en-US" sz="1800" dirty="0" smtClean="0"/>
              <a:t>(</a:t>
            </a:r>
            <a:r>
              <a:rPr lang="en-US" sz="1800" dirty="0"/>
              <a:t>2) the vertex on the right side is the </a:t>
            </a:r>
            <a:r>
              <a:rPr lang="en-US" sz="1800" b="1" dirty="0"/>
              <a:t>intermediate regulator</a:t>
            </a:r>
            <a:r>
              <a:rPr lang="en-US" sz="1800" dirty="0"/>
              <a:t>, it is regulated </a:t>
            </a:r>
            <a:r>
              <a:rPr lang="en-US" sz="1800" dirty="0" smtClean="0"/>
              <a:t>by the </a:t>
            </a:r>
            <a:r>
              <a:rPr lang="en-US" sz="1800" dirty="0"/>
              <a:t>master regulator and itself regulates together with the master regulator the vertex at the bottom</a:t>
            </a:r>
            <a:endParaRPr lang="en-US" altLang="de-DE" sz="1800" dirty="0" smtClean="0">
              <a:solidFill>
                <a:schemeClr val="tx1"/>
              </a:solidFill>
              <a:latin typeface="+mn-lt"/>
            </a:endParaRPr>
          </a:p>
        </p:txBody>
      </p:sp>
      <p:sp>
        <p:nvSpPr>
          <p:cNvPr id="36868"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44182275-D364-4C45-B2E5-259D011F2998}" type="slidenum">
              <a:rPr lang="de-DE" altLang="de-DE" sz="1000" smtClean="0"/>
              <a:pPr eaLnBrk="1" hangingPunct="1">
                <a:spcBef>
                  <a:spcPct val="0"/>
                </a:spcBef>
                <a:buFontTx/>
                <a:buNone/>
              </a:pPr>
              <a:t>31</a:t>
            </a:fld>
            <a:endParaRPr lang="de-DE" altLang="de-DE" sz="1000" smtClean="0"/>
          </a:p>
        </p:txBody>
      </p:sp>
      <p:sp>
        <p:nvSpPr>
          <p:cNvPr id="36869"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SS 2014 - lecture 1</a:t>
            </a:r>
          </a:p>
        </p:txBody>
      </p:sp>
      <p:sp>
        <p:nvSpPr>
          <p:cNvPr id="36870"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Mathematics of Biological Networks</a:t>
            </a: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404664"/>
            <a:ext cx="2677546" cy="1986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0561685"/>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Grp="1" noChangeArrowheads="1"/>
          </p:cNvSpPr>
          <p:nvPr>
            <p:ph type="title"/>
          </p:nvPr>
        </p:nvSpPr>
        <p:spPr>
          <a:xfrm>
            <a:off x="690563" y="-12700"/>
            <a:ext cx="7831137" cy="633413"/>
          </a:xfrm>
        </p:spPr>
        <p:txBody>
          <a:bodyPr/>
          <a:lstStyle/>
          <a:p>
            <a:pPr eaLnBrk="1" hangingPunct="1"/>
            <a:r>
              <a:rPr lang="en-US" altLang="de-DE" dirty="0" smtClean="0">
                <a:ea typeface="ＭＳ Ｐゴシック" pitchFamily="34" charset="-128"/>
              </a:rPr>
              <a:t>Motif-based centralities</a:t>
            </a:r>
          </a:p>
        </p:txBody>
      </p:sp>
      <p:sp>
        <p:nvSpPr>
          <p:cNvPr id="32772" name="Rectangle 2"/>
          <p:cNvSpPr>
            <a:spLocks/>
          </p:cNvSpPr>
          <p:nvPr/>
        </p:nvSpPr>
        <p:spPr bwMode="auto">
          <a:xfrm>
            <a:off x="419100" y="692150"/>
            <a:ext cx="8040688" cy="2885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a:lnSpc>
                <a:spcPts val="2500"/>
              </a:lnSpc>
            </a:pPr>
            <a:r>
              <a:rPr lang="en-US" sz="1800" dirty="0" smtClean="0"/>
              <a:t>(3</a:t>
            </a:r>
            <a:r>
              <a:rPr lang="en-US" sz="1800" dirty="0"/>
              <a:t>) the vertex at the bottom of the drawing </a:t>
            </a:r>
            <a:r>
              <a:rPr lang="en-US" sz="1800" dirty="0" smtClean="0"/>
              <a:t>is regulated </a:t>
            </a:r>
            <a:r>
              <a:rPr lang="en-US" sz="1800" dirty="0"/>
              <a:t>by both other vertices and is </a:t>
            </a:r>
            <a:r>
              <a:rPr lang="en-US" sz="1800" dirty="0" smtClean="0"/>
              <a:t>therefore called </a:t>
            </a:r>
            <a:r>
              <a:rPr lang="en-US" sz="1800" dirty="0"/>
              <a:t>the </a:t>
            </a:r>
            <a:r>
              <a:rPr lang="en-US" sz="1800" b="1" dirty="0"/>
              <a:t>regulated vertex</a:t>
            </a:r>
            <a:r>
              <a:rPr lang="en-US" sz="1800" dirty="0"/>
              <a:t>. </a:t>
            </a:r>
            <a:endParaRPr lang="en-US" sz="1800" dirty="0" smtClean="0"/>
          </a:p>
          <a:p>
            <a:pPr>
              <a:lnSpc>
                <a:spcPts val="2500"/>
              </a:lnSpc>
            </a:pPr>
            <a:endParaRPr lang="en-US" sz="1800" dirty="0"/>
          </a:p>
          <a:p>
            <a:pPr>
              <a:lnSpc>
                <a:spcPts val="2500"/>
              </a:lnSpc>
            </a:pPr>
            <a:r>
              <a:rPr lang="en-US" sz="1800" dirty="0" smtClean="0"/>
              <a:t>Such </a:t>
            </a:r>
            <a:r>
              <a:rPr lang="en-US" sz="1800" dirty="0"/>
              <a:t>different </a:t>
            </a:r>
            <a:r>
              <a:rPr lang="en-US" sz="1800" dirty="0" smtClean="0"/>
              <a:t>functions of </a:t>
            </a:r>
            <a:r>
              <a:rPr lang="en-US" sz="1800" dirty="0"/>
              <a:t>vertices within motifs are called </a:t>
            </a:r>
            <a:r>
              <a:rPr lang="en-US" sz="1800" b="1" dirty="0"/>
              <a:t>roles</a:t>
            </a:r>
            <a:r>
              <a:rPr lang="en-US" sz="1800" dirty="0"/>
              <a:t> and </a:t>
            </a:r>
            <a:r>
              <a:rPr lang="en-US" sz="1800" dirty="0" smtClean="0"/>
              <a:t>3</a:t>
            </a:r>
            <a:r>
              <a:rPr lang="en-US" sz="1800" dirty="0"/>
              <a:t> </a:t>
            </a:r>
            <a:r>
              <a:rPr lang="en-US" sz="1800" dirty="0" smtClean="0"/>
              <a:t>roles </a:t>
            </a:r>
            <a:r>
              <a:rPr lang="en-US" sz="1800" dirty="0"/>
              <a:t>can be assigned to the vertices of the </a:t>
            </a:r>
            <a:r>
              <a:rPr lang="en-US" sz="1800" dirty="0" smtClean="0"/>
              <a:t>FFL motif</a:t>
            </a:r>
            <a:r>
              <a:rPr lang="en-US" sz="1800" dirty="0"/>
              <a:t>. </a:t>
            </a:r>
            <a:endParaRPr lang="en-US" sz="1800" dirty="0" smtClean="0"/>
          </a:p>
          <a:p>
            <a:pPr>
              <a:lnSpc>
                <a:spcPts val="2500"/>
              </a:lnSpc>
            </a:pPr>
            <a:endParaRPr lang="en-US" sz="1800" dirty="0"/>
          </a:p>
          <a:p>
            <a:pPr>
              <a:lnSpc>
                <a:spcPts val="2500"/>
              </a:lnSpc>
            </a:pPr>
            <a:r>
              <a:rPr lang="en-US" sz="1800" dirty="0" smtClean="0"/>
              <a:t>The </a:t>
            </a:r>
            <a:r>
              <a:rPr lang="en-US" sz="1800" b="1" dirty="0"/>
              <a:t>motif-based centrality with roles </a:t>
            </a:r>
            <a:r>
              <a:rPr lang="en-US" sz="1800" i="1" dirty="0" err="1" smtClean="0"/>
              <a:t>C</a:t>
            </a:r>
            <a:r>
              <a:rPr lang="en-US" sz="1800" i="1" baseline="-25000" dirty="0" err="1" smtClean="0"/>
              <a:t>mbr</a:t>
            </a:r>
            <a:r>
              <a:rPr lang="en-US" sz="1800" i="1" dirty="0"/>
              <a:t> </a:t>
            </a:r>
            <a:r>
              <a:rPr lang="en-US" sz="1800" dirty="0" smtClean="0"/>
              <a:t>restricts </a:t>
            </a:r>
            <a:r>
              <a:rPr lang="en-US" sz="1800" dirty="0"/>
              <a:t>the number of counted matches to </a:t>
            </a:r>
            <a:r>
              <a:rPr lang="en-US" sz="1800" dirty="0" smtClean="0"/>
              <a:t>those matches </a:t>
            </a:r>
            <a:r>
              <a:rPr lang="en-US" sz="1800" dirty="0"/>
              <a:t>where the vertex occurs in the match </a:t>
            </a:r>
            <a:r>
              <a:rPr lang="en-US" sz="1800" dirty="0" smtClean="0"/>
              <a:t>with the </a:t>
            </a:r>
            <a:r>
              <a:rPr lang="en-US" sz="1800" dirty="0"/>
              <a:t>role under </a:t>
            </a:r>
            <a:r>
              <a:rPr lang="en-US" sz="1800" dirty="0" smtClean="0"/>
              <a:t>consideration</a:t>
            </a:r>
            <a:r>
              <a:rPr lang="de-DE" sz="1800" dirty="0" smtClean="0"/>
              <a:t>.</a:t>
            </a:r>
            <a:endParaRPr lang="de-DE" sz="1800" dirty="0"/>
          </a:p>
        </p:txBody>
      </p:sp>
      <p:sp>
        <p:nvSpPr>
          <p:cNvPr id="36868"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44182275-D364-4C45-B2E5-259D011F2998}" type="slidenum">
              <a:rPr lang="de-DE" altLang="de-DE" sz="1000" smtClean="0"/>
              <a:pPr eaLnBrk="1" hangingPunct="1">
                <a:spcBef>
                  <a:spcPct val="0"/>
                </a:spcBef>
                <a:buFontTx/>
                <a:buNone/>
              </a:pPr>
              <a:t>32</a:t>
            </a:fld>
            <a:endParaRPr lang="de-DE" altLang="de-DE" sz="1000" smtClean="0"/>
          </a:p>
        </p:txBody>
      </p:sp>
      <p:sp>
        <p:nvSpPr>
          <p:cNvPr id="36869"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SS 2014 - lecture 1</a:t>
            </a:r>
          </a:p>
        </p:txBody>
      </p:sp>
      <p:sp>
        <p:nvSpPr>
          <p:cNvPr id="36870"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Mathematics of Biological Networks</a:t>
            </a:r>
          </a:p>
        </p:txBody>
      </p:sp>
    </p:spTree>
    <p:extLst>
      <p:ext uri="{BB962C8B-B14F-4D97-AF65-F5344CB8AC3E}">
        <p14:creationId xmlns:p14="http://schemas.microsoft.com/office/powerpoint/2010/main" val="3864596416"/>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Grp="1" noChangeArrowheads="1"/>
          </p:cNvSpPr>
          <p:nvPr>
            <p:ph type="title"/>
          </p:nvPr>
        </p:nvSpPr>
        <p:spPr>
          <a:xfrm>
            <a:off x="690563" y="-12700"/>
            <a:ext cx="7831137" cy="633413"/>
          </a:xfrm>
        </p:spPr>
        <p:txBody>
          <a:bodyPr/>
          <a:lstStyle/>
          <a:p>
            <a:pPr eaLnBrk="1" hangingPunct="1"/>
            <a:r>
              <a:rPr lang="en-US" altLang="de-DE" dirty="0" smtClean="0">
                <a:ea typeface="ＭＳ Ｐゴシック" pitchFamily="34" charset="-128"/>
              </a:rPr>
              <a:t>Chain of motifs</a:t>
            </a:r>
          </a:p>
        </p:txBody>
      </p:sp>
      <p:sp>
        <p:nvSpPr>
          <p:cNvPr id="32772" name="Rectangle 2"/>
          <p:cNvSpPr>
            <a:spLocks/>
          </p:cNvSpPr>
          <p:nvPr/>
        </p:nvSpPr>
        <p:spPr bwMode="auto">
          <a:xfrm>
            <a:off x="419100" y="692150"/>
            <a:ext cx="8040688"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a:lnSpc>
                <a:spcPts val="2500"/>
              </a:lnSpc>
            </a:pPr>
            <a:r>
              <a:rPr lang="en-US" sz="1800" dirty="0" smtClean="0"/>
              <a:t>Using </a:t>
            </a:r>
            <a:r>
              <a:rPr lang="en-US" sz="1800" dirty="0"/>
              <a:t>the previously introduced concepts </a:t>
            </a:r>
            <a:r>
              <a:rPr lang="en-US" sz="1800" dirty="0" smtClean="0"/>
              <a:t>we can </a:t>
            </a:r>
            <a:r>
              <a:rPr lang="en-US" sz="1800" dirty="0"/>
              <a:t>extend the motif-based centrality </a:t>
            </a:r>
            <a:r>
              <a:rPr lang="en-US" sz="1800" dirty="0" smtClean="0"/>
              <a:t>method further</a:t>
            </a:r>
            <a:r>
              <a:rPr lang="en-US" sz="1800" dirty="0"/>
              <a:t>. </a:t>
            </a:r>
            <a:endParaRPr lang="en-US" sz="1800" dirty="0" smtClean="0"/>
          </a:p>
          <a:p>
            <a:pPr>
              <a:lnSpc>
                <a:spcPts val="2500"/>
              </a:lnSpc>
            </a:pPr>
            <a:endParaRPr lang="en-US" sz="1800" dirty="0"/>
          </a:p>
          <a:p>
            <a:pPr>
              <a:lnSpc>
                <a:spcPts val="2500"/>
              </a:lnSpc>
            </a:pPr>
            <a:r>
              <a:rPr lang="en-US" sz="1800" dirty="0" smtClean="0"/>
              <a:t>By </a:t>
            </a:r>
            <a:r>
              <a:rPr lang="en-US" sz="1800" dirty="0"/>
              <a:t>assigning the same role to </a:t>
            </a:r>
            <a:r>
              <a:rPr lang="en-US" sz="1800" dirty="0" smtClean="0"/>
              <a:t>similar vertices </a:t>
            </a:r>
            <a:r>
              <a:rPr lang="en-US" sz="1800" dirty="0"/>
              <a:t>of a group of similar motifs we can </a:t>
            </a:r>
            <a:r>
              <a:rPr lang="en-US" sz="1800" dirty="0" smtClean="0"/>
              <a:t>establish a </a:t>
            </a:r>
            <a:r>
              <a:rPr lang="en-US" sz="1800" dirty="0"/>
              <a:t>centrality based on a class (or group) </a:t>
            </a:r>
            <a:r>
              <a:rPr lang="en-US" sz="1800" dirty="0" smtClean="0"/>
              <a:t>of motifs</a:t>
            </a:r>
            <a:r>
              <a:rPr lang="en-US" sz="1800" dirty="0"/>
              <a:t>. </a:t>
            </a:r>
            <a:endParaRPr lang="en-US" sz="1800" dirty="0" smtClean="0"/>
          </a:p>
          <a:p>
            <a:pPr>
              <a:lnSpc>
                <a:spcPts val="2500"/>
              </a:lnSpc>
            </a:pPr>
            <a:endParaRPr lang="en-US" sz="1800" dirty="0"/>
          </a:p>
          <a:p>
            <a:pPr>
              <a:lnSpc>
                <a:spcPts val="2500"/>
              </a:lnSpc>
            </a:pPr>
            <a:r>
              <a:rPr lang="en-US" sz="1800" dirty="0" smtClean="0"/>
              <a:t>Consider</a:t>
            </a:r>
            <a:r>
              <a:rPr lang="en-US" sz="1800" dirty="0"/>
              <a:t>, for example, a group of </a:t>
            </a:r>
            <a:r>
              <a:rPr lang="en-US" sz="1800" b="1" dirty="0" smtClean="0"/>
              <a:t>chains </a:t>
            </a:r>
          </a:p>
          <a:p>
            <a:pPr>
              <a:lnSpc>
                <a:spcPts val="2500"/>
              </a:lnSpc>
            </a:pPr>
            <a:r>
              <a:rPr lang="en-US" sz="1800" dirty="0" smtClean="0"/>
              <a:t>(see </a:t>
            </a:r>
            <a:r>
              <a:rPr lang="en-US" sz="1800" dirty="0"/>
              <a:t>Fig. 4), where all vertices at the start </a:t>
            </a:r>
            <a:endParaRPr lang="en-US" sz="1800" dirty="0" smtClean="0"/>
          </a:p>
          <a:p>
            <a:pPr>
              <a:lnSpc>
                <a:spcPts val="2500"/>
              </a:lnSpc>
            </a:pPr>
            <a:r>
              <a:rPr lang="en-US" sz="1800" dirty="0" smtClean="0"/>
              <a:t>of such chains </a:t>
            </a:r>
            <a:r>
              <a:rPr lang="en-US" sz="1800" dirty="0"/>
              <a:t>have a similar characteristic </a:t>
            </a:r>
            <a:endParaRPr lang="en-US" sz="1800" dirty="0" smtClean="0"/>
          </a:p>
          <a:p>
            <a:pPr>
              <a:lnSpc>
                <a:spcPts val="2500"/>
              </a:lnSpc>
            </a:pPr>
            <a:r>
              <a:rPr lang="en-US" sz="1800" dirty="0" smtClean="0"/>
              <a:t>(</a:t>
            </a:r>
            <a:r>
              <a:rPr lang="en-US" sz="1800" dirty="0"/>
              <a:t>no incoming edges) and all vertices at the </a:t>
            </a:r>
            <a:endParaRPr lang="en-US" sz="1800" dirty="0" smtClean="0"/>
          </a:p>
          <a:p>
            <a:pPr>
              <a:lnSpc>
                <a:spcPts val="2500"/>
              </a:lnSpc>
            </a:pPr>
            <a:r>
              <a:rPr lang="en-US" sz="1800" dirty="0" smtClean="0"/>
              <a:t>end </a:t>
            </a:r>
            <a:r>
              <a:rPr lang="en-US" sz="1800" dirty="0"/>
              <a:t>have another similar characteristic </a:t>
            </a:r>
            <a:endParaRPr lang="en-US" sz="1800" dirty="0" smtClean="0"/>
          </a:p>
          <a:p>
            <a:pPr>
              <a:lnSpc>
                <a:spcPts val="2500"/>
              </a:lnSpc>
            </a:pPr>
            <a:r>
              <a:rPr lang="en-US" sz="1800" dirty="0" smtClean="0"/>
              <a:t>(</a:t>
            </a:r>
            <a:r>
              <a:rPr lang="en-US" sz="1800" dirty="0"/>
              <a:t>no outgoing edges). </a:t>
            </a:r>
            <a:endParaRPr lang="en-US" altLang="de-DE" sz="1800" dirty="0" smtClean="0">
              <a:solidFill>
                <a:schemeClr val="tx1"/>
              </a:solidFill>
              <a:latin typeface="+mn-lt"/>
            </a:endParaRPr>
          </a:p>
        </p:txBody>
      </p:sp>
      <p:sp>
        <p:nvSpPr>
          <p:cNvPr id="36868"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44182275-D364-4C45-B2E5-259D011F2998}" type="slidenum">
              <a:rPr lang="de-DE" altLang="de-DE" sz="1000" smtClean="0"/>
              <a:pPr eaLnBrk="1" hangingPunct="1">
                <a:spcBef>
                  <a:spcPct val="0"/>
                </a:spcBef>
                <a:buFontTx/>
                <a:buNone/>
              </a:pPr>
              <a:t>33</a:t>
            </a:fld>
            <a:endParaRPr lang="de-DE" altLang="de-DE" sz="1000" smtClean="0"/>
          </a:p>
        </p:txBody>
      </p:sp>
      <p:sp>
        <p:nvSpPr>
          <p:cNvPr id="36869"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SS 2014 - lecture 1</a:t>
            </a:r>
          </a:p>
        </p:txBody>
      </p:sp>
      <p:sp>
        <p:nvSpPr>
          <p:cNvPr id="36870"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Mathematics of Biological Networks</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2348880"/>
            <a:ext cx="3345160" cy="3562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66597"/>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Grp="1" noChangeArrowheads="1"/>
          </p:cNvSpPr>
          <p:nvPr>
            <p:ph type="title"/>
          </p:nvPr>
        </p:nvSpPr>
        <p:spPr>
          <a:xfrm>
            <a:off x="690563" y="-12700"/>
            <a:ext cx="7831137" cy="633413"/>
          </a:xfrm>
        </p:spPr>
        <p:txBody>
          <a:bodyPr/>
          <a:lstStyle/>
          <a:p>
            <a:pPr eaLnBrk="1" hangingPunct="1"/>
            <a:r>
              <a:rPr lang="en-US" altLang="de-DE" dirty="0" smtClean="0">
                <a:ea typeface="ＭＳ Ｐゴシック" pitchFamily="34" charset="-128"/>
              </a:rPr>
              <a:t>Motif classes</a:t>
            </a:r>
          </a:p>
        </p:txBody>
      </p:sp>
      <p:sp>
        <p:nvSpPr>
          <p:cNvPr id="32772" name="Rectangle 2"/>
          <p:cNvSpPr>
            <a:spLocks/>
          </p:cNvSpPr>
          <p:nvPr/>
        </p:nvSpPr>
        <p:spPr bwMode="auto">
          <a:xfrm>
            <a:off x="419100" y="692150"/>
            <a:ext cx="8040688" cy="3526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a:lnSpc>
                <a:spcPts val="2500"/>
              </a:lnSpc>
            </a:pPr>
            <a:r>
              <a:rPr lang="en-US" sz="1800" dirty="0" smtClean="0"/>
              <a:t>For gene regulatory </a:t>
            </a:r>
            <a:r>
              <a:rPr lang="en-US" sz="1800" dirty="0"/>
              <a:t>networks several motif classes </a:t>
            </a:r>
            <a:r>
              <a:rPr lang="en-US" sz="1800" dirty="0" smtClean="0"/>
              <a:t>are known</a:t>
            </a:r>
            <a:r>
              <a:rPr lang="en-US" sz="1800" dirty="0"/>
              <a:t>. </a:t>
            </a:r>
            <a:endParaRPr lang="en-US" sz="1800" dirty="0" smtClean="0"/>
          </a:p>
          <a:p>
            <a:pPr>
              <a:lnSpc>
                <a:spcPts val="2500"/>
              </a:lnSpc>
            </a:pPr>
            <a:endParaRPr lang="en-US" sz="1800" dirty="0"/>
          </a:p>
          <a:p>
            <a:pPr>
              <a:lnSpc>
                <a:spcPts val="2500"/>
              </a:lnSpc>
            </a:pPr>
            <a:r>
              <a:rPr lang="en-US" sz="1800" dirty="0" smtClean="0"/>
              <a:t>For </a:t>
            </a:r>
            <a:r>
              <a:rPr lang="en-US" sz="1800" dirty="0"/>
              <a:t>example, the </a:t>
            </a:r>
            <a:r>
              <a:rPr lang="en-US" sz="1800" b="1" dirty="0"/>
              <a:t>regulatory chain </a:t>
            </a:r>
            <a:r>
              <a:rPr lang="en-US" sz="1800" b="1" dirty="0" smtClean="0"/>
              <a:t>motif class</a:t>
            </a:r>
            <a:r>
              <a:rPr lang="en-US" sz="1800" dirty="0"/>
              <a:t>, as in the example above, consists of a set </a:t>
            </a:r>
            <a:r>
              <a:rPr lang="en-US" sz="1800" dirty="0" smtClean="0"/>
              <a:t>of chains </a:t>
            </a:r>
            <a:r>
              <a:rPr lang="en-US" sz="1800" dirty="0"/>
              <a:t>of </a:t>
            </a:r>
            <a:r>
              <a:rPr lang="en-US" sz="1800" dirty="0" smtClean="0"/>
              <a:t>3 or </a:t>
            </a:r>
            <a:r>
              <a:rPr lang="en-US" sz="1800" dirty="0"/>
              <a:t>more regulators in which </a:t>
            </a:r>
            <a:r>
              <a:rPr lang="en-US" sz="1800" dirty="0" smtClean="0"/>
              <a:t>one regulator </a:t>
            </a:r>
            <a:r>
              <a:rPr lang="en-US" sz="1800" dirty="0"/>
              <a:t>regulates another regulator, which in </a:t>
            </a:r>
            <a:r>
              <a:rPr lang="en-US" sz="1800" dirty="0" smtClean="0"/>
              <a:t>turn regulates </a:t>
            </a:r>
            <a:r>
              <a:rPr lang="en-US" sz="1800" dirty="0"/>
              <a:t>a third one and so </a:t>
            </a:r>
            <a:r>
              <a:rPr lang="en-US" sz="1800" dirty="0" smtClean="0"/>
              <a:t>forth. </a:t>
            </a:r>
          </a:p>
          <a:p>
            <a:pPr>
              <a:lnSpc>
                <a:spcPts val="2500"/>
              </a:lnSpc>
            </a:pPr>
            <a:endParaRPr lang="en-US" sz="1800" dirty="0"/>
          </a:p>
          <a:p>
            <a:pPr>
              <a:lnSpc>
                <a:spcPts val="2500"/>
              </a:lnSpc>
            </a:pPr>
            <a:r>
              <a:rPr lang="en-US" sz="1800" dirty="0" smtClean="0"/>
              <a:t>In </a:t>
            </a:r>
            <a:r>
              <a:rPr lang="en-US" sz="1800" dirty="0"/>
              <a:t>the motif class </a:t>
            </a:r>
            <a:r>
              <a:rPr lang="en-US" sz="1800" b="1" dirty="0"/>
              <a:t>single input motif </a:t>
            </a:r>
            <a:r>
              <a:rPr lang="en-US" sz="1800" dirty="0"/>
              <a:t>(</a:t>
            </a:r>
            <a:r>
              <a:rPr lang="en-US" sz="1800" dirty="0" smtClean="0"/>
              <a:t>SIM) a </a:t>
            </a:r>
            <a:r>
              <a:rPr lang="en-US" sz="1800" dirty="0"/>
              <a:t>set of vertices is exclusively regulated by a </a:t>
            </a:r>
            <a:r>
              <a:rPr lang="en-US" sz="1800" dirty="0" smtClean="0"/>
              <a:t>single vertex. </a:t>
            </a:r>
          </a:p>
          <a:p>
            <a:pPr>
              <a:lnSpc>
                <a:spcPts val="2500"/>
              </a:lnSpc>
            </a:pPr>
            <a:endParaRPr lang="en-US" sz="1800" dirty="0"/>
          </a:p>
          <a:p>
            <a:pPr>
              <a:lnSpc>
                <a:spcPts val="2500"/>
              </a:lnSpc>
            </a:pPr>
            <a:r>
              <a:rPr lang="en-US" sz="1800" dirty="0" smtClean="0"/>
              <a:t>The motif-based centrality </a:t>
            </a:r>
            <a:r>
              <a:rPr lang="en-US" sz="1800" dirty="0"/>
              <a:t>with classes </a:t>
            </a:r>
            <a:r>
              <a:rPr lang="en-US" sz="1800" i="1" dirty="0" err="1"/>
              <a:t>C</a:t>
            </a:r>
            <a:r>
              <a:rPr lang="en-US" sz="1800" i="1" baseline="-25000" dirty="0" err="1"/>
              <a:t>mbc</a:t>
            </a:r>
            <a:r>
              <a:rPr lang="en-US" sz="1800" i="1" dirty="0"/>
              <a:t> </a:t>
            </a:r>
            <a:r>
              <a:rPr lang="en-US" sz="1800" dirty="0"/>
              <a:t>therefore is the sum </a:t>
            </a:r>
            <a:r>
              <a:rPr lang="en-US" sz="1800" dirty="0" smtClean="0"/>
              <a:t>of motif-based </a:t>
            </a:r>
            <a:r>
              <a:rPr lang="en-US" sz="1800" dirty="0"/>
              <a:t>centralities with roles </a:t>
            </a:r>
            <a:r>
              <a:rPr lang="en-US" sz="1800" i="1" dirty="0" err="1"/>
              <a:t>C</a:t>
            </a:r>
            <a:r>
              <a:rPr lang="en-US" sz="1800" i="1" baseline="-25000" dirty="0" err="1"/>
              <a:t>mbr</a:t>
            </a:r>
            <a:r>
              <a:rPr lang="en-US" sz="1800" i="1" dirty="0"/>
              <a:t> </a:t>
            </a:r>
            <a:r>
              <a:rPr lang="en-US" sz="1800" dirty="0"/>
              <a:t>for </a:t>
            </a:r>
            <a:r>
              <a:rPr lang="en-US" sz="1800" dirty="0" smtClean="0"/>
              <a:t>the same </a:t>
            </a:r>
            <a:r>
              <a:rPr lang="en-US" sz="1800" dirty="0"/>
              <a:t>role in similar or related motifs.</a:t>
            </a:r>
            <a:endParaRPr lang="en-US" altLang="de-DE" sz="1800" dirty="0" smtClean="0">
              <a:solidFill>
                <a:schemeClr val="tx1"/>
              </a:solidFill>
              <a:latin typeface="+mn-lt"/>
            </a:endParaRPr>
          </a:p>
        </p:txBody>
      </p:sp>
      <p:sp>
        <p:nvSpPr>
          <p:cNvPr id="36868"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44182275-D364-4C45-B2E5-259D011F2998}" type="slidenum">
              <a:rPr lang="de-DE" altLang="de-DE" sz="1000" smtClean="0"/>
              <a:pPr eaLnBrk="1" hangingPunct="1">
                <a:spcBef>
                  <a:spcPct val="0"/>
                </a:spcBef>
                <a:buFontTx/>
                <a:buNone/>
              </a:pPr>
              <a:t>34</a:t>
            </a:fld>
            <a:endParaRPr lang="de-DE" altLang="de-DE" sz="1000" smtClean="0"/>
          </a:p>
        </p:txBody>
      </p:sp>
      <p:sp>
        <p:nvSpPr>
          <p:cNvPr id="36869"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SS 2014 - lecture 1</a:t>
            </a:r>
          </a:p>
        </p:txBody>
      </p:sp>
      <p:sp>
        <p:nvSpPr>
          <p:cNvPr id="36870"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Mathematics of Biological Networks</a:t>
            </a:r>
          </a:p>
        </p:txBody>
      </p:sp>
    </p:spTree>
    <p:extLst>
      <p:ext uri="{BB962C8B-B14F-4D97-AF65-F5344CB8AC3E}">
        <p14:creationId xmlns:p14="http://schemas.microsoft.com/office/powerpoint/2010/main" val="2358743143"/>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Grp="1" noChangeArrowheads="1"/>
          </p:cNvSpPr>
          <p:nvPr>
            <p:ph type="title"/>
          </p:nvPr>
        </p:nvSpPr>
        <p:spPr>
          <a:xfrm>
            <a:off x="690563" y="-12700"/>
            <a:ext cx="7831137" cy="633413"/>
          </a:xfrm>
        </p:spPr>
        <p:txBody>
          <a:bodyPr/>
          <a:lstStyle/>
          <a:p>
            <a:pPr eaLnBrk="1" hangingPunct="1"/>
            <a:r>
              <a:rPr lang="en-US" altLang="de-DE" dirty="0" err="1" smtClean="0">
                <a:ea typeface="ＭＳ Ｐゴシック" pitchFamily="34" charset="-128"/>
              </a:rPr>
              <a:t>Radiality</a:t>
            </a:r>
            <a:r>
              <a:rPr lang="en-US" altLang="de-DE" dirty="0" smtClean="0">
                <a:ea typeface="ＭＳ Ｐゴシック" pitchFamily="34" charset="-128"/>
              </a:rPr>
              <a:t> and integration centralities</a:t>
            </a:r>
          </a:p>
        </p:txBody>
      </p:sp>
      <mc:AlternateContent xmlns:mc="http://schemas.openxmlformats.org/markup-compatibility/2006" xmlns:a14="http://schemas.microsoft.com/office/drawing/2010/main">
        <mc:Choice Requires="a14">
          <p:sp>
            <p:nvSpPr>
              <p:cNvPr id="32772" name="Rectangle 2"/>
              <p:cNvSpPr>
                <a:spLocks/>
              </p:cNvSpPr>
              <p:nvPr/>
            </p:nvSpPr>
            <p:spPr bwMode="auto">
              <a:xfrm>
                <a:off x="419100" y="548680"/>
                <a:ext cx="8040688" cy="545021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2500"/>
                  </a:lnSpc>
                  <a:defRPr/>
                </a:pPr>
                <a:r>
                  <a:rPr lang="de-DE" altLang="de-DE" sz="1800" dirty="0" smtClean="0">
                    <a:solidFill>
                      <a:schemeClr val="tx1"/>
                    </a:solidFill>
                    <a:latin typeface="+mn-lt"/>
                  </a:rPr>
                  <a:t>These </a:t>
                </a:r>
                <a:r>
                  <a:rPr lang="de-DE" altLang="de-DE" sz="1800" dirty="0" err="1" smtClean="0">
                    <a:solidFill>
                      <a:schemeClr val="tx1"/>
                    </a:solidFill>
                    <a:latin typeface="+mn-lt"/>
                  </a:rPr>
                  <a:t>two</a:t>
                </a:r>
                <a:r>
                  <a:rPr lang="de-DE" altLang="de-DE" sz="1800" dirty="0" smtClean="0">
                    <a:solidFill>
                      <a:schemeClr val="tx1"/>
                    </a:solidFill>
                    <a:latin typeface="+mn-lt"/>
                  </a:rPr>
                  <a:t> </a:t>
                </a:r>
                <a:r>
                  <a:rPr lang="de-DE" altLang="de-DE" sz="1800" dirty="0" err="1" smtClean="0">
                    <a:solidFill>
                      <a:schemeClr val="tx1"/>
                    </a:solidFill>
                    <a:latin typeface="+mn-lt"/>
                  </a:rPr>
                  <a:t>centrality</a:t>
                </a:r>
                <a:r>
                  <a:rPr lang="de-DE" altLang="de-DE" sz="1800" dirty="0" smtClean="0">
                    <a:solidFill>
                      <a:schemeClr val="tx1"/>
                    </a:solidFill>
                    <a:latin typeface="+mn-lt"/>
                  </a:rPr>
                  <a:t> </a:t>
                </a:r>
                <a:r>
                  <a:rPr lang="de-DE" altLang="de-DE" sz="1800" dirty="0" err="1" smtClean="0">
                    <a:solidFill>
                      <a:schemeClr val="tx1"/>
                    </a:solidFill>
                    <a:latin typeface="+mn-lt"/>
                  </a:rPr>
                  <a:t>measures</a:t>
                </a:r>
                <a:r>
                  <a:rPr lang="de-DE" altLang="de-DE" sz="1800" dirty="0" smtClean="0">
                    <a:solidFill>
                      <a:schemeClr val="tx1"/>
                    </a:solidFill>
                    <a:latin typeface="+mn-lt"/>
                  </a:rPr>
                  <a:t> </a:t>
                </a:r>
                <a:r>
                  <a:rPr lang="de-DE" altLang="de-DE" sz="1800" dirty="0" err="1" smtClean="0">
                    <a:solidFill>
                      <a:schemeClr val="tx1"/>
                    </a:solidFill>
                    <a:latin typeface="+mn-lt"/>
                  </a:rPr>
                  <a:t>are</a:t>
                </a:r>
                <a:r>
                  <a:rPr lang="de-DE" altLang="de-DE" sz="1800" dirty="0" smtClean="0">
                    <a:solidFill>
                      <a:schemeClr val="tx1"/>
                    </a:solidFill>
                    <a:latin typeface="+mn-lt"/>
                  </a:rPr>
                  <a:t> </a:t>
                </a:r>
                <a:r>
                  <a:rPr lang="de-DE" altLang="de-DE" sz="1800" dirty="0" err="1" smtClean="0">
                    <a:solidFill>
                      <a:schemeClr val="tx1"/>
                    </a:solidFill>
                    <a:latin typeface="+mn-lt"/>
                  </a:rPr>
                  <a:t>related</a:t>
                </a:r>
                <a:r>
                  <a:rPr lang="de-DE" altLang="de-DE" sz="1800" dirty="0" smtClean="0">
                    <a:solidFill>
                      <a:schemeClr val="tx1"/>
                    </a:solidFill>
                    <a:latin typeface="+mn-lt"/>
                  </a:rPr>
                  <a:t> </a:t>
                </a:r>
                <a:r>
                  <a:rPr lang="de-DE" altLang="de-DE" sz="1800" dirty="0" err="1" smtClean="0">
                    <a:solidFill>
                      <a:schemeClr val="tx1"/>
                    </a:solidFill>
                    <a:latin typeface="+mn-lt"/>
                  </a:rPr>
                  <a:t>to</a:t>
                </a:r>
                <a:r>
                  <a:rPr lang="de-DE" altLang="de-DE" sz="1800" dirty="0" smtClean="0">
                    <a:solidFill>
                      <a:schemeClr val="tx1"/>
                    </a:solidFill>
                    <a:latin typeface="+mn-lt"/>
                  </a:rPr>
                  <a:t> </a:t>
                </a:r>
                <a:r>
                  <a:rPr lang="de-DE" altLang="de-DE" sz="1800" dirty="0" err="1" smtClean="0">
                    <a:solidFill>
                      <a:schemeClr val="tx1"/>
                    </a:solidFill>
                    <a:latin typeface="+mn-lt"/>
                  </a:rPr>
                  <a:t>the</a:t>
                </a:r>
                <a:r>
                  <a:rPr lang="de-DE" altLang="de-DE" sz="1800" dirty="0" smtClean="0">
                    <a:solidFill>
                      <a:schemeClr val="tx1"/>
                    </a:solidFill>
                    <a:latin typeface="+mn-lt"/>
                  </a:rPr>
                  <a:t> </a:t>
                </a:r>
                <a:r>
                  <a:rPr lang="de-DE" altLang="de-DE" sz="1800" dirty="0" err="1" smtClean="0">
                    <a:solidFill>
                      <a:schemeClr val="tx1"/>
                    </a:solidFill>
                    <a:latin typeface="+mn-lt"/>
                  </a:rPr>
                  <a:t>closeness</a:t>
                </a:r>
                <a:r>
                  <a:rPr lang="de-DE" altLang="de-DE" sz="1800" dirty="0" smtClean="0">
                    <a:solidFill>
                      <a:schemeClr val="tx1"/>
                    </a:solidFill>
                    <a:latin typeface="+mn-lt"/>
                  </a:rPr>
                  <a:t> </a:t>
                </a:r>
                <a:r>
                  <a:rPr lang="de-DE" altLang="de-DE" sz="1800" dirty="0" err="1" smtClean="0">
                    <a:solidFill>
                      <a:schemeClr val="tx1"/>
                    </a:solidFill>
                    <a:latin typeface="+mn-lt"/>
                  </a:rPr>
                  <a:t>centrality</a:t>
                </a:r>
                <a:r>
                  <a:rPr lang="de-DE" altLang="de-DE" sz="1800" dirty="0" smtClean="0">
                    <a:solidFill>
                      <a:schemeClr val="tx1"/>
                    </a:solidFill>
                    <a:latin typeface="+mn-lt"/>
                  </a:rPr>
                  <a:t>.</a:t>
                </a:r>
              </a:p>
              <a:p>
                <a:pPr eaLnBrk="1" hangingPunct="1">
                  <a:lnSpc>
                    <a:spcPts val="2500"/>
                  </a:lnSpc>
                  <a:defRPr/>
                </a:pPr>
                <a:endParaRPr lang="de-DE" altLang="de-DE" sz="1800" dirty="0">
                  <a:solidFill>
                    <a:schemeClr val="tx1"/>
                  </a:solidFill>
                  <a:latin typeface="+mn-lt"/>
                </a:endParaRPr>
              </a:p>
              <a:p>
                <a:pPr eaLnBrk="1" hangingPunct="1">
                  <a:lnSpc>
                    <a:spcPts val="2500"/>
                  </a:lnSpc>
                  <a:defRPr/>
                </a:pPr>
                <a:r>
                  <a:rPr lang="de-DE" altLang="de-DE" sz="1800" dirty="0" err="1" smtClean="0">
                    <a:solidFill>
                      <a:schemeClr val="tx1"/>
                    </a:solidFill>
                    <a:latin typeface="+mn-lt"/>
                  </a:rPr>
                  <a:t>Given</a:t>
                </a:r>
                <a:r>
                  <a:rPr lang="de-DE" altLang="de-DE" sz="1800" dirty="0" smtClean="0">
                    <a:solidFill>
                      <a:schemeClr val="tx1"/>
                    </a:solidFill>
                    <a:latin typeface="+mn-lt"/>
                  </a:rPr>
                  <a:t> </a:t>
                </a:r>
                <a:r>
                  <a:rPr lang="de-DE" altLang="de-DE" sz="1800" dirty="0" err="1" smtClean="0">
                    <a:solidFill>
                      <a:schemeClr val="tx1"/>
                    </a:solidFill>
                    <a:latin typeface="+mn-lt"/>
                  </a:rPr>
                  <a:t>the</a:t>
                </a:r>
                <a:r>
                  <a:rPr lang="de-DE" altLang="de-DE" sz="1800" dirty="0" smtClean="0">
                    <a:solidFill>
                      <a:schemeClr val="tx1"/>
                    </a:solidFill>
                    <a:latin typeface="+mn-lt"/>
                  </a:rPr>
                  <a:t> </a:t>
                </a:r>
                <a:r>
                  <a:rPr lang="de-DE" altLang="de-DE" sz="1800" dirty="0" err="1" smtClean="0">
                    <a:solidFill>
                      <a:schemeClr val="tx1"/>
                    </a:solidFill>
                    <a:latin typeface="+mn-lt"/>
                  </a:rPr>
                  <a:t>distance</a:t>
                </a:r>
                <a:r>
                  <a:rPr lang="de-DE" altLang="de-DE" sz="1800" dirty="0" smtClean="0">
                    <a:solidFill>
                      <a:schemeClr val="tx1"/>
                    </a:solidFill>
                    <a:latin typeface="+mn-lt"/>
                  </a:rPr>
                  <a:t> </a:t>
                </a:r>
                <a:r>
                  <a:rPr lang="de-DE" altLang="de-DE" sz="1800" dirty="0" err="1" smtClean="0">
                    <a:solidFill>
                      <a:schemeClr val="tx1"/>
                    </a:solidFill>
                    <a:latin typeface="+mn-lt"/>
                  </a:rPr>
                  <a:t>matrix</a:t>
                </a:r>
                <a:r>
                  <a:rPr lang="de-DE" altLang="de-DE" sz="1800" dirty="0" smtClean="0">
                    <a:solidFill>
                      <a:schemeClr val="tx1"/>
                    </a:solidFill>
                    <a:latin typeface="+mn-lt"/>
                  </a:rPr>
                  <a:t> </a:t>
                </a:r>
                <a:r>
                  <a:rPr lang="de-DE" altLang="de-DE" sz="1800" i="1" dirty="0" smtClean="0">
                    <a:solidFill>
                      <a:schemeClr val="tx1"/>
                    </a:solidFill>
                    <a:latin typeface="+mn-lt"/>
                  </a:rPr>
                  <a:t>D = (</a:t>
                </a:r>
                <a:r>
                  <a:rPr lang="de-DE" altLang="de-DE" sz="1800" i="1" dirty="0" err="1" smtClean="0">
                    <a:solidFill>
                      <a:schemeClr val="tx1"/>
                    </a:solidFill>
                    <a:latin typeface="+mn-lt"/>
                  </a:rPr>
                  <a:t>dist</a:t>
                </a:r>
                <a:r>
                  <a:rPr lang="de-DE" altLang="de-DE" sz="1800" i="1" dirty="0" smtClean="0">
                    <a:solidFill>
                      <a:schemeClr val="tx1"/>
                    </a:solidFill>
                    <a:latin typeface="+mn-lt"/>
                  </a:rPr>
                  <a:t>(</a:t>
                </a:r>
                <a:r>
                  <a:rPr lang="de-DE" altLang="de-DE" sz="1800" i="1" dirty="0" err="1" smtClean="0">
                    <a:solidFill>
                      <a:schemeClr val="tx1"/>
                    </a:solidFill>
                    <a:latin typeface="+mn-lt"/>
                  </a:rPr>
                  <a:t>i,j</a:t>
                </a:r>
                <a:r>
                  <a:rPr lang="de-DE" altLang="de-DE" sz="1800" i="1" dirty="0" smtClean="0">
                    <a:solidFill>
                      <a:schemeClr val="tx1"/>
                    </a:solidFill>
                    <a:latin typeface="+mn-lt"/>
                  </a:rPr>
                  <a:t>)) </a:t>
                </a:r>
                <a:r>
                  <a:rPr lang="de-DE" altLang="de-DE" sz="1800" dirty="0" err="1" smtClean="0">
                    <a:solidFill>
                      <a:schemeClr val="tx1"/>
                    </a:solidFill>
                    <a:latin typeface="+mn-lt"/>
                  </a:rPr>
                  <a:t>between</a:t>
                </a:r>
                <a:r>
                  <a:rPr lang="de-DE" altLang="de-DE" sz="1800" dirty="0" smtClean="0">
                    <a:solidFill>
                      <a:schemeClr val="tx1"/>
                    </a:solidFill>
                    <a:latin typeface="+mn-lt"/>
                  </a:rPr>
                  <a:t> all </a:t>
                </a:r>
                <a:r>
                  <a:rPr lang="de-DE" altLang="de-DE" sz="1800" dirty="0" err="1" smtClean="0">
                    <a:solidFill>
                      <a:schemeClr val="tx1"/>
                    </a:solidFill>
                    <a:latin typeface="+mn-lt"/>
                  </a:rPr>
                  <a:t>vertices</a:t>
                </a:r>
                <a:r>
                  <a:rPr lang="de-DE" altLang="de-DE" sz="1800" dirty="0" smtClean="0">
                    <a:solidFill>
                      <a:schemeClr val="tx1"/>
                    </a:solidFill>
                    <a:latin typeface="+mn-lt"/>
                  </a:rPr>
                  <a:t>,</a:t>
                </a:r>
              </a:p>
              <a:p>
                <a:pPr eaLnBrk="1" hangingPunct="1">
                  <a:lnSpc>
                    <a:spcPts val="2500"/>
                  </a:lnSpc>
                  <a:defRPr/>
                </a:pPr>
                <a:r>
                  <a:rPr lang="de-DE" altLang="de-DE" sz="1800" dirty="0" err="1" smtClean="0">
                    <a:solidFill>
                      <a:schemeClr val="tx1"/>
                    </a:solidFill>
                    <a:latin typeface="+mn-lt"/>
                  </a:rPr>
                  <a:t>one</a:t>
                </a:r>
                <a:r>
                  <a:rPr lang="de-DE" altLang="de-DE" sz="1800" dirty="0" smtClean="0">
                    <a:solidFill>
                      <a:schemeClr val="tx1"/>
                    </a:solidFill>
                    <a:latin typeface="+mn-lt"/>
                  </a:rPr>
                  <a:t> </a:t>
                </a:r>
                <a:r>
                  <a:rPr lang="de-DE" altLang="de-DE" sz="1800" dirty="0" err="1" smtClean="0">
                    <a:solidFill>
                      <a:schemeClr val="tx1"/>
                    </a:solidFill>
                    <a:latin typeface="+mn-lt"/>
                  </a:rPr>
                  <a:t>can</a:t>
                </a:r>
                <a:r>
                  <a:rPr lang="de-DE" altLang="de-DE" sz="1800" dirty="0" smtClean="0">
                    <a:solidFill>
                      <a:schemeClr val="tx1"/>
                    </a:solidFill>
                    <a:latin typeface="+mn-lt"/>
                  </a:rPr>
                  <a:t> </a:t>
                </a:r>
                <a:r>
                  <a:rPr lang="de-DE" altLang="de-DE" sz="1800" dirty="0" err="1" smtClean="0">
                    <a:solidFill>
                      <a:schemeClr val="tx1"/>
                    </a:solidFill>
                    <a:latin typeface="+mn-lt"/>
                  </a:rPr>
                  <a:t>define</a:t>
                </a:r>
                <a:r>
                  <a:rPr lang="de-DE" altLang="de-DE" sz="1800" dirty="0" smtClean="0">
                    <a:solidFill>
                      <a:schemeClr val="tx1"/>
                    </a:solidFill>
                    <a:latin typeface="+mn-lt"/>
                  </a:rPr>
                  <a:t> </a:t>
                </a:r>
                <a:r>
                  <a:rPr lang="de-DE" altLang="de-DE" sz="1800" dirty="0" err="1" smtClean="0">
                    <a:solidFill>
                      <a:schemeClr val="tx1"/>
                    </a:solidFill>
                    <a:latin typeface="+mn-lt"/>
                  </a:rPr>
                  <a:t>the</a:t>
                </a:r>
                <a:r>
                  <a:rPr lang="de-DE" altLang="de-DE" sz="1800" dirty="0" smtClean="0">
                    <a:solidFill>
                      <a:schemeClr val="tx1"/>
                    </a:solidFill>
                    <a:latin typeface="+mn-lt"/>
                  </a:rPr>
                  <a:t> </a:t>
                </a:r>
                <a:r>
                  <a:rPr lang="de-DE" altLang="de-DE" sz="1800" b="1" dirty="0" err="1" smtClean="0">
                    <a:solidFill>
                      <a:schemeClr val="tx1"/>
                    </a:solidFill>
                    <a:latin typeface="+mn-lt"/>
                  </a:rPr>
                  <a:t>reverse</a:t>
                </a:r>
                <a:r>
                  <a:rPr lang="de-DE" altLang="de-DE" sz="1800" b="1" dirty="0" smtClean="0">
                    <a:solidFill>
                      <a:schemeClr val="tx1"/>
                    </a:solidFill>
                    <a:latin typeface="+mn-lt"/>
                  </a:rPr>
                  <a:t> </a:t>
                </a:r>
                <a:r>
                  <a:rPr lang="de-DE" altLang="de-DE" sz="1800" b="1" dirty="0" err="1" smtClean="0">
                    <a:solidFill>
                      <a:schemeClr val="tx1"/>
                    </a:solidFill>
                    <a:latin typeface="+mn-lt"/>
                  </a:rPr>
                  <a:t>distance</a:t>
                </a:r>
                <a:r>
                  <a:rPr lang="de-DE" altLang="de-DE" sz="1800" b="1" dirty="0" smtClean="0">
                    <a:solidFill>
                      <a:schemeClr val="tx1"/>
                    </a:solidFill>
                    <a:latin typeface="+mn-lt"/>
                  </a:rPr>
                  <a:t> </a:t>
                </a:r>
                <a:r>
                  <a:rPr lang="de-DE" altLang="de-DE" sz="1800" b="1" dirty="0" err="1" smtClean="0">
                    <a:solidFill>
                      <a:schemeClr val="tx1"/>
                    </a:solidFill>
                    <a:latin typeface="+mn-lt"/>
                  </a:rPr>
                  <a:t>matrix</a:t>
                </a:r>
                <a:endParaRPr lang="de-DE" altLang="de-DE" sz="1800" b="1" dirty="0" smtClean="0">
                  <a:solidFill>
                    <a:schemeClr val="tx1"/>
                  </a:solidFill>
                  <a:latin typeface="+mn-lt"/>
                </a:endParaRPr>
              </a:p>
              <a:p>
                <a:pPr eaLnBrk="1" hangingPunct="1">
                  <a:lnSpc>
                    <a:spcPts val="2500"/>
                  </a:lnSpc>
                  <a:defRPr/>
                </a:pPr>
                <a:endParaRPr lang="de-DE" altLang="de-DE" sz="1800" dirty="0">
                  <a:solidFill>
                    <a:schemeClr val="tx1"/>
                  </a:solidFill>
                  <a:latin typeface="+mn-lt"/>
                </a:endParaRPr>
              </a:p>
              <a:p>
                <a:pPr eaLnBrk="1" hangingPunct="1">
                  <a:lnSpc>
                    <a:spcPts val="2500"/>
                  </a:lnSpc>
                  <a:defRPr/>
                </a:pPr>
                <a:r>
                  <a:rPr lang="de-DE" altLang="de-DE" sz="1800" dirty="0" smtClean="0">
                    <a:solidFill>
                      <a:schemeClr val="tx1"/>
                    </a:solidFill>
                    <a:latin typeface="+mn-lt"/>
                  </a:rPr>
                  <a:t>	</a:t>
                </a:r>
                <a:r>
                  <a:rPr lang="de-DE" altLang="de-DE" sz="1800" i="1" dirty="0" err="1" smtClean="0">
                    <a:solidFill>
                      <a:schemeClr val="tx1"/>
                    </a:solidFill>
                    <a:latin typeface="+mn-lt"/>
                  </a:rPr>
                  <a:t>RD</a:t>
                </a:r>
                <a:r>
                  <a:rPr lang="de-DE" altLang="de-DE" sz="1800" i="1" baseline="-25000" dirty="0" err="1" smtClean="0">
                    <a:solidFill>
                      <a:schemeClr val="tx1"/>
                    </a:solidFill>
                    <a:latin typeface="+mn-lt"/>
                  </a:rPr>
                  <a:t>ij</a:t>
                </a:r>
                <a:r>
                  <a:rPr lang="de-DE" altLang="de-DE" sz="1800" i="1" dirty="0" smtClean="0">
                    <a:solidFill>
                      <a:schemeClr val="tx1"/>
                    </a:solidFill>
                    <a:latin typeface="+mn-lt"/>
                  </a:rPr>
                  <a:t>  = </a:t>
                </a:r>
                <a:r>
                  <a:rPr lang="de-DE" altLang="de-DE" sz="1800" i="1" dirty="0" err="1" smtClean="0">
                    <a:solidFill>
                      <a:schemeClr val="tx1"/>
                    </a:solidFill>
                    <a:latin typeface="+mn-lt"/>
                  </a:rPr>
                  <a:t>diameter</a:t>
                </a:r>
                <a:r>
                  <a:rPr lang="de-DE" altLang="de-DE" sz="1800" i="1" dirty="0" smtClean="0">
                    <a:solidFill>
                      <a:schemeClr val="tx1"/>
                    </a:solidFill>
                    <a:latin typeface="+mn-lt"/>
                  </a:rPr>
                  <a:t>(G) + </a:t>
                </a:r>
                <a:r>
                  <a:rPr lang="de-DE" altLang="de-DE" sz="1800" dirty="0" smtClean="0">
                    <a:solidFill>
                      <a:schemeClr val="tx1"/>
                    </a:solidFill>
                    <a:latin typeface="+mn-lt"/>
                  </a:rPr>
                  <a:t>1</a:t>
                </a:r>
                <a:r>
                  <a:rPr lang="de-DE" altLang="de-DE" sz="1800" i="1" dirty="0" smtClean="0">
                    <a:solidFill>
                      <a:schemeClr val="tx1"/>
                    </a:solidFill>
                    <a:latin typeface="+mn-lt"/>
                  </a:rPr>
                  <a:t> – </a:t>
                </a:r>
                <a:r>
                  <a:rPr lang="de-DE" altLang="de-DE" sz="1800" i="1" dirty="0" err="1" smtClean="0">
                    <a:solidFill>
                      <a:schemeClr val="tx1"/>
                    </a:solidFill>
                    <a:latin typeface="+mn-lt"/>
                  </a:rPr>
                  <a:t>D</a:t>
                </a:r>
                <a:r>
                  <a:rPr lang="de-DE" altLang="de-DE" sz="1800" i="1" baseline="-25000" dirty="0" err="1" smtClean="0">
                    <a:solidFill>
                      <a:schemeClr val="tx1"/>
                    </a:solidFill>
                    <a:latin typeface="+mn-lt"/>
                  </a:rPr>
                  <a:t>ij</a:t>
                </a:r>
                <a:r>
                  <a:rPr lang="de-DE" altLang="de-DE" sz="1800" dirty="0" smtClean="0">
                    <a:solidFill>
                      <a:schemeClr val="tx1"/>
                    </a:solidFill>
                    <a:latin typeface="+mn-lt"/>
                  </a:rPr>
                  <a:t>  	</a:t>
                </a:r>
                <a:r>
                  <a:rPr lang="de-DE" altLang="de-DE" sz="1800" dirty="0" err="1" smtClean="0">
                    <a:solidFill>
                      <a:schemeClr val="tx1"/>
                    </a:solidFill>
                    <a:latin typeface="+mn-lt"/>
                  </a:rPr>
                  <a:t>where</a:t>
                </a:r>
                <a:r>
                  <a:rPr lang="de-DE" altLang="de-DE" sz="1800" dirty="0" smtClean="0">
                    <a:solidFill>
                      <a:schemeClr val="tx1"/>
                    </a:solidFill>
                    <a:latin typeface="+mn-lt"/>
                  </a:rPr>
                  <a:t> </a:t>
                </a:r>
                <a:r>
                  <a:rPr lang="de-DE" altLang="de-DE" sz="1800" i="1" dirty="0" err="1" smtClean="0">
                    <a:solidFill>
                      <a:schemeClr val="tx1"/>
                    </a:solidFill>
                    <a:latin typeface="+mn-lt"/>
                  </a:rPr>
                  <a:t>diameter</a:t>
                </a:r>
                <a:r>
                  <a:rPr lang="de-DE" altLang="de-DE" sz="1800" i="1" dirty="0" smtClean="0">
                    <a:solidFill>
                      <a:schemeClr val="tx1"/>
                    </a:solidFill>
                    <a:latin typeface="+mn-lt"/>
                  </a:rPr>
                  <a:t>(G) </a:t>
                </a:r>
                <a:r>
                  <a:rPr lang="de-DE" altLang="de-DE" sz="1800" dirty="0" err="1" smtClean="0">
                    <a:solidFill>
                      <a:schemeClr val="tx1"/>
                    </a:solidFill>
                    <a:latin typeface="+mn-lt"/>
                  </a:rPr>
                  <a:t>is</a:t>
                </a:r>
                <a:r>
                  <a:rPr lang="de-DE" altLang="de-DE" sz="1800" dirty="0" smtClean="0">
                    <a:solidFill>
                      <a:schemeClr val="tx1"/>
                    </a:solidFill>
                    <a:latin typeface="+mn-lt"/>
                  </a:rPr>
                  <a:t> </a:t>
                </a:r>
                <a:r>
                  <a:rPr lang="de-DE" altLang="de-DE" sz="1800" dirty="0" err="1" smtClean="0">
                    <a:solidFill>
                      <a:schemeClr val="tx1"/>
                    </a:solidFill>
                    <a:latin typeface="+mn-lt"/>
                  </a:rPr>
                  <a:t>the</a:t>
                </a:r>
                <a:r>
                  <a:rPr lang="de-DE" altLang="de-DE" sz="1800" dirty="0" smtClean="0">
                    <a:solidFill>
                      <a:schemeClr val="tx1"/>
                    </a:solidFill>
                    <a:latin typeface="+mn-lt"/>
                  </a:rPr>
                  <a:t> </a:t>
                </a:r>
                <a:r>
                  <a:rPr lang="de-DE" altLang="de-DE" sz="1800" dirty="0" err="1" smtClean="0">
                    <a:solidFill>
                      <a:schemeClr val="tx1"/>
                    </a:solidFill>
                    <a:latin typeface="+mn-lt"/>
                  </a:rPr>
                  <a:t>highest</a:t>
                </a:r>
                <a:r>
                  <a:rPr lang="de-DE" altLang="de-DE" sz="1800" dirty="0" smtClean="0">
                    <a:solidFill>
                      <a:schemeClr val="tx1"/>
                    </a:solidFill>
                    <a:latin typeface="+mn-lt"/>
                  </a:rPr>
                  <a:t> 					</a:t>
                </a:r>
                <a:r>
                  <a:rPr lang="de-DE" altLang="de-DE" sz="1800" dirty="0" err="1" smtClean="0">
                    <a:solidFill>
                      <a:schemeClr val="tx1"/>
                    </a:solidFill>
                    <a:latin typeface="+mn-lt"/>
                  </a:rPr>
                  <a:t>distance</a:t>
                </a:r>
                <a:r>
                  <a:rPr lang="de-DE" altLang="de-DE" sz="1800" dirty="0" smtClean="0">
                    <a:solidFill>
                      <a:schemeClr val="tx1"/>
                    </a:solidFill>
                    <a:latin typeface="+mn-lt"/>
                  </a:rPr>
                  <a:t> </a:t>
                </a:r>
                <a:r>
                  <a:rPr lang="de-DE" altLang="de-DE" sz="1800" dirty="0" err="1" smtClean="0">
                    <a:solidFill>
                      <a:schemeClr val="tx1"/>
                    </a:solidFill>
                    <a:latin typeface="+mn-lt"/>
                  </a:rPr>
                  <a:t>value</a:t>
                </a:r>
                <a:r>
                  <a:rPr lang="de-DE" altLang="de-DE" sz="1800" dirty="0" smtClean="0">
                    <a:solidFill>
                      <a:schemeClr val="tx1"/>
                    </a:solidFill>
                    <a:latin typeface="+mn-lt"/>
                  </a:rPr>
                  <a:t> </a:t>
                </a:r>
                <a:r>
                  <a:rPr lang="de-DE" altLang="de-DE" sz="1800" dirty="0" err="1" smtClean="0">
                    <a:solidFill>
                      <a:schemeClr val="tx1"/>
                    </a:solidFill>
                    <a:latin typeface="+mn-lt"/>
                  </a:rPr>
                  <a:t>of</a:t>
                </a:r>
                <a:r>
                  <a:rPr lang="de-DE" altLang="de-DE" sz="1800" dirty="0" smtClean="0">
                    <a:solidFill>
                      <a:schemeClr val="tx1"/>
                    </a:solidFill>
                    <a:latin typeface="+mn-lt"/>
                  </a:rPr>
                  <a:t> </a:t>
                </a:r>
                <a:r>
                  <a:rPr lang="de-DE" altLang="de-DE" sz="1800" dirty="0" err="1" smtClean="0">
                    <a:solidFill>
                      <a:schemeClr val="tx1"/>
                    </a:solidFill>
                    <a:latin typeface="+mn-lt"/>
                  </a:rPr>
                  <a:t>the</a:t>
                </a:r>
                <a:r>
                  <a:rPr lang="de-DE" altLang="de-DE" sz="1800" dirty="0" smtClean="0">
                    <a:solidFill>
                      <a:schemeClr val="tx1"/>
                    </a:solidFill>
                    <a:latin typeface="+mn-lt"/>
                  </a:rPr>
                  <a:t> graph.</a:t>
                </a:r>
              </a:p>
              <a:p>
                <a:pPr eaLnBrk="1" hangingPunct="1">
                  <a:lnSpc>
                    <a:spcPts val="2500"/>
                  </a:lnSpc>
                  <a:defRPr/>
                </a:pPr>
                <a:endParaRPr lang="de-DE" altLang="de-DE" sz="1800" dirty="0">
                  <a:solidFill>
                    <a:schemeClr val="tx1"/>
                  </a:solidFill>
                  <a:latin typeface="+mn-lt"/>
                </a:endParaRPr>
              </a:p>
              <a:p>
                <a:pPr eaLnBrk="1" hangingPunct="1">
                  <a:lnSpc>
                    <a:spcPts val="2500"/>
                  </a:lnSpc>
                  <a:defRPr/>
                </a:pPr>
                <a:r>
                  <a:rPr lang="de-DE" altLang="de-DE" sz="1800" dirty="0" smtClean="0">
                    <a:solidFill>
                      <a:schemeClr val="tx1"/>
                    </a:solidFill>
                    <a:latin typeface="+mn-lt"/>
                  </a:rPr>
                  <a:t>On </a:t>
                </a:r>
                <a:r>
                  <a:rPr lang="de-DE" altLang="de-DE" sz="1800" dirty="0" err="1" smtClean="0">
                    <a:solidFill>
                      <a:schemeClr val="tx1"/>
                    </a:solidFill>
                    <a:latin typeface="+mn-lt"/>
                  </a:rPr>
                  <a:t>the</a:t>
                </a:r>
                <a:r>
                  <a:rPr lang="de-DE" altLang="de-DE" sz="1800" dirty="0" smtClean="0">
                    <a:solidFill>
                      <a:schemeClr val="tx1"/>
                    </a:solidFill>
                    <a:latin typeface="+mn-lt"/>
                  </a:rPr>
                  <a:t> </a:t>
                </a:r>
                <a:r>
                  <a:rPr lang="de-DE" altLang="de-DE" sz="1800" dirty="0" err="1" smtClean="0">
                    <a:solidFill>
                      <a:schemeClr val="tx1"/>
                    </a:solidFill>
                    <a:latin typeface="+mn-lt"/>
                  </a:rPr>
                  <a:t>basis</a:t>
                </a:r>
                <a:r>
                  <a:rPr lang="de-DE" altLang="de-DE" sz="1800" dirty="0" smtClean="0">
                    <a:solidFill>
                      <a:schemeClr val="tx1"/>
                    </a:solidFill>
                    <a:latin typeface="+mn-lt"/>
                  </a:rPr>
                  <a:t> </a:t>
                </a:r>
                <a:r>
                  <a:rPr lang="de-DE" altLang="de-DE" sz="1800" dirty="0" err="1" smtClean="0">
                    <a:solidFill>
                      <a:schemeClr val="tx1"/>
                    </a:solidFill>
                    <a:latin typeface="+mn-lt"/>
                  </a:rPr>
                  <a:t>of</a:t>
                </a:r>
                <a:r>
                  <a:rPr lang="de-DE" altLang="de-DE" sz="1800" dirty="0" smtClean="0">
                    <a:solidFill>
                      <a:schemeClr val="tx1"/>
                    </a:solidFill>
                    <a:latin typeface="+mn-lt"/>
                  </a:rPr>
                  <a:t> </a:t>
                </a:r>
                <a:r>
                  <a:rPr lang="de-DE" altLang="de-DE" sz="1800" dirty="0" err="1" smtClean="0">
                    <a:solidFill>
                      <a:schemeClr val="tx1"/>
                    </a:solidFill>
                    <a:latin typeface="+mn-lt"/>
                  </a:rPr>
                  <a:t>this</a:t>
                </a:r>
                <a:r>
                  <a:rPr lang="de-DE" altLang="de-DE" sz="1800" dirty="0" smtClean="0">
                    <a:solidFill>
                      <a:schemeClr val="tx1"/>
                    </a:solidFill>
                    <a:latin typeface="+mn-lt"/>
                  </a:rPr>
                  <a:t>, </a:t>
                </a:r>
                <a:r>
                  <a:rPr lang="de-DE" altLang="de-DE" sz="1800" dirty="0" err="1" smtClean="0">
                    <a:solidFill>
                      <a:schemeClr val="tx1"/>
                    </a:solidFill>
                    <a:latin typeface="+mn-lt"/>
                  </a:rPr>
                  <a:t>the</a:t>
                </a:r>
                <a:r>
                  <a:rPr lang="de-DE" altLang="de-DE" sz="1800" dirty="0" smtClean="0">
                    <a:solidFill>
                      <a:schemeClr val="tx1"/>
                    </a:solidFill>
                    <a:latin typeface="+mn-lt"/>
                  </a:rPr>
                  <a:t> </a:t>
                </a:r>
                <a:r>
                  <a:rPr lang="de-DE" altLang="de-DE" sz="1800" b="1" dirty="0" err="1" smtClean="0">
                    <a:solidFill>
                      <a:schemeClr val="tx1"/>
                    </a:solidFill>
                    <a:latin typeface="+mn-lt"/>
                  </a:rPr>
                  <a:t>radiality</a:t>
                </a:r>
                <a:r>
                  <a:rPr lang="de-DE" altLang="de-DE" sz="1800" dirty="0" smtClean="0">
                    <a:solidFill>
                      <a:schemeClr val="tx1"/>
                    </a:solidFill>
                    <a:latin typeface="+mn-lt"/>
                  </a:rPr>
                  <a:t> </a:t>
                </a:r>
                <a:r>
                  <a:rPr lang="de-DE" altLang="de-DE" sz="1800" dirty="0" err="1" smtClean="0">
                    <a:solidFill>
                      <a:schemeClr val="tx1"/>
                    </a:solidFill>
                    <a:latin typeface="+mn-lt"/>
                  </a:rPr>
                  <a:t>is</a:t>
                </a:r>
                <a:r>
                  <a:rPr lang="de-DE" altLang="de-DE" sz="1800" dirty="0" smtClean="0">
                    <a:solidFill>
                      <a:schemeClr val="tx1"/>
                    </a:solidFill>
                    <a:latin typeface="+mn-lt"/>
                  </a:rPr>
                  <a:t> </a:t>
                </a:r>
                <a:r>
                  <a:rPr lang="de-DE" altLang="de-DE" sz="1800" dirty="0" err="1" smtClean="0">
                    <a:solidFill>
                      <a:schemeClr val="tx1"/>
                    </a:solidFill>
                    <a:latin typeface="+mn-lt"/>
                  </a:rPr>
                  <a:t>defined</a:t>
                </a:r>
                <a:r>
                  <a:rPr lang="de-DE" altLang="de-DE" sz="1800" dirty="0" smtClean="0">
                    <a:solidFill>
                      <a:schemeClr val="tx1"/>
                    </a:solidFill>
                    <a:latin typeface="+mn-lt"/>
                  </a:rPr>
                  <a:t> </a:t>
                </a:r>
                <a:r>
                  <a:rPr lang="de-DE" altLang="de-DE" sz="1800" dirty="0" err="1" smtClean="0">
                    <a:solidFill>
                      <a:schemeClr val="tx1"/>
                    </a:solidFill>
                    <a:latin typeface="+mn-lt"/>
                  </a:rPr>
                  <a:t>as</a:t>
                </a:r>
                <a:endParaRPr lang="de-DE" altLang="de-DE" sz="1800" dirty="0" smtClean="0">
                  <a:solidFill>
                    <a:schemeClr val="tx1"/>
                  </a:solidFill>
                  <a:latin typeface="+mn-lt"/>
                </a:endParaRPr>
              </a:p>
              <a:p>
                <a:pPr eaLnBrk="1" hangingPunct="1">
                  <a:lnSpc>
                    <a:spcPts val="2500"/>
                  </a:lnSpc>
                  <a:defRPr/>
                </a:pPr>
                <a:endParaRPr lang="de-DE" altLang="de-DE" sz="1800" dirty="0">
                  <a:solidFill>
                    <a:schemeClr val="tx1"/>
                  </a:solidFill>
                  <a:latin typeface="+mn-lt"/>
                </a:endParaRPr>
              </a:p>
              <a:p>
                <a:pPr eaLnBrk="1" hangingPunct="1">
                  <a:lnSpc>
                    <a:spcPts val="2500"/>
                  </a:lnSpc>
                  <a:defRPr/>
                </a:pPr>
                <a:r>
                  <a:rPr lang="de-DE" altLang="de-DE" sz="1800" dirty="0" smtClean="0">
                    <a:solidFill>
                      <a:schemeClr val="tx1"/>
                    </a:solidFill>
                    <a:latin typeface="+mn-lt"/>
                  </a:rPr>
                  <a:t>	</a:t>
                </a:r>
                <a14:m>
                  <m:oMath xmlns:m="http://schemas.openxmlformats.org/officeDocument/2006/math">
                    <m:sSub>
                      <m:sSubPr>
                        <m:ctrlPr>
                          <a:rPr lang="de-DE" altLang="de-DE" sz="1800" i="1" smtClean="0">
                            <a:solidFill>
                              <a:schemeClr val="tx1"/>
                            </a:solidFill>
                            <a:latin typeface="Cambria Math"/>
                          </a:rPr>
                        </m:ctrlPr>
                      </m:sSubPr>
                      <m:e>
                        <m:r>
                          <a:rPr lang="de-DE" altLang="de-DE" sz="1800" b="0" i="1" smtClean="0">
                            <a:solidFill>
                              <a:schemeClr val="tx1"/>
                            </a:solidFill>
                            <a:latin typeface="Cambria Math"/>
                          </a:rPr>
                          <m:t>𝐶</m:t>
                        </m:r>
                      </m:e>
                      <m:sub>
                        <m:r>
                          <a:rPr lang="de-DE" altLang="de-DE" sz="1800" b="0" i="1" smtClean="0">
                            <a:solidFill>
                              <a:schemeClr val="tx1"/>
                            </a:solidFill>
                            <a:latin typeface="Cambria Math"/>
                          </a:rPr>
                          <m:t>𝑟𝑎𝑑</m:t>
                        </m:r>
                      </m:sub>
                    </m:sSub>
                    <m:d>
                      <m:dPr>
                        <m:ctrlPr>
                          <a:rPr lang="de-DE" altLang="de-DE" sz="1800" i="1" smtClean="0">
                            <a:solidFill>
                              <a:schemeClr val="tx1"/>
                            </a:solidFill>
                            <a:latin typeface="Cambria Math"/>
                          </a:rPr>
                        </m:ctrlPr>
                      </m:dPr>
                      <m:e>
                        <m:r>
                          <a:rPr lang="de-DE" altLang="de-DE" sz="1800" b="0" i="1" smtClean="0">
                            <a:solidFill>
                              <a:schemeClr val="tx1"/>
                            </a:solidFill>
                            <a:latin typeface="Cambria Math"/>
                          </a:rPr>
                          <m:t>𝑖</m:t>
                        </m:r>
                      </m:e>
                    </m:d>
                    <m:r>
                      <a:rPr lang="de-DE" altLang="de-DE" sz="1800" i="1" smtClean="0">
                        <a:solidFill>
                          <a:schemeClr val="tx1"/>
                        </a:solidFill>
                        <a:latin typeface="Cambria Math"/>
                        <a:ea typeface="Cambria Math"/>
                      </a:rPr>
                      <m:t>=</m:t>
                    </m:r>
                    <m:f>
                      <m:fPr>
                        <m:ctrlPr>
                          <a:rPr lang="de-DE" altLang="de-DE" sz="1800" i="1" smtClean="0">
                            <a:solidFill>
                              <a:schemeClr val="tx1"/>
                            </a:solidFill>
                            <a:latin typeface="Cambria Math"/>
                            <a:ea typeface="Cambria Math"/>
                          </a:rPr>
                        </m:ctrlPr>
                      </m:fPr>
                      <m:num>
                        <m:nary>
                          <m:naryPr>
                            <m:chr m:val="∑"/>
                            <m:supHide m:val="on"/>
                            <m:ctrlPr>
                              <a:rPr lang="de-DE" altLang="de-DE" sz="1800" i="1" smtClean="0">
                                <a:solidFill>
                                  <a:schemeClr val="tx1"/>
                                </a:solidFill>
                                <a:latin typeface="Cambria Math"/>
                                <a:ea typeface="Cambria Math"/>
                              </a:rPr>
                            </m:ctrlPr>
                          </m:naryPr>
                          <m:sub>
                            <m:r>
                              <m:rPr>
                                <m:brk m:alnAt="7"/>
                              </m:rPr>
                              <a:rPr lang="de-DE" altLang="de-DE" sz="1800" b="0" i="1" smtClean="0">
                                <a:solidFill>
                                  <a:schemeClr val="tx1"/>
                                </a:solidFill>
                                <a:latin typeface="Cambria Math"/>
                                <a:ea typeface="Cambria Math"/>
                              </a:rPr>
                              <m:t>𝑖</m:t>
                            </m:r>
                            <m:r>
                              <a:rPr lang="de-DE" altLang="de-DE" sz="1800" b="0" i="1" smtClean="0">
                                <a:solidFill>
                                  <a:schemeClr val="tx1"/>
                                </a:solidFill>
                                <a:latin typeface="Cambria Math"/>
                                <a:ea typeface="Cambria Math"/>
                              </a:rPr>
                              <m:t>≠</m:t>
                            </m:r>
                            <m:r>
                              <a:rPr lang="de-DE" altLang="de-DE" sz="1800" b="0" i="1" smtClean="0">
                                <a:solidFill>
                                  <a:schemeClr val="tx1"/>
                                </a:solidFill>
                                <a:latin typeface="Cambria Math"/>
                                <a:ea typeface="Cambria Math"/>
                              </a:rPr>
                              <m:t>𝑗</m:t>
                            </m:r>
                          </m:sub>
                          <m:sup/>
                          <m:e>
                            <m:sSub>
                              <m:sSubPr>
                                <m:ctrlPr>
                                  <a:rPr lang="de-DE" altLang="de-DE" sz="1800" i="1" smtClean="0">
                                    <a:solidFill>
                                      <a:schemeClr val="tx1"/>
                                    </a:solidFill>
                                    <a:latin typeface="Cambria Math"/>
                                    <a:ea typeface="Cambria Math"/>
                                  </a:rPr>
                                </m:ctrlPr>
                              </m:sSubPr>
                              <m:e>
                                <m:r>
                                  <a:rPr lang="de-DE" altLang="de-DE" sz="1800" b="0" i="1" smtClean="0">
                                    <a:solidFill>
                                      <a:schemeClr val="tx1"/>
                                    </a:solidFill>
                                    <a:latin typeface="Cambria Math"/>
                                    <a:ea typeface="Cambria Math"/>
                                  </a:rPr>
                                  <m:t>𝑅𝐷</m:t>
                                </m:r>
                              </m:e>
                              <m:sub>
                                <m:r>
                                  <a:rPr lang="de-DE" altLang="de-DE" sz="1800" b="0" i="1" smtClean="0">
                                    <a:solidFill>
                                      <a:schemeClr val="tx1"/>
                                    </a:solidFill>
                                    <a:latin typeface="Cambria Math"/>
                                    <a:ea typeface="Cambria Math"/>
                                  </a:rPr>
                                  <m:t>𝑖𝑗</m:t>
                                </m:r>
                              </m:sub>
                            </m:sSub>
                          </m:e>
                        </m:nary>
                      </m:num>
                      <m:den>
                        <m:r>
                          <a:rPr lang="de-DE" altLang="de-DE" sz="1800" b="0" i="1" smtClean="0">
                            <a:solidFill>
                              <a:schemeClr val="tx1"/>
                            </a:solidFill>
                            <a:latin typeface="Cambria Math"/>
                            <a:ea typeface="Cambria Math"/>
                          </a:rPr>
                          <m:t>𝑛</m:t>
                        </m:r>
                        <m:r>
                          <a:rPr lang="de-DE" altLang="de-DE" sz="1800" b="0" i="1" smtClean="0">
                            <a:solidFill>
                              <a:schemeClr val="tx1"/>
                            </a:solidFill>
                            <a:latin typeface="Cambria Math"/>
                            <a:ea typeface="Cambria Math"/>
                          </a:rPr>
                          <m:t>−1</m:t>
                        </m:r>
                      </m:den>
                    </m:f>
                  </m:oMath>
                </a14:m>
                <a:endParaRPr lang="de-DE" altLang="de-DE" sz="1800" dirty="0" smtClean="0">
                  <a:solidFill>
                    <a:schemeClr val="tx1"/>
                  </a:solidFill>
                  <a:latin typeface="+mn-lt"/>
                  <a:ea typeface="Cambria Math"/>
                </a:endParaRPr>
              </a:p>
              <a:p>
                <a:pPr eaLnBrk="1" hangingPunct="1">
                  <a:lnSpc>
                    <a:spcPts val="2500"/>
                  </a:lnSpc>
                  <a:defRPr/>
                </a:pPr>
                <a:endParaRPr lang="en-US" altLang="de-DE" sz="1400" dirty="0" smtClean="0">
                  <a:solidFill>
                    <a:schemeClr val="tx1"/>
                  </a:solidFill>
                  <a:latin typeface="+mn-lt"/>
                </a:endParaRPr>
              </a:p>
              <a:p>
                <a:pPr eaLnBrk="1" hangingPunct="1">
                  <a:lnSpc>
                    <a:spcPts val="2500"/>
                  </a:lnSpc>
                  <a:defRPr/>
                </a:pPr>
                <a:r>
                  <a:rPr lang="en-US" altLang="de-DE" sz="1800" dirty="0">
                    <a:solidFill>
                      <a:schemeClr val="tx1"/>
                    </a:solidFill>
                    <a:latin typeface="+mn-lt"/>
                  </a:rPr>
                  <a:t>a</a:t>
                </a:r>
                <a:r>
                  <a:rPr lang="en-US" altLang="de-DE" sz="1800" dirty="0" smtClean="0">
                    <a:solidFill>
                      <a:schemeClr val="tx1"/>
                    </a:solidFill>
                    <a:latin typeface="+mn-lt"/>
                  </a:rPr>
                  <a:t>nd </a:t>
                </a:r>
                <a:r>
                  <a:rPr lang="en-US" altLang="de-DE" sz="1800" b="1" dirty="0" smtClean="0">
                    <a:solidFill>
                      <a:schemeClr val="tx1"/>
                    </a:solidFill>
                    <a:latin typeface="+mn-lt"/>
                  </a:rPr>
                  <a:t>integration</a:t>
                </a:r>
                <a:r>
                  <a:rPr lang="en-US" altLang="de-DE" sz="1800" dirty="0" smtClean="0">
                    <a:solidFill>
                      <a:schemeClr val="tx1"/>
                    </a:solidFill>
                    <a:latin typeface="+mn-lt"/>
                  </a:rPr>
                  <a:t> is defined as 	</a:t>
                </a:r>
                <a14:m>
                  <m:oMath xmlns:m="http://schemas.openxmlformats.org/officeDocument/2006/math">
                    <m:sSub>
                      <m:sSubPr>
                        <m:ctrlPr>
                          <a:rPr lang="de-DE" altLang="de-DE" sz="1800" i="1">
                            <a:solidFill>
                              <a:schemeClr val="tx1"/>
                            </a:solidFill>
                            <a:latin typeface="Cambria Math"/>
                          </a:rPr>
                        </m:ctrlPr>
                      </m:sSubPr>
                      <m:e>
                        <m:r>
                          <a:rPr lang="de-DE" altLang="de-DE" sz="1800" i="1">
                            <a:solidFill>
                              <a:schemeClr val="tx1"/>
                            </a:solidFill>
                            <a:latin typeface="Cambria Math"/>
                          </a:rPr>
                          <m:t>𝐶</m:t>
                        </m:r>
                      </m:e>
                      <m:sub>
                        <m:r>
                          <a:rPr lang="de-DE" altLang="de-DE" sz="1800" b="0" i="1" smtClean="0">
                            <a:solidFill>
                              <a:schemeClr val="tx1"/>
                            </a:solidFill>
                            <a:latin typeface="Cambria Math"/>
                          </a:rPr>
                          <m:t>𝑖𝑛𝑡</m:t>
                        </m:r>
                      </m:sub>
                    </m:sSub>
                    <m:d>
                      <m:dPr>
                        <m:ctrlPr>
                          <a:rPr lang="de-DE" altLang="de-DE" sz="1800" i="1">
                            <a:solidFill>
                              <a:schemeClr val="tx1"/>
                            </a:solidFill>
                            <a:latin typeface="Cambria Math"/>
                          </a:rPr>
                        </m:ctrlPr>
                      </m:dPr>
                      <m:e>
                        <m:r>
                          <a:rPr lang="de-DE" altLang="de-DE" sz="1800" b="0" i="1" smtClean="0">
                            <a:solidFill>
                              <a:schemeClr val="tx1"/>
                            </a:solidFill>
                            <a:latin typeface="Cambria Math"/>
                          </a:rPr>
                          <m:t>𝑗</m:t>
                        </m:r>
                      </m:e>
                    </m:d>
                    <m:r>
                      <a:rPr lang="de-DE" altLang="de-DE" sz="1800" i="1">
                        <a:solidFill>
                          <a:schemeClr val="tx1"/>
                        </a:solidFill>
                        <a:latin typeface="Cambria Math"/>
                        <a:ea typeface="Cambria Math"/>
                      </a:rPr>
                      <m:t>=</m:t>
                    </m:r>
                    <m:f>
                      <m:fPr>
                        <m:ctrlPr>
                          <a:rPr lang="de-DE" altLang="de-DE" sz="1800" i="1">
                            <a:solidFill>
                              <a:schemeClr val="tx1"/>
                            </a:solidFill>
                            <a:latin typeface="Cambria Math"/>
                            <a:ea typeface="Cambria Math"/>
                          </a:rPr>
                        </m:ctrlPr>
                      </m:fPr>
                      <m:num>
                        <m:nary>
                          <m:naryPr>
                            <m:chr m:val="∑"/>
                            <m:supHide m:val="on"/>
                            <m:ctrlPr>
                              <a:rPr lang="de-DE" altLang="de-DE" sz="1800" i="1">
                                <a:solidFill>
                                  <a:schemeClr val="tx1"/>
                                </a:solidFill>
                                <a:latin typeface="Cambria Math"/>
                                <a:ea typeface="Cambria Math"/>
                              </a:rPr>
                            </m:ctrlPr>
                          </m:naryPr>
                          <m:sub>
                            <m:r>
                              <m:rPr>
                                <m:brk m:alnAt="7"/>
                              </m:rPr>
                              <a:rPr lang="de-DE" altLang="de-DE" sz="1800" i="1">
                                <a:solidFill>
                                  <a:schemeClr val="tx1"/>
                                </a:solidFill>
                                <a:latin typeface="Cambria Math"/>
                                <a:ea typeface="Cambria Math"/>
                              </a:rPr>
                              <m:t>𝑖</m:t>
                            </m:r>
                            <m:r>
                              <a:rPr lang="de-DE" altLang="de-DE" sz="1800" i="1">
                                <a:solidFill>
                                  <a:schemeClr val="tx1"/>
                                </a:solidFill>
                                <a:latin typeface="Cambria Math"/>
                                <a:ea typeface="Cambria Math"/>
                              </a:rPr>
                              <m:t>≠</m:t>
                            </m:r>
                            <m:r>
                              <a:rPr lang="de-DE" altLang="de-DE" sz="1800" i="1">
                                <a:solidFill>
                                  <a:schemeClr val="tx1"/>
                                </a:solidFill>
                                <a:latin typeface="Cambria Math"/>
                                <a:ea typeface="Cambria Math"/>
                              </a:rPr>
                              <m:t>𝑗</m:t>
                            </m:r>
                          </m:sub>
                          <m:sup/>
                          <m:e>
                            <m:sSub>
                              <m:sSubPr>
                                <m:ctrlPr>
                                  <a:rPr lang="de-DE" altLang="de-DE" sz="1800" i="1">
                                    <a:solidFill>
                                      <a:schemeClr val="tx1"/>
                                    </a:solidFill>
                                    <a:latin typeface="Cambria Math"/>
                                    <a:ea typeface="Cambria Math"/>
                                  </a:rPr>
                                </m:ctrlPr>
                              </m:sSubPr>
                              <m:e>
                                <m:r>
                                  <a:rPr lang="de-DE" altLang="de-DE" sz="1800" i="1">
                                    <a:solidFill>
                                      <a:schemeClr val="tx1"/>
                                    </a:solidFill>
                                    <a:latin typeface="Cambria Math"/>
                                    <a:ea typeface="Cambria Math"/>
                                  </a:rPr>
                                  <m:t>𝑅𝐷</m:t>
                                </m:r>
                              </m:e>
                              <m:sub>
                                <m:r>
                                  <a:rPr lang="de-DE" altLang="de-DE" sz="1800" i="1">
                                    <a:solidFill>
                                      <a:schemeClr val="tx1"/>
                                    </a:solidFill>
                                    <a:latin typeface="Cambria Math"/>
                                    <a:ea typeface="Cambria Math"/>
                                  </a:rPr>
                                  <m:t>𝑖𝑗</m:t>
                                </m:r>
                              </m:sub>
                            </m:sSub>
                          </m:e>
                        </m:nary>
                      </m:num>
                      <m:den>
                        <m:r>
                          <a:rPr lang="de-DE" altLang="de-DE" sz="1800" i="1">
                            <a:solidFill>
                              <a:schemeClr val="tx1"/>
                            </a:solidFill>
                            <a:latin typeface="Cambria Math"/>
                            <a:ea typeface="Cambria Math"/>
                          </a:rPr>
                          <m:t>𝑛</m:t>
                        </m:r>
                        <m:r>
                          <a:rPr lang="de-DE" altLang="de-DE" sz="1800" i="1">
                            <a:solidFill>
                              <a:schemeClr val="tx1"/>
                            </a:solidFill>
                            <a:latin typeface="Cambria Math"/>
                            <a:ea typeface="Cambria Math"/>
                          </a:rPr>
                          <m:t>−1</m:t>
                        </m:r>
                      </m:den>
                    </m:f>
                  </m:oMath>
                </a14:m>
                <a:endParaRPr lang="de-DE" altLang="de-DE" sz="1800" dirty="0">
                  <a:solidFill>
                    <a:schemeClr val="tx1"/>
                  </a:solidFill>
                  <a:ea typeface="Cambria Math"/>
                </a:endParaRPr>
              </a:p>
              <a:p>
                <a:pPr eaLnBrk="1" hangingPunct="1">
                  <a:lnSpc>
                    <a:spcPts val="2500"/>
                  </a:lnSpc>
                  <a:defRPr/>
                </a:pPr>
                <a:endParaRPr lang="en-US" altLang="de-DE" sz="1800" dirty="0" smtClean="0">
                  <a:solidFill>
                    <a:schemeClr val="tx1"/>
                  </a:solidFill>
                </a:endParaRPr>
              </a:p>
              <a:p>
                <a:pPr eaLnBrk="1" hangingPunct="1">
                  <a:lnSpc>
                    <a:spcPts val="2500"/>
                  </a:lnSpc>
                  <a:defRPr/>
                </a:pPr>
                <a:r>
                  <a:rPr lang="en-US" altLang="de-DE" sz="1800" dirty="0" smtClean="0">
                    <a:solidFill>
                      <a:schemeClr val="tx1"/>
                    </a:solidFill>
                  </a:rPr>
                  <a:t>A vertex with high </a:t>
                </a:r>
                <a:r>
                  <a:rPr lang="en-US" altLang="de-DE" sz="1800" dirty="0" err="1" smtClean="0">
                    <a:solidFill>
                      <a:schemeClr val="tx1"/>
                    </a:solidFill>
                  </a:rPr>
                  <a:t>radiality</a:t>
                </a:r>
                <a:r>
                  <a:rPr lang="en-US" altLang="de-DE" sz="1800" dirty="0" smtClean="0">
                    <a:solidFill>
                      <a:schemeClr val="tx1"/>
                    </a:solidFill>
                  </a:rPr>
                  <a:t> value can easily reach other vertices.</a:t>
                </a:r>
              </a:p>
              <a:p>
                <a:pPr eaLnBrk="1" hangingPunct="1">
                  <a:lnSpc>
                    <a:spcPts val="2500"/>
                  </a:lnSpc>
                  <a:defRPr/>
                </a:pPr>
                <a:r>
                  <a:rPr lang="en-US" altLang="de-DE" sz="1800" dirty="0" smtClean="0">
                    <a:solidFill>
                      <a:schemeClr val="tx1"/>
                    </a:solidFill>
                  </a:rPr>
                  <a:t>A vertex with a high integration value is easily reachable from other vertices.</a:t>
                </a:r>
              </a:p>
              <a:p>
                <a:pPr eaLnBrk="1" hangingPunct="1">
                  <a:lnSpc>
                    <a:spcPts val="2500"/>
                  </a:lnSpc>
                  <a:defRPr/>
                </a:pPr>
                <a:r>
                  <a:rPr lang="en-US" altLang="de-DE" sz="1800" dirty="0" smtClean="0">
                    <a:solidFill>
                      <a:schemeClr val="tx1"/>
                    </a:solidFill>
                  </a:rPr>
                  <a:t>Both measures are shortest-pathway based measures.</a:t>
                </a:r>
                <a:endParaRPr lang="en-US" altLang="de-DE" sz="1800" dirty="0">
                  <a:solidFill>
                    <a:schemeClr val="tx1"/>
                  </a:solidFill>
                </a:endParaRPr>
              </a:p>
            </p:txBody>
          </p:sp>
        </mc:Choice>
        <mc:Fallback xmlns="">
          <p:sp>
            <p:nvSpPr>
              <p:cNvPr id="32772" name="Rectangle 2"/>
              <p:cNvSpPr>
                <a:spLocks noRot="1" noChangeAspect="1" noMove="1" noResize="1" noEditPoints="1" noAdjustHandles="1" noChangeArrowheads="1" noChangeShapeType="1" noTextEdit="1"/>
              </p:cNvSpPr>
              <p:nvPr/>
            </p:nvSpPr>
            <p:spPr bwMode="auto">
              <a:xfrm>
                <a:off x="419100" y="548680"/>
                <a:ext cx="8040688" cy="5450210"/>
              </a:xfrm>
              <a:prstGeom prst="rect">
                <a:avLst/>
              </a:prstGeom>
              <a:blipFill rotWithShape="1">
                <a:blip r:embed="rId2"/>
                <a:stretch>
                  <a:fillRect l="-1820" t="-1007" b="-123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de-DE">
                    <a:noFill/>
                  </a:rPr>
                  <a:t> </a:t>
                </a:r>
              </a:p>
            </p:txBody>
          </p:sp>
        </mc:Fallback>
      </mc:AlternateContent>
      <p:sp>
        <p:nvSpPr>
          <p:cNvPr id="36868"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44182275-D364-4C45-B2E5-259D011F2998}" type="slidenum">
              <a:rPr lang="de-DE" altLang="de-DE" sz="1000" smtClean="0"/>
              <a:pPr eaLnBrk="1" hangingPunct="1">
                <a:spcBef>
                  <a:spcPct val="0"/>
                </a:spcBef>
                <a:buFontTx/>
                <a:buNone/>
              </a:pPr>
              <a:t>35</a:t>
            </a:fld>
            <a:endParaRPr lang="de-DE" altLang="de-DE" sz="1000" smtClean="0"/>
          </a:p>
        </p:txBody>
      </p:sp>
      <p:sp>
        <p:nvSpPr>
          <p:cNvPr id="36869"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SS 2014 - lecture 1</a:t>
            </a:r>
          </a:p>
        </p:txBody>
      </p:sp>
      <p:sp>
        <p:nvSpPr>
          <p:cNvPr id="36870"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Mathematics of Biological Networks</a:t>
            </a:r>
          </a:p>
        </p:txBody>
      </p:sp>
    </p:spTree>
    <p:extLst>
      <p:ext uri="{BB962C8B-B14F-4D97-AF65-F5344CB8AC3E}">
        <p14:creationId xmlns:p14="http://schemas.microsoft.com/office/powerpoint/2010/main" val="3752856465"/>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9050" y="1360920"/>
            <a:ext cx="2233470" cy="3364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1035496"/>
            <a:ext cx="3082286" cy="7272808"/>
          </a:xfrm>
          <a:prstGeom prst="rect">
            <a:avLst/>
          </a:prstGeom>
          <a:noFill/>
          <a:ln>
            <a:noFill/>
          </a:ln>
          <a:scene3d>
            <a:camera prst="orthographicFront">
              <a:rot lat="0" lon="0" rev="1620000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866" name="Rectangle 1"/>
          <p:cNvSpPr>
            <a:spLocks noGrp="1" noChangeArrowheads="1"/>
          </p:cNvSpPr>
          <p:nvPr>
            <p:ph type="title"/>
          </p:nvPr>
        </p:nvSpPr>
        <p:spPr>
          <a:xfrm>
            <a:off x="690563" y="-12700"/>
            <a:ext cx="7831137" cy="633413"/>
          </a:xfrm>
        </p:spPr>
        <p:txBody>
          <a:bodyPr/>
          <a:lstStyle/>
          <a:p>
            <a:pPr eaLnBrk="1" hangingPunct="1"/>
            <a:r>
              <a:rPr lang="en-US" altLang="de-DE" dirty="0" smtClean="0">
                <a:ea typeface="ＭＳ Ｐゴシック" pitchFamily="34" charset="-128"/>
              </a:rPr>
              <a:t>Comparison of centrality measures</a:t>
            </a:r>
          </a:p>
        </p:txBody>
      </p:sp>
      <p:sp>
        <p:nvSpPr>
          <p:cNvPr id="36868"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44182275-D364-4C45-B2E5-259D011F2998}" type="slidenum">
              <a:rPr lang="de-DE" altLang="de-DE" sz="1000" smtClean="0"/>
              <a:pPr eaLnBrk="1" hangingPunct="1">
                <a:spcBef>
                  <a:spcPct val="0"/>
                </a:spcBef>
                <a:buFontTx/>
                <a:buNone/>
              </a:pPr>
              <a:t>36</a:t>
            </a:fld>
            <a:endParaRPr lang="de-DE" altLang="de-DE" sz="1000" smtClean="0"/>
          </a:p>
        </p:txBody>
      </p:sp>
      <p:sp>
        <p:nvSpPr>
          <p:cNvPr id="36869"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SS 2014 - lecture 1</a:t>
            </a:r>
          </a:p>
        </p:txBody>
      </p:sp>
      <p:sp>
        <p:nvSpPr>
          <p:cNvPr id="36870"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Mathematics of Biological Networks</a:t>
            </a: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6014045"/>
            <a:ext cx="4276725"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a:off x="179512" y="4646553"/>
            <a:ext cx="8815234" cy="1374735"/>
          </a:xfrm>
          <a:prstGeom prst="rect">
            <a:avLst/>
          </a:prstGeom>
          <a:noFill/>
        </p:spPr>
        <p:txBody>
          <a:bodyPr wrap="none" rtlCol="0">
            <a:spAutoFit/>
          </a:bodyPr>
          <a:lstStyle/>
          <a:p>
            <a:pPr>
              <a:lnSpc>
                <a:spcPts val="2500"/>
              </a:lnSpc>
            </a:pPr>
            <a:r>
              <a:rPr lang="de-DE" dirty="0" err="1" smtClean="0"/>
              <a:t>ideg</a:t>
            </a:r>
            <a:r>
              <a:rPr lang="de-DE" dirty="0" smtClean="0"/>
              <a:t>: in-</a:t>
            </a:r>
            <a:r>
              <a:rPr lang="de-DE" dirty="0" err="1" smtClean="0"/>
              <a:t>degree</a:t>
            </a:r>
            <a:r>
              <a:rPr lang="de-DE" dirty="0" smtClean="0"/>
              <a:t>				</a:t>
            </a:r>
            <a:r>
              <a:rPr lang="de-DE" dirty="0" err="1" smtClean="0"/>
              <a:t>kat</a:t>
            </a:r>
            <a:r>
              <a:rPr lang="de-DE" dirty="0" smtClean="0"/>
              <a:t>: Katz </a:t>
            </a:r>
            <a:r>
              <a:rPr lang="de-DE" dirty="0" err="1" smtClean="0"/>
              <a:t>status</a:t>
            </a:r>
            <a:r>
              <a:rPr lang="de-DE" dirty="0" smtClean="0"/>
              <a:t> </a:t>
            </a:r>
            <a:r>
              <a:rPr lang="de-DE" dirty="0" err="1" smtClean="0"/>
              <a:t>index</a:t>
            </a:r>
            <a:r>
              <a:rPr lang="de-DE" dirty="0" smtClean="0"/>
              <a:t>, </a:t>
            </a:r>
            <a:r>
              <a:rPr lang="de-DE" dirty="0" err="1" smtClean="0"/>
              <a:t>katR</a:t>
            </a:r>
            <a:r>
              <a:rPr lang="de-DE" dirty="0" smtClean="0"/>
              <a:t>: </a:t>
            </a:r>
            <a:r>
              <a:rPr lang="de-DE" dirty="0" err="1" smtClean="0"/>
              <a:t>reversed</a:t>
            </a:r>
            <a:r>
              <a:rPr lang="de-DE" dirty="0" smtClean="0"/>
              <a:t> g.</a:t>
            </a:r>
          </a:p>
          <a:p>
            <a:pPr>
              <a:lnSpc>
                <a:spcPts val="2500"/>
              </a:lnSpc>
            </a:pPr>
            <a:r>
              <a:rPr lang="de-DE" dirty="0" err="1" smtClean="0"/>
              <a:t>odeg</a:t>
            </a:r>
            <a:r>
              <a:rPr lang="de-DE" dirty="0" smtClean="0"/>
              <a:t>: out-</a:t>
            </a:r>
            <a:r>
              <a:rPr lang="de-DE" dirty="0" err="1" smtClean="0"/>
              <a:t>degree</a:t>
            </a:r>
            <a:r>
              <a:rPr lang="de-DE" dirty="0" smtClean="0"/>
              <a:t>				</a:t>
            </a:r>
            <a:r>
              <a:rPr lang="de-DE" dirty="0" err="1" smtClean="0"/>
              <a:t>spb</a:t>
            </a:r>
            <a:r>
              <a:rPr lang="de-DE" dirty="0" smtClean="0"/>
              <a:t>: </a:t>
            </a:r>
            <a:r>
              <a:rPr lang="de-DE" dirty="0" err="1" smtClean="0"/>
              <a:t>shortest-path</a:t>
            </a:r>
            <a:r>
              <a:rPr lang="de-DE" dirty="0" smtClean="0"/>
              <a:t> </a:t>
            </a:r>
            <a:r>
              <a:rPr lang="de-DE" dirty="0" err="1" smtClean="0"/>
              <a:t>betweenness</a:t>
            </a:r>
            <a:endParaRPr lang="de-DE" dirty="0" smtClean="0"/>
          </a:p>
          <a:p>
            <a:pPr>
              <a:lnSpc>
                <a:spcPts val="2500"/>
              </a:lnSpc>
            </a:pPr>
            <a:r>
              <a:rPr lang="de-DE" dirty="0" smtClean="0"/>
              <a:t>par: </a:t>
            </a:r>
            <a:r>
              <a:rPr lang="de-DE" dirty="0" err="1" smtClean="0"/>
              <a:t>PageRank</a:t>
            </a:r>
            <a:r>
              <a:rPr lang="de-DE" dirty="0" smtClean="0"/>
              <a:t>				</a:t>
            </a:r>
            <a:r>
              <a:rPr lang="de-DE" dirty="0" err="1" smtClean="0"/>
              <a:t>int</a:t>
            </a:r>
            <a:r>
              <a:rPr lang="de-DE" dirty="0" smtClean="0"/>
              <a:t>: </a:t>
            </a:r>
            <a:r>
              <a:rPr lang="de-DE" dirty="0" err="1" smtClean="0"/>
              <a:t>integration</a:t>
            </a:r>
            <a:endParaRPr lang="de-DE" dirty="0" smtClean="0"/>
          </a:p>
          <a:p>
            <a:pPr>
              <a:lnSpc>
                <a:spcPts val="2500"/>
              </a:lnSpc>
            </a:pPr>
            <a:r>
              <a:rPr lang="de-DE" dirty="0" err="1" smtClean="0"/>
              <a:t>parR</a:t>
            </a:r>
            <a:r>
              <a:rPr lang="de-DE" dirty="0" smtClean="0"/>
              <a:t>: </a:t>
            </a:r>
            <a:r>
              <a:rPr lang="de-DE" dirty="0" err="1" smtClean="0"/>
              <a:t>PageRank</a:t>
            </a:r>
            <a:r>
              <a:rPr lang="de-DE" dirty="0" smtClean="0"/>
              <a:t> </a:t>
            </a:r>
            <a:r>
              <a:rPr lang="de-DE" dirty="0" err="1" smtClean="0"/>
              <a:t>for</a:t>
            </a:r>
            <a:r>
              <a:rPr lang="de-DE" dirty="0" smtClean="0"/>
              <a:t> </a:t>
            </a:r>
            <a:r>
              <a:rPr lang="de-DE" dirty="0" err="1" smtClean="0"/>
              <a:t>the</a:t>
            </a:r>
            <a:r>
              <a:rPr lang="de-DE" dirty="0" smtClean="0"/>
              <a:t> </a:t>
            </a:r>
            <a:r>
              <a:rPr lang="de-DE" dirty="0" err="1" smtClean="0"/>
              <a:t>reversed</a:t>
            </a:r>
            <a:r>
              <a:rPr lang="de-DE" dirty="0" smtClean="0"/>
              <a:t> </a:t>
            </a:r>
            <a:r>
              <a:rPr lang="de-DE" dirty="0" err="1" smtClean="0"/>
              <a:t>graph</a:t>
            </a:r>
            <a:r>
              <a:rPr lang="de-DE" dirty="0" smtClean="0"/>
              <a:t>	</a:t>
            </a:r>
            <a:r>
              <a:rPr lang="de-DE" dirty="0" err="1" smtClean="0"/>
              <a:t>rad</a:t>
            </a:r>
            <a:r>
              <a:rPr lang="de-DE" dirty="0" smtClean="0"/>
              <a:t>: </a:t>
            </a:r>
            <a:r>
              <a:rPr lang="de-DE" dirty="0" err="1" smtClean="0"/>
              <a:t>radiality</a:t>
            </a:r>
            <a:endParaRPr lang="de-DE" dirty="0"/>
          </a:p>
        </p:txBody>
      </p:sp>
      <p:sp>
        <p:nvSpPr>
          <p:cNvPr id="9" name="Textfeld 8"/>
          <p:cNvSpPr txBox="1"/>
          <p:nvPr/>
        </p:nvSpPr>
        <p:spPr>
          <a:xfrm>
            <a:off x="179512" y="398081"/>
            <a:ext cx="6729471" cy="733534"/>
          </a:xfrm>
          <a:prstGeom prst="rect">
            <a:avLst/>
          </a:prstGeom>
          <a:noFill/>
        </p:spPr>
        <p:txBody>
          <a:bodyPr wrap="none" rtlCol="0">
            <a:spAutoFit/>
          </a:bodyPr>
          <a:lstStyle/>
          <a:p>
            <a:pPr>
              <a:lnSpc>
                <a:spcPts val="2500"/>
              </a:lnSpc>
            </a:pPr>
            <a:r>
              <a:rPr lang="de-DE" dirty="0" err="1"/>
              <a:t>c</a:t>
            </a:r>
            <a:r>
              <a:rPr lang="de-DE" dirty="0" err="1" smtClean="0"/>
              <a:t>hains</a:t>
            </a:r>
            <a:r>
              <a:rPr lang="de-DE" dirty="0" smtClean="0"/>
              <a:t>: </a:t>
            </a:r>
            <a:r>
              <a:rPr lang="de-DE" dirty="0" err="1" smtClean="0"/>
              <a:t>motif-based</a:t>
            </a:r>
            <a:r>
              <a:rPr lang="de-DE" dirty="0" smtClean="0"/>
              <a:t> </a:t>
            </a:r>
            <a:r>
              <a:rPr lang="de-DE" dirty="0" err="1" smtClean="0"/>
              <a:t>centrality</a:t>
            </a:r>
            <a:r>
              <a:rPr lang="de-DE" dirty="0" smtClean="0"/>
              <a:t> </a:t>
            </a:r>
            <a:r>
              <a:rPr lang="de-DE" dirty="0" err="1" smtClean="0"/>
              <a:t>for</a:t>
            </a:r>
            <a:r>
              <a:rPr lang="de-DE" dirty="0" smtClean="0"/>
              <a:t> </a:t>
            </a:r>
            <a:r>
              <a:rPr lang="de-DE" dirty="0" err="1" smtClean="0"/>
              <a:t>the</a:t>
            </a:r>
            <a:r>
              <a:rPr lang="de-DE" dirty="0" smtClean="0"/>
              <a:t> </a:t>
            </a:r>
            <a:r>
              <a:rPr lang="de-DE" dirty="0" err="1" smtClean="0"/>
              <a:t>chain</a:t>
            </a:r>
            <a:r>
              <a:rPr lang="de-DE" dirty="0" smtClean="0"/>
              <a:t> </a:t>
            </a:r>
            <a:r>
              <a:rPr lang="de-DE" dirty="0" err="1" smtClean="0"/>
              <a:t>class</a:t>
            </a:r>
            <a:endParaRPr lang="de-DE" dirty="0" smtClean="0"/>
          </a:p>
          <a:p>
            <a:pPr>
              <a:lnSpc>
                <a:spcPts val="2500"/>
              </a:lnSpc>
            </a:pPr>
            <a:r>
              <a:rPr lang="de-DE" dirty="0" err="1" smtClean="0"/>
              <a:t>fflA</a:t>
            </a:r>
            <a:r>
              <a:rPr lang="de-DE" dirty="0" smtClean="0"/>
              <a:t>, </a:t>
            </a:r>
            <a:r>
              <a:rPr lang="de-DE" dirty="0" err="1" smtClean="0"/>
              <a:t>fflB</a:t>
            </a:r>
            <a:r>
              <a:rPr lang="de-DE" dirty="0" smtClean="0"/>
              <a:t>, </a:t>
            </a:r>
            <a:r>
              <a:rPr lang="de-DE" dirty="0" err="1" smtClean="0"/>
              <a:t>fflC</a:t>
            </a:r>
            <a:r>
              <a:rPr lang="de-DE" dirty="0" smtClean="0"/>
              <a:t>: </a:t>
            </a:r>
            <a:r>
              <a:rPr lang="de-DE" dirty="0" err="1" smtClean="0"/>
              <a:t>motif-based</a:t>
            </a:r>
            <a:r>
              <a:rPr lang="de-DE" dirty="0" smtClean="0"/>
              <a:t> </a:t>
            </a:r>
            <a:r>
              <a:rPr lang="de-DE" dirty="0" err="1" smtClean="0"/>
              <a:t>centralities</a:t>
            </a:r>
            <a:r>
              <a:rPr lang="de-DE" dirty="0" smtClean="0"/>
              <a:t> </a:t>
            </a:r>
            <a:r>
              <a:rPr lang="de-DE" dirty="0" err="1" smtClean="0"/>
              <a:t>for</a:t>
            </a:r>
            <a:r>
              <a:rPr lang="de-DE" dirty="0" smtClean="0"/>
              <a:t> </a:t>
            </a:r>
            <a:r>
              <a:rPr lang="de-DE" dirty="0" err="1" smtClean="0"/>
              <a:t>the</a:t>
            </a:r>
            <a:r>
              <a:rPr lang="de-DE" dirty="0" smtClean="0"/>
              <a:t> FFL </a:t>
            </a:r>
            <a:r>
              <a:rPr lang="de-DE" dirty="0" err="1" smtClean="0"/>
              <a:t>motif</a:t>
            </a:r>
            <a:r>
              <a:rPr lang="de-DE" dirty="0" smtClean="0"/>
              <a:t> </a:t>
            </a:r>
            <a:r>
              <a:rPr lang="de-DE" dirty="0" err="1" smtClean="0"/>
              <a:t>with</a:t>
            </a:r>
            <a:r>
              <a:rPr lang="de-DE" dirty="0" smtClean="0"/>
              <a:t> </a:t>
            </a:r>
            <a:r>
              <a:rPr lang="de-DE" dirty="0" err="1" smtClean="0"/>
              <a:t>roles</a:t>
            </a:r>
            <a:endParaRPr lang="de-DE" dirty="0" smtClean="0"/>
          </a:p>
        </p:txBody>
      </p:sp>
    </p:spTree>
    <p:extLst>
      <p:ext uri="{BB962C8B-B14F-4D97-AF65-F5344CB8AC3E}">
        <p14:creationId xmlns:p14="http://schemas.microsoft.com/office/powerpoint/2010/main" val="1503541947"/>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nummernplatzhalt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000">
                <a:solidFill>
                  <a:srgbClr val="000000"/>
                </a:solidFill>
                <a:latin typeface="Gill Sans" charset="0"/>
                <a:ea typeface="ヒラギノ角ゴ ProN W3" charset="-128"/>
                <a:sym typeface="Gill Sans" charset="0"/>
              </a:defRPr>
            </a:lvl1pPr>
            <a:lvl2pPr marL="522368" indent="-200911" eaLnBrk="0" hangingPunct="0">
              <a:defRPr sz="2000">
                <a:solidFill>
                  <a:srgbClr val="000000"/>
                </a:solidFill>
                <a:latin typeface="Gill Sans" charset="0"/>
                <a:ea typeface="ヒラギノ角ゴ ProN W3" charset="-128"/>
                <a:sym typeface="Gill Sans" charset="0"/>
              </a:defRPr>
            </a:lvl2pPr>
            <a:lvl3pPr marL="803643" indent="-160729" eaLnBrk="0" hangingPunct="0">
              <a:defRPr sz="2000">
                <a:solidFill>
                  <a:srgbClr val="000000"/>
                </a:solidFill>
                <a:latin typeface="Gill Sans" charset="0"/>
                <a:ea typeface="ヒラギノ角ゴ ProN W3" charset="-128"/>
                <a:sym typeface="Gill Sans" charset="0"/>
              </a:defRPr>
            </a:lvl3pPr>
            <a:lvl4pPr marL="1125101" indent="-160729" eaLnBrk="0" hangingPunct="0">
              <a:defRPr sz="2000">
                <a:solidFill>
                  <a:srgbClr val="000000"/>
                </a:solidFill>
                <a:latin typeface="Gill Sans" charset="0"/>
                <a:ea typeface="ヒラギノ角ゴ ProN W3" charset="-128"/>
                <a:sym typeface="Gill Sans" charset="0"/>
              </a:defRPr>
            </a:lvl4pPr>
            <a:lvl5pPr marL="1446558" indent="-160729" eaLnBrk="0" hangingPunct="0">
              <a:defRPr sz="2000">
                <a:solidFill>
                  <a:srgbClr val="000000"/>
                </a:solidFill>
                <a:latin typeface="Gill Sans" charset="0"/>
                <a:ea typeface="ヒラギノ角ゴ ProN W3" charset="-128"/>
                <a:sym typeface="Gill Sans" charset="0"/>
              </a:defRPr>
            </a:lvl5pPr>
            <a:lvl6pPr marL="1768015" indent="-160729" eaLnBrk="0" fontAlgn="base" hangingPunct="0">
              <a:lnSpc>
                <a:spcPct val="110000"/>
              </a:lnSpc>
              <a:spcBef>
                <a:spcPct val="0"/>
              </a:spcBef>
              <a:spcAft>
                <a:spcPct val="0"/>
              </a:spcAft>
              <a:defRPr sz="2000">
                <a:solidFill>
                  <a:srgbClr val="000000"/>
                </a:solidFill>
                <a:latin typeface="Gill Sans" charset="0"/>
                <a:ea typeface="ヒラギノ角ゴ ProN W3" charset="-128"/>
                <a:sym typeface="Gill Sans" charset="0"/>
              </a:defRPr>
            </a:lvl6pPr>
            <a:lvl7pPr marL="2089473" indent="-160729" eaLnBrk="0" fontAlgn="base" hangingPunct="0">
              <a:lnSpc>
                <a:spcPct val="110000"/>
              </a:lnSpc>
              <a:spcBef>
                <a:spcPct val="0"/>
              </a:spcBef>
              <a:spcAft>
                <a:spcPct val="0"/>
              </a:spcAft>
              <a:defRPr sz="2000">
                <a:solidFill>
                  <a:srgbClr val="000000"/>
                </a:solidFill>
                <a:latin typeface="Gill Sans" charset="0"/>
                <a:ea typeface="ヒラギノ角ゴ ProN W3" charset="-128"/>
                <a:sym typeface="Gill Sans" charset="0"/>
              </a:defRPr>
            </a:lvl7pPr>
            <a:lvl8pPr marL="2410930" indent="-160729" eaLnBrk="0" fontAlgn="base" hangingPunct="0">
              <a:lnSpc>
                <a:spcPct val="110000"/>
              </a:lnSpc>
              <a:spcBef>
                <a:spcPct val="0"/>
              </a:spcBef>
              <a:spcAft>
                <a:spcPct val="0"/>
              </a:spcAft>
              <a:defRPr sz="2000">
                <a:solidFill>
                  <a:srgbClr val="000000"/>
                </a:solidFill>
                <a:latin typeface="Gill Sans" charset="0"/>
                <a:ea typeface="ヒラギノ角ゴ ProN W3" charset="-128"/>
                <a:sym typeface="Gill Sans" charset="0"/>
              </a:defRPr>
            </a:lvl8pPr>
            <a:lvl9pPr marL="2732387" indent="-160729" eaLnBrk="0" fontAlgn="base" hangingPunct="0">
              <a:lnSpc>
                <a:spcPct val="110000"/>
              </a:lnSpc>
              <a:spcBef>
                <a:spcPct val="0"/>
              </a:spcBef>
              <a:spcAft>
                <a:spcPct val="0"/>
              </a:spcAft>
              <a:defRPr sz="2000">
                <a:solidFill>
                  <a:srgbClr val="000000"/>
                </a:solidFill>
                <a:latin typeface="Gill Sans" charset="0"/>
                <a:ea typeface="ヒラギノ角ゴ ProN W3" charset="-128"/>
                <a:sym typeface="Gill Sans" charset="0"/>
              </a:defRPr>
            </a:lvl9pPr>
          </a:lstStyle>
          <a:p>
            <a:pPr eaLnBrk="1" hangingPunct="1"/>
            <a:fld id="{CA8BD6B2-1F7B-45F8-9792-56632F4D2A5D}" type="slidenum">
              <a:rPr lang="en-US" altLang="de-DE" sz="1300">
                <a:solidFill>
                  <a:schemeClr val="tx1"/>
                </a:solidFill>
              </a:rPr>
              <a:pPr eaLnBrk="1" hangingPunct="1"/>
              <a:t>37</a:t>
            </a:fld>
            <a:endParaRPr lang="en-US" altLang="de-DE" sz="1300">
              <a:solidFill>
                <a:schemeClr val="tx1"/>
              </a:solidFill>
            </a:endParaRPr>
          </a:p>
        </p:txBody>
      </p:sp>
      <p:sp>
        <p:nvSpPr>
          <p:cNvPr id="24579" name="Rectangle 1"/>
          <p:cNvSpPr>
            <a:spLocks noGrp="1" noChangeArrowheads="1"/>
          </p:cNvSpPr>
          <p:nvPr>
            <p:ph type="title"/>
          </p:nvPr>
        </p:nvSpPr>
        <p:spPr>
          <a:xfrm>
            <a:off x="588243" y="-13395"/>
            <a:ext cx="7831336" cy="634008"/>
          </a:xfrm>
        </p:spPr>
        <p:txBody>
          <a:bodyPr/>
          <a:lstStyle/>
          <a:p>
            <a:pPr eaLnBrk="1" hangingPunct="1"/>
            <a:r>
              <a:rPr lang="en-US" altLang="de-DE" dirty="0" smtClean="0"/>
              <a:t>Background: Hierarchical GRN of </a:t>
            </a:r>
            <a:r>
              <a:rPr lang="en-US" altLang="de-DE" i="1" dirty="0" err="1" smtClean="0"/>
              <a:t>E.coli</a:t>
            </a:r>
            <a:endParaRPr lang="en-US" altLang="de-DE" i="1" dirty="0" smtClean="0"/>
          </a:p>
        </p:txBody>
      </p:sp>
      <p:pic>
        <p:nvPicPr>
          <p:cNvPr id="2458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913" y="2003532"/>
            <a:ext cx="3732609" cy="322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4583" name="Rectangle 5"/>
          <p:cNvSpPr>
            <a:spLocks/>
          </p:cNvSpPr>
          <p:nvPr/>
        </p:nvSpPr>
        <p:spPr bwMode="auto">
          <a:xfrm>
            <a:off x="5652120" y="3429000"/>
            <a:ext cx="3009305" cy="607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742950" indent="-285750"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de-DE" sz="2000" dirty="0">
                <a:solidFill>
                  <a:schemeClr val="tx1"/>
                </a:solidFill>
                <a:latin typeface="+mn-lt"/>
              </a:rPr>
              <a:t>Network with all regulatory edges pointing downwards</a:t>
            </a:r>
          </a:p>
        </p:txBody>
      </p:sp>
      <p:sp>
        <p:nvSpPr>
          <p:cNvPr id="24584" name="Rectangle 6"/>
          <p:cNvSpPr>
            <a:spLocks/>
          </p:cNvSpPr>
          <p:nvPr/>
        </p:nvSpPr>
        <p:spPr bwMode="auto">
          <a:xfrm>
            <a:off x="4625206" y="3589734"/>
            <a:ext cx="35907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742950" indent="-285750"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de-DE">
                <a:solidFill>
                  <a:schemeClr val="tx1"/>
                </a:solidFill>
                <a:latin typeface="Arial" charset="0"/>
                <a:cs typeface="Arial" charset="0"/>
              </a:rPr>
              <a:t>→</a:t>
            </a:r>
            <a:endParaRPr lang="en-US" altLang="de-DE">
              <a:solidFill>
                <a:schemeClr val="tx1"/>
              </a:solidFill>
            </a:endParaRPr>
          </a:p>
        </p:txBody>
      </p:sp>
      <p:sp>
        <p:nvSpPr>
          <p:cNvPr id="24585" name="Rectangle 7"/>
          <p:cNvSpPr>
            <a:spLocks/>
          </p:cNvSpPr>
          <p:nvPr/>
        </p:nvSpPr>
        <p:spPr bwMode="auto">
          <a:xfrm>
            <a:off x="2885805" y="5279306"/>
            <a:ext cx="577562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742950" indent="-285750"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de-DE" dirty="0">
                <a:solidFill>
                  <a:schemeClr val="tx1"/>
                </a:solidFill>
                <a:latin typeface="Arial" charset="0"/>
                <a:cs typeface="Arial" charset="0"/>
              </a:rPr>
              <a:t>→</a:t>
            </a:r>
            <a:r>
              <a:rPr lang="en-US" altLang="de-DE" dirty="0">
                <a:solidFill>
                  <a:schemeClr val="tx1"/>
                </a:solidFill>
              </a:rPr>
              <a:t> </a:t>
            </a:r>
            <a:r>
              <a:rPr lang="en-US" altLang="de-DE" sz="2000" dirty="0">
                <a:solidFill>
                  <a:schemeClr val="tx1"/>
                </a:solidFill>
                <a:latin typeface="+mn-lt"/>
              </a:rPr>
              <a:t>a few global regulators (</a:t>
            </a:r>
            <a:r>
              <a:rPr lang="en-US" altLang="de-DE" sz="2000" b="1" dirty="0">
                <a:solidFill>
                  <a:srgbClr val="FF0000"/>
                </a:solidFill>
                <a:latin typeface="+mn-lt"/>
              </a:rPr>
              <a:t>•</a:t>
            </a:r>
            <a:r>
              <a:rPr lang="en-US" altLang="de-DE" sz="2000" dirty="0">
                <a:solidFill>
                  <a:schemeClr val="tx1"/>
                </a:solidFill>
                <a:latin typeface="+mn-lt"/>
              </a:rPr>
              <a:t>) control all the details</a:t>
            </a:r>
          </a:p>
        </p:txBody>
      </p:sp>
      <p:sp>
        <p:nvSpPr>
          <p:cNvPr id="24586" name="Rectangle 8"/>
          <p:cNvSpPr>
            <a:spLocks/>
          </p:cNvSpPr>
          <p:nvPr/>
        </p:nvSpPr>
        <p:spPr bwMode="auto">
          <a:xfrm>
            <a:off x="464344" y="745629"/>
            <a:ext cx="3875484" cy="901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742950" indent="-285750"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de-DE" sz="2000" dirty="0">
                <a:solidFill>
                  <a:schemeClr val="tx1"/>
                </a:solidFill>
                <a:latin typeface="+mn-lt"/>
              </a:rPr>
              <a:t>Largest WCC:  325 operons </a:t>
            </a:r>
          </a:p>
          <a:p>
            <a:pPr eaLnBrk="1" hangingPunct="1"/>
            <a:r>
              <a:rPr lang="en-US" altLang="de-DE" sz="2000" dirty="0">
                <a:solidFill>
                  <a:schemeClr val="tx1"/>
                </a:solidFill>
                <a:latin typeface="+mn-lt"/>
              </a:rPr>
              <a:t>(3/4 of the complete network)</a:t>
            </a:r>
          </a:p>
          <a:p>
            <a:pPr eaLnBrk="1" hangingPunct="1">
              <a:spcBef>
                <a:spcPts val="633"/>
              </a:spcBef>
            </a:pPr>
            <a:r>
              <a:rPr lang="en-US" altLang="de-DE" sz="1300" dirty="0">
                <a:solidFill>
                  <a:schemeClr val="tx1"/>
                </a:solidFill>
              </a:rPr>
              <a:t>WCC = weakly connected component (ignore directions of regulation)</a:t>
            </a:r>
          </a:p>
        </p:txBody>
      </p:sp>
      <p:sp>
        <p:nvSpPr>
          <p:cNvPr id="24587" name="Rectangle 9"/>
          <p:cNvSpPr>
            <a:spLocks/>
          </p:cNvSpPr>
          <p:nvPr/>
        </p:nvSpPr>
        <p:spPr bwMode="auto">
          <a:xfrm>
            <a:off x="4804742" y="5877272"/>
            <a:ext cx="319478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742950" indent="-285750"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de-DE" sz="1300">
                <a:solidFill>
                  <a:schemeClr val="tx1"/>
                </a:solidFill>
              </a:rPr>
              <a:t>Ma et al.,</a:t>
            </a:r>
            <a:r>
              <a:rPr lang="en-US" altLang="de-DE" sz="1300" i="1">
                <a:solidFill>
                  <a:schemeClr val="tx1"/>
                </a:solidFill>
              </a:rPr>
              <a:t> BMC Bioinformatics</a:t>
            </a:r>
            <a:r>
              <a:rPr lang="en-US" altLang="de-DE" sz="1300">
                <a:solidFill>
                  <a:schemeClr val="tx1"/>
                </a:solidFill>
              </a:rPr>
              <a:t> </a:t>
            </a:r>
            <a:r>
              <a:rPr lang="en-US" altLang="de-DE" sz="1300" b="1">
                <a:solidFill>
                  <a:schemeClr val="tx1"/>
                </a:solidFill>
              </a:rPr>
              <a:t>5</a:t>
            </a:r>
            <a:r>
              <a:rPr lang="en-US" altLang="de-DE" sz="1300">
                <a:solidFill>
                  <a:schemeClr val="tx1"/>
                </a:solidFill>
              </a:rPr>
              <a:t> (2004) 199</a:t>
            </a:r>
          </a:p>
        </p:txBody>
      </p:sp>
      <p:sp>
        <p:nvSpPr>
          <p:cNvPr id="24588" name="Rectangle 2"/>
          <p:cNvSpPr>
            <a:spLocks/>
          </p:cNvSpPr>
          <p:nvPr/>
        </p:nvSpPr>
        <p:spPr bwMode="auto">
          <a:xfrm>
            <a:off x="4143038" y="2003532"/>
            <a:ext cx="478966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742950" indent="-285750"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de-DE" sz="1400" dirty="0">
                <a:solidFill>
                  <a:schemeClr val="tx1"/>
                </a:solidFill>
              </a:rPr>
              <a:t>Lowest level: operons that code for TFs with only auto-regulation, or no TFs</a:t>
            </a:r>
          </a:p>
          <a:p>
            <a:pPr eaLnBrk="1" hangingPunct="1"/>
            <a:r>
              <a:rPr lang="en-US" altLang="de-DE" sz="1400" dirty="0">
                <a:solidFill>
                  <a:schemeClr val="tx1"/>
                </a:solidFill>
              </a:rPr>
              <a:t>Next layer: delete nodes of lower layer, identify TFs that do not regulate other operons in this layer (only lower layers)</a:t>
            </a:r>
          </a:p>
          <a:p>
            <a:pPr eaLnBrk="1" hangingPunct="1"/>
            <a:r>
              <a:rPr lang="en-US" altLang="de-DE" sz="1400" dirty="0">
                <a:solidFill>
                  <a:schemeClr val="tx1"/>
                </a:solidFill>
              </a:rPr>
              <a:t>Continue …</a:t>
            </a:r>
          </a:p>
        </p:txBody>
      </p:sp>
    </p:spTree>
    <p:extLst>
      <p:ext uri="{BB962C8B-B14F-4D97-AF65-F5344CB8AC3E}">
        <p14:creationId xmlns:p14="http://schemas.microsoft.com/office/powerpoint/2010/main" val="2302020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Grp="1" noChangeArrowheads="1"/>
          </p:cNvSpPr>
          <p:nvPr>
            <p:ph type="title"/>
          </p:nvPr>
        </p:nvSpPr>
        <p:spPr>
          <a:xfrm>
            <a:off x="690563" y="-12700"/>
            <a:ext cx="7831137" cy="633413"/>
          </a:xfrm>
        </p:spPr>
        <p:txBody>
          <a:bodyPr/>
          <a:lstStyle/>
          <a:p>
            <a:pPr eaLnBrk="1" hangingPunct="1"/>
            <a:r>
              <a:rPr lang="en-US" altLang="de-DE" dirty="0" smtClean="0">
                <a:ea typeface="ＭＳ Ｐゴシック" pitchFamily="34" charset="-128"/>
              </a:rPr>
              <a:t>Most central genes in </a:t>
            </a:r>
            <a:r>
              <a:rPr lang="en-US" altLang="de-DE" i="1" dirty="0" smtClean="0">
                <a:ea typeface="ＭＳ Ｐゴシック" pitchFamily="34" charset="-128"/>
              </a:rPr>
              <a:t>E. coli </a:t>
            </a:r>
            <a:r>
              <a:rPr lang="en-US" altLang="de-DE" dirty="0" smtClean="0">
                <a:ea typeface="ＭＳ Ｐゴシック" pitchFamily="34" charset="-128"/>
              </a:rPr>
              <a:t>GRN</a:t>
            </a:r>
          </a:p>
        </p:txBody>
      </p:sp>
      <p:sp>
        <p:nvSpPr>
          <p:cNvPr id="36868"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44182275-D364-4C45-B2E5-259D011F2998}" type="slidenum">
              <a:rPr lang="de-DE" altLang="de-DE" sz="1000" smtClean="0"/>
              <a:pPr eaLnBrk="1" hangingPunct="1">
                <a:spcBef>
                  <a:spcPct val="0"/>
                </a:spcBef>
                <a:buFontTx/>
                <a:buNone/>
              </a:pPr>
              <a:t>38</a:t>
            </a:fld>
            <a:endParaRPr lang="de-DE" altLang="de-DE" sz="1000" smtClean="0"/>
          </a:p>
        </p:txBody>
      </p:sp>
      <p:sp>
        <p:nvSpPr>
          <p:cNvPr id="36869"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SS 2014 - lecture 1</a:t>
            </a:r>
          </a:p>
        </p:txBody>
      </p:sp>
      <p:sp>
        <p:nvSpPr>
          <p:cNvPr id="36870"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Mathematics of Biological Networks</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541" y="5877272"/>
            <a:ext cx="4276725"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620688"/>
            <a:ext cx="6558860"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6759794"/>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Grp="1" noChangeArrowheads="1"/>
          </p:cNvSpPr>
          <p:nvPr>
            <p:ph type="title"/>
          </p:nvPr>
        </p:nvSpPr>
        <p:spPr>
          <a:xfrm>
            <a:off x="690563" y="-12700"/>
            <a:ext cx="7831137" cy="633413"/>
          </a:xfrm>
        </p:spPr>
        <p:txBody>
          <a:bodyPr/>
          <a:lstStyle/>
          <a:p>
            <a:pPr eaLnBrk="1" hangingPunct="1"/>
            <a:r>
              <a:rPr lang="en-US" altLang="de-DE" dirty="0" smtClean="0">
                <a:ea typeface="ＭＳ Ｐゴシック" pitchFamily="34" charset="-128"/>
              </a:rPr>
              <a:t>Correlation between results for different centralities</a:t>
            </a:r>
          </a:p>
        </p:txBody>
      </p:sp>
      <p:sp>
        <p:nvSpPr>
          <p:cNvPr id="36868"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44182275-D364-4C45-B2E5-259D011F2998}" type="slidenum">
              <a:rPr lang="de-DE" altLang="de-DE" sz="1000" smtClean="0"/>
              <a:pPr eaLnBrk="1" hangingPunct="1">
                <a:spcBef>
                  <a:spcPct val="0"/>
                </a:spcBef>
                <a:buFontTx/>
                <a:buNone/>
              </a:pPr>
              <a:t>39</a:t>
            </a:fld>
            <a:endParaRPr lang="de-DE" altLang="de-DE" sz="1000" smtClean="0"/>
          </a:p>
        </p:txBody>
      </p:sp>
      <p:sp>
        <p:nvSpPr>
          <p:cNvPr id="36869"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SS 2014 - lecture 1</a:t>
            </a:r>
          </a:p>
        </p:txBody>
      </p:sp>
      <p:sp>
        <p:nvSpPr>
          <p:cNvPr id="36870"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Mathematics of Biological Networks</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420" y="6014045"/>
            <a:ext cx="4276725"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870" y="548680"/>
            <a:ext cx="8352928" cy="2397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2"/>
          <p:cNvSpPr>
            <a:spLocks/>
          </p:cNvSpPr>
          <p:nvPr/>
        </p:nvSpPr>
        <p:spPr bwMode="auto">
          <a:xfrm>
            <a:off x="342643" y="3068960"/>
            <a:ext cx="8040688" cy="2885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a:lnSpc>
                <a:spcPts val="2500"/>
              </a:lnSpc>
            </a:pPr>
            <a:r>
              <a:rPr lang="de-DE" sz="1800" dirty="0" err="1" smtClean="0"/>
              <a:t>Some</a:t>
            </a:r>
            <a:r>
              <a:rPr lang="de-DE" sz="1800" dirty="0" smtClean="0"/>
              <a:t> </a:t>
            </a:r>
            <a:r>
              <a:rPr lang="de-DE" sz="1800" dirty="0" err="1" smtClean="0"/>
              <a:t>centralities</a:t>
            </a:r>
            <a:r>
              <a:rPr lang="de-DE" sz="1800" dirty="0" smtClean="0"/>
              <a:t> </a:t>
            </a:r>
            <a:r>
              <a:rPr lang="de-DE" sz="1800" dirty="0" err="1" smtClean="0"/>
              <a:t>correlate</a:t>
            </a:r>
            <a:r>
              <a:rPr lang="de-DE" sz="1800" dirty="0" smtClean="0"/>
              <a:t> </a:t>
            </a:r>
            <a:r>
              <a:rPr lang="de-DE" sz="1800" dirty="0" err="1" smtClean="0"/>
              <a:t>with</a:t>
            </a:r>
            <a:r>
              <a:rPr lang="de-DE" sz="1800" dirty="0" smtClean="0"/>
              <a:t> </a:t>
            </a:r>
            <a:r>
              <a:rPr lang="de-DE" sz="1800" dirty="0" err="1" smtClean="0"/>
              <a:t>values</a:t>
            </a:r>
            <a:r>
              <a:rPr lang="de-DE" sz="1800" dirty="0" smtClean="0"/>
              <a:t> </a:t>
            </a:r>
            <a:r>
              <a:rPr lang="de-DE" sz="1800" dirty="0" err="1" smtClean="0"/>
              <a:t>above</a:t>
            </a:r>
            <a:r>
              <a:rPr lang="de-DE" sz="1800" dirty="0" smtClean="0"/>
              <a:t> 0.9 </a:t>
            </a:r>
            <a:r>
              <a:rPr lang="de-DE" sz="1800" dirty="0" err="1" smtClean="0"/>
              <a:t>to</a:t>
            </a:r>
            <a:r>
              <a:rPr lang="de-DE" sz="1800" dirty="0" smtClean="0"/>
              <a:t> </a:t>
            </a:r>
            <a:r>
              <a:rPr lang="de-DE" sz="1800" dirty="0" err="1" smtClean="0"/>
              <a:t>other</a:t>
            </a:r>
            <a:r>
              <a:rPr lang="de-DE" sz="1800" dirty="0" smtClean="0"/>
              <a:t> </a:t>
            </a:r>
            <a:r>
              <a:rPr lang="de-DE" sz="1800" dirty="0" err="1" smtClean="0"/>
              <a:t>centralities</a:t>
            </a:r>
            <a:r>
              <a:rPr lang="de-DE" sz="1800" dirty="0" smtClean="0"/>
              <a:t> (out-</a:t>
            </a:r>
            <a:r>
              <a:rPr lang="de-DE" sz="1800" dirty="0" err="1" smtClean="0"/>
              <a:t>degree</a:t>
            </a:r>
            <a:r>
              <a:rPr lang="de-DE" sz="1800" dirty="0" smtClean="0"/>
              <a:t>, </a:t>
            </a:r>
            <a:r>
              <a:rPr lang="de-DE" sz="1800" dirty="0" err="1" smtClean="0"/>
              <a:t>PageRank</a:t>
            </a:r>
            <a:r>
              <a:rPr lang="de-DE" sz="1800" dirty="0" smtClean="0"/>
              <a:t>, Katz </a:t>
            </a:r>
            <a:r>
              <a:rPr lang="de-DE" sz="1800" dirty="0" err="1" smtClean="0"/>
              <a:t>status</a:t>
            </a:r>
            <a:r>
              <a:rPr lang="de-DE" sz="1800" dirty="0" smtClean="0"/>
              <a:t> </a:t>
            </a:r>
            <a:r>
              <a:rPr lang="de-DE" sz="1800" dirty="0" err="1" smtClean="0"/>
              <a:t>index</a:t>
            </a:r>
            <a:r>
              <a:rPr lang="de-DE" sz="1800" dirty="0" smtClean="0"/>
              <a:t>, </a:t>
            </a:r>
            <a:r>
              <a:rPr lang="de-DE" sz="1800" dirty="0" err="1" smtClean="0"/>
              <a:t>radiality</a:t>
            </a:r>
            <a:r>
              <a:rPr lang="de-DE" sz="1800" dirty="0" smtClean="0"/>
              <a:t>, </a:t>
            </a:r>
            <a:r>
              <a:rPr lang="de-DE" sz="1800" dirty="0" err="1" smtClean="0"/>
              <a:t>motif-based</a:t>
            </a:r>
            <a:r>
              <a:rPr lang="de-DE" sz="1800" dirty="0" smtClean="0"/>
              <a:t> </a:t>
            </a:r>
            <a:r>
              <a:rPr lang="de-DE" sz="1800" dirty="0" err="1" smtClean="0"/>
              <a:t>centrality</a:t>
            </a:r>
            <a:r>
              <a:rPr lang="de-DE" sz="1800" dirty="0" smtClean="0"/>
              <a:t> </a:t>
            </a:r>
            <a:r>
              <a:rPr lang="de-DE" sz="1800" dirty="0" err="1" smtClean="0"/>
              <a:t>with</a:t>
            </a:r>
            <a:r>
              <a:rPr lang="de-DE" sz="1800" dirty="0" smtClean="0"/>
              <a:t> </a:t>
            </a:r>
            <a:r>
              <a:rPr lang="de-DE" sz="1800" dirty="0" err="1" smtClean="0"/>
              <a:t>chain</a:t>
            </a:r>
            <a:r>
              <a:rPr lang="de-DE" sz="1800" dirty="0" smtClean="0"/>
              <a:t> </a:t>
            </a:r>
            <a:r>
              <a:rPr lang="de-DE" sz="1800" dirty="0" err="1" smtClean="0"/>
              <a:t>classes</a:t>
            </a:r>
            <a:r>
              <a:rPr lang="de-DE" sz="1800" dirty="0" smtClean="0"/>
              <a:t> (</a:t>
            </a:r>
            <a:r>
              <a:rPr lang="de-DE" sz="1800" dirty="0" err="1" smtClean="0"/>
              <a:t>chains</a:t>
            </a:r>
            <a:r>
              <a:rPr lang="de-DE" sz="1800" dirty="0" smtClean="0"/>
              <a:t>)).</a:t>
            </a:r>
          </a:p>
          <a:p>
            <a:pPr>
              <a:lnSpc>
                <a:spcPts val="2500"/>
              </a:lnSpc>
            </a:pPr>
            <a:endParaRPr lang="de-DE" sz="1800" dirty="0"/>
          </a:p>
          <a:p>
            <a:pPr>
              <a:lnSpc>
                <a:spcPts val="2500"/>
              </a:lnSpc>
            </a:pPr>
            <a:r>
              <a:rPr lang="de-DE" sz="1800" dirty="0" smtClean="0"/>
              <a:t>These high </a:t>
            </a:r>
            <a:r>
              <a:rPr lang="de-DE" sz="1800" dirty="0" err="1" smtClean="0"/>
              <a:t>coefficients</a:t>
            </a:r>
            <a:r>
              <a:rPr lang="de-DE" sz="1800" dirty="0" smtClean="0"/>
              <a:t> </a:t>
            </a:r>
            <a:r>
              <a:rPr lang="de-DE" sz="1800" dirty="0" err="1" smtClean="0"/>
              <a:t>can</a:t>
            </a:r>
            <a:r>
              <a:rPr lang="de-DE" sz="1800" dirty="0" smtClean="0"/>
              <a:t> </a:t>
            </a:r>
            <a:r>
              <a:rPr lang="de-DE" sz="1800" dirty="0" err="1" smtClean="0"/>
              <a:t>be</a:t>
            </a:r>
            <a:r>
              <a:rPr lang="de-DE" sz="1800" dirty="0" smtClean="0"/>
              <a:t> </a:t>
            </a:r>
            <a:r>
              <a:rPr lang="de-DE" sz="1800" dirty="0" err="1" smtClean="0"/>
              <a:t>easily</a:t>
            </a:r>
            <a:r>
              <a:rPr lang="de-DE" sz="1800" dirty="0" smtClean="0"/>
              <a:t> </a:t>
            </a:r>
            <a:r>
              <a:rPr lang="de-DE" sz="1800" dirty="0" err="1" smtClean="0"/>
              <a:t>explained</a:t>
            </a:r>
            <a:r>
              <a:rPr lang="de-DE" sz="1800" dirty="0" smtClean="0"/>
              <a:t>:</a:t>
            </a:r>
          </a:p>
          <a:p>
            <a:pPr>
              <a:lnSpc>
                <a:spcPts val="2500"/>
              </a:lnSpc>
            </a:pPr>
            <a:endParaRPr lang="de-DE" sz="1800" dirty="0"/>
          </a:p>
          <a:p>
            <a:pPr>
              <a:lnSpc>
                <a:spcPts val="2500"/>
              </a:lnSpc>
            </a:pPr>
            <a:r>
              <a:rPr lang="de-DE" sz="1800" dirty="0" smtClean="0"/>
              <a:t>1101 out </a:t>
            </a:r>
            <a:r>
              <a:rPr lang="de-DE" sz="1800" dirty="0" err="1" smtClean="0"/>
              <a:t>of</a:t>
            </a:r>
            <a:r>
              <a:rPr lang="de-DE" sz="1800" dirty="0" smtClean="0"/>
              <a:t> 1250 </a:t>
            </a:r>
            <a:r>
              <a:rPr lang="de-DE" sz="1800" dirty="0" err="1" smtClean="0"/>
              <a:t>vertices</a:t>
            </a:r>
            <a:r>
              <a:rPr lang="de-DE" sz="1800" dirty="0" smtClean="0"/>
              <a:t> </a:t>
            </a:r>
            <a:r>
              <a:rPr lang="de-DE" sz="1800" dirty="0" err="1" smtClean="0"/>
              <a:t>have</a:t>
            </a:r>
            <a:r>
              <a:rPr lang="de-DE" sz="1800" dirty="0" smtClean="0"/>
              <a:t> an out-</a:t>
            </a:r>
            <a:r>
              <a:rPr lang="de-DE" sz="1800" dirty="0" err="1" smtClean="0"/>
              <a:t>degree</a:t>
            </a:r>
            <a:r>
              <a:rPr lang="de-DE" sz="1800" dirty="0" smtClean="0"/>
              <a:t> </a:t>
            </a:r>
            <a:r>
              <a:rPr lang="de-DE" sz="1800" dirty="0" err="1" smtClean="0"/>
              <a:t>of</a:t>
            </a:r>
            <a:r>
              <a:rPr lang="de-DE" sz="1800" dirty="0" smtClean="0"/>
              <a:t> </a:t>
            </a:r>
            <a:r>
              <a:rPr lang="de-DE" sz="1800" dirty="0" err="1" smtClean="0"/>
              <a:t>zero</a:t>
            </a:r>
            <a:r>
              <a:rPr lang="de-DE" sz="1800" dirty="0" smtClean="0"/>
              <a:t>. All </a:t>
            </a:r>
            <a:r>
              <a:rPr lang="de-DE" sz="1800" dirty="0" err="1" smtClean="0"/>
              <a:t>these</a:t>
            </a:r>
            <a:r>
              <a:rPr lang="de-DE" sz="1800" dirty="0" smtClean="0"/>
              <a:t> </a:t>
            </a:r>
            <a:r>
              <a:rPr lang="de-DE" sz="1800" dirty="0" err="1" smtClean="0"/>
              <a:t>vertices</a:t>
            </a:r>
            <a:r>
              <a:rPr lang="de-DE" sz="1800" dirty="0" smtClean="0"/>
              <a:t> </a:t>
            </a:r>
            <a:r>
              <a:rPr lang="de-DE" sz="1800" dirty="0" err="1" smtClean="0"/>
              <a:t>are</a:t>
            </a:r>
            <a:r>
              <a:rPr lang="de-DE" sz="1800" dirty="0" smtClean="0"/>
              <a:t> </a:t>
            </a:r>
            <a:r>
              <a:rPr lang="de-DE" sz="1800" dirty="0" err="1" smtClean="0"/>
              <a:t>assigned</a:t>
            </a:r>
            <a:r>
              <a:rPr lang="de-DE" sz="1800" dirty="0" smtClean="0"/>
              <a:t> </a:t>
            </a:r>
            <a:r>
              <a:rPr lang="de-DE" sz="1800" dirty="0" err="1" smtClean="0"/>
              <a:t>the</a:t>
            </a:r>
            <a:r>
              <a:rPr lang="de-DE" sz="1800" dirty="0" smtClean="0"/>
              <a:t> same </a:t>
            </a:r>
            <a:r>
              <a:rPr lang="de-DE" sz="1800" dirty="0" err="1" smtClean="0"/>
              <a:t>centrality</a:t>
            </a:r>
            <a:r>
              <a:rPr lang="de-DE" sz="1800" dirty="0" smtClean="0"/>
              <a:t> </a:t>
            </a:r>
            <a:r>
              <a:rPr lang="de-DE" sz="1800" dirty="0" err="1" smtClean="0"/>
              <a:t>of</a:t>
            </a:r>
            <a:r>
              <a:rPr lang="de-DE" sz="1800" dirty="0" smtClean="0"/>
              <a:t> </a:t>
            </a:r>
            <a:r>
              <a:rPr lang="de-DE" sz="1800" dirty="0" err="1" smtClean="0"/>
              <a:t>nearly</a:t>
            </a:r>
            <a:r>
              <a:rPr lang="de-DE" sz="1800" dirty="0" smtClean="0"/>
              <a:t> </a:t>
            </a:r>
            <a:r>
              <a:rPr lang="de-DE" sz="1800" dirty="0" err="1" smtClean="0"/>
              <a:t>zero</a:t>
            </a:r>
            <a:r>
              <a:rPr lang="de-DE" sz="1800" dirty="0" smtClean="0"/>
              <a:t> </a:t>
            </a:r>
            <a:r>
              <a:rPr lang="de-DE" sz="1800" dirty="0" err="1" smtClean="0"/>
              <a:t>for</a:t>
            </a:r>
            <a:r>
              <a:rPr lang="de-DE" sz="1800" dirty="0" smtClean="0"/>
              <a:t> Katz, </a:t>
            </a:r>
            <a:r>
              <a:rPr lang="de-DE" sz="1800" dirty="0" err="1" smtClean="0"/>
              <a:t>PageRank</a:t>
            </a:r>
            <a:r>
              <a:rPr lang="de-DE" sz="1800" dirty="0" smtClean="0"/>
              <a:t>, </a:t>
            </a:r>
            <a:r>
              <a:rPr lang="de-DE" sz="1800" dirty="0" err="1" smtClean="0"/>
              <a:t>and</a:t>
            </a:r>
            <a:r>
              <a:rPr lang="de-DE" sz="1800" dirty="0" smtClean="0"/>
              <a:t> </a:t>
            </a:r>
            <a:r>
              <a:rPr lang="de-DE" sz="1800" dirty="0" err="1" smtClean="0"/>
              <a:t>the</a:t>
            </a:r>
            <a:r>
              <a:rPr lang="de-DE" sz="1800" dirty="0" smtClean="0"/>
              <a:t> </a:t>
            </a:r>
            <a:r>
              <a:rPr lang="de-DE" sz="1800" dirty="0" err="1" smtClean="0"/>
              <a:t>value</a:t>
            </a:r>
            <a:r>
              <a:rPr lang="de-DE" sz="1800" dirty="0" smtClean="0"/>
              <a:t> </a:t>
            </a:r>
            <a:r>
              <a:rPr lang="de-DE" sz="1800" dirty="0" err="1" smtClean="0"/>
              <a:t>zero</a:t>
            </a:r>
            <a:r>
              <a:rPr lang="de-DE" sz="1800" dirty="0" smtClean="0"/>
              <a:t> </a:t>
            </a:r>
            <a:r>
              <a:rPr lang="de-DE" sz="1800" dirty="0" err="1" smtClean="0"/>
              <a:t>for</a:t>
            </a:r>
            <a:r>
              <a:rPr lang="de-DE" sz="1800" dirty="0" smtClean="0"/>
              <a:t> </a:t>
            </a:r>
            <a:r>
              <a:rPr lang="de-DE" sz="1800" dirty="0" err="1" smtClean="0"/>
              <a:t>the</a:t>
            </a:r>
            <a:r>
              <a:rPr lang="de-DE" sz="1800" dirty="0" smtClean="0"/>
              <a:t> </a:t>
            </a:r>
            <a:r>
              <a:rPr lang="de-DE" sz="1800" dirty="0" err="1" smtClean="0"/>
              <a:t>radiality</a:t>
            </a:r>
            <a:r>
              <a:rPr lang="de-DE" sz="1800" dirty="0" smtClean="0"/>
              <a:t> </a:t>
            </a:r>
            <a:r>
              <a:rPr lang="de-DE" sz="1800" dirty="0" err="1" smtClean="0"/>
              <a:t>and</a:t>
            </a:r>
            <a:r>
              <a:rPr lang="de-DE" sz="1800" dirty="0" smtClean="0"/>
              <a:t> </a:t>
            </a:r>
            <a:r>
              <a:rPr lang="de-DE" sz="1800" dirty="0" err="1" smtClean="0"/>
              <a:t>chains</a:t>
            </a:r>
            <a:r>
              <a:rPr lang="de-DE" sz="1800" dirty="0" smtClean="0"/>
              <a:t>.</a:t>
            </a:r>
          </a:p>
        </p:txBody>
      </p:sp>
    </p:spTree>
    <p:extLst>
      <p:ext uri="{BB962C8B-B14F-4D97-AF65-F5344CB8AC3E}">
        <p14:creationId xmlns:p14="http://schemas.microsoft.com/office/powerpoint/2010/main" val="1383383216"/>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4213" y="188913"/>
            <a:ext cx="7772400" cy="304800"/>
          </a:xfrm>
        </p:spPr>
        <p:txBody>
          <a:bodyPr/>
          <a:lstStyle/>
          <a:p>
            <a:pPr eaLnBrk="1" hangingPunct="1"/>
            <a:r>
              <a:rPr lang="en-GB" altLang="de-DE" smtClean="0">
                <a:ea typeface="ＭＳ Ｐゴシック" pitchFamily="34" charset="-128"/>
              </a:rPr>
              <a:t>Lecture material</a:t>
            </a:r>
          </a:p>
        </p:txBody>
      </p:sp>
      <p:sp>
        <p:nvSpPr>
          <p:cNvPr id="20483" name="Rectangle 3"/>
          <p:cNvSpPr>
            <a:spLocks noGrp="1" noChangeArrowheads="1"/>
          </p:cNvSpPr>
          <p:nvPr>
            <p:ph type="body" idx="1"/>
          </p:nvPr>
        </p:nvSpPr>
        <p:spPr>
          <a:xfrm>
            <a:off x="304800" y="914400"/>
            <a:ext cx="8610600" cy="762000"/>
          </a:xfrm>
        </p:spPr>
        <p:txBody>
          <a:bodyPr/>
          <a:lstStyle/>
          <a:p>
            <a:pPr marL="0" indent="0" eaLnBrk="1" hangingPunct="1">
              <a:lnSpc>
                <a:spcPct val="120000"/>
              </a:lnSpc>
              <a:buFontTx/>
              <a:buNone/>
            </a:pPr>
            <a:r>
              <a:rPr lang="de-DE" altLang="de-DE" sz="1800" smtClean="0">
                <a:ea typeface="ＭＳ Ｐゴシック" pitchFamily="34" charset="-128"/>
                <a:sym typeface="Symbol" pitchFamily="18" charset="2"/>
              </a:rPr>
              <a:t> </a:t>
            </a:r>
          </a:p>
        </p:txBody>
      </p:sp>
      <p:sp>
        <p:nvSpPr>
          <p:cNvPr id="7172" name="Text Box 4"/>
          <p:cNvSpPr txBox="1">
            <a:spLocks noChangeArrowheads="1"/>
          </p:cNvSpPr>
          <p:nvPr/>
        </p:nvSpPr>
        <p:spPr bwMode="auto">
          <a:xfrm>
            <a:off x="323850" y="609600"/>
            <a:ext cx="8640763" cy="574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lnSpc>
                <a:spcPct val="120000"/>
              </a:lnSpc>
              <a:defRPr/>
            </a:pPr>
            <a:r>
              <a:rPr lang="de-DE" altLang="de-DE" dirty="0" smtClean="0"/>
              <a:t>Lectures 1-6 follow </a:t>
            </a:r>
            <a:r>
              <a:rPr lang="de-DE" altLang="de-DE" dirty="0" err="1" smtClean="0"/>
              <a:t>this</a:t>
            </a:r>
            <a:r>
              <a:rPr lang="de-DE" altLang="de-DE" dirty="0" smtClean="0"/>
              <a:t> </a:t>
            </a:r>
            <a:r>
              <a:rPr lang="de-DE" altLang="de-DE" dirty="0" err="1" smtClean="0"/>
              <a:t>book</a:t>
            </a:r>
            <a:r>
              <a:rPr lang="de-DE" altLang="de-DE" dirty="0" smtClean="0"/>
              <a:t> </a:t>
            </a:r>
            <a:r>
              <a:rPr lang="de-DE" altLang="de-DE" dirty="0" err="1" smtClean="0"/>
              <a:t>by</a:t>
            </a:r>
            <a:r>
              <a:rPr lang="de-DE" altLang="de-DE" dirty="0" smtClean="0"/>
              <a:t> Mark Newman / Oxford </a:t>
            </a:r>
            <a:r>
              <a:rPr lang="de-DE" altLang="de-DE" dirty="0" err="1" smtClean="0"/>
              <a:t>Univ</a:t>
            </a:r>
            <a:r>
              <a:rPr lang="de-DE" altLang="de-DE" dirty="0" smtClean="0"/>
              <a:t> Press</a:t>
            </a:r>
          </a:p>
          <a:p>
            <a:pPr eaLnBrk="1" hangingPunct="1">
              <a:lnSpc>
                <a:spcPct val="120000"/>
              </a:lnSpc>
              <a:defRPr/>
            </a:pPr>
            <a:endParaRPr lang="de-DE" altLang="de-DE" dirty="0" smtClean="0"/>
          </a:p>
          <a:p>
            <a:pPr marL="285750" indent="-285750" eaLnBrk="1" hangingPunct="1">
              <a:lnSpc>
                <a:spcPct val="120000"/>
              </a:lnSpc>
              <a:buFontTx/>
              <a:buChar char="-"/>
              <a:defRPr/>
            </a:pPr>
            <a:r>
              <a:rPr lang="de-DE" altLang="de-DE" dirty="0" smtClean="0"/>
              <a:t>Chapter 7: </a:t>
            </a:r>
            <a:r>
              <a:rPr lang="de-DE" altLang="de-DE" dirty="0" err="1" smtClean="0"/>
              <a:t>measures</a:t>
            </a:r>
            <a:r>
              <a:rPr lang="de-DE" altLang="de-DE" dirty="0" smtClean="0"/>
              <a:t> </a:t>
            </a:r>
            <a:r>
              <a:rPr lang="de-DE" altLang="de-DE" dirty="0" err="1" smtClean="0"/>
              <a:t>and</a:t>
            </a:r>
            <a:r>
              <a:rPr lang="de-DE" altLang="de-DE" dirty="0" smtClean="0"/>
              <a:t> </a:t>
            </a:r>
            <a:r>
              <a:rPr lang="de-DE" altLang="de-DE" dirty="0" err="1" smtClean="0"/>
              <a:t>metrics</a:t>
            </a:r>
            <a:endParaRPr lang="de-DE" altLang="de-DE" dirty="0" smtClean="0"/>
          </a:p>
          <a:p>
            <a:pPr marL="285750" indent="-285750" eaLnBrk="1" hangingPunct="1">
              <a:lnSpc>
                <a:spcPct val="120000"/>
              </a:lnSpc>
              <a:buFontTx/>
              <a:buChar char="-"/>
              <a:defRPr/>
            </a:pPr>
            <a:r>
              <a:rPr lang="de-DE" altLang="de-DE" dirty="0" smtClean="0"/>
              <a:t>Chapter 11: </a:t>
            </a:r>
            <a:r>
              <a:rPr lang="de-DE" altLang="de-DE" dirty="0" err="1" smtClean="0"/>
              <a:t>matrix</a:t>
            </a:r>
            <a:r>
              <a:rPr lang="de-DE" altLang="de-DE" dirty="0" smtClean="0"/>
              <a:t> </a:t>
            </a:r>
            <a:r>
              <a:rPr lang="de-DE" altLang="de-DE" dirty="0" err="1" smtClean="0"/>
              <a:t>algorithms</a:t>
            </a:r>
            <a:r>
              <a:rPr lang="de-DE" altLang="de-DE" dirty="0" smtClean="0"/>
              <a:t> </a:t>
            </a:r>
            <a:r>
              <a:rPr lang="de-DE" altLang="de-DE" dirty="0" err="1" smtClean="0"/>
              <a:t>and</a:t>
            </a:r>
            <a:r>
              <a:rPr lang="de-DE" altLang="de-DE" dirty="0" smtClean="0"/>
              <a:t> </a:t>
            </a:r>
            <a:r>
              <a:rPr lang="de-DE" altLang="de-DE" dirty="0" err="1" smtClean="0"/>
              <a:t>graph</a:t>
            </a:r>
            <a:r>
              <a:rPr lang="de-DE" altLang="de-DE" dirty="0" smtClean="0"/>
              <a:t> </a:t>
            </a:r>
            <a:r>
              <a:rPr lang="de-DE" altLang="de-DE" dirty="0" err="1" smtClean="0"/>
              <a:t>partitioning</a:t>
            </a:r>
            <a:endParaRPr lang="de-DE" altLang="de-DE" dirty="0" smtClean="0"/>
          </a:p>
          <a:p>
            <a:pPr marL="285750" indent="-285750" eaLnBrk="1" hangingPunct="1">
              <a:lnSpc>
                <a:spcPct val="120000"/>
              </a:lnSpc>
              <a:buFontTx/>
              <a:buChar char="-"/>
              <a:defRPr/>
            </a:pPr>
            <a:r>
              <a:rPr lang="de-DE" altLang="de-DE" dirty="0" smtClean="0"/>
              <a:t>Chapter 17: </a:t>
            </a:r>
            <a:r>
              <a:rPr lang="de-DE" altLang="de-DE" dirty="0" err="1" smtClean="0"/>
              <a:t>epidemics</a:t>
            </a:r>
            <a:r>
              <a:rPr lang="de-DE" altLang="de-DE" dirty="0" smtClean="0"/>
              <a:t> on </a:t>
            </a:r>
            <a:r>
              <a:rPr lang="de-DE" altLang="de-DE" dirty="0" err="1" smtClean="0"/>
              <a:t>networks</a:t>
            </a:r>
            <a:endParaRPr lang="de-DE" altLang="de-DE" dirty="0" smtClean="0"/>
          </a:p>
          <a:p>
            <a:pPr marL="285750" indent="-285750" eaLnBrk="1" hangingPunct="1">
              <a:lnSpc>
                <a:spcPct val="120000"/>
              </a:lnSpc>
              <a:buFontTx/>
              <a:buChar char="-"/>
              <a:defRPr/>
            </a:pPr>
            <a:endParaRPr lang="de-DE" altLang="de-DE" dirty="0" smtClean="0"/>
          </a:p>
          <a:p>
            <a:pPr marL="285750" indent="-285750" eaLnBrk="1" hangingPunct="1">
              <a:lnSpc>
                <a:spcPct val="120000"/>
              </a:lnSpc>
              <a:buFontTx/>
              <a:buChar char="-"/>
              <a:defRPr/>
            </a:pPr>
            <a:endParaRPr lang="de-DE" altLang="de-DE" dirty="0" smtClean="0"/>
          </a:p>
          <a:p>
            <a:pPr eaLnBrk="1" hangingPunct="1">
              <a:lnSpc>
                <a:spcPct val="120000"/>
              </a:lnSpc>
              <a:defRPr/>
            </a:pPr>
            <a:r>
              <a:rPr lang="de-DE" altLang="de-DE" dirty="0" smtClean="0"/>
              <a:t>Chapter 7-10/12 follow </a:t>
            </a:r>
            <a:r>
              <a:rPr lang="de-DE" altLang="de-DE" dirty="0" err="1" smtClean="0"/>
              <a:t>this</a:t>
            </a:r>
            <a:r>
              <a:rPr lang="de-DE" altLang="de-DE" dirty="0" smtClean="0"/>
              <a:t> </a:t>
            </a:r>
            <a:r>
              <a:rPr lang="de-DE" altLang="de-DE" dirty="0" err="1" smtClean="0"/>
              <a:t>book</a:t>
            </a:r>
            <a:r>
              <a:rPr lang="de-DE" altLang="de-DE" dirty="0" smtClean="0"/>
              <a:t> </a:t>
            </a:r>
            <a:r>
              <a:rPr lang="de-DE" altLang="de-DE" dirty="0" err="1" smtClean="0"/>
              <a:t>by</a:t>
            </a:r>
            <a:r>
              <a:rPr lang="de-DE" altLang="de-DE" dirty="0" smtClean="0"/>
              <a:t> Daphne Koller &amp; </a:t>
            </a:r>
            <a:r>
              <a:rPr lang="de-DE" altLang="de-DE" dirty="0" err="1" smtClean="0"/>
              <a:t>Nir</a:t>
            </a:r>
            <a:r>
              <a:rPr lang="de-DE" altLang="de-DE" dirty="0" smtClean="0"/>
              <a:t> Friedman /MIT Press</a:t>
            </a:r>
          </a:p>
          <a:p>
            <a:pPr eaLnBrk="1" hangingPunct="1">
              <a:lnSpc>
                <a:spcPct val="120000"/>
              </a:lnSpc>
              <a:defRPr/>
            </a:pPr>
            <a:endParaRPr lang="de-DE" altLang="de-DE" dirty="0" smtClean="0"/>
          </a:p>
          <a:p>
            <a:pPr marL="285750" indent="-285750" eaLnBrk="1" hangingPunct="1">
              <a:lnSpc>
                <a:spcPct val="120000"/>
              </a:lnSpc>
              <a:buFontTx/>
              <a:buChar char="-"/>
              <a:defRPr/>
            </a:pPr>
            <a:r>
              <a:rPr lang="de-DE" altLang="de-DE" dirty="0" smtClean="0"/>
              <a:t>Chapter X:</a:t>
            </a:r>
          </a:p>
          <a:p>
            <a:pPr marL="285750" indent="-285750" eaLnBrk="1" hangingPunct="1">
              <a:lnSpc>
                <a:spcPct val="120000"/>
              </a:lnSpc>
              <a:buFontTx/>
              <a:buChar char="-"/>
              <a:defRPr/>
            </a:pPr>
            <a:r>
              <a:rPr lang="de-DE" altLang="de-DE" dirty="0" smtClean="0"/>
              <a:t>Chapter Y:</a:t>
            </a:r>
          </a:p>
          <a:p>
            <a:pPr marL="285750" indent="-285750" eaLnBrk="1" hangingPunct="1">
              <a:lnSpc>
                <a:spcPct val="120000"/>
              </a:lnSpc>
              <a:buFontTx/>
              <a:buChar char="-"/>
              <a:defRPr/>
            </a:pPr>
            <a:r>
              <a:rPr lang="de-DE" altLang="de-DE" dirty="0" smtClean="0"/>
              <a:t>Chapter Z:</a:t>
            </a:r>
          </a:p>
          <a:p>
            <a:pPr marL="285750" indent="-285750" eaLnBrk="1" hangingPunct="1">
              <a:lnSpc>
                <a:spcPct val="120000"/>
              </a:lnSpc>
              <a:buFontTx/>
              <a:buChar char="-"/>
              <a:defRPr/>
            </a:pPr>
            <a:endParaRPr lang="de-DE" altLang="de-DE" dirty="0"/>
          </a:p>
          <a:p>
            <a:pPr eaLnBrk="1" hangingPunct="1">
              <a:lnSpc>
                <a:spcPct val="120000"/>
              </a:lnSpc>
              <a:defRPr/>
            </a:pPr>
            <a:r>
              <a:rPr lang="de-DE" altLang="de-DE" dirty="0" err="1" smtClean="0"/>
              <a:t>You</a:t>
            </a:r>
            <a:r>
              <a:rPr lang="de-DE" altLang="de-DE" dirty="0" smtClean="0"/>
              <a:t> </a:t>
            </a:r>
            <a:r>
              <a:rPr lang="de-DE" altLang="de-DE" dirty="0" err="1" smtClean="0"/>
              <a:t>can</a:t>
            </a:r>
            <a:r>
              <a:rPr lang="de-DE" altLang="de-DE" dirty="0" smtClean="0"/>
              <a:t> find </a:t>
            </a:r>
            <a:r>
              <a:rPr lang="de-DE" altLang="de-DE" dirty="0" err="1" smtClean="0"/>
              <a:t>both</a:t>
            </a:r>
            <a:r>
              <a:rPr lang="de-DE" altLang="de-DE" dirty="0" smtClean="0"/>
              <a:t> </a:t>
            </a:r>
            <a:r>
              <a:rPr lang="de-DE" altLang="de-DE" dirty="0" err="1" smtClean="0"/>
              <a:t>books</a:t>
            </a:r>
            <a:r>
              <a:rPr lang="de-DE" altLang="de-DE" dirty="0" smtClean="0"/>
              <a:t> in </a:t>
            </a:r>
            <a:r>
              <a:rPr lang="de-DE" altLang="de-DE" dirty="0" err="1" smtClean="0"/>
              <a:t>the</a:t>
            </a:r>
            <a:r>
              <a:rPr lang="de-DE" altLang="de-DE" dirty="0" smtClean="0"/>
              <a:t> </a:t>
            </a:r>
            <a:r>
              <a:rPr lang="de-DE" altLang="de-DE" b="1" dirty="0" smtClean="0"/>
              <a:t>CS </a:t>
            </a:r>
            <a:r>
              <a:rPr lang="de-DE" altLang="de-DE" b="1" dirty="0" err="1" smtClean="0"/>
              <a:t>library</a:t>
            </a:r>
            <a:r>
              <a:rPr lang="de-DE" altLang="de-DE" dirty="0" smtClean="0"/>
              <a:t>.</a:t>
            </a:r>
          </a:p>
          <a:p>
            <a:pPr eaLnBrk="1" hangingPunct="1">
              <a:lnSpc>
                <a:spcPct val="120000"/>
              </a:lnSpc>
              <a:defRPr/>
            </a:pPr>
            <a:endParaRPr lang="de-DE" altLang="de-DE" dirty="0" smtClean="0"/>
          </a:p>
          <a:p>
            <a:pPr eaLnBrk="1" hangingPunct="1">
              <a:lnSpc>
                <a:spcPct val="120000"/>
              </a:lnSpc>
              <a:defRPr/>
            </a:pPr>
            <a:r>
              <a:rPr lang="de-DE" altLang="de-DE" dirty="0" smtClean="0"/>
              <a:t>Lectures 11/13-15 </a:t>
            </a:r>
            <a:r>
              <a:rPr lang="de-DE" altLang="de-DE" dirty="0" err="1" smtClean="0"/>
              <a:t>introduce</a:t>
            </a:r>
            <a:r>
              <a:rPr lang="de-DE" altLang="de-DE" dirty="0" smtClean="0"/>
              <a:t> modern </a:t>
            </a:r>
            <a:r>
              <a:rPr lang="de-DE" altLang="de-DE" dirty="0" err="1" smtClean="0"/>
              <a:t>methods</a:t>
            </a:r>
            <a:r>
              <a:rPr lang="de-DE" altLang="de-DE" dirty="0" smtClean="0"/>
              <a:t> </a:t>
            </a:r>
          </a:p>
          <a:p>
            <a:pPr eaLnBrk="1" hangingPunct="1">
              <a:lnSpc>
                <a:spcPct val="120000"/>
              </a:lnSpc>
              <a:defRPr/>
            </a:pPr>
            <a:r>
              <a:rPr lang="de-DE" altLang="de-DE" dirty="0" err="1" smtClean="0"/>
              <a:t>to</a:t>
            </a:r>
            <a:r>
              <a:rPr lang="de-DE" altLang="de-DE" dirty="0" smtClean="0"/>
              <a:t> </a:t>
            </a:r>
            <a:r>
              <a:rPr lang="de-DE" altLang="de-DE" dirty="0" err="1" smtClean="0"/>
              <a:t>reconstruct</a:t>
            </a:r>
            <a:r>
              <a:rPr lang="de-DE" altLang="de-DE" dirty="0"/>
              <a:t> </a:t>
            </a:r>
            <a:r>
              <a:rPr lang="de-DE" altLang="de-DE" dirty="0" smtClean="0"/>
              <a:t>gene-</a:t>
            </a:r>
            <a:r>
              <a:rPr lang="de-DE" altLang="de-DE" dirty="0" err="1" smtClean="0"/>
              <a:t>regulatory</a:t>
            </a:r>
            <a:r>
              <a:rPr lang="de-DE" altLang="de-DE" dirty="0" smtClean="0"/>
              <a:t> </a:t>
            </a:r>
            <a:r>
              <a:rPr lang="de-DE" altLang="de-DE" dirty="0" err="1" smtClean="0"/>
              <a:t>networks</a:t>
            </a:r>
            <a:endParaRPr lang="de-DE" altLang="de-DE" dirty="0" smtClean="0"/>
          </a:p>
        </p:txBody>
      </p:sp>
      <p:sp>
        <p:nvSpPr>
          <p:cNvPr id="20485"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F5C6CB78-6B85-41C9-8913-4F266AA2F803}" type="slidenum">
              <a:rPr lang="de-DE" altLang="de-DE" sz="1000" smtClean="0"/>
              <a:pPr eaLnBrk="1" hangingPunct="1">
                <a:spcBef>
                  <a:spcPct val="0"/>
                </a:spcBef>
                <a:buFontTx/>
                <a:buNone/>
              </a:pPr>
              <a:t>4</a:t>
            </a:fld>
            <a:endParaRPr lang="de-DE" altLang="de-DE" sz="1000" smtClean="0"/>
          </a:p>
        </p:txBody>
      </p:sp>
      <p:sp>
        <p:nvSpPr>
          <p:cNvPr id="20486"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SS 2014 - lecture 1</a:t>
            </a:r>
          </a:p>
        </p:txBody>
      </p:sp>
      <p:sp>
        <p:nvSpPr>
          <p:cNvPr id="20487"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Mathematics of Biological Networks</a:t>
            </a:r>
          </a:p>
        </p:txBody>
      </p:sp>
      <p:pic>
        <p:nvPicPr>
          <p:cNvPr id="20488" name="Picture 9" descr="Cover for &#10;Networks&#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0838" y="981075"/>
            <a:ext cx="1476375"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11" descr="http://mitpress.mit.edu/sites/default/files/imagecache/booklist_node/978026201319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0838" y="3357563"/>
            <a:ext cx="1738312"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Grp="1" noChangeArrowheads="1"/>
          </p:cNvSpPr>
          <p:nvPr>
            <p:ph type="title"/>
          </p:nvPr>
        </p:nvSpPr>
        <p:spPr>
          <a:xfrm>
            <a:off x="644772" y="0"/>
            <a:ext cx="7831137" cy="633413"/>
          </a:xfrm>
        </p:spPr>
        <p:txBody>
          <a:bodyPr/>
          <a:lstStyle/>
          <a:p>
            <a:pPr eaLnBrk="1" hangingPunct="1"/>
            <a:r>
              <a:rPr lang="en-US" altLang="de-DE" dirty="0" smtClean="0">
                <a:ea typeface="ＭＳ Ｐゴシック" pitchFamily="34" charset="-128"/>
              </a:rPr>
              <a:t>Centralities of vertices with non-zero </a:t>
            </a:r>
            <a:r>
              <a:rPr lang="en-US" altLang="de-DE" dirty="0" err="1" smtClean="0">
                <a:ea typeface="ＭＳ Ｐゴシック" pitchFamily="34" charset="-128"/>
              </a:rPr>
              <a:t>outdegree</a:t>
            </a:r>
            <a:endParaRPr lang="en-US" altLang="de-DE" dirty="0" smtClean="0">
              <a:ea typeface="ＭＳ Ｐゴシック" pitchFamily="34" charset="-128"/>
            </a:endParaRPr>
          </a:p>
        </p:txBody>
      </p:sp>
      <p:sp>
        <p:nvSpPr>
          <p:cNvPr id="32772" name="Rectangle 2"/>
          <p:cNvSpPr>
            <a:spLocks/>
          </p:cNvSpPr>
          <p:nvPr/>
        </p:nvSpPr>
        <p:spPr bwMode="auto">
          <a:xfrm>
            <a:off x="251520" y="620688"/>
            <a:ext cx="8496944" cy="4809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a:lnSpc>
                <a:spcPts val="2500"/>
              </a:lnSpc>
            </a:pPr>
            <a:r>
              <a:rPr lang="en-US" sz="1800" dirty="0"/>
              <a:t>Table 4 shows the pairwise correlation </a:t>
            </a:r>
            <a:r>
              <a:rPr lang="en-US" sz="1800" dirty="0" smtClean="0"/>
              <a:t>coefficients </a:t>
            </a:r>
            <a:r>
              <a:rPr lang="en-US" sz="1800" dirty="0"/>
              <a:t>for the centrality values of the vertices </a:t>
            </a:r>
            <a:r>
              <a:rPr lang="en-US" sz="1800" dirty="0" smtClean="0"/>
              <a:t>which have </a:t>
            </a:r>
            <a:r>
              <a:rPr lang="en-US" sz="1800" dirty="0"/>
              <a:t>a non-zero out-degree. </a:t>
            </a:r>
            <a:endParaRPr lang="en-US" sz="1800" dirty="0" smtClean="0"/>
          </a:p>
          <a:p>
            <a:pPr>
              <a:lnSpc>
                <a:spcPts val="2500"/>
              </a:lnSpc>
            </a:pPr>
            <a:endParaRPr lang="en-US" sz="1800" dirty="0"/>
          </a:p>
          <a:p>
            <a:pPr>
              <a:lnSpc>
                <a:spcPts val="2500"/>
              </a:lnSpc>
            </a:pPr>
            <a:r>
              <a:rPr lang="en-US" sz="1800" dirty="0" smtClean="0"/>
              <a:t>These coefficients show </a:t>
            </a:r>
            <a:r>
              <a:rPr lang="en-US" sz="1800" dirty="0"/>
              <a:t>a different </a:t>
            </a:r>
            <a:endParaRPr lang="en-US" sz="1800" dirty="0" smtClean="0"/>
          </a:p>
          <a:p>
            <a:pPr>
              <a:lnSpc>
                <a:spcPts val="2500"/>
              </a:lnSpc>
            </a:pPr>
            <a:r>
              <a:rPr lang="en-US" sz="1800" dirty="0" smtClean="0"/>
              <a:t>picture</a:t>
            </a:r>
            <a:r>
              <a:rPr lang="en-US" sz="1800" dirty="0"/>
              <a:t>: all </a:t>
            </a:r>
            <a:r>
              <a:rPr lang="en-US" sz="1800" dirty="0" smtClean="0"/>
              <a:t>5 centralities rank</a:t>
            </a:r>
            <a:r>
              <a:rPr lang="en-US" sz="1800" dirty="0"/>
              <a:t> </a:t>
            </a:r>
            <a:r>
              <a:rPr lang="en-US" sz="1800" dirty="0" smtClean="0"/>
              <a:t>the remaining</a:t>
            </a:r>
          </a:p>
          <a:p>
            <a:pPr>
              <a:lnSpc>
                <a:spcPts val="2500"/>
              </a:lnSpc>
            </a:pPr>
            <a:r>
              <a:rPr lang="en-US" sz="1800" dirty="0" smtClean="0"/>
              <a:t>149 </a:t>
            </a:r>
            <a:r>
              <a:rPr lang="en-US" sz="1800" dirty="0"/>
              <a:t>genes </a:t>
            </a:r>
            <a:r>
              <a:rPr lang="en-US" sz="1800" dirty="0" smtClean="0"/>
              <a:t>differently. </a:t>
            </a:r>
            <a:endParaRPr lang="en-US" sz="1800" dirty="0" smtClean="0"/>
          </a:p>
          <a:p>
            <a:pPr>
              <a:lnSpc>
                <a:spcPts val="2500"/>
              </a:lnSpc>
            </a:pPr>
            <a:r>
              <a:rPr lang="en-US" sz="1800" dirty="0" smtClean="0"/>
              <a:t>Only </a:t>
            </a:r>
            <a:r>
              <a:rPr lang="en-US" sz="1800" dirty="0"/>
              <a:t>the </a:t>
            </a:r>
            <a:r>
              <a:rPr lang="en-US" sz="1800" dirty="0" smtClean="0"/>
              <a:t>centrality </a:t>
            </a:r>
            <a:r>
              <a:rPr lang="en-US" sz="1800" dirty="0" err="1" smtClean="0"/>
              <a:t>radiality</a:t>
            </a:r>
            <a:r>
              <a:rPr lang="en-US" sz="1800" dirty="0" smtClean="0"/>
              <a:t> </a:t>
            </a:r>
            <a:r>
              <a:rPr lang="en-US" sz="1800" dirty="0"/>
              <a:t>and </a:t>
            </a:r>
            <a:r>
              <a:rPr lang="en-US" sz="1800" dirty="0" smtClean="0"/>
              <a:t>Katz </a:t>
            </a:r>
            <a:r>
              <a:rPr lang="en-US" sz="1800" dirty="0"/>
              <a:t>status </a:t>
            </a:r>
            <a:endParaRPr lang="en-US" sz="1800" dirty="0" smtClean="0"/>
          </a:p>
          <a:p>
            <a:pPr>
              <a:lnSpc>
                <a:spcPts val="2500"/>
              </a:lnSpc>
            </a:pPr>
            <a:r>
              <a:rPr lang="en-US" sz="1800" dirty="0" smtClean="0"/>
              <a:t>index </a:t>
            </a:r>
            <a:r>
              <a:rPr lang="en-US" sz="1800" dirty="0" smtClean="0"/>
              <a:t>achieve </a:t>
            </a:r>
            <a:r>
              <a:rPr lang="en-US" sz="1800" dirty="0" smtClean="0"/>
              <a:t>a </a:t>
            </a:r>
            <a:r>
              <a:rPr lang="en-US" sz="1800" dirty="0" smtClean="0"/>
              <a:t>considerable high </a:t>
            </a:r>
            <a:endParaRPr lang="en-US" sz="1800" dirty="0" smtClean="0"/>
          </a:p>
          <a:p>
            <a:pPr>
              <a:lnSpc>
                <a:spcPts val="2500"/>
              </a:lnSpc>
            </a:pPr>
            <a:r>
              <a:rPr lang="en-US" sz="1800" dirty="0" smtClean="0"/>
              <a:t>correlation </a:t>
            </a:r>
            <a:r>
              <a:rPr lang="en-US" sz="1800" dirty="0"/>
              <a:t>to each </a:t>
            </a:r>
            <a:r>
              <a:rPr lang="en-US" sz="1800" dirty="0" smtClean="0"/>
              <a:t>other </a:t>
            </a:r>
            <a:r>
              <a:rPr lang="en-US" sz="1800" dirty="0"/>
              <a:t>and </a:t>
            </a:r>
            <a:r>
              <a:rPr lang="en-US" sz="1800" dirty="0" smtClean="0"/>
              <a:t>to chains.</a:t>
            </a:r>
            <a:endParaRPr lang="en-US" sz="1800" dirty="0"/>
          </a:p>
          <a:p>
            <a:pPr>
              <a:lnSpc>
                <a:spcPts val="2500"/>
              </a:lnSpc>
            </a:pPr>
            <a:endParaRPr lang="en-US" sz="1800" dirty="0" smtClean="0"/>
          </a:p>
          <a:p>
            <a:pPr>
              <a:lnSpc>
                <a:spcPts val="2500"/>
              </a:lnSpc>
            </a:pPr>
            <a:r>
              <a:rPr lang="en-US" sz="1800" dirty="0" smtClean="0"/>
              <a:t>In </a:t>
            </a:r>
            <a:r>
              <a:rPr lang="en-US" sz="1800" dirty="0"/>
              <a:t>conclusion, the centralities applied to </a:t>
            </a:r>
            <a:r>
              <a:rPr lang="en-US" sz="1800" dirty="0" smtClean="0"/>
              <a:t>the GRN </a:t>
            </a:r>
            <a:r>
              <a:rPr lang="en-US" sz="1800" dirty="0"/>
              <a:t>rank the genes </a:t>
            </a:r>
            <a:r>
              <a:rPr lang="en-US" sz="1800" dirty="0" smtClean="0"/>
              <a:t>quite differently. </a:t>
            </a:r>
          </a:p>
          <a:p>
            <a:pPr>
              <a:lnSpc>
                <a:spcPts val="2500"/>
              </a:lnSpc>
            </a:pPr>
            <a:endParaRPr lang="en-US" sz="1800" dirty="0"/>
          </a:p>
          <a:p>
            <a:pPr>
              <a:lnSpc>
                <a:spcPts val="2500"/>
              </a:lnSpc>
            </a:pPr>
            <a:r>
              <a:rPr lang="en-US" sz="1800" dirty="0" smtClean="0"/>
              <a:t>The motif-based centrality </a:t>
            </a:r>
            <a:r>
              <a:rPr lang="en-US" sz="1800" dirty="0"/>
              <a:t>with chain classes is able to </a:t>
            </a:r>
            <a:r>
              <a:rPr lang="en-US" sz="1800" dirty="0" smtClean="0"/>
              <a:t>rank the </a:t>
            </a:r>
            <a:r>
              <a:rPr lang="en-US" sz="1800" dirty="0"/>
              <a:t>highest number </a:t>
            </a:r>
            <a:r>
              <a:rPr lang="en-US" sz="1800" dirty="0" smtClean="0"/>
              <a:t>(15) of </a:t>
            </a:r>
            <a:r>
              <a:rPr lang="en-US" sz="1800" dirty="0"/>
              <a:t>interesting genes </a:t>
            </a:r>
            <a:r>
              <a:rPr lang="en-US" sz="1800" dirty="0" smtClean="0"/>
              <a:t>(18 global regulators </a:t>
            </a:r>
            <a:r>
              <a:rPr lang="de-DE" sz="1800" dirty="0" err="1"/>
              <a:t>identified</a:t>
            </a:r>
            <a:r>
              <a:rPr lang="de-DE" sz="1800" dirty="0"/>
              <a:t> </a:t>
            </a:r>
            <a:r>
              <a:rPr lang="de-DE" sz="1800" dirty="0" err="1"/>
              <a:t>by</a:t>
            </a:r>
            <a:r>
              <a:rPr lang="de-DE" sz="1800" dirty="0"/>
              <a:t> Martínez-Antonio </a:t>
            </a:r>
            <a:r>
              <a:rPr lang="en-US" sz="1800" dirty="0"/>
              <a:t>and </a:t>
            </a:r>
            <a:r>
              <a:rPr lang="en-US" sz="1800" dirty="0" err="1"/>
              <a:t>Collado</a:t>
            </a:r>
            <a:r>
              <a:rPr lang="en-US" sz="1800" dirty="0"/>
              <a:t>-Vides (2003)) </a:t>
            </a:r>
            <a:r>
              <a:rPr lang="en-US" sz="1800" dirty="0"/>
              <a:t>within the top 2% of all genes. </a:t>
            </a:r>
            <a:endParaRPr lang="en-US" sz="1800" dirty="0" smtClean="0"/>
          </a:p>
        </p:txBody>
      </p:sp>
      <p:sp>
        <p:nvSpPr>
          <p:cNvPr id="36868"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44182275-D364-4C45-B2E5-259D011F2998}" type="slidenum">
              <a:rPr lang="de-DE" altLang="de-DE" sz="1000" smtClean="0"/>
              <a:pPr eaLnBrk="1" hangingPunct="1">
                <a:spcBef>
                  <a:spcPct val="0"/>
                </a:spcBef>
                <a:buFontTx/>
                <a:buNone/>
              </a:pPr>
              <a:t>40</a:t>
            </a:fld>
            <a:endParaRPr lang="de-DE" altLang="de-DE" sz="1000" smtClean="0"/>
          </a:p>
        </p:txBody>
      </p:sp>
      <p:sp>
        <p:nvSpPr>
          <p:cNvPr id="36869"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dirty="0" smtClean="0"/>
              <a:t>SS 2014 - </a:t>
            </a:r>
            <a:r>
              <a:rPr lang="de-DE" altLang="de-DE" sz="1000" dirty="0" err="1" smtClean="0"/>
              <a:t>lecture</a:t>
            </a:r>
            <a:r>
              <a:rPr lang="de-DE" altLang="de-DE" sz="1000" dirty="0" smtClean="0"/>
              <a:t> 1</a:t>
            </a:r>
          </a:p>
        </p:txBody>
      </p:sp>
      <p:sp>
        <p:nvSpPr>
          <p:cNvPr id="36870"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Mathematics of Biological Networks</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412776"/>
            <a:ext cx="4277062"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0017202"/>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Grp="1" noChangeArrowheads="1"/>
          </p:cNvSpPr>
          <p:nvPr>
            <p:ph type="title"/>
          </p:nvPr>
        </p:nvSpPr>
        <p:spPr>
          <a:xfrm>
            <a:off x="690563" y="-12700"/>
            <a:ext cx="7831137" cy="633413"/>
          </a:xfrm>
        </p:spPr>
        <p:txBody>
          <a:bodyPr/>
          <a:lstStyle/>
          <a:p>
            <a:pPr eaLnBrk="1" hangingPunct="1"/>
            <a:r>
              <a:rPr lang="en-US" altLang="de-DE" dirty="0" smtClean="0">
                <a:ea typeface="ＭＳ Ｐゴシック" pitchFamily="34" charset="-128"/>
              </a:rPr>
              <a:t>Summary</a:t>
            </a:r>
          </a:p>
        </p:txBody>
      </p:sp>
      <p:sp>
        <p:nvSpPr>
          <p:cNvPr id="32772" name="Rectangle 2"/>
          <p:cNvSpPr>
            <a:spLocks/>
          </p:cNvSpPr>
          <p:nvPr/>
        </p:nvSpPr>
        <p:spPr bwMode="auto">
          <a:xfrm>
            <a:off x="323528" y="543595"/>
            <a:ext cx="8040688" cy="2885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a:lnSpc>
                <a:spcPts val="2500"/>
              </a:lnSpc>
            </a:pPr>
            <a:r>
              <a:rPr lang="de-DE" sz="1800" dirty="0" smtClean="0"/>
              <a:t>The </a:t>
            </a:r>
            <a:r>
              <a:rPr lang="de-DE" sz="1800" dirty="0" err="1" smtClean="0"/>
              <a:t>analysis</a:t>
            </a:r>
            <a:r>
              <a:rPr lang="de-DE" sz="1800" dirty="0" smtClean="0"/>
              <a:t> </a:t>
            </a:r>
            <a:r>
              <a:rPr lang="de-DE" sz="1800" dirty="0" err="1" smtClean="0"/>
              <a:t>of</a:t>
            </a:r>
            <a:r>
              <a:rPr lang="de-DE" sz="1800" dirty="0" smtClean="0"/>
              <a:t> </a:t>
            </a:r>
            <a:r>
              <a:rPr lang="de-DE" sz="1800" dirty="0" err="1" smtClean="0"/>
              <a:t>network</a:t>
            </a:r>
            <a:r>
              <a:rPr lang="de-DE" sz="1800" dirty="0" smtClean="0"/>
              <a:t> </a:t>
            </a:r>
            <a:r>
              <a:rPr lang="de-DE" sz="1800" dirty="0" err="1" smtClean="0"/>
              <a:t>topology</a:t>
            </a:r>
            <a:r>
              <a:rPr lang="de-DE" sz="1800" dirty="0" smtClean="0"/>
              <a:t> </a:t>
            </a:r>
            <a:r>
              <a:rPr lang="de-DE" sz="1800" dirty="0" err="1" smtClean="0"/>
              <a:t>is</a:t>
            </a:r>
            <a:r>
              <a:rPr lang="de-DE" sz="1800" dirty="0" smtClean="0"/>
              <a:t> </a:t>
            </a:r>
            <a:r>
              <a:rPr lang="de-DE" sz="1800" dirty="0" err="1" smtClean="0"/>
              <a:t>of</a:t>
            </a:r>
            <a:r>
              <a:rPr lang="de-DE" sz="1800" dirty="0" smtClean="0"/>
              <a:t> </a:t>
            </a:r>
            <a:r>
              <a:rPr lang="de-DE" sz="1800" dirty="0" err="1" smtClean="0"/>
              <a:t>interest</a:t>
            </a:r>
            <a:r>
              <a:rPr lang="de-DE" sz="1800" dirty="0" smtClean="0"/>
              <a:t> in </a:t>
            </a:r>
            <a:r>
              <a:rPr lang="de-DE" sz="1800" dirty="0" err="1" smtClean="0"/>
              <a:t>many</a:t>
            </a:r>
            <a:r>
              <a:rPr lang="de-DE" sz="1800" dirty="0" smtClean="0"/>
              <a:t> different </a:t>
            </a:r>
            <a:r>
              <a:rPr lang="de-DE" sz="1800" dirty="0" err="1" smtClean="0"/>
              <a:t>disciplines</a:t>
            </a:r>
            <a:r>
              <a:rPr lang="de-DE" sz="1800" dirty="0" smtClean="0"/>
              <a:t>, </a:t>
            </a:r>
          </a:p>
          <a:p>
            <a:pPr>
              <a:lnSpc>
                <a:spcPts val="2500"/>
              </a:lnSpc>
            </a:pPr>
            <a:r>
              <a:rPr lang="de-DE" sz="1800" dirty="0" smtClean="0"/>
              <a:t>e.g. </a:t>
            </a:r>
            <a:r>
              <a:rPr lang="de-DE" sz="1800" dirty="0" err="1" smtClean="0"/>
              <a:t>social</a:t>
            </a:r>
            <a:r>
              <a:rPr lang="de-DE" sz="1800" dirty="0" smtClean="0"/>
              <a:t> </a:t>
            </a:r>
            <a:r>
              <a:rPr lang="de-DE" sz="1800" dirty="0" err="1" smtClean="0"/>
              <a:t>networks</a:t>
            </a:r>
            <a:r>
              <a:rPr lang="de-DE" sz="1800" dirty="0" smtClean="0"/>
              <a:t>.</a:t>
            </a:r>
          </a:p>
          <a:p>
            <a:pPr>
              <a:lnSpc>
                <a:spcPts val="2500"/>
              </a:lnSpc>
            </a:pPr>
            <a:endParaRPr lang="de-DE" sz="1800" dirty="0"/>
          </a:p>
          <a:p>
            <a:pPr>
              <a:lnSpc>
                <a:spcPts val="2500"/>
              </a:lnSpc>
            </a:pPr>
            <a:r>
              <a:rPr lang="de-DE" sz="1800" dirty="0" err="1" smtClean="0"/>
              <a:t>There</a:t>
            </a:r>
            <a:r>
              <a:rPr lang="de-DE" sz="1800" dirty="0" smtClean="0"/>
              <a:t> </a:t>
            </a:r>
            <a:r>
              <a:rPr lang="de-DE" sz="1800" dirty="0" err="1" smtClean="0"/>
              <a:t>exist</a:t>
            </a:r>
            <a:r>
              <a:rPr lang="de-DE" sz="1800" dirty="0" smtClean="0"/>
              <a:t> different </a:t>
            </a:r>
            <a:r>
              <a:rPr lang="de-DE" sz="1800" dirty="0" err="1" smtClean="0"/>
              <a:t>sorts</a:t>
            </a:r>
            <a:r>
              <a:rPr lang="de-DE" sz="1800" dirty="0" smtClean="0"/>
              <a:t> </a:t>
            </a:r>
            <a:r>
              <a:rPr lang="de-DE" sz="1800" dirty="0" err="1" smtClean="0"/>
              <a:t>of</a:t>
            </a:r>
            <a:r>
              <a:rPr lang="de-DE" sz="1800" dirty="0" smtClean="0"/>
              <a:t> </a:t>
            </a:r>
            <a:r>
              <a:rPr lang="de-DE" sz="1800" dirty="0" err="1" smtClean="0"/>
              <a:t>networks</a:t>
            </a:r>
            <a:r>
              <a:rPr lang="de-DE" sz="1800" dirty="0" smtClean="0"/>
              <a:t> </a:t>
            </a:r>
            <a:r>
              <a:rPr lang="de-DE" sz="1800" dirty="0" err="1" smtClean="0"/>
              <a:t>for</a:t>
            </a:r>
            <a:r>
              <a:rPr lang="de-DE" sz="1800" dirty="0" smtClean="0"/>
              <a:t> </a:t>
            </a:r>
            <a:r>
              <a:rPr lang="de-DE" sz="1800" dirty="0" err="1" smtClean="0"/>
              <a:t>biological</a:t>
            </a:r>
            <a:r>
              <a:rPr lang="de-DE" sz="1800" dirty="0" smtClean="0"/>
              <a:t> </a:t>
            </a:r>
            <a:r>
              <a:rPr lang="de-DE" sz="1800" dirty="0" err="1" smtClean="0"/>
              <a:t>cells</a:t>
            </a:r>
            <a:r>
              <a:rPr lang="de-DE" sz="1800" dirty="0" smtClean="0"/>
              <a:t>:</a:t>
            </a:r>
          </a:p>
          <a:p>
            <a:pPr>
              <a:lnSpc>
                <a:spcPts val="2500"/>
              </a:lnSpc>
            </a:pPr>
            <a:r>
              <a:rPr lang="de-DE" sz="1800" dirty="0" smtClean="0"/>
              <a:t>Protein-protein </a:t>
            </a:r>
            <a:r>
              <a:rPr lang="de-DE" sz="1800" dirty="0" err="1" smtClean="0"/>
              <a:t>interaction</a:t>
            </a:r>
            <a:r>
              <a:rPr lang="de-DE" sz="1800" dirty="0" smtClean="0"/>
              <a:t> </a:t>
            </a:r>
            <a:r>
              <a:rPr lang="de-DE" sz="1800" dirty="0" err="1" smtClean="0"/>
              <a:t>networks</a:t>
            </a:r>
            <a:r>
              <a:rPr lang="de-DE" sz="1800" dirty="0" smtClean="0"/>
              <a:t>, gene-</a:t>
            </a:r>
            <a:r>
              <a:rPr lang="de-DE" sz="1800" dirty="0" err="1" smtClean="0"/>
              <a:t>regulatory</a:t>
            </a:r>
            <a:r>
              <a:rPr lang="de-DE" sz="1800" dirty="0" smtClean="0"/>
              <a:t> </a:t>
            </a:r>
            <a:r>
              <a:rPr lang="de-DE" sz="1800" dirty="0" err="1" smtClean="0"/>
              <a:t>networks</a:t>
            </a:r>
            <a:r>
              <a:rPr lang="de-DE" sz="1800" dirty="0" smtClean="0"/>
              <a:t>, </a:t>
            </a:r>
            <a:r>
              <a:rPr lang="de-DE" sz="1800" dirty="0" err="1" smtClean="0"/>
              <a:t>metabolic</a:t>
            </a:r>
            <a:r>
              <a:rPr lang="de-DE" sz="1800" dirty="0" smtClean="0"/>
              <a:t> </a:t>
            </a:r>
            <a:r>
              <a:rPr lang="de-DE" sz="1800" dirty="0" err="1" smtClean="0"/>
              <a:t>networks</a:t>
            </a:r>
            <a:r>
              <a:rPr lang="de-DE" sz="1800" dirty="0" smtClean="0"/>
              <a:t>, …</a:t>
            </a:r>
          </a:p>
          <a:p>
            <a:pPr>
              <a:lnSpc>
                <a:spcPts val="2500"/>
              </a:lnSpc>
            </a:pPr>
            <a:endParaRPr lang="de-DE" sz="1800" dirty="0"/>
          </a:p>
          <a:p>
            <a:pPr>
              <a:lnSpc>
                <a:spcPts val="2500"/>
              </a:lnSpc>
            </a:pPr>
            <a:r>
              <a:rPr lang="de-DE" sz="1800" dirty="0" err="1" smtClean="0"/>
              <a:t>For</a:t>
            </a:r>
            <a:r>
              <a:rPr lang="de-DE" sz="1800" dirty="0" smtClean="0"/>
              <a:t> </a:t>
            </a:r>
            <a:r>
              <a:rPr lang="de-DE" sz="1800" dirty="0" err="1" smtClean="0"/>
              <a:t>the</a:t>
            </a:r>
            <a:r>
              <a:rPr lang="de-DE" sz="1800" dirty="0"/>
              <a:t> </a:t>
            </a:r>
            <a:r>
              <a:rPr lang="en-US" sz="1800" dirty="0" smtClean="0"/>
              <a:t>gene regulatory </a:t>
            </a:r>
            <a:r>
              <a:rPr lang="en-US" sz="1800" dirty="0"/>
              <a:t>network of </a:t>
            </a:r>
            <a:r>
              <a:rPr lang="en-US" sz="1800" i="1" dirty="0"/>
              <a:t>E. </a:t>
            </a:r>
            <a:r>
              <a:rPr lang="en-US" sz="1800" i="1" dirty="0" smtClean="0"/>
              <a:t>coli</a:t>
            </a:r>
            <a:r>
              <a:rPr lang="en-US" sz="1800" dirty="0"/>
              <a:t> </a:t>
            </a:r>
            <a:r>
              <a:rPr lang="en-US" sz="1800" dirty="0" smtClean="0"/>
              <a:t>motif-based </a:t>
            </a:r>
            <a:r>
              <a:rPr lang="de-DE" sz="1800" dirty="0" err="1" smtClean="0"/>
              <a:t>centrality</a:t>
            </a:r>
            <a:r>
              <a:rPr lang="de-DE" sz="1800" dirty="0" smtClean="0"/>
              <a:t> </a:t>
            </a:r>
            <a:r>
              <a:rPr lang="de-DE" sz="1800" dirty="0" err="1"/>
              <a:t>outperforms</a:t>
            </a:r>
            <a:r>
              <a:rPr lang="de-DE" sz="1800" dirty="0"/>
              <a:t> </a:t>
            </a:r>
            <a:r>
              <a:rPr lang="de-DE" sz="1800" dirty="0" err="1"/>
              <a:t>other</a:t>
            </a:r>
            <a:r>
              <a:rPr lang="de-DE" sz="1800" dirty="0"/>
              <a:t> </a:t>
            </a:r>
            <a:r>
              <a:rPr lang="de-DE" sz="1800" dirty="0" err="1" smtClean="0"/>
              <a:t>methods</a:t>
            </a:r>
            <a:r>
              <a:rPr lang="de-DE" sz="1800" dirty="0"/>
              <a:t> </a:t>
            </a:r>
            <a:r>
              <a:rPr lang="de-DE" sz="1800" dirty="0" smtClean="0"/>
              <a:t>in </a:t>
            </a:r>
            <a:r>
              <a:rPr lang="de-DE" sz="1800" dirty="0" err="1" smtClean="0"/>
              <a:t>terms</a:t>
            </a:r>
            <a:r>
              <a:rPr lang="de-DE" sz="1800" dirty="0" smtClean="0"/>
              <a:t> </a:t>
            </a:r>
            <a:r>
              <a:rPr lang="de-DE" sz="1800" dirty="0" err="1" smtClean="0"/>
              <a:t>of</a:t>
            </a:r>
            <a:r>
              <a:rPr lang="de-DE" sz="1800" dirty="0" smtClean="0"/>
              <a:t> </a:t>
            </a:r>
            <a:r>
              <a:rPr lang="de-DE" sz="1800" dirty="0" err="1" smtClean="0"/>
              <a:t>identifying</a:t>
            </a:r>
            <a:r>
              <a:rPr lang="de-DE" sz="1800" dirty="0" smtClean="0"/>
              <a:t> </a:t>
            </a:r>
            <a:r>
              <a:rPr lang="de-DE" sz="1800" dirty="0" err="1" smtClean="0"/>
              <a:t>the</a:t>
            </a:r>
            <a:r>
              <a:rPr lang="de-DE" sz="1800" dirty="0" smtClean="0"/>
              <a:t> </a:t>
            </a:r>
            <a:r>
              <a:rPr lang="de-DE" sz="1800" dirty="0" err="1" smtClean="0"/>
              <a:t>key</a:t>
            </a:r>
            <a:r>
              <a:rPr lang="de-DE" sz="1800" dirty="0" smtClean="0"/>
              <a:t> </a:t>
            </a:r>
            <a:r>
              <a:rPr lang="de-DE" sz="1800" dirty="0" err="1" smtClean="0"/>
              <a:t>regulatory</a:t>
            </a:r>
            <a:r>
              <a:rPr lang="de-DE" sz="1800" dirty="0" smtClean="0"/>
              <a:t> genes.</a:t>
            </a:r>
          </a:p>
        </p:txBody>
      </p:sp>
      <p:sp>
        <p:nvSpPr>
          <p:cNvPr id="36868"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44182275-D364-4C45-B2E5-259D011F2998}" type="slidenum">
              <a:rPr lang="de-DE" altLang="de-DE" sz="1000" smtClean="0"/>
              <a:pPr eaLnBrk="1" hangingPunct="1">
                <a:spcBef>
                  <a:spcPct val="0"/>
                </a:spcBef>
                <a:buFontTx/>
                <a:buNone/>
              </a:pPr>
              <a:t>41</a:t>
            </a:fld>
            <a:endParaRPr lang="de-DE" altLang="de-DE" sz="1000" smtClean="0"/>
          </a:p>
        </p:txBody>
      </p:sp>
      <p:sp>
        <p:nvSpPr>
          <p:cNvPr id="36869"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SS 2014 - lecture 1</a:t>
            </a:r>
          </a:p>
        </p:txBody>
      </p:sp>
      <p:sp>
        <p:nvSpPr>
          <p:cNvPr id="36870"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Mathematics of Biological Networks</a:t>
            </a:r>
          </a:p>
        </p:txBody>
      </p:sp>
    </p:spTree>
    <p:extLst>
      <p:ext uri="{BB962C8B-B14F-4D97-AF65-F5344CB8AC3E}">
        <p14:creationId xmlns:p14="http://schemas.microsoft.com/office/powerpoint/2010/main" val="1216204043"/>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a:xfrm>
            <a:off x="690563" y="-12700"/>
            <a:ext cx="7831137" cy="633413"/>
          </a:xfrm>
        </p:spPr>
        <p:txBody>
          <a:bodyPr/>
          <a:lstStyle/>
          <a:p>
            <a:pPr eaLnBrk="1" hangingPunct="1"/>
            <a:r>
              <a:rPr lang="en-US" altLang="de-DE" smtClean="0">
                <a:ea typeface="ＭＳ Ｐゴシック" pitchFamily="34" charset="-128"/>
              </a:rPr>
              <a:t>Some Graph Basics</a:t>
            </a:r>
          </a:p>
        </p:txBody>
      </p:sp>
      <p:sp>
        <p:nvSpPr>
          <p:cNvPr id="29700" name="Rectangle 2"/>
          <p:cNvSpPr>
            <a:spLocks/>
          </p:cNvSpPr>
          <p:nvPr/>
        </p:nvSpPr>
        <p:spPr bwMode="auto">
          <a:xfrm>
            <a:off x="2987824" y="692696"/>
            <a:ext cx="31691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defRPr/>
            </a:pPr>
            <a:r>
              <a:rPr lang="en-US" altLang="de-DE" sz="2400" b="1" dirty="0" smtClean="0">
                <a:solidFill>
                  <a:schemeClr val="tx1"/>
                </a:solidFill>
                <a:latin typeface="+mn-lt"/>
              </a:rPr>
              <a:t>Network   &lt;=&gt;   Graph</a:t>
            </a:r>
          </a:p>
        </p:txBody>
      </p:sp>
      <p:sp>
        <p:nvSpPr>
          <p:cNvPr id="29701" name="Rectangle 3"/>
          <p:cNvSpPr>
            <a:spLocks/>
          </p:cNvSpPr>
          <p:nvPr/>
        </p:nvSpPr>
        <p:spPr bwMode="auto">
          <a:xfrm>
            <a:off x="323528" y="1196752"/>
            <a:ext cx="1885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defRPr/>
            </a:pPr>
            <a:r>
              <a:rPr lang="en-US" altLang="de-DE" sz="1800" dirty="0" smtClean="0">
                <a:solidFill>
                  <a:schemeClr val="tx1"/>
                </a:solidFill>
                <a:latin typeface="+mn-lt"/>
              </a:rPr>
              <a:t>Formal </a:t>
            </a:r>
            <a:r>
              <a:rPr lang="en-US" altLang="de-DE" sz="1800" b="1" dirty="0" smtClean="0">
                <a:solidFill>
                  <a:schemeClr val="tx1"/>
                </a:solidFill>
                <a:latin typeface="+mn-lt"/>
              </a:rPr>
              <a:t>definition</a:t>
            </a:r>
            <a:r>
              <a:rPr lang="en-US" altLang="de-DE" sz="1800" dirty="0" smtClean="0">
                <a:solidFill>
                  <a:schemeClr val="tx1"/>
                </a:solidFill>
                <a:latin typeface="+mn-lt"/>
              </a:rPr>
              <a:t>:</a:t>
            </a:r>
          </a:p>
        </p:txBody>
      </p:sp>
      <p:sp>
        <p:nvSpPr>
          <p:cNvPr id="29702" name="Rectangle 4"/>
          <p:cNvSpPr>
            <a:spLocks/>
          </p:cNvSpPr>
          <p:nvPr/>
        </p:nvSpPr>
        <p:spPr bwMode="auto">
          <a:xfrm>
            <a:off x="217488" y="1652365"/>
            <a:ext cx="8101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algn="r" eaLnBrk="1" hangingPunct="1">
              <a:defRPr/>
            </a:pPr>
            <a:r>
              <a:rPr lang="en-US" altLang="de-DE" sz="1800" dirty="0" smtClean="0">
                <a:solidFill>
                  <a:schemeClr val="tx1"/>
                </a:solidFill>
                <a:latin typeface="+mn-lt"/>
              </a:rPr>
              <a:t>A </a:t>
            </a:r>
            <a:r>
              <a:rPr lang="en-US" altLang="de-DE" sz="1800" b="1" dirty="0" smtClean="0">
                <a:solidFill>
                  <a:schemeClr val="tx1"/>
                </a:solidFill>
                <a:latin typeface="+mn-lt"/>
              </a:rPr>
              <a:t>graph</a:t>
            </a:r>
            <a:r>
              <a:rPr lang="en-US" altLang="de-DE" sz="1800" dirty="0" smtClean="0">
                <a:solidFill>
                  <a:schemeClr val="tx1"/>
                </a:solidFill>
                <a:latin typeface="+mn-lt"/>
              </a:rPr>
              <a:t> </a:t>
            </a:r>
            <a:r>
              <a:rPr lang="en-US" altLang="de-DE" sz="1800" i="1" dirty="0" smtClean="0">
                <a:solidFill>
                  <a:schemeClr val="tx1"/>
                </a:solidFill>
                <a:latin typeface="+mn-lt"/>
              </a:rPr>
              <a:t>G</a:t>
            </a:r>
            <a:r>
              <a:rPr lang="en-US" altLang="de-DE" sz="1800" dirty="0" smtClean="0">
                <a:solidFill>
                  <a:schemeClr val="tx1"/>
                </a:solidFill>
                <a:latin typeface="+mn-lt"/>
              </a:rPr>
              <a:t> is an ordered pair (</a:t>
            </a:r>
            <a:r>
              <a:rPr lang="en-US" altLang="de-DE" sz="1800" i="1" dirty="0" smtClean="0">
                <a:solidFill>
                  <a:schemeClr val="tx1"/>
                </a:solidFill>
                <a:latin typeface="+mn-lt"/>
              </a:rPr>
              <a:t>V, E</a:t>
            </a:r>
            <a:r>
              <a:rPr lang="en-US" altLang="de-DE" sz="1800" dirty="0" smtClean="0">
                <a:solidFill>
                  <a:schemeClr val="tx1"/>
                </a:solidFill>
                <a:latin typeface="+mn-lt"/>
              </a:rPr>
              <a:t>) of a set </a:t>
            </a:r>
            <a:r>
              <a:rPr lang="en-US" altLang="de-DE" sz="1800" i="1" dirty="0" smtClean="0">
                <a:solidFill>
                  <a:schemeClr val="tx1"/>
                </a:solidFill>
                <a:latin typeface="+mn-lt"/>
              </a:rPr>
              <a:t>V</a:t>
            </a:r>
            <a:r>
              <a:rPr lang="en-US" altLang="de-DE" sz="1800" dirty="0" smtClean="0">
                <a:solidFill>
                  <a:schemeClr val="tx1"/>
                </a:solidFill>
                <a:latin typeface="+mn-lt"/>
              </a:rPr>
              <a:t> of </a:t>
            </a:r>
            <a:r>
              <a:rPr lang="en-US" altLang="de-DE" sz="1800" b="1" dirty="0" smtClean="0">
                <a:solidFill>
                  <a:schemeClr val="tx1"/>
                </a:solidFill>
                <a:latin typeface="+mn-lt"/>
              </a:rPr>
              <a:t>vertices</a:t>
            </a:r>
            <a:r>
              <a:rPr lang="en-US" altLang="de-DE" sz="1800" dirty="0" smtClean="0">
                <a:solidFill>
                  <a:schemeClr val="tx1"/>
                </a:solidFill>
                <a:latin typeface="+mn-lt"/>
              </a:rPr>
              <a:t> and a set </a:t>
            </a:r>
            <a:r>
              <a:rPr lang="en-US" altLang="de-DE" sz="1800" i="1" dirty="0" smtClean="0">
                <a:solidFill>
                  <a:schemeClr val="tx1"/>
                </a:solidFill>
                <a:latin typeface="+mn-lt"/>
              </a:rPr>
              <a:t>E</a:t>
            </a:r>
            <a:r>
              <a:rPr lang="en-US" altLang="de-DE" sz="1800" dirty="0" smtClean="0">
                <a:solidFill>
                  <a:schemeClr val="tx1"/>
                </a:solidFill>
                <a:latin typeface="+mn-lt"/>
              </a:rPr>
              <a:t> of </a:t>
            </a:r>
            <a:r>
              <a:rPr lang="en-US" altLang="de-DE" sz="1800" b="1" dirty="0" smtClean="0">
                <a:solidFill>
                  <a:schemeClr val="tx1"/>
                </a:solidFill>
                <a:latin typeface="+mn-lt"/>
              </a:rPr>
              <a:t>edges</a:t>
            </a:r>
            <a:r>
              <a:rPr lang="en-US" altLang="de-DE" sz="1800" dirty="0" smtClean="0">
                <a:solidFill>
                  <a:schemeClr val="tx1"/>
                </a:solidFill>
                <a:latin typeface="+mn-lt"/>
              </a:rPr>
              <a:t>.</a:t>
            </a:r>
          </a:p>
        </p:txBody>
      </p:sp>
      <p:pic>
        <p:nvPicPr>
          <p:cNvPr id="26629" name="Picture 5"/>
          <p:cNvPicPr>
            <a:picLocks noChangeAspect="1" noChangeArrowheads="1"/>
          </p:cNvPicPr>
          <p:nvPr/>
        </p:nvPicPr>
        <p:blipFill>
          <a:blip r:embed="rId2"/>
          <a:srcRect/>
          <a:stretch>
            <a:fillRect/>
          </a:stretch>
        </p:blipFill>
        <p:spPr bwMode="auto">
          <a:xfrm>
            <a:off x="1125538" y="2563590"/>
            <a:ext cx="2733675" cy="1668462"/>
          </a:xfrm>
          <a:prstGeom prst="rect">
            <a:avLst/>
          </a:prstGeom>
          <a:noFill/>
          <a:ln>
            <a:noFill/>
          </a:ln>
          <a:effectLst>
            <a:outerShdw blurRad="127000" dist="76199"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9704" name="Rectangle 6"/>
          <p:cNvSpPr>
            <a:spLocks/>
          </p:cNvSpPr>
          <p:nvPr/>
        </p:nvSpPr>
        <p:spPr bwMode="auto">
          <a:xfrm>
            <a:off x="1670050" y="4517802"/>
            <a:ext cx="17303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defRPr/>
            </a:pPr>
            <a:r>
              <a:rPr lang="en-US" altLang="de-DE" sz="1800" smtClean="0">
                <a:solidFill>
                  <a:schemeClr val="tx1"/>
                </a:solidFill>
                <a:latin typeface="+mn-lt"/>
              </a:rPr>
              <a:t>undirected graph</a:t>
            </a:r>
          </a:p>
        </p:txBody>
      </p:sp>
      <p:sp>
        <p:nvSpPr>
          <p:cNvPr id="29705" name="Rectangle 7"/>
          <p:cNvSpPr>
            <a:spLocks/>
          </p:cNvSpPr>
          <p:nvPr/>
        </p:nvSpPr>
        <p:spPr bwMode="auto">
          <a:xfrm>
            <a:off x="5634038" y="4517802"/>
            <a:ext cx="14747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defRPr/>
            </a:pPr>
            <a:r>
              <a:rPr lang="en-US" altLang="de-DE" sz="1800" smtClean="0">
                <a:solidFill>
                  <a:schemeClr val="tx1"/>
                </a:solidFill>
                <a:latin typeface="+mn-lt"/>
              </a:rPr>
              <a:t>directed graph</a:t>
            </a:r>
          </a:p>
        </p:txBody>
      </p:sp>
      <p:sp>
        <p:nvSpPr>
          <p:cNvPr id="29706" name="Rectangle 8"/>
          <p:cNvSpPr>
            <a:spLocks/>
          </p:cNvSpPr>
          <p:nvPr/>
        </p:nvSpPr>
        <p:spPr bwMode="auto">
          <a:xfrm>
            <a:off x="490538" y="5295677"/>
            <a:ext cx="3733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defRPr/>
            </a:pPr>
            <a:r>
              <a:rPr lang="en-US" altLang="de-DE" sz="1800" smtClean="0">
                <a:solidFill>
                  <a:schemeClr val="tx1"/>
                </a:solidFill>
                <a:latin typeface="+mn-lt"/>
              </a:rPr>
              <a:t>If  </a:t>
            </a:r>
            <a:r>
              <a:rPr lang="en-US" altLang="de-DE" sz="1800" i="1" smtClean="0">
                <a:solidFill>
                  <a:schemeClr val="tx1"/>
                </a:solidFill>
                <a:latin typeface="+mn-lt"/>
              </a:rPr>
              <a:t>E = V</a:t>
            </a:r>
            <a:r>
              <a:rPr lang="en-US" altLang="de-DE" sz="1800" i="1" baseline="32000" smtClean="0">
                <a:solidFill>
                  <a:schemeClr val="tx1"/>
                </a:solidFill>
                <a:latin typeface="+mn-lt"/>
              </a:rPr>
              <a:t>(2)</a:t>
            </a:r>
            <a:r>
              <a:rPr lang="en-US" altLang="de-DE" sz="1800" i="1" smtClean="0">
                <a:solidFill>
                  <a:schemeClr val="tx1"/>
                </a:solidFill>
                <a:latin typeface="+mn-lt"/>
              </a:rPr>
              <a:t>  </a:t>
            </a:r>
            <a:r>
              <a:rPr lang="en-US" altLang="de-DE" sz="1800" smtClean="0">
                <a:solidFill>
                  <a:schemeClr val="tx1"/>
                </a:solidFill>
                <a:latin typeface="+mn-lt"/>
              </a:rPr>
              <a:t>=&gt;  fully connected graph</a:t>
            </a:r>
          </a:p>
        </p:txBody>
      </p:sp>
      <p:sp>
        <p:nvSpPr>
          <p:cNvPr id="29707" name="Rectangle 9"/>
          <p:cNvSpPr>
            <a:spLocks/>
          </p:cNvSpPr>
          <p:nvPr/>
        </p:nvSpPr>
        <p:spPr bwMode="auto">
          <a:xfrm>
            <a:off x="285750" y="2103215"/>
            <a:ext cx="1016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defRPr/>
            </a:pPr>
            <a:r>
              <a:rPr lang="en-US" altLang="de-DE" sz="1800" i="1" smtClean="0">
                <a:solidFill>
                  <a:schemeClr val="tx1"/>
                </a:solidFill>
                <a:latin typeface="+mn-lt"/>
              </a:rPr>
              <a:t>G = (V, E)</a:t>
            </a:r>
          </a:p>
        </p:txBody>
      </p:sp>
      <p:pic>
        <p:nvPicPr>
          <p:cNvPr id="26634" name="Picture 10"/>
          <p:cNvPicPr>
            <a:picLocks noChangeAspect="1" noChangeArrowheads="1"/>
          </p:cNvPicPr>
          <p:nvPr/>
        </p:nvPicPr>
        <p:blipFill>
          <a:blip r:embed="rId3"/>
          <a:srcRect/>
          <a:stretch>
            <a:fillRect/>
          </a:stretch>
        </p:blipFill>
        <p:spPr bwMode="auto">
          <a:xfrm>
            <a:off x="5160963" y="2563590"/>
            <a:ext cx="2768600" cy="1668462"/>
          </a:xfrm>
          <a:prstGeom prst="rect">
            <a:avLst/>
          </a:prstGeom>
          <a:noFill/>
          <a:ln>
            <a:noFill/>
          </a:ln>
          <a:effectLst>
            <a:outerShdw blurRad="127000" dist="76199"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2540"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FFE9045F-3A99-449C-8F80-E94F380C24F6}" type="slidenum">
              <a:rPr lang="de-DE" altLang="de-DE" sz="1000" smtClean="0"/>
              <a:pPr eaLnBrk="1" hangingPunct="1">
                <a:spcBef>
                  <a:spcPct val="0"/>
                </a:spcBef>
                <a:buFontTx/>
                <a:buNone/>
              </a:pPr>
              <a:t>5</a:t>
            </a:fld>
            <a:endParaRPr lang="de-DE" altLang="de-DE" sz="1000" smtClean="0"/>
          </a:p>
        </p:txBody>
      </p:sp>
      <p:sp>
        <p:nvSpPr>
          <p:cNvPr id="22541"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SS 2014 - lecture 1</a:t>
            </a:r>
          </a:p>
        </p:txBody>
      </p:sp>
      <p:sp>
        <p:nvSpPr>
          <p:cNvPr id="22542"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Mathematics of Biological Networks</a:t>
            </a: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a:xfrm>
            <a:off x="588963" y="-12700"/>
            <a:ext cx="7831137" cy="633413"/>
          </a:xfrm>
        </p:spPr>
        <p:txBody>
          <a:bodyPr/>
          <a:lstStyle/>
          <a:p>
            <a:pPr eaLnBrk="1" hangingPunct="1"/>
            <a:r>
              <a:rPr lang="en-US" altLang="de-DE" smtClean="0">
                <a:ea typeface="ＭＳ Ｐゴシック" pitchFamily="34" charset="-128"/>
              </a:rPr>
              <a:t>Graph Basics II</a:t>
            </a:r>
          </a:p>
        </p:txBody>
      </p:sp>
      <p:pic>
        <p:nvPicPr>
          <p:cNvPr id="27650" name="Picture 2"/>
          <p:cNvPicPr>
            <a:picLocks noChangeAspect="1" noChangeArrowheads="1"/>
          </p:cNvPicPr>
          <p:nvPr/>
        </p:nvPicPr>
        <p:blipFill>
          <a:blip r:embed="rId2"/>
          <a:srcRect/>
          <a:stretch>
            <a:fillRect/>
          </a:stretch>
        </p:blipFill>
        <p:spPr bwMode="auto">
          <a:xfrm>
            <a:off x="527050" y="2496666"/>
            <a:ext cx="3089275" cy="1876425"/>
          </a:xfrm>
          <a:prstGeom prst="rect">
            <a:avLst/>
          </a:prstGeom>
          <a:noFill/>
          <a:ln>
            <a:noFill/>
          </a:ln>
          <a:effectLst>
            <a:outerShdw blurRad="127000" dist="76199"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0725" name="Rectangle 3"/>
          <p:cNvSpPr>
            <a:spLocks/>
          </p:cNvSpPr>
          <p:nvPr/>
        </p:nvSpPr>
        <p:spPr bwMode="auto">
          <a:xfrm>
            <a:off x="527050" y="764704"/>
            <a:ext cx="1282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defRPr/>
            </a:pPr>
            <a:r>
              <a:rPr lang="en-US" altLang="de-DE" sz="1800" b="1" smtClean="0">
                <a:solidFill>
                  <a:schemeClr val="tx1"/>
                </a:solidFill>
                <a:latin typeface="+mn-lt"/>
              </a:rPr>
              <a:t>Subgraph:  </a:t>
            </a:r>
          </a:p>
        </p:txBody>
      </p:sp>
      <p:sp>
        <p:nvSpPr>
          <p:cNvPr id="30726" name="Rectangle 4"/>
          <p:cNvSpPr>
            <a:spLocks/>
          </p:cNvSpPr>
          <p:nvPr/>
        </p:nvSpPr>
        <p:spPr bwMode="auto">
          <a:xfrm>
            <a:off x="527050" y="1372716"/>
            <a:ext cx="37925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defRPr/>
            </a:pPr>
            <a:r>
              <a:rPr lang="en-US" altLang="de-DE" sz="1800" i="1" smtClean="0">
                <a:solidFill>
                  <a:schemeClr val="tx1"/>
                </a:solidFill>
                <a:latin typeface="+mn-lt"/>
              </a:rPr>
              <a:t>G' = (V', E')  </a:t>
            </a:r>
            <a:r>
              <a:rPr lang="en-US" altLang="de-DE" sz="1800" smtClean="0">
                <a:solidFill>
                  <a:schemeClr val="tx1"/>
                </a:solidFill>
                <a:latin typeface="+mn-lt"/>
              </a:rPr>
              <a:t>is a subset of  </a:t>
            </a:r>
            <a:r>
              <a:rPr lang="en-US" altLang="de-DE" sz="1800" i="1" smtClean="0">
                <a:solidFill>
                  <a:schemeClr val="tx1"/>
                </a:solidFill>
                <a:latin typeface="+mn-lt"/>
              </a:rPr>
              <a:t>G = (V, E)</a:t>
            </a:r>
          </a:p>
        </p:txBody>
      </p:sp>
      <p:sp>
        <p:nvSpPr>
          <p:cNvPr id="30727" name="Rectangle 5"/>
          <p:cNvSpPr>
            <a:spLocks/>
          </p:cNvSpPr>
          <p:nvPr/>
        </p:nvSpPr>
        <p:spPr bwMode="auto">
          <a:xfrm>
            <a:off x="4965700" y="764704"/>
            <a:ext cx="19446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defRPr/>
            </a:pPr>
            <a:r>
              <a:rPr lang="en-US" altLang="de-DE" sz="1800" b="1" smtClean="0">
                <a:solidFill>
                  <a:schemeClr val="tx1"/>
                </a:solidFill>
                <a:latin typeface="+mn-lt"/>
              </a:rPr>
              <a:t>Weighted graph:  </a:t>
            </a:r>
          </a:p>
        </p:txBody>
      </p:sp>
      <p:sp>
        <p:nvSpPr>
          <p:cNvPr id="30728" name="Rectangle 6"/>
          <p:cNvSpPr>
            <a:spLocks/>
          </p:cNvSpPr>
          <p:nvPr/>
        </p:nvSpPr>
        <p:spPr bwMode="auto">
          <a:xfrm>
            <a:off x="4965700" y="1371129"/>
            <a:ext cx="31496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defRPr/>
            </a:pPr>
            <a:r>
              <a:rPr lang="en-US" altLang="de-DE" sz="1800" smtClean="0">
                <a:solidFill>
                  <a:schemeClr val="tx1"/>
                </a:solidFill>
                <a:latin typeface="+mn-lt"/>
              </a:rPr>
              <a:t>Weights assigned to the edges</a:t>
            </a:r>
          </a:p>
        </p:txBody>
      </p:sp>
      <p:pic>
        <p:nvPicPr>
          <p:cNvPr id="27657" name="Picture 9"/>
          <p:cNvPicPr>
            <a:picLocks noChangeAspect="1" noChangeArrowheads="1"/>
          </p:cNvPicPr>
          <p:nvPr/>
        </p:nvPicPr>
        <p:blipFill>
          <a:blip r:embed="rId3"/>
          <a:srcRect/>
          <a:stretch>
            <a:fillRect/>
          </a:stretch>
        </p:blipFill>
        <p:spPr bwMode="auto">
          <a:xfrm>
            <a:off x="4784725" y="2496666"/>
            <a:ext cx="2992438" cy="1812925"/>
          </a:xfrm>
          <a:prstGeom prst="rect">
            <a:avLst/>
          </a:prstGeom>
          <a:noFill/>
          <a:ln>
            <a:noFill/>
          </a:ln>
          <a:effectLst>
            <a:outerShdw blurRad="127000" dist="76199"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3563"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378DC460-C398-499B-A764-2292E874BD0C}" type="slidenum">
              <a:rPr lang="de-DE" altLang="de-DE" sz="1000" smtClean="0"/>
              <a:pPr eaLnBrk="1" hangingPunct="1">
                <a:spcBef>
                  <a:spcPct val="0"/>
                </a:spcBef>
                <a:buFontTx/>
                <a:buNone/>
              </a:pPr>
              <a:t>6</a:t>
            </a:fld>
            <a:endParaRPr lang="de-DE" altLang="de-DE" sz="1000" smtClean="0"/>
          </a:p>
        </p:txBody>
      </p:sp>
      <p:sp>
        <p:nvSpPr>
          <p:cNvPr id="23564"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SS 2014 - lecture 1</a:t>
            </a:r>
          </a:p>
        </p:txBody>
      </p:sp>
      <p:sp>
        <p:nvSpPr>
          <p:cNvPr id="23565"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Mathematics of Biological Networks</a:t>
            </a: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a:xfrm>
            <a:off x="639763" y="-12700"/>
            <a:ext cx="7831137" cy="633413"/>
          </a:xfrm>
        </p:spPr>
        <p:txBody>
          <a:bodyPr/>
          <a:lstStyle/>
          <a:p>
            <a:pPr eaLnBrk="1" hangingPunct="1"/>
            <a:r>
              <a:rPr lang="en-US" altLang="de-DE" smtClean="0">
                <a:ea typeface="ＭＳ Ｐゴシック" pitchFamily="34" charset="-128"/>
              </a:rPr>
              <a:t>Walk the Graph</a:t>
            </a:r>
          </a:p>
        </p:txBody>
      </p:sp>
      <p:sp>
        <p:nvSpPr>
          <p:cNvPr id="31748" name="Rectangle 2"/>
          <p:cNvSpPr>
            <a:spLocks/>
          </p:cNvSpPr>
          <p:nvPr/>
        </p:nvSpPr>
        <p:spPr bwMode="auto">
          <a:xfrm>
            <a:off x="419100" y="644525"/>
            <a:ext cx="6477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defRPr/>
            </a:pPr>
            <a:r>
              <a:rPr lang="en-US" altLang="de-DE" sz="1800" b="1" smtClean="0">
                <a:solidFill>
                  <a:schemeClr val="tx1"/>
                </a:solidFill>
                <a:latin typeface="+mn-lt"/>
              </a:rPr>
              <a:t>Path</a:t>
            </a:r>
            <a:r>
              <a:rPr lang="en-US" altLang="de-DE" sz="1800" smtClean="0">
                <a:solidFill>
                  <a:schemeClr val="tx1"/>
                </a:solidFill>
                <a:latin typeface="+mn-lt"/>
              </a:rPr>
              <a:t> = sequence of connected vertices</a:t>
            </a:r>
          </a:p>
          <a:p>
            <a:pPr eaLnBrk="1" hangingPunct="1">
              <a:defRPr/>
            </a:pPr>
            <a:r>
              <a:rPr lang="en-US" altLang="de-DE" sz="1800" smtClean="0">
                <a:solidFill>
                  <a:schemeClr val="tx1"/>
                </a:solidFill>
                <a:latin typeface="+mn-lt"/>
              </a:rPr>
              <a:t>		start vertex =&gt; internal vertices =&gt; end vertex</a:t>
            </a:r>
          </a:p>
        </p:txBody>
      </p:sp>
      <p:sp>
        <p:nvSpPr>
          <p:cNvPr id="31749" name="Rectangle 3"/>
          <p:cNvSpPr>
            <a:spLocks/>
          </p:cNvSpPr>
          <p:nvPr/>
        </p:nvSpPr>
        <p:spPr bwMode="auto">
          <a:xfrm>
            <a:off x="419100" y="2179638"/>
            <a:ext cx="666908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defRPr/>
            </a:pPr>
            <a:r>
              <a:rPr lang="en-US" altLang="de-DE" sz="1800" dirty="0" smtClean="0">
                <a:solidFill>
                  <a:schemeClr val="tx1"/>
                </a:solidFill>
                <a:latin typeface="+mn-lt"/>
              </a:rPr>
              <a:t>Vertices </a:t>
            </a:r>
            <a:r>
              <a:rPr lang="en-US" altLang="de-DE" sz="1800" i="1" dirty="0" smtClean="0">
                <a:solidFill>
                  <a:schemeClr val="tx1"/>
                </a:solidFill>
                <a:latin typeface="+mn-lt"/>
              </a:rPr>
              <a:t>u</a:t>
            </a:r>
            <a:r>
              <a:rPr lang="en-US" altLang="de-DE" sz="1800" dirty="0" smtClean="0">
                <a:solidFill>
                  <a:schemeClr val="tx1"/>
                </a:solidFill>
                <a:latin typeface="+mn-lt"/>
              </a:rPr>
              <a:t> and </a:t>
            </a:r>
            <a:r>
              <a:rPr lang="en-US" altLang="de-DE" sz="1800" i="1" dirty="0" smtClean="0">
                <a:solidFill>
                  <a:schemeClr val="tx1"/>
                </a:solidFill>
                <a:latin typeface="+mn-lt"/>
              </a:rPr>
              <a:t>v</a:t>
            </a:r>
            <a:r>
              <a:rPr lang="en-US" altLang="de-DE" sz="1800" dirty="0" smtClean="0">
                <a:solidFill>
                  <a:schemeClr val="tx1"/>
                </a:solidFill>
                <a:latin typeface="+mn-lt"/>
              </a:rPr>
              <a:t> are </a:t>
            </a:r>
            <a:r>
              <a:rPr lang="en-US" altLang="de-DE" sz="1800" b="1" dirty="0" smtClean="0">
                <a:solidFill>
                  <a:schemeClr val="tx1"/>
                </a:solidFill>
                <a:latin typeface="+mn-lt"/>
              </a:rPr>
              <a:t>connected</a:t>
            </a:r>
            <a:r>
              <a:rPr lang="en-US" altLang="de-DE" sz="1800" dirty="0" smtClean="0">
                <a:solidFill>
                  <a:schemeClr val="tx1"/>
                </a:solidFill>
                <a:latin typeface="+mn-lt"/>
              </a:rPr>
              <a:t>, if there exists a path from </a:t>
            </a:r>
            <a:r>
              <a:rPr lang="en-US" altLang="de-DE" sz="1800" i="1" dirty="0" smtClean="0">
                <a:solidFill>
                  <a:schemeClr val="tx1"/>
                </a:solidFill>
                <a:latin typeface="+mn-lt"/>
              </a:rPr>
              <a:t>u</a:t>
            </a:r>
            <a:r>
              <a:rPr lang="en-US" altLang="de-DE" sz="1800" dirty="0" smtClean="0">
                <a:solidFill>
                  <a:schemeClr val="tx1"/>
                </a:solidFill>
                <a:latin typeface="+mn-lt"/>
              </a:rPr>
              <a:t> to </a:t>
            </a:r>
            <a:r>
              <a:rPr lang="en-US" altLang="de-DE" sz="1800" i="1" dirty="0" smtClean="0">
                <a:solidFill>
                  <a:schemeClr val="tx1"/>
                </a:solidFill>
                <a:latin typeface="+mn-lt"/>
              </a:rPr>
              <a:t>v</a:t>
            </a:r>
            <a:r>
              <a:rPr lang="en-US" altLang="de-DE" sz="1800" dirty="0" smtClean="0">
                <a:solidFill>
                  <a:schemeClr val="tx1"/>
                </a:solidFill>
                <a:latin typeface="+mn-lt"/>
              </a:rPr>
              <a:t>.</a:t>
            </a:r>
          </a:p>
          <a:p>
            <a:pPr eaLnBrk="1" hangingPunct="1">
              <a:defRPr/>
            </a:pPr>
            <a:r>
              <a:rPr lang="en-US" altLang="de-DE" sz="1800" dirty="0" smtClean="0">
                <a:solidFill>
                  <a:schemeClr val="tx1"/>
                </a:solidFill>
                <a:latin typeface="+mn-lt"/>
              </a:rPr>
              <a:t>		</a:t>
            </a:r>
            <a:r>
              <a:rPr lang="en-US" altLang="de-DE" sz="1800" dirty="0" smtClean="0">
                <a:solidFill>
                  <a:schemeClr val="tx1"/>
                </a:solidFill>
                <a:latin typeface="+mn-lt"/>
              </a:rPr>
              <a:t>otherwise they are </a:t>
            </a:r>
            <a:r>
              <a:rPr lang="en-US" altLang="de-DE" sz="1800" dirty="0" smtClean="0">
                <a:solidFill>
                  <a:schemeClr val="tx1"/>
                </a:solidFill>
                <a:latin typeface="+mn-lt"/>
              </a:rPr>
              <a:t>disconnected</a:t>
            </a:r>
          </a:p>
        </p:txBody>
      </p:sp>
      <p:sp>
        <p:nvSpPr>
          <p:cNvPr id="31750" name="Rectangle 4"/>
          <p:cNvSpPr>
            <a:spLocks/>
          </p:cNvSpPr>
          <p:nvPr/>
        </p:nvSpPr>
        <p:spPr bwMode="auto">
          <a:xfrm>
            <a:off x="419100" y="1411288"/>
            <a:ext cx="6704013"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defRPr/>
            </a:pPr>
            <a:r>
              <a:rPr lang="en-US" altLang="de-DE" sz="1800" dirty="0" smtClean="0">
                <a:solidFill>
                  <a:schemeClr val="tx1"/>
                </a:solidFill>
                <a:latin typeface="+mn-lt"/>
              </a:rPr>
              <a:t>Two paths are </a:t>
            </a:r>
            <a:r>
              <a:rPr lang="en-US" altLang="de-DE" sz="1800" b="1" dirty="0" smtClean="0">
                <a:solidFill>
                  <a:schemeClr val="tx1"/>
                </a:solidFill>
                <a:latin typeface="+mn-lt"/>
              </a:rPr>
              <a:t>independent</a:t>
            </a:r>
            <a:r>
              <a:rPr lang="en-US" altLang="de-DE" sz="1800" dirty="0" smtClean="0">
                <a:solidFill>
                  <a:schemeClr val="tx1"/>
                </a:solidFill>
                <a:latin typeface="+mn-lt"/>
              </a:rPr>
              <a:t> (internally vertex-disjoint), </a:t>
            </a:r>
          </a:p>
          <a:p>
            <a:pPr eaLnBrk="1" hangingPunct="1">
              <a:defRPr/>
            </a:pPr>
            <a:r>
              <a:rPr lang="en-US" altLang="de-DE" sz="1800" dirty="0" smtClean="0">
                <a:solidFill>
                  <a:schemeClr val="tx1"/>
                </a:solidFill>
                <a:latin typeface="+mn-lt"/>
              </a:rPr>
              <a:t>		if they have no internal vertices in common.</a:t>
            </a:r>
          </a:p>
        </p:txBody>
      </p:sp>
      <p:pic>
        <p:nvPicPr>
          <p:cNvPr id="28677" name="Picture 5"/>
          <p:cNvPicPr>
            <a:picLocks noChangeAspect="1" noChangeArrowheads="1"/>
          </p:cNvPicPr>
          <p:nvPr/>
        </p:nvPicPr>
        <p:blipFill>
          <a:blip r:embed="rId2"/>
          <a:srcRect/>
          <a:stretch>
            <a:fillRect/>
          </a:stretch>
        </p:blipFill>
        <p:spPr bwMode="auto">
          <a:xfrm>
            <a:off x="660400" y="4187825"/>
            <a:ext cx="3136900" cy="1919288"/>
          </a:xfrm>
          <a:prstGeom prst="rect">
            <a:avLst/>
          </a:prstGeom>
          <a:noFill/>
          <a:ln>
            <a:noFill/>
          </a:ln>
          <a:effectLst>
            <a:outerShdw blurRad="127000" dist="76199"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4583" name="Rectangle 6"/>
          <p:cNvSpPr>
            <a:spLocks/>
          </p:cNvSpPr>
          <p:nvPr/>
        </p:nvSpPr>
        <p:spPr bwMode="auto">
          <a:xfrm>
            <a:off x="4518025" y="4289425"/>
            <a:ext cx="4086423"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spcBef>
                <a:spcPct val="20000"/>
              </a:spcBef>
              <a:buChar char="•"/>
              <a:defRPr sz="3200">
                <a:solidFill>
                  <a:schemeClr val="tx1"/>
                </a:solidFill>
                <a:latin typeface="Arial" pitchFamily="34" charset="0"/>
                <a:ea typeface="ＭＳ Ｐゴシック" pitchFamily="34" charset="-128"/>
              </a:defRPr>
            </a:lvl1pPr>
            <a:lvl2pPr marL="37931725" indent="-37474525"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ts val="638"/>
              </a:spcBef>
              <a:buFontTx/>
              <a:buNone/>
            </a:pPr>
            <a:r>
              <a:rPr lang="en-US" altLang="de-DE" sz="1700" dirty="0" smtClean="0">
                <a:latin typeface="Gill Sans"/>
                <a:ea typeface="ヒラギノ角ゴ ProN W3"/>
                <a:cs typeface="ヒラギノ角ゴ ProN W3"/>
                <a:sym typeface="Gill Sans"/>
              </a:rPr>
              <a:t>There is an infinite number of paths connecting </a:t>
            </a:r>
            <a:r>
              <a:rPr lang="en-US" altLang="de-DE" sz="1700" dirty="0">
                <a:latin typeface="Gill Sans"/>
                <a:ea typeface="ヒラギノ角ゴ ProN W3"/>
                <a:cs typeface="ヒラギノ角ゴ ProN W3"/>
                <a:sym typeface="Gill Sans"/>
              </a:rPr>
              <a:t>the green to the red </a:t>
            </a:r>
            <a:r>
              <a:rPr lang="en-US" altLang="de-DE" sz="1700" dirty="0" smtClean="0">
                <a:latin typeface="Gill Sans"/>
                <a:ea typeface="ヒラギノ角ゴ ProN W3"/>
                <a:cs typeface="ヒラギノ角ゴ ProN W3"/>
                <a:sym typeface="Gill Sans"/>
              </a:rPr>
              <a:t>vertex.</a:t>
            </a:r>
          </a:p>
          <a:p>
            <a:pPr eaLnBrk="1" hangingPunct="1">
              <a:spcBef>
                <a:spcPts val="638"/>
              </a:spcBef>
              <a:buFontTx/>
              <a:buNone/>
            </a:pPr>
            <a:r>
              <a:rPr lang="en-US" altLang="de-DE" sz="1700" dirty="0" smtClean="0">
                <a:latin typeface="Gill Sans"/>
                <a:ea typeface="ヒラギノ角ゴ ProN W3"/>
                <a:cs typeface="ヒラギノ角ゴ ProN W3"/>
                <a:sym typeface="Gill Sans"/>
              </a:rPr>
              <a:t>The</a:t>
            </a:r>
            <a:r>
              <a:rPr lang="en-US" altLang="de-DE" sz="1700" dirty="0">
                <a:latin typeface="Gill Sans"/>
                <a:ea typeface="ヒラギノ角ゴ ProN W3"/>
                <a:cs typeface="ヒラギノ角ゴ ProN W3"/>
                <a:sym typeface="Gill Sans"/>
              </a:rPr>
              <a:t> </a:t>
            </a:r>
            <a:r>
              <a:rPr lang="en-US" altLang="de-DE" sz="1700" dirty="0" smtClean="0">
                <a:latin typeface="Gill Sans"/>
                <a:ea typeface="ヒラギノ角ゴ ProN W3"/>
                <a:cs typeface="ヒラギノ角ゴ ProN W3"/>
                <a:sym typeface="Gill Sans"/>
              </a:rPr>
              <a:t>shortest paths have length = 2.</a:t>
            </a:r>
            <a:endParaRPr lang="en-US" altLang="de-DE" sz="1700" dirty="0">
              <a:latin typeface="Gill Sans"/>
              <a:ea typeface="ヒラギノ角ゴ ProN W3"/>
              <a:cs typeface="ヒラギノ角ゴ ProN W3"/>
              <a:sym typeface="Gill Sans"/>
            </a:endParaRPr>
          </a:p>
          <a:p>
            <a:pPr eaLnBrk="1" hangingPunct="1">
              <a:spcBef>
                <a:spcPts val="638"/>
              </a:spcBef>
              <a:buFontTx/>
              <a:buNone/>
            </a:pPr>
            <a:r>
              <a:rPr lang="en-US" altLang="de-DE" sz="1700" dirty="0">
                <a:latin typeface="Gill Sans"/>
                <a:ea typeface="ヒラギノ角ゴ ProN W3"/>
                <a:cs typeface="ヒラギノ角ゴ ProN W3"/>
                <a:sym typeface="Gill Sans"/>
              </a:rPr>
              <a:t>F</a:t>
            </a:r>
            <a:r>
              <a:rPr lang="en-US" altLang="de-DE" sz="1700" dirty="0" smtClean="0">
                <a:latin typeface="Gill Sans"/>
                <a:ea typeface="ヒラギノ角ゴ ProN W3"/>
                <a:cs typeface="ヒラギノ角ゴ ProN W3"/>
                <a:sym typeface="Gill Sans"/>
              </a:rPr>
              <a:t>our </a:t>
            </a:r>
            <a:r>
              <a:rPr lang="en-US" altLang="de-DE" sz="1700" dirty="0">
                <a:latin typeface="Gill Sans"/>
                <a:ea typeface="ヒラギノ角ゴ ProN W3"/>
                <a:cs typeface="ヒラギノ角ゴ ProN W3"/>
                <a:sym typeface="Gill Sans"/>
              </a:rPr>
              <a:t>trails </a:t>
            </a:r>
            <a:r>
              <a:rPr lang="en-US" altLang="de-DE" sz="1700" dirty="0" smtClean="0">
                <a:latin typeface="Gill Sans"/>
                <a:ea typeface="ヒラギノ角ゴ ProN W3"/>
                <a:cs typeface="ヒラギノ角ゴ ProN W3"/>
                <a:sym typeface="Gill Sans"/>
              </a:rPr>
              <a:t>go from </a:t>
            </a:r>
            <a:r>
              <a:rPr lang="en-US" altLang="de-DE" sz="1700" dirty="0">
                <a:latin typeface="Gill Sans"/>
                <a:ea typeface="ヒラギノ角ゴ ProN W3"/>
                <a:cs typeface="ヒラギノ角ゴ ProN W3"/>
                <a:sym typeface="Gill Sans"/>
              </a:rPr>
              <a:t>the green to the red vertex.</a:t>
            </a:r>
          </a:p>
          <a:p>
            <a:pPr eaLnBrk="1" hangingPunct="1">
              <a:spcBef>
                <a:spcPts val="638"/>
              </a:spcBef>
              <a:buFontTx/>
              <a:buNone/>
            </a:pPr>
            <a:r>
              <a:rPr lang="en-US" altLang="de-DE" sz="1700" dirty="0" smtClean="0">
                <a:latin typeface="Gill Sans"/>
                <a:ea typeface="ヒラギノ角ゴ ProN W3"/>
                <a:cs typeface="ヒラギノ角ゴ ProN W3"/>
                <a:sym typeface="Gill Sans"/>
              </a:rPr>
              <a:t>Two of </a:t>
            </a:r>
            <a:r>
              <a:rPr lang="en-US" altLang="de-DE" sz="1700" dirty="0">
                <a:latin typeface="Gill Sans"/>
                <a:ea typeface="ヒラギノ角ゴ ProN W3"/>
                <a:cs typeface="ヒラギノ角ゴ ProN W3"/>
                <a:sym typeface="Gill Sans"/>
              </a:rPr>
              <a:t>them are </a:t>
            </a:r>
            <a:r>
              <a:rPr lang="en-US" altLang="de-DE" sz="1700" dirty="0" smtClean="0">
                <a:latin typeface="Gill Sans"/>
                <a:ea typeface="ヒラギノ角ゴ ProN W3"/>
                <a:cs typeface="ヒラギノ角ゴ ProN W3"/>
                <a:sym typeface="Gill Sans"/>
              </a:rPr>
              <a:t>independent.</a:t>
            </a:r>
            <a:endParaRPr lang="en-US" altLang="de-DE" sz="1700" dirty="0">
              <a:latin typeface="Gill Sans"/>
              <a:ea typeface="ヒラギノ角ゴ ProN W3"/>
              <a:cs typeface="ヒラギノ角ゴ ProN W3"/>
              <a:sym typeface="Gill Sans"/>
            </a:endParaRPr>
          </a:p>
        </p:txBody>
      </p:sp>
      <p:sp>
        <p:nvSpPr>
          <p:cNvPr id="31753" name="Rectangle 7"/>
          <p:cNvSpPr>
            <a:spLocks/>
          </p:cNvSpPr>
          <p:nvPr/>
        </p:nvSpPr>
        <p:spPr bwMode="auto">
          <a:xfrm>
            <a:off x="419100" y="3589338"/>
            <a:ext cx="67040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defRPr/>
            </a:pPr>
            <a:r>
              <a:rPr lang="en-US" altLang="de-DE" sz="1800" b="1" smtClean="0">
                <a:solidFill>
                  <a:schemeClr val="tx1"/>
                </a:solidFill>
                <a:latin typeface="+mn-lt"/>
              </a:rPr>
              <a:t>Length</a:t>
            </a:r>
            <a:r>
              <a:rPr lang="en-US" altLang="de-DE" sz="1800" smtClean="0">
                <a:solidFill>
                  <a:schemeClr val="tx1"/>
                </a:solidFill>
                <a:latin typeface="+mn-lt"/>
              </a:rPr>
              <a:t> of a path = number of vertices ||  sum of the edge weights</a:t>
            </a:r>
          </a:p>
        </p:txBody>
      </p:sp>
      <p:sp>
        <p:nvSpPr>
          <p:cNvPr id="31754" name="Rectangle 8"/>
          <p:cNvSpPr>
            <a:spLocks/>
          </p:cNvSpPr>
          <p:nvPr/>
        </p:nvSpPr>
        <p:spPr bwMode="auto">
          <a:xfrm>
            <a:off x="419100" y="3032125"/>
            <a:ext cx="43164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defRPr/>
            </a:pPr>
            <a:r>
              <a:rPr lang="en-US" altLang="de-DE" sz="1800" b="1" smtClean="0">
                <a:solidFill>
                  <a:schemeClr val="tx1"/>
                </a:solidFill>
                <a:latin typeface="+mn-lt"/>
              </a:rPr>
              <a:t>Trail</a:t>
            </a:r>
            <a:r>
              <a:rPr lang="en-US" altLang="de-DE" sz="1800" smtClean="0">
                <a:solidFill>
                  <a:schemeClr val="tx1"/>
                </a:solidFill>
                <a:latin typeface="+mn-lt"/>
              </a:rPr>
              <a:t> = path, in which all edges are distinct</a:t>
            </a:r>
          </a:p>
        </p:txBody>
      </p:sp>
      <p:sp>
        <p:nvSpPr>
          <p:cNvPr id="24586"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476CBF02-2ED1-42D6-B657-10508E39CE18}" type="slidenum">
              <a:rPr lang="de-DE" altLang="de-DE" sz="1000" smtClean="0"/>
              <a:pPr eaLnBrk="1" hangingPunct="1">
                <a:spcBef>
                  <a:spcPct val="0"/>
                </a:spcBef>
                <a:buFontTx/>
                <a:buNone/>
              </a:pPr>
              <a:t>7</a:t>
            </a:fld>
            <a:endParaRPr lang="de-DE" altLang="de-DE" sz="1000" smtClean="0"/>
          </a:p>
        </p:txBody>
      </p:sp>
      <p:sp>
        <p:nvSpPr>
          <p:cNvPr id="24587"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SS 2014 - lecture 1</a:t>
            </a:r>
          </a:p>
        </p:txBody>
      </p:sp>
      <p:sp>
        <p:nvSpPr>
          <p:cNvPr id="24588"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Mathematics of Biological Networks</a:t>
            </a: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a:xfrm>
            <a:off x="690563" y="-12700"/>
            <a:ext cx="7831137" cy="633413"/>
          </a:xfrm>
        </p:spPr>
        <p:txBody>
          <a:bodyPr/>
          <a:lstStyle/>
          <a:p>
            <a:pPr eaLnBrk="1" hangingPunct="1"/>
            <a:r>
              <a:rPr lang="en-US" altLang="de-DE" smtClean="0">
                <a:ea typeface="ＭＳ Ｐゴシック" pitchFamily="34" charset="-128"/>
              </a:rPr>
              <a:t>Local Connectivity:  Degree</a:t>
            </a:r>
          </a:p>
        </p:txBody>
      </p:sp>
      <p:sp>
        <p:nvSpPr>
          <p:cNvPr id="32772" name="Rectangle 2"/>
          <p:cNvSpPr>
            <a:spLocks/>
          </p:cNvSpPr>
          <p:nvPr/>
        </p:nvSpPr>
        <p:spPr bwMode="auto">
          <a:xfrm>
            <a:off x="419100" y="692696"/>
            <a:ext cx="624369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defRPr/>
            </a:pPr>
            <a:r>
              <a:rPr lang="en-US" altLang="de-DE" sz="1800" b="1" dirty="0" smtClean="0">
                <a:solidFill>
                  <a:schemeClr val="tx1"/>
                </a:solidFill>
                <a:latin typeface="+mn-lt"/>
              </a:rPr>
              <a:t>Degree</a:t>
            </a:r>
            <a:r>
              <a:rPr lang="en-US" altLang="de-DE" sz="1800" dirty="0" smtClean="0">
                <a:solidFill>
                  <a:schemeClr val="tx1"/>
                </a:solidFill>
                <a:latin typeface="+mn-lt"/>
              </a:rPr>
              <a:t> </a:t>
            </a:r>
            <a:r>
              <a:rPr lang="en-US" altLang="de-DE" sz="1800" i="1" dirty="0" smtClean="0">
                <a:solidFill>
                  <a:schemeClr val="tx1"/>
                </a:solidFill>
                <a:latin typeface="+mn-lt"/>
              </a:rPr>
              <a:t>k</a:t>
            </a:r>
            <a:r>
              <a:rPr lang="en-US" altLang="de-DE" sz="1800" dirty="0" smtClean="0">
                <a:solidFill>
                  <a:schemeClr val="tx1"/>
                </a:solidFill>
                <a:latin typeface="+mn-lt"/>
              </a:rPr>
              <a:t> of a vertex  =  number of edges at this vertex</a:t>
            </a:r>
          </a:p>
          <a:p>
            <a:pPr eaLnBrk="1" hangingPunct="1">
              <a:defRPr/>
            </a:pPr>
            <a:r>
              <a:rPr lang="en-US" altLang="de-DE" sz="1800" dirty="0" smtClean="0">
                <a:solidFill>
                  <a:schemeClr val="tx1"/>
                </a:solidFill>
                <a:latin typeface="+mn-lt"/>
              </a:rPr>
              <a:t>		Directed graph  =&gt;  distinguish </a:t>
            </a:r>
            <a:r>
              <a:rPr lang="en-US" altLang="de-DE" sz="1800" i="1" dirty="0" smtClean="0">
                <a:solidFill>
                  <a:schemeClr val="tx1"/>
                </a:solidFill>
                <a:latin typeface="+mn-lt"/>
              </a:rPr>
              <a:t>k</a:t>
            </a:r>
            <a:r>
              <a:rPr lang="en-US" altLang="de-DE" sz="1800" i="1" baseline="-6000" dirty="0" smtClean="0">
                <a:solidFill>
                  <a:schemeClr val="tx1"/>
                </a:solidFill>
                <a:latin typeface="+mn-lt"/>
              </a:rPr>
              <a:t>in</a:t>
            </a:r>
            <a:r>
              <a:rPr lang="en-US" altLang="de-DE" sz="1800" dirty="0" smtClean="0">
                <a:solidFill>
                  <a:schemeClr val="tx1"/>
                </a:solidFill>
                <a:latin typeface="+mn-lt"/>
              </a:rPr>
              <a:t>  and </a:t>
            </a:r>
            <a:r>
              <a:rPr lang="en-US" altLang="de-DE" sz="1800" i="1" dirty="0" err="1" smtClean="0">
                <a:solidFill>
                  <a:schemeClr val="tx1"/>
                </a:solidFill>
                <a:latin typeface="+mn-lt"/>
              </a:rPr>
              <a:t>k</a:t>
            </a:r>
            <a:r>
              <a:rPr lang="en-US" altLang="de-DE" sz="1800" i="1" baseline="-6000" dirty="0" err="1" smtClean="0">
                <a:solidFill>
                  <a:schemeClr val="tx1"/>
                </a:solidFill>
                <a:latin typeface="+mn-lt"/>
              </a:rPr>
              <a:t>out</a:t>
            </a:r>
            <a:r>
              <a:rPr lang="en-US" altLang="de-DE" sz="1800" i="1" dirty="0" smtClean="0">
                <a:solidFill>
                  <a:schemeClr val="tx1"/>
                </a:solidFill>
                <a:latin typeface="+mn-lt"/>
              </a:rPr>
              <a:t> </a:t>
            </a:r>
          </a:p>
        </p:txBody>
      </p:sp>
      <p:sp>
        <p:nvSpPr>
          <p:cNvPr id="32773" name="Rectangle 3"/>
          <p:cNvSpPr>
            <a:spLocks/>
          </p:cNvSpPr>
          <p:nvPr/>
        </p:nvSpPr>
        <p:spPr bwMode="auto">
          <a:xfrm>
            <a:off x="419100" y="1640433"/>
            <a:ext cx="6521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defRPr/>
            </a:pPr>
            <a:r>
              <a:rPr lang="en-US" altLang="de-DE" sz="1800" b="1" smtClean="0">
                <a:solidFill>
                  <a:schemeClr val="tx1"/>
                </a:solidFill>
                <a:latin typeface="+mn-lt"/>
              </a:rPr>
              <a:t>Degree distribution</a:t>
            </a:r>
            <a:r>
              <a:rPr lang="en-US" altLang="de-DE" sz="1800" smtClean="0">
                <a:solidFill>
                  <a:schemeClr val="tx1"/>
                </a:solidFill>
                <a:latin typeface="+mn-lt"/>
              </a:rPr>
              <a:t> </a:t>
            </a:r>
            <a:r>
              <a:rPr lang="en-US" altLang="de-DE" sz="1800" i="1" smtClean="0">
                <a:solidFill>
                  <a:schemeClr val="tx1"/>
                </a:solidFill>
                <a:latin typeface="+mn-lt"/>
              </a:rPr>
              <a:t>P(k)</a:t>
            </a:r>
            <a:r>
              <a:rPr lang="en-US" altLang="de-DE" sz="1800" smtClean="0">
                <a:solidFill>
                  <a:schemeClr val="tx1"/>
                </a:solidFill>
                <a:latin typeface="+mn-lt"/>
              </a:rPr>
              <a:t> = fraction of nodes with </a:t>
            </a:r>
            <a:r>
              <a:rPr lang="en-US" altLang="de-DE" sz="1800" i="1" smtClean="0">
                <a:solidFill>
                  <a:schemeClr val="tx1"/>
                </a:solidFill>
                <a:latin typeface="+mn-lt"/>
              </a:rPr>
              <a:t>k</a:t>
            </a:r>
            <a:r>
              <a:rPr lang="en-US" altLang="de-DE" sz="1800" smtClean="0">
                <a:solidFill>
                  <a:schemeClr val="tx1"/>
                </a:solidFill>
                <a:latin typeface="+mn-lt"/>
              </a:rPr>
              <a:t> connections</a:t>
            </a:r>
          </a:p>
        </p:txBody>
      </p:sp>
      <p:pic>
        <p:nvPicPr>
          <p:cNvPr id="2662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8550" y="2157958"/>
            <a:ext cx="12938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26630" name="Group 5"/>
          <p:cNvGrpSpPr>
            <a:grpSpLocks/>
          </p:cNvGrpSpPr>
          <p:nvPr/>
        </p:nvGrpSpPr>
        <p:grpSpPr bwMode="auto">
          <a:xfrm>
            <a:off x="509588" y="2527846"/>
            <a:ext cx="7740650" cy="3286125"/>
            <a:chOff x="0" y="0"/>
            <a:chExt cx="6936" cy="2944"/>
          </a:xfrm>
        </p:grpSpPr>
        <p:pic>
          <p:nvPicPr>
            <p:cNvPr id="31750" name="Picture 6"/>
            <p:cNvPicPr>
              <a:picLocks noChangeAspect="1" noChangeArrowheads="1"/>
            </p:cNvPicPr>
            <p:nvPr/>
          </p:nvPicPr>
          <p:blipFill>
            <a:blip r:embed="rId3"/>
            <a:srcRect/>
            <a:stretch>
              <a:fillRect/>
            </a:stretch>
          </p:blipFill>
          <p:spPr bwMode="auto">
            <a:xfrm>
              <a:off x="296" y="486"/>
              <a:ext cx="2408" cy="1451"/>
            </a:xfrm>
            <a:prstGeom prst="rect">
              <a:avLst/>
            </a:prstGeom>
            <a:noFill/>
            <a:ln>
              <a:noFill/>
            </a:ln>
            <a:effectLst>
              <a:outerShdw blurRad="127000" dist="76199"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1751" name="Picture 7"/>
            <p:cNvPicPr>
              <a:picLocks noChangeAspect="1" noChangeArrowheads="1"/>
            </p:cNvPicPr>
            <p:nvPr/>
          </p:nvPicPr>
          <p:blipFill>
            <a:blip r:embed="rId4"/>
            <a:srcRect/>
            <a:stretch>
              <a:fillRect/>
            </a:stretch>
          </p:blipFill>
          <p:spPr bwMode="auto">
            <a:xfrm>
              <a:off x="4172" y="0"/>
              <a:ext cx="2455" cy="1451"/>
            </a:xfrm>
            <a:prstGeom prst="rect">
              <a:avLst/>
            </a:prstGeom>
            <a:noFill/>
            <a:ln>
              <a:noFill/>
            </a:ln>
            <a:effectLst>
              <a:outerShdw blurRad="127000" dist="76199"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aphicFrame>
        <p:nvGraphicFramePr>
          <p:cNvPr id="31752" name="Group 8"/>
          <p:cNvGraphicFramePr>
            <a:graphicFrameLocks noGrp="1"/>
          </p:cNvGraphicFramePr>
          <p:nvPr>
            <p:extLst>
              <p:ext uri="{D42A27DB-BD31-4B8C-83A1-F6EECF244321}">
                <p14:modId xmlns:p14="http://schemas.microsoft.com/office/powerpoint/2010/main" val="3560851537"/>
              </p:ext>
            </p:extLst>
          </p:nvPr>
        </p:nvGraphicFramePr>
        <p:xfrm>
          <a:off x="509588" y="4993233"/>
          <a:ext cx="3375024" cy="901700"/>
        </p:xfrm>
        <a:graphic>
          <a:graphicData uri="http://schemas.openxmlformats.org/drawingml/2006/table">
            <a:tbl>
              <a:tblPr/>
              <a:tblGrid>
                <a:gridCol w="562504"/>
                <a:gridCol w="562504"/>
                <a:gridCol w="562504"/>
                <a:gridCol w="562504"/>
                <a:gridCol w="562504"/>
                <a:gridCol w="562504"/>
              </a:tblGrid>
              <a:tr h="450850">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de-DE" sz="1700" b="0" i="1" u="none" strike="noStrike" cap="none" normalizeH="0" baseline="0" smtClean="0">
                          <a:ln>
                            <a:noFill/>
                          </a:ln>
                          <a:solidFill>
                            <a:schemeClr val="tx1"/>
                          </a:solidFill>
                          <a:effectLst/>
                          <a:latin typeface="Gill Sans" charset="0"/>
                          <a:ea typeface="ヒラギノ角ゴ ProN W3" charset="-128"/>
                          <a:sym typeface="Gill Sans" charset="0"/>
                        </a:rPr>
                        <a:t>k</a:t>
                      </a:r>
                    </a:p>
                  </a:txBody>
                  <a:tcPr marL="35715" marR="35715" marT="35711" marB="35711" anchor="ctr" horzOverflow="overflow">
                    <a:lnL>
                      <a:noFill/>
                    </a:lnL>
                    <a:lnR w="25400" cap="flat" cmpd="sng" algn="ctr">
                      <a:solidFill>
                        <a:srgbClr val="000000"/>
                      </a:solidFill>
                      <a:prstDash val="solid"/>
                      <a:round/>
                      <a:headEnd type="none" w="med" len="med"/>
                      <a:tailEnd type="none" w="med" len="med"/>
                    </a:lnR>
                    <a:lnT>
                      <a:noFill/>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de-DE" sz="1700" b="0" i="0" u="none" strike="noStrike" cap="none" normalizeH="0" baseline="0" smtClean="0">
                          <a:ln>
                            <a:noFill/>
                          </a:ln>
                          <a:solidFill>
                            <a:schemeClr val="tx1"/>
                          </a:solidFill>
                          <a:effectLst/>
                          <a:latin typeface="Gill Sans" charset="0"/>
                          <a:ea typeface="ヒラギノ角ゴ ProN W3" charset="-128"/>
                          <a:sym typeface="Gill Sans" charset="0"/>
                        </a:rPr>
                        <a:t>0</a:t>
                      </a:r>
                    </a:p>
                  </a:txBody>
                  <a:tcPr marL="35715" marR="35715" marT="35711" marB="35711" anchor="ctr" horzOverflow="overflow">
                    <a:lnL w="25400" cap="flat" cmpd="sng" algn="ctr">
                      <a:solidFill>
                        <a:srgbClr val="000000"/>
                      </a:solidFill>
                      <a:prstDash val="solid"/>
                      <a:round/>
                      <a:headEnd type="none" w="med" len="med"/>
                      <a:tailEnd type="none" w="med" len="med"/>
                    </a:lnL>
                    <a:lnR>
                      <a:noFill/>
                    </a:lnR>
                    <a:lnT>
                      <a:noFill/>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de-DE" sz="1700" b="0" i="0" u="none" strike="noStrike" cap="none" normalizeH="0" baseline="0" smtClean="0">
                          <a:ln>
                            <a:noFill/>
                          </a:ln>
                          <a:solidFill>
                            <a:schemeClr val="tx1"/>
                          </a:solidFill>
                          <a:effectLst/>
                          <a:latin typeface="Gill Sans" charset="0"/>
                          <a:ea typeface="ヒラギノ角ゴ ProN W3" charset="-128"/>
                          <a:sym typeface="Gill Sans" charset="0"/>
                        </a:rPr>
                        <a:t>1</a:t>
                      </a:r>
                    </a:p>
                  </a:txBody>
                  <a:tcPr marL="35715" marR="35715" marT="35711" marB="35711"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de-DE" sz="1700" b="0" i="0" u="none" strike="noStrike" cap="none" normalizeH="0" baseline="0" smtClean="0">
                          <a:ln>
                            <a:noFill/>
                          </a:ln>
                          <a:solidFill>
                            <a:schemeClr val="tx1"/>
                          </a:solidFill>
                          <a:effectLst/>
                          <a:latin typeface="Gill Sans" charset="0"/>
                          <a:ea typeface="ヒラギノ角ゴ ProN W3" charset="-128"/>
                          <a:sym typeface="Gill Sans" charset="0"/>
                        </a:rPr>
                        <a:t>2</a:t>
                      </a:r>
                    </a:p>
                  </a:txBody>
                  <a:tcPr marL="35715" marR="35715" marT="35711" marB="35711"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de-DE" sz="1700" b="0" i="0" u="none" strike="noStrike" cap="none" normalizeH="0" baseline="0" smtClean="0">
                          <a:ln>
                            <a:noFill/>
                          </a:ln>
                          <a:solidFill>
                            <a:schemeClr val="tx1"/>
                          </a:solidFill>
                          <a:effectLst/>
                          <a:latin typeface="Gill Sans" charset="0"/>
                          <a:ea typeface="ヒラギノ角ゴ ProN W3" charset="-128"/>
                          <a:sym typeface="Gill Sans" charset="0"/>
                        </a:rPr>
                        <a:t>3</a:t>
                      </a:r>
                    </a:p>
                  </a:txBody>
                  <a:tcPr marL="35715" marR="35715" marT="35711" marB="35711"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de-DE" sz="1700" b="0" i="0" u="none" strike="noStrike" cap="none" normalizeH="0" baseline="0" smtClean="0">
                          <a:ln>
                            <a:noFill/>
                          </a:ln>
                          <a:solidFill>
                            <a:schemeClr val="tx1"/>
                          </a:solidFill>
                          <a:effectLst/>
                          <a:latin typeface="Gill Sans" charset="0"/>
                          <a:ea typeface="ヒラギノ角ゴ ProN W3" charset="-128"/>
                          <a:sym typeface="Gill Sans" charset="0"/>
                        </a:rPr>
                        <a:t>4</a:t>
                      </a:r>
                    </a:p>
                  </a:txBody>
                  <a:tcPr marL="35715" marR="35715" marT="35711" marB="35711"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r>
              <a:tr h="450850">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de-DE" sz="1700" b="0" i="1" u="none" strike="noStrike" cap="none" normalizeH="0" baseline="0" smtClean="0">
                          <a:ln>
                            <a:noFill/>
                          </a:ln>
                          <a:solidFill>
                            <a:schemeClr val="tx1"/>
                          </a:solidFill>
                          <a:effectLst/>
                          <a:latin typeface="Gill Sans" charset="0"/>
                          <a:ea typeface="ヒラギノ角ゴ ProN W3" charset="-128"/>
                          <a:sym typeface="Gill Sans" charset="0"/>
                        </a:rPr>
                        <a:t>P(k)</a:t>
                      </a:r>
                    </a:p>
                  </a:txBody>
                  <a:tcPr marL="35715" marR="35715" marT="35711" marB="35711" anchor="ctr" horzOverflow="overflow">
                    <a:lnL>
                      <a:noFill/>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de-DE" sz="1700" b="0" i="0" u="none" strike="noStrike" cap="none" normalizeH="0" baseline="0" smtClean="0">
                          <a:ln>
                            <a:noFill/>
                          </a:ln>
                          <a:solidFill>
                            <a:schemeClr val="tx1"/>
                          </a:solidFill>
                          <a:effectLst/>
                          <a:latin typeface="Gill Sans" charset="0"/>
                          <a:ea typeface="ヒラギノ角ゴ ProN W3" charset="-128"/>
                          <a:sym typeface="Gill Sans" charset="0"/>
                        </a:rPr>
                        <a:t>0</a:t>
                      </a:r>
                    </a:p>
                  </a:txBody>
                  <a:tcPr marL="35715" marR="35715" marT="35711" marB="35711" anchor="ctr" horzOverflow="overflow">
                    <a:lnL w="25400" cap="flat" cmpd="sng" algn="ctr">
                      <a:solidFill>
                        <a:srgbClr val="000000"/>
                      </a:solidFill>
                      <a:prstDash val="solid"/>
                      <a:round/>
                      <a:headEnd type="none" w="med" len="med"/>
                      <a:tailEnd type="none" w="med" len="med"/>
                    </a:lnL>
                    <a:lnR>
                      <a:noFill/>
                    </a:lnR>
                    <a:lnT w="254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de-DE" sz="1700" b="0" i="0" u="none" strike="noStrike" cap="none" normalizeH="0" baseline="0" smtClean="0">
                          <a:ln>
                            <a:noFill/>
                          </a:ln>
                          <a:solidFill>
                            <a:schemeClr val="tx1"/>
                          </a:solidFill>
                          <a:effectLst/>
                          <a:latin typeface="Gill Sans" charset="0"/>
                          <a:ea typeface="ヒラギノ角ゴ ProN W3" charset="-128"/>
                          <a:sym typeface="Gill Sans" charset="0"/>
                        </a:rPr>
                        <a:t>3/7</a:t>
                      </a:r>
                    </a:p>
                  </a:txBody>
                  <a:tcPr marL="35715" marR="35715" marT="35711" marB="35711"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de-DE" sz="1700" b="0" i="0" u="none" strike="noStrike" cap="none" normalizeH="0" baseline="0" smtClean="0">
                          <a:ln>
                            <a:noFill/>
                          </a:ln>
                          <a:solidFill>
                            <a:schemeClr val="tx1"/>
                          </a:solidFill>
                          <a:effectLst/>
                          <a:latin typeface="Gill Sans" charset="0"/>
                          <a:ea typeface="ヒラギノ角ゴ ProN W3" charset="-128"/>
                          <a:sym typeface="Gill Sans" charset="0"/>
                        </a:rPr>
                        <a:t>1/7</a:t>
                      </a:r>
                    </a:p>
                  </a:txBody>
                  <a:tcPr marL="35715" marR="35715" marT="35711" marB="35711"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de-DE" sz="1700" b="0" i="0" u="none" strike="noStrike" cap="none" normalizeH="0" baseline="0" smtClean="0">
                          <a:ln>
                            <a:noFill/>
                          </a:ln>
                          <a:solidFill>
                            <a:schemeClr val="tx1"/>
                          </a:solidFill>
                          <a:effectLst/>
                          <a:latin typeface="Gill Sans" charset="0"/>
                          <a:ea typeface="ヒラギノ角ゴ ProN W3" charset="-128"/>
                          <a:sym typeface="Gill Sans" charset="0"/>
                        </a:rPr>
                        <a:t>1/7</a:t>
                      </a:r>
                    </a:p>
                  </a:txBody>
                  <a:tcPr marL="35715" marR="35715" marT="35711" marB="35711"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de-DE" sz="1700" b="0" i="0" u="none" strike="noStrike" cap="none" normalizeH="0" baseline="0" smtClean="0">
                          <a:ln>
                            <a:noFill/>
                          </a:ln>
                          <a:solidFill>
                            <a:schemeClr val="tx1"/>
                          </a:solidFill>
                          <a:effectLst/>
                          <a:latin typeface="Gill Sans" charset="0"/>
                          <a:ea typeface="ヒラギノ角ゴ ProN W3" charset="-128"/>
                          <a:sym typeface="Gill Sans" charset="0"/>
                        </a:rPr>
                        <a:t>2/7</a:t>
                      </a:r>
                    </a:p>
                  </a:txBody>
                  <a:tcPr marL="35715" marR="35715" marT="35711" marB="35711"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r>
            </a:tbl>
          </a:graphicData>
        </a:graphic>
      </p:graphicFrame>
      <p:graphicFrame>
        <p:nvGraphicFramePr>
          <p:cNvPr id="31797" name="Group 53"/>
          <p:cNvGraphicFramePr>
            <a:graphicFrameLocks noGrp="1"/>
          </p:cNvGraphicFramePr>
          <p:nvPr>
            <p:extLst>
              <p:ext uri="{D42A27DB-BD31-4B8C-83A1-F6EECF244321}">
                <p14:modId xmlns:p14="http://schemas.microsoft.com/office/powerpoint/2010/main" val="3792543278"/>
              </p:ext>
            </p:extLst>
          </p:nvPr>
        </p:nvGraphicFramePr>
        <p:xfrm>
          <a:off x="4875213" y="4670971"/>
          <a:ext cx="3375026" cy="1214438"/>
        </p:xfrm>
        <a:graphic>
          <a:graphicData uri="http://schemas.openxmlformats.org/drawingml/2006/table">
            <a:tbl>
              <a:tblPr/>
              <a:tblGrid>
                <a:gridCol w="765631"/>
                <a:gridCol w="583710"/>
                <a:gridCol w="675228"/>
                <a:gridCol w="675229"/>
                <a:gridCol w="675228"/>
              </a:tblGrid>
              <a:tr h="404068">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de-DE" sz="1700" b="0" i="1" u="none" strike="noStrike" cap="none" normalizeH="0" baseline="0" smtClean="0">
                          <a:ln>
                            <a:noFill/>
                          </a:ln>
                          <a:solidFill>
                            <a:schemeClr val="tx1"/>
                          </a:solidFill>
                          <a:effectLst/>
                          <a:latin typeface="Gill Sans" charset="0"/>
                          <a:ea typeface="ヒラギノ角ゴ ProN W3" charset="-128"/>
                          <a:sym typeface="Gill Sans" charset="0"/>
                        </a:rPr>
                        <a:t>k</a:t>
                      </a:r>
                    </a:p>
                  </a:txBody>
                  <a:tcPr marL="35715" marR="35715" marT="35719" marB="35719" anchor="ctr" horzOverflow="overflow">
                    <a:lnL>
                      <a:noFill/>
                    </a:lnL>
                    <a:lnR w="25400" cap="flat" cmpd="sng" algn="ctr">
                      <a:solidFill>
                        <a:srgbClr val="000000"/>
                      </a:solidFill>
                      <a:prstDash val="solid"/>
                      <a:round/>
                      <a:headEnd type="none" w="med" len="med"/>
                      <a:tailEnd type="none" w="med" len="med"/>
                    </a:lnR>
                    <a:lnT>
                      <a:noFill/>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de-DE" sz="1700" b="0" i="0" u="none" strike="noStrike" cap="none" normalizeH="0" baseline="0" smtClean="0">
                          <a:ln>
                            <a:noFill/>
                          </a:ln>
                          <a:solidFill>
                            <a:schemeClr val="tx1"/>
                          </a:solidFill>
                          <a:effectLst/>
                          <a:latin typeface="Gill Sans" charset="0"/>
                          <a:ea typeface="ヒラギノ角ゴ ProN W3" charset="-128"/>
                          <a:sym typeface="Gill Sans" charset="0"/>
                        </a:rPr>
                        <a:t>0</a:t>
                      </a:r>
                    </a:p>
                  </a:txBody>
                  <a:tcPr marL="35715" marR="35715" marT="35719" marB="35719" anchor="ctr" horzOverflow="overflow">
                    <a:lnL w="25400" cap="flat" cmpd="sng" algn="ctr">
                      <a:solidFill>
                        <a:srgbClr val="000000"/>
                      </a:solidFill>
                      <a:prstDash val="solid"/>
                      <a:round/>
                      <a:headEnd type="none" w="med" len="med"/>
                      <a:tailEnd type="none" w="med" len="med"/>
                    </a:lnL>
                    <a:lnR>
                      <a:noFill/>
                    </a:lnR>
                    <a:lnT>
                      <a:noFill/>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de-DE" sz="1700" b="0" i="0" u="none" strike="noStrike" cap="none" normalizeH="0" baseline="0" smtClean="0">
                          <a:ln>
                            <a:noFill/>
                          </a:ln>
                          <a:solidFill>
                            <a:schemeClr val="tx1"/>
                          </a:solidFill>
                          <a:effectLst/>
                          <a:latin typeface="Gill Sans" charset="0"/>
                          <a:ea typeface="ヒラギノ角ゴ ProN W3" charset="-128"/>
                          <a:sym typeface="Gill Sans" charset="0"/>
                        </a:rPr>
                        <a:t>1</a:t>
                      </a:r>
                    </a:p>
                  </a:txBody>
                  <a:tcPr marL="35715" marR="35715" marT="35719" marB="35719"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de-DE" sz="1700" b="0" i="0" u="none" strike="noStrike" cap="none" normalizeH="0" baseline="0" smtClean="0">
                          <a:ln>
                            <a:noFill/>
                          </a:ln>
                          <a:solidFill>
                            <a:schemeClr val="tx1"/>
                          </a:solidFill>
                          <a:effectLst/>
                          <a:latin typeface="Gill Sans" charset="0"/>
                          <a:ea typeface="ヒラギノ角ゴ ProN W3" charset="-128"/>
                          <a:sym typeface="Gill Sans" charset="0"/>
                        </a:rPr>
                        <a:t>2</a:t>
                      </a:r>
                    </a:p>
                  </a:txBody>
                  <a:tcPr marL="35715" marR="35715" marT="35719" marB="35719"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de-DE" sz="1700" b="0" i="0" u="none" strike="noStrike" cap="none" normalizeH="0" baseline="0" smtClean="0">
                          <a:ln>
                            <a:noFill/>
                          </a:ln>
                          <a:solidFill>
                            <a:schemeClr val="tx1"/>
                          </a:solidFill>
                          <a:effectLst/>
                          <a:latin typeface="Gill Sans" charset="0"/>
                          <a:ea typeface="ヒラギノ角ゴ ProN W3" charset="-128"/>
                          <a:sym typeface="Gill Sans" charset="0"/>
                        </a:rPr>
                        <a:t>3</a:t>
                      </a:r>
                    </a:p>
                  </a:txBody>
                  <a:tcPr marL="35715" marR="35715" marT="35719" marB="35719"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r>
              <a:tr h="405185">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de-DE" sz="1700" b="0" i="1" u="none" strike="noStrike" cap="none" normalizeH="0" baseline="0" smtClean="0">
                          <a:ln>
                            <a:noFill/>
                          </a:ln>
                          <a:solidFill>
                            <a:schemeClr val="tx1"/>
                          </a:solidFill>
                          <a:effectLst/>
                          <a:latin typeface="Gill Sans" charset="0"/>
                          <a:ea typeface="ヒラギノ角ゴ ProN W3" charset="-128"/>
                          <a:sym typeface="Gill Sans" charset="0"/>
                        </a:rPr>
                        <a:t>P(k</a:t>
                      </a:r>
                      <a:r>
                        <a:rPr kumimoji="0" lang="en-US" altLang="de-DE" sz="1700" b="0" i="1" u="none" strike="noStrike" cap="none" normalizeH="0" baseline="-6000" smtClean="0">
                          <a:ln>
                            <a:noFill/>
                          </a:ln>
                          <a:solidFill>
                            <a:schemeClr val="tx1"/>
                          </a:solidFill>
                          <a:effectLst/>
                          <a:latin typeface="Gill Sans" charset="0"/>
                          <a:ea typeface="ヒラギノ角ゴ ProN W3" charset="-128"/>
                          <a:sym typeface="Gill Sans" charset="0"/>
                        </a:rPr>
                        <a:t>in</a:t>
                      </a:r>
                      <a:r>
                        <a:rPr kumimoji="0" lang="en-US" altLang="de-DE" sz="1700" b="0" i="1" u="none" strike="noStrike" cap="none" normalizeH="0" baseline="0" smtClean="0">
                          <a:ln>
                            <a:noFill/>
                          </a:ln>
                          <a:solidFill>
                            <a:schemeClr val="tx1"/>
                          </a:solidFill>
                          <a:effectLst/>
                          <a:latin typeface="Gill Sans" charset="0"/>
                          <a:ea typeface="ヒラギノ角ゴ ProN W3" charset="-128"/>
                          <a:sym typeface="Gill Sans" charset="0"/>
                        </a:rPr>
                        <a:t>)</a:t>
                      </a:r>
                    </a:p>
                  </a:txBody>
                  <a:tcPr marL="35715" marR="35715" marT="35719" marB="35719" anchor="ctr" horzOverflow="overflow">
                    <a:lnL>
                      <a:noFill/>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de-DE" sz="1700" b="0" i="0" u="none" strike="noStrike" cap="none" normalizeH="0" baseline="0" smtClean="0">
                          <a:ln>
                            <a:noFill/>
                          </a:ln>
                          <a:solidFill>
                            <a:schemeClr val="tx1"/>
                          </a:solidFill>
                          <a:effectLst/>
                          <a:latin typeface="Gill Sans" charset="0"/>
                          <a:ea typeface="ヒラギノ角ゴ ProN W3" charset="-128"/>
                          <a:sym typeface="Gill Sans" charset="0"/>
                        </a:rPr>
                        <a:t>1/7</a:t>
                      </a:r>
                    </a:p>
                  </a:txBody>
                  <a:tcPr marL="35715" marR="35715" marT="35719" marB="35719" anchor="ctr" horzOverflow="overflow">
                    <a:lnL w="25400" cap="flat" cmpd="sng" algn="ctr">
                      <a:solidFill>
                        <a:srgbClr val="000000"/>
                      </a:solidFill>
                      <a:prstDash val="solid"/>
                      <a:round/>
                      <a:headEnd type="none" w="med" len="med"/>
                      <a:tailEnd type="none" w="med" len="med"/>
                    </a:lnL>
                    <a:lnR>
                      <a:noFill/>
                    </a:lnR>
                    <a:lnT w="254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de-DE" sz="1700" b="0" i="0" u="none" strike="noStrike" cap="none" normalizeH="0" baseline="0" smtClean="0">
                          <a:ln>
                            <a:noFill/>
                          </a:ln>
                          <a:solidFill>
                            <a:schemeClr val="tx1"/>
                          </a:solidFill>
                          <a:effectLst/>
                          <a:latin typeface="Gill Sans" charset="0"/>
                          <a:ea typeface="ヒラギノ角ゴ ProN W3" charset="-128"/>
                          <a:sym typeface="Gill Sans" charset="0"/>
                        </a:rPr>
                        <a:t>5/7</a:t>
                      </a:r>
                    </a:p>
                  </a:txBody>
                  <a:tcPr marL="35715" marR="35715" marT="35719" marB="35719"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de-DE" sz="1700" b="0" i="0" u="none" strike="noStrike" cap="none" normalizeH="0" baseline="0" smtClean="0">
                          <a:ln>
                            <a:noFill/>
                          </a:ln>
                          <a:solidFill>
                            <a:schemeClr val="tx1"/>
                          </a:solidFill>
                          <a:effectLst/>
                          <a:latin typeface="Gill Sans" charset="0"/>
                          <a:ea typeface="ヒラギノ角ゴ ProN W3" charset="-128"/>
                          <a:sym typeface="Gill Sans" charset="0"/>
                        </a:rPr>
                        <a:t>0</a:t>
                      </a:r>
                    </a:p>
                  </a:txBody>
                  <a:tcPr marL="35715" marR="35715" marT="35719" marB="35719"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de-DE" sz="1700" b="0" i="0" u="none" strike="noStrike" cap="none" normalizeH="0" baseline="0" smtClean="0">
                          <a:ln>
                            <a:noFill/>
                          </a:ln>
                          <a:solidFill>
                            <a:schemeClr val="tx1"/>
                          </a:solidFill>
                          <a:effectLst/>
                          <a:latin typeface="Gill Sans" charset="0"/>
                          <a:ea typeface="ヒラギノ角ゴ ProN W3" charset="-128"/>
                          <a:sym typeface="Gill Sans" charset="0"/>
                        </a:rPr>
                        <a:t>1/7</a:t>
                      </a:r>
                    </a:p>
                  </a:txBody>
                  <a:tcPr marL="35715" marR="35715" marT="35719" marB="35719"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r>
              <a:tr h="405185">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de-DE" sz="1700" b="0" i="1" u="none" strike="noStrike" cap="none" normalizeH="0" baseline="0" smtClean="0">
                          <a:ln>
                            <a:noFill/>
                          </a:ln>
                          <a:solidFill>
                            <a:schemeClr val="tx1"/>
                          </a:solidFill>
                          <a:effectLst/>
                          <a:latin typeface="Gill Sans" charset="0"/>
                          <a:ea typeface="ヒラギノ角ゴ ProN W3" charset="-128"/>
                          <a:sym typeface="Gill Sans" charset="0"/>
                        </a:rPr>
                        <a:t>P(k</a:t>
                      </a:r>
                      <a:r>
                        <a:rPr kumimoji="0" lang="en-US" altLang="de-DE" sz="1700" b="0" i="1" u="none" strike="noStrike" cap="none" normalizeH="0" baseline="-6000" smtClean="0">
                          <a:ln>
                            <a:noFill/>
                          </a:ln>
                          <a:solidFill>
                            <a:schemeClr val="tx1"/>
                          </a:solidFill>
                          <a:effectLst/>
                          <a:latin typeface="Gill Sans" charset="0"/>
                          <a:ea typeface="ヒラギノ角ゴ ProN W3" charset="-128"/>
                          <a:sym typeface="Gill Sans" charset="0"/>
                        </a:rPr>
                        <a:t>out</a:t>
                      </a:r>
                      <a:r>
                        <a:rPr kumimoji="0" lang="en-US" altLang="de-DE" sz="1700" b="0" i="1" u="none" strike="noStrike" cap="none" normalizeH="0" baseline="0" smtClean="0">
                          <a:ln>
                            <a:noFill/>
                          </a:ln>
                          <a:solidFill>
                            <a:schemeClr val="tx1"/>
                          </a:solidFill>
                          <a:effectLst/>
                          <a:latin typeface="Gill Sans" charset="0"/>
                          <a:ea typeface="ヒラギノ角ゴ ProN W3" charset="-128"/>
                          <a:sym typeface="Gill Sans" charset="0"/>
                        </a:rPr>
                        <a:t>)</a:t>
                      </a:r>
                    </a:p>
                  </a:txBody>
                  <a:tcPr marL="35715" marR="35715" marT="35719" marB="35719" anchor="ctr" horzOverflow="overflow">
                    <a:lnL>
                      <a:noFill/>
                    </a:lnL>
                    <a:lnR w="254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de-DE" sz="1700" b="0" i="0" u="none" strike="noStrike" cap="none" normalizeH="0" baseline="0" smtClean="0">
                          <a:ln>
                            <a:noFill/>
                          </a:ln>
                          <a:solidFill>
                            <a:schemeClr val="tx1"/>
                          </a:solidFill>
                          <a:effectLst/>
                          <a:latin typeface="Gill Sans" charset="0"/>
                          <a:ea typeface="ヒラギノ角ゴ ProN W3" charset="-128"/>
                          <a:sym typeface="Gill Sans" charset="0"/>
                        </a:rPr>
                        <a:t>2/7</a:t>
                      </a:r>
                    </a:p>
                  </a:txBody>
                  <a:tcPr marL="35715" marR="35715" marT="35719" marB="35719" anchor="ctr" horzOverflow="overflow">
                    <a:lnL w="254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de-DE" sz="1700" b="0" i="0" u="none" strike="noStrike" cap="none" normalizeH="0" baseline="0" smtClean="0">
                          <a:ln>
                            <a:noFill/>
                          </a:ln>
                          <a:solidFill>
                            <a:schemeClr val="tx1"/>
                          </a:solidFill>
                          <a:effectLst/>
                          <a:latin typeface="Gill Sans" charset="0"/>
                          <a:ea typeface="ヒラギノ角ゴ ProN W3" charset="-128"/>
                          <a:sym typeface="Gill Sans" charset="0"/>
                        </a:rPr>
                        <a:t>3/7</a:t>
                      </a:r>
                    </a:p>
                  </a:txBody>
                  <a:tcPr marL="35715" marR="35715" marT="35719" marB="35719" anchor="ctr" horzOverflow="overflow">
                    <a:lnL>
                      <a:noFill/>
                    </a:lnL>
                    <a:lnR>
                      <a:noFill/>
                    </a:lnR>
                    <a:lnT>
                      <a:noFill/>
                    </a:lnT>
                    <a:lnB>
                      <a:noFill/>
                    </a:lnB>
                    <a:lnTlToBr>
                      <a:noFill/>
                    </a:lnTlToBr>
                    <a:lnBlToTr>
                      <a:noFill/>
                    </a:lnBlToTr>
                    <a:solidFill>
                      <a:srgbClr val="FFFFFF"/>
                    </a:solidFill>
                  </a:tcPr>
                </a:tc>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de-DE" sz="1700" b="0" i="0" u="none" strike="noStrike" cap="none" normalizeH="0" baseline="0" smtClean="0">
                          <a:ln>
                            <a:noFill/>
                          </a:ln>
                          <a:solidFill>
                            <a:schemeClr val="tx1"/>
                          </a:solidFill>
                          <a:effectLst/>
                          <a:latin typeface="Gill Sans" charset="0"/>
                          <a:ea typeface="ヒラギノ角ゴ ProN W3" charset="-128"/>
                          <a:sym typeface="Gill Sans" charset="0"/>
                        </a:rPr>
                        <a:t>1/7</a:t>
                      </a:r>
                    </a:p>
                  </a:txBody>
                  <a:tcPr marL="35715" marR="35715" marT="35719" marB="35719" anchor="ctr" horzOverflow="overflow">
                    <a:lnL>
                      <a:noFill/>
                    </a:lnL>
                    <a:lnR>
                      <a:noFill/>
                    </a:lnR>
                    <a:lnT>
                      <a:noFill/>
                    </a:lnT>
                    <a:lnB>
                      <a:noFill/>
                    </a:lnB>
                    <a:lnTlToBr>
                      <a:noFill/>
                    </a:lnTlToBr>
                    <a:lnBlToTr>
                      <a:noFill/>
                    </a:lnBlToTr>
                    <a:solidFill>
                      <a:srgbClr val="FFFFFF"/>
                    </a:solidFill>
                  </a:tcPr>
                </a:tc>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de-DE" sz="1700" b="0" i="0" u="none" strike="noStrike" cap="none" normalizeH="0" baseline="0" smtClean="0">
                          <a:ln>
                            <a:noFill/>
                          </a:ln>
                          <a:solidFill>
                            <a:schemeClr val="tx1"/>
                          </a:solidFill>
                          <a:effectLst/>
                          <a:latin typeface="Gill Sans" charset="0"/>
                          <a:ea typeface="ヒラギノ角ゴ ProN W3" charset="-128"/>
                          <a:sym typeface="Gill Sans" charset="0"/>
                        </a:rPr>
                        <a:t>1/7</a:t>
                      </a:r>
                    </a:p>
                  </a:txBody>
                  <a:tcPr marL="35715" marR="35715" marT="35719" marB="35719" anchor="ctr" horzOverflow="overflow">
                    <a:lnL>
                      <a:noFill/>
                    </a:lnL>
                    <a:lnR>
                      <a:noFill/>
                    </a:lnR>
                    <a:lnT>
                      <a:noFill/>
                    </a:lnT>
                    <a:lnB>
                      <a:noFill/>
                    </a:lnB>
                    <a:lnTlToBr>
                      <a:noFill/>
                    </a:lnTlToBr>
                    <a:lnBlToTr>
                      <a:noFill/>
                    </a:lnBlToTr>
                    <a:solidFill>
                      <a:srgbClr val="FFFFFF"/>
                    </a:solidFill>
                  </a:tcPr>
                </a:tc>
              </a:tr>
            </a:tbl>
          </a:graphicData>
        </a:graphic>
      </p:graphicFrame>
      <p:sp>
        <p:nvSpPr>
          <p:cNvPr id="26664"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8340C69C-592A-4794-9B7E-3C5FCB6CB311}" type="slidenum">
              <a:rPr lang="de-DE" altLang="de-DE" sz="1000" smtClean="0"/>
              <a:pPr eaLnBrk="1" hangingPunct="1">
                <a:spcBef>
                  <a:spcPct val="0"/>
                </a:spcBef>
                <a:buFontTx/>
                <a:buNone/>
              </a:pPr>
              <a:t>8</a:t>
            </a:fld>
            <a:endParaRPr lang="de-DE" altLang="de-DE" sz="1000" smtClean="0"/>
          </a:p>
        </p:txBody>
      </p:sp>
      <p:sp>
        <p:nvSpPr>
          <p:cNvPr id="26665"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SS 2014 - lecture 1</a:t>
            </a:r>
          </a:p>
        </p:txBody>
      </p:sp>
      <p:sp>
        <p:nvSpPr>
          <p:cNvPr id="26666"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Mathematics of Biological Networks</a:t>
            </a: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Grp="1" noChangeArrowheads="1"/>
          </p:cNvSpPr>
          <p:nvPr>
            <p:ph type="title"/>
          </p:nvPr>
        </p:nvSpPr>
        <p:spPr>
          <a:xfrm>
            <a:off x="652463" y="0"/>
            <a:ext cx="7831137" cy="633413"/>
          </a:xfrm>
        </p:spPr>
        <p:txBody>
          <a:bodyPr/>
          <a:lstStyle/>
          <a:p>
            <a:pPr eaLnBrk="1" hangingPunct="1"/>
            <a:r>
              <a:rPr lang="en-US" altLang="de-DE" dirty="0" smtClean="0">
                <a:ea typeface="ＭＳ Ｐゴシック" pitchFamily="34" charset="-128"/>
              </a:rPr>
              <a:t>Graph Representation: e.g. by adjacency matrix</a:t>
            </a:r>
          </a:p>
        </p:txBody>
      </p:sp>
      <p:sp>
        <p:nvSpPr>
          <p:cNvPr id="14340" name="Rectangle 2"/>
          <p:cNvSpPr>
            <a:spLocks/>
          </p:cNvSpPr>
          <p:nvPr/>
        </p:nvSpPr>
        <p:spPr bwMode="auto">
          <a:xfrm>
            <a:off x="419100" y="857250"/>
            <a:ext cx="563936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742950" indent="-285750"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2700"/>
              </a:lnSpc>
              <a:defRPr/>
            </a:pPr>
            <a:r>
              <a:rPr lang="en-US" altLang="de-DE" sz="2000" b="1" dirty="0" smtClean="0">
                <a:solidFill>
                  <a:schemeClr val="tx1"/>
                </a:solidFill>
                <a:latin typeface="+mn-lt"/>
              </a:rPr>
              <a:t>Adjacency matrix </a:t>
            </a:r>
            <a:r>
              <a:rPr lang="en-US" altLang="de-DE" sz="2000" dirty="0" smtClean="0">
                <a:solidFill>
                  <a:schemeClr val="tx1"/>
                </a:solidFill>
                <a:latin typeface="+mn-lt"/>
              </a:rPr>
              <a:t>is a</a:t>
            </a:r>
            <a:r>
              <a:rPr lang="en-US" altLang="de-DE" sz="2000" dirty="0">
                <a:solidFill>
                  <a:schemeClr val="tx1"/>
                </a:solidFill>
                <a:latin typeface="+mn-lt"/>
              </a:rPr>
              <a:t> </a:t>
            </a:r>
            <a:r>
              <a:rPr lang="en-US" altLang="de-DE" sz="2000" i="1" dirty="0" smtClean="0">
                <a:solidFill>
                  <a:schemeClr val="tx1"/>
                </a:solidFill>
                <a:latin typeface="+mn-lt"/>
              </a:rPr>
              <a:t>N</a:t>
            </a:r>
            <a:r>
              <a:rPr lang="en-US" altLang="de-DE" sz="2000" dirty="0" smtClean="0">
                <a:solidFill>
                  <a:schemeClr val="tx1"/>
                </a:solidFill>
                <a:latin typeface="+mn-lt"/>
              </a:rPr>
              <a:t> x </a:t>
            </a:r>
            <a:r>
              <a:rPr lang="en-US" altLang="de-DE" sz="2000" i="1" dirty="0" smtClean="0">
                <a:solidFill>
                  <a:schemeClr val="tx1"/>
                </a:solidFill>
                <a:latin typeface="+mn-lt"/>
              </a:rPr>
              <a:t>N</a:t>
            </a:r>
            <a:r>
              <a:rPr lang="en-US" altLang="de-DE" sz="2000" dirty="0" smtClean="0">
                <a:solidFill>
                  <a:schemeClr val="tx1"/>
                </a:solidFill>
                <a:latin typeface="+mn-lt"/>
              </a:rPr>
              <a:t> matrix </a:t>
            </a:r>
          </a:p>
          <a:p>
            <a:pPr eaLnBrk="1" hangingPunct="1">
              <a:lnSpc>
                <a:spcPts val="2700"/>
              </a:lnSpc>
              <a:defRPr/>
            </a:pPr>
            <a:r>
              <a:rPr lang="en-US" altLang="de-DE" sz="2000" dirty="0" smtClean="0">
                <a:solidFill>
                  <a:schemeClr val="tx1"/>
                </a:solidFill>
                <a:latin typeface="+mn-lt"/>
              </a:rPr>
              <a:t>with entries </a:t>
            </a:r>
            <a:r>
              <a:rPr lang="en-US" altLang="de-DE" sz="2000" i="1" dirty="0" err="1" smtClean="0">
                <a:solidFill>
                  <a:schemeClr val="tx1"/>
                </a:solidFill>
                <a:latin typeface="+mn-lt"/>
              </a:rPr>
              <a:t>M</a:t>
            </a:r>
            <a:r>
              <a:rPr lang="en-US" altLang="de-DE" sz="2000" i="1" baseline="-6000" dirty="0" err="1" smtClean="0">
                <a:solidFill>
                  <a:schemeClr val="tx1"/>
                </a:solidFill>
                <a:latin typeface="+mn-lt"/>
              </a:rPr>
              <a:t>uv</a:t>
            </a:r>
            <a:endParaRPr lang="en-US" altLang="de-DE" sz="2000" i="1" dirty="0" smtClean="0">
              <a:solidFill>
                <a:schemeClr val="tx1"/>
              </a:solidFill>
              <a:latin typeface="+mn-lt"/>
            </a:endParaRPr>
          </a:p>
          <a:p>
            <a:pPr eaLnBrk="1" hangingPunct="1">
              <a:lnSpc>
                <a:spcPts val="2700"/>
              </a:lnSpc>
              <a:defRPr/>
            </a:pPr>
            <a:r>
              <a:rPr lang="en-US" altLang="de-DE" sz="2000" dirty="0" smtClean="0">
                <a:solidFill>
                  <a:schemeClr val="tx1"/>
                </a:solidFill>
                <a:latin typeface="+mn-lt"/>
              </a:rPr>
              <a:t> </a:t>
            </a:r>
            <a:r>
              <a:rPr lang="en-US" altLang="de-DE" sz="2000" i="1" dirty="0" err="1" smtClean="0">
                <a:solidFill>
                  <a:schemeClr val="tx1"/>
                </a:solidFill>
                <a:latin typeface="+mn-lt"/>
              </a:rPr>
              <a:t>M</a:t>
            </a:r>
            <a:r>
              <a:rPr lang="en-US" altLang="de-DE" sz="2000" i="1" baseline="-6000" dirty="0" err="1" smtClean="0">
                <a:solidFill>
                  <a:schemeClr val="tx1"/>
                </a:solidFill>
                <a:latin typeface="+mn-lt"/>
              </a:rPr>
              <a:t>uv</a:t>
            </a:r>
            <a:r>
              <a:rPr lang="en-US" altLang="de-DE" sz="2000" dirty="0" smtClean="0">
                <a:solidFill>
                  <a:schemeClr val="tx1"/>
                </a:solidFill>
                <a:latin typeface="+mn-lt"/>
              </a:rPr>
              <a:t> = weight when edge between </a:t>
            </a:r>
            <a:r>
              <a:rPr lang="en-US" altLang="de-DE" sz="2000" i="1" dirty="0" smtClean="0">
                <a:solidFill>
                  <a:schemeClr val="tx1"/>
                </a:solidFill>
                <a:latin typeface="+mn-lt"/>
              </a:rPr>
              <a:t>u</a:t>
            </a:r>
            <a:r>
              <a:rPr lang="en-US" altLang="de-DE" sz="2000" dirty="0" smtClean="0">
                <a:solidFill>
                  <a:schemeClr val="tx1"/>
                </a:solidFill>
                <a:latin typeface="+mn-lt"/>
              </a:rPr>
              <a:t> and </a:t>
            </a:r>
            <a:r>
              <a:rPr lang="en-US" altLang="de-DE" sz="2000" i="1" dirty="0" smtClean="0">
                <a:solidFill>
                  <a:schemeClr val="tx1"/>
                </a:solidFill>
                <a:latin typeface="+mn-lt"/>
              </a:rPr>
              <a:t>v</a:t>
            </a:r>
            <a:r>
              <a:rPr lang="en-US" altLang="de-DE" sz="2000" dirty="0" smtClean="0">
                <a:solidFill>
                  <a:schemeClr val="tx1"/>
                </a:solidFill>
                <a:latin typeface="+mn-lt"/>
              </a:rPr>
              <a:t> exists, </a:t>
            </a:r>
          </a:p>
          <a:p>
            <a:pPr eaLnBrk="1" hangingPunct="1">
              <a:lnSpc>
                <a:spcPts val="2700"/>
              </a:lnSpc>
              <a:defRPr/>
            </a:pPr>
            <a:r>
              <a:rPr lang="en-US" altLang="de-DE" sz="2000" dirty="0" smtClean="0">
                <a:solidFill>
                  <a:schemeClr val="tx1"/>
                </a:solidFill>
                <a:latin typeface="+mn-lt"/>
              </a:rPr>
              <a:t>              0 otherwise</a:t>
            </a:r>
          </a:p>
        </p:txBody>
      </p:sp>
      <p:pic>
        <p:nvPicPr>
          <p:cNvPr id="2" name="Picture 3"/>
          <p:cNvPicPr>
            <a:picLocks noChangeAspect="1" noChangeArrowheads="1"/>
          </p:cNvPicPr>
          <p:nvPr/>
        </p:nvPicPr>
        <p:blipFill>
          <a:blip r:embed="rId2"/>
          <a:srcRect/>
          <a:stretch>
            <a:fillRect/>
          </a:stretch>
        </p:blipFill>
        <p:spPr bwMode="auto">
          <a:xfrm>
            <a:off x="5743575" y="857250"/>
            <a:ext cx="2725738" cy="1731963"/>
          </a:xfrm>
          <a:prstGeom prst="rect">
            <a:avLst/>
          </a:prstGeom>
          <a:noFill/>
          <a:ln>
            <a:noFill/>
          </a:ln>
          <a:effectLst>
            <a:outerShdw blurRad="127000" dist="76199"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aphicFrame>
        <p:nvGraphicFramePr>
          <p:cNvPr id="3" name="Group 4"/>
          <p:cNvGraphicFramePr>
            <a:graphicFrameLocks noGrp="1"/>
          </p:cNvGraphicFramePr>
          <p:nvPr/>
        </p:nvGraphicFramePr>
        <p:xfrm>
          <a:off x="5661025" y="2938463"/>
          <a:ext cx="2894016" cy="2813048"/>
        </p:xfrm>
        <a:graphic>
          <a:graphicData uri="http://schemas.openxmlformats.org/drawingml/2006/table">
            <a:tbl>
              <a:tblPr/>
              <a:tblGrid>
                <a:gridCol w="361752"/>
                <a:gridCol w="361752"/>
                <a:gridCol w="361752"/>
                <a:gridCol w="361752"/>
                <a:gridCol w="361752"/>
                <a:gridCol w="361752"/>
                <a:gridCol w="361752"/>
                <a:gridCol w="361752"/>
              </a:tblGrid>
              <a:tr h="351631">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endParaRPr kumimoji="0" lang="de-DE" sz="17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endParaRPr>
                    </a:p>
                  </a:txBody>
                  <a:tcPr marL="0" marR="0" marT="0" marB="0" anchor="ctr" horzOverflow="overflow">
                    <a:lnL>
                      <a:noFill/>
                    </a:lnL>
                    <a:lnR w="25400" cap="flat" cmpd="sng" algn="ctr">
                      <a:solidFill>
                        <a:srgbClr val="000000"/>
                      </a:solidFill>
                      <a:prstDash val="solid"/>
                      <a:round/>
                      <a:headEnd type="none" w="med" len="med"/>
                      <a:tailEnd type="none" w="med" len="med"/>
                    </a:lnR>
                    <a:lnT>
                      <a:noFill/>
                    </a:lnT>
                    <a:lnB w="254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7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w="25400" cap="flat" cmpd="sng" algn="ctr">
                      <a:solidFill>
                        <a:srgbClr val="000000"/>
                      </a:solidFill>
                      <a:prstDash val="solid"/>
                      <a:round/>
                      <a:headEnd type="none" w="med" len="med"/>
                      <a:tailEnd type="none" w="med" len="med"/>
                    </a:lnL>
                    <a:lnR>
                      <a:noFill/>
                    </a:lnR>
                    <a:lnT>
                      <a:noFill/>
                    </a:lnT>
                    <a:lnB w="254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7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2</a:t>
                      </a:r>
                    </a:p>
                  </a:txBody>
                  <a:tcPr marL="0" marR="0" marT="0" marB="0"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7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3</a:t>
                      </a:r>
                    </a:p>
                  </a:txBody>
                  <a:tcPr marL="0" marR="0" marT="0" marB="0"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7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4</a:t>
                      </a:r>
                    </a:p>
                  </a:txBody>
                  <a:tcPr marL="0" marR="0" marT="0" marB="0"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7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5</a:t>
                      </a:r>
                    </a:p>
                  </a:txBody>
                  <a:tcPr marL="0" marR="0" marT="0" marB="0"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7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6</a:t>
                      </a:r>
                    </a:p>
                  </a:txBody>
                  <a:tcPr marL="0" marR="0" marT="0" marB="0"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7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7</a:t>
                      </a:r>
                    </a:p>
                  </a:txBody>
                  <a:tcPr marL="0" marR="0" marT="0" marB="0"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solidFill>
                      <a:schemeClr val="accent1"/>
                    </a:solidFill>
                  </a:tcPr>
                </a:tc>
              </a:tr>
              <a:tr h="351631">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7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7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a:t>
                      </a:r>
                    </a:p>
                  </a:txBody>
                  <a:tcPr marL="0" marR="0" marT="0" marB="0" anchor="ctr" horzOverflow="overflow">
                    <a:lnL w="25400" cap="flat" cmpd="sng" algn="ctr">
                      <a:solidFill>
                        <a:srgbClr val="000000"/>
                      </a:solidFill>
                      <a:prstDash val="solid"/>
                      <a:round/>
                      <a:headEnd type="none" w="med" len="med"/>
                      <a:tailEnd type="none" w="med" len="med"/>
                    </a:lnL>
                    <a:lnR>
                      <a:noFill/>
                    </a:lnR>
                    <a:lnT w="25400" cap="flat" cmpd="sng" algn="ctr">
                      <a:solidFill>
                        <a:srgbClr val="000000"/>
                      </a:solidFill>
                      <a:prstDash val="solid"/>
                      <a:round/>
                      <a:headEnd type="none" w="med" len="med"/>
                      <a:tailEnd type="none" w="med" len="med"/>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7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7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7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7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7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7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solidFill>
                      <a:schemeClr val="accent1"/>
                    </a:solidFill>
                  </a:tcPr>
                </a:tc>
              </a:tr>
              <a:tr h="351631">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7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2</a:t>
                      </a:r>
                    </a:p>
                  </a:txBody>
                  <a:tcPr marL="0" marR="0" marT="0" marB="0" anchor="ctr" horzOverflow="overflow">
                    <a:lnL>
                      <a:noFill/>
                    </a:lnL>
                    <a:lnR w="25400" cap="flat" cmpd="sng" algn="ctr">
                      <a:solidFill>
                        <a:srgbClr val="000000"/>
                      </a:solidFill>
                      <a:prstDash val="solid"/>
                      <a:round/>
                      <a:headEnd type="none" w="med" len="med"/>
                      <a:tailEnd type="none" w="med" len="med"/>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7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w="254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7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a:t>
                      </a:r>
                    </a:p>
                  </a:txBody>
                  <a:tcPr marL="0" marR="0" marT="0" marB="0" anchor="ctr"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7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7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7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7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7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accent1"/>
                    </a:solidFill>
                  </a:tcPr>
                </a:tc>
              </a:tr>
              <a:tr h="351631">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7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3</a:t>
                      </a:r>
                    </a:p>
                  </a:txBody>
                  <a:tcPr marL="0" marR="0" marT="0" marB="0" anchor="ctr" horzOverflow="overflow">
                    <a:lnL>
                      <a:noFill/>
                    </a:lnL>
                    <a:lnR w="25400" cap="flat" cmpd="sng" algn="ctr">
                      <a:solidFill>
                        <a:srgbClr val="000000"/>
                      </a:solidFill>
                      <a:prstDash val="solid"/>
                      <a:round/>
                      <a:headEnd type="none" w="med" len="med"/>
                      <a:tailEnd type="none" w="med" len="med"/>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7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w="254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7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7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a:t>
                      </a:r>
                    </a:p>
                  </a:txBody>
                  <a:tcPr marL="0" marR="0" marT="0" marB="0" anchor="ctr"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7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7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7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7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accent1"/>
                    </a:solidFill>
                  </a:tcPr>
                </a:tc>
              </a:tr>
              <a:tr h="351631">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7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4</a:t>
                      </a:r>
                    </a:p>
                  </a:txBody>
                  <a:tcPr marL="0" marR="0" marT="0" marB="0" anchor="ctr" horzOverflow="overflow">
                    <a:lnL>
                      <a:noFill/>
                    </a:lnL>
                    <a:lnR w="25400" cap="flat" cmpd="sng" algn="ctr">
                      <a:solidFill>
                        <a:srgbClr val="000000"/>
                      </a:solidFill>
                      <a:prstDash val="solid"/>
                      <a:round/>
                      <a:headEnd type="none" w="med" len="med"/>
                      <a:tailEnd type="none" w="med" len="med"/>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7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w="254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7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7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7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a:t>
                      </a:r>
                    </a:p>
                  </a:txBody>
                  <a:tcPr marL="0" marR="0" marT="0" marB="0" anchor="ctr"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7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7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7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accent1"/>
                    </a:solidFill>
                  </a:tcPr>
                </a:tc>
              </a:tr>
              <a:tr h="351631">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7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5</a:t>
                      </a:r>
                    </a:p>
                  </a:txBody>
                  <a:tcPr marL="0" marR="0" marT="0" marB="0" anchor="ctr" horzOverflow="overflow">
                    <a:lnL>
                      <a:noFill/>
                    </a:lnL>
                    <a:lnR w="25400" cap="flat" cmpd="sng" algn="ctr">
                      <a:solidFill>
                        <a:srgbClr val="000000"/>
                      </a:solidFill>
                      <a:prstDash val="solid"/>
                      <a:round/>
                      <a:headEnd type="none" w="med" len="med"/>
                      <a:tailEnd type="none" w="med" len="med"/>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7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w="254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7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7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7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7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a:t>
                      </a:r>
                    </a:p>
                  </a:txBody>
                  <a:tcPr marL="0" marR="0" marT="0" marB="0" anchor="ctr"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7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7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accent1"/>
                    </a:solidFill>
                  </a:tcPr>
                </a:tc>
              </a:tr>
              <a:tr h="351631">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7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6</a:t>
                      </a:r>
                    </a:p>
                  </a:txBody>
                  <a:tcPr marL="0" marR="0" marT="0" marB="0" anchor="ctr" horzOverflow="overflow">
                    <a:lnL>
                      <a:noFill/>
                    </a:lnL>
                    <a:lnR w="25400" cap="flat" cmpd="sng" algn="ctr">
                      <a:solidFill>
                        <a:srgbClr val="000000"/>
                      </a:solidFill>
                      <a:prstDash val="solid"/>
                      <a:round/>
                      <a:headEnd type="none" w="med" len="med"/>
                      <a:tailEnd type="none" w="med" len="med"/>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7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w="254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7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7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7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7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7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a:t>
                      </a:r>
                    </a:p>
                  </a:txBody>
                  <a:tcPr marL="0" marR="0" marT="0" marB="0" anchor="ctr"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7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accent1"/>
                    </a:solidFill>
                  </a:tcPr>
                </a:tc>
              </a:tr>
              <a:tr h="351631">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7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7</a:t>
                      </a:r>
                    </a:p>
                  </a:txBody>
                  <a:tcPr marL="0" marR="0" marT="0" marB="0" anchor="ctr" horzOverflow="overflow">
                    <a:lnL>
                      <a:noFill/>
                    </a:lnL>
                    <a:lnR w="25400" cap="flat" cmpd="sng" algn="ctr">
                      <a:solidFill>
                        <a:srgbClr val="000000"/>
                      </a:solidFill>
                      <a:prstDash val="solid"/>
                      <a:round/>
                      <a:headEnd type="none" w="med" len="med"/>
                      <a:tailEnd type="none" w="med" len="med"/>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7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w="254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7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7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7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7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7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7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a:t>
                      </a:r>
                    </a:p>
                  </a:txBody>
                  <a:tcPr marL="0" marR="0" marT="0" marB="0" anchor="ctr" horzOverflow="overflow">
                    <a:lnL>
                      <a:noFill/>
                    </a:lnL>
                    <a:lnR>
                      <a:noFill/>
                    </a:lnR>
                    <a:lnT>
                      <a:noFill/>
                    </a:lnT>
                    <a:lnB>
                      <a:noFill/>
                    </a:lnB>
                    <a:lnTlToBr>
                      <a:noFill/>
                    </a:lnTlToBr>
                    <a:lnBlToTr>
                      <a:noFill/>
                    </a:lnBlToTr>
                    <a:solidFill>
                      <a:schemeClr val="accent1"/>
                    </a:solidFill>
                  </a:tcPr>
                </a:tc>
              </a:tr>
            </a:tbl>
          </a:graphicData>
        </a:graphic>
      </p:graphicFrame>
      <p:sp>
        <p:nvSpPr>
          <p:cNvPr id="14409" name="Rectangle 213"/>
          <p:cNvSpPr>
            <a:spLocks/>
          </p:cNvSpPr>
          <p:nvPr/>
        </p:nvSpPr>
        <p:spPr bwMode="auto">
          <a:xfrm>
            <a:off x="419100" y="2506017"/>
            <a:ext cx="39830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742950" indent="-285750"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defRPr/>
            </a:pPr>
            <a:r>
              <a:rPr lang="en-US" altLang="de-DE" sz="2000" dirty="0" smtClean="0">
                <a:solidFill>
                  <a:schemeClr val="tx1"/>
                </a:solidFill>
                <a:latin typeface="+mn-lt"/>
                <a:sym typeface="Symbol" charset="2"/>
              </a:rPr>
              <a:t></a:t>
            </a:r>
            <a:r>
              <a:rPr lang="en-US" altLang="de-DE" sz="2000" dirty="0" smtClean="0">
                <a:solidFill>
                  <a:schemeClr val="tx1"/>
                </a:solidFill>
                <a:latin typeface="+mn-lt"/>
              </a:rPr>
              <a:t> symmetric for undirected graphs</a:t>
            </a:r>
          </a:p>
        </p:txBody>
      </p:sp>
      <p:sp>
        <p:nvSpPr>
          <p:cNvPr id="14410" name="Rectangle 214"/>
          <p:cNvSpPr>
            <a:spLocks/>
          </p:cNvSpPr>
          <p:nvPr/>
        </p:nvSpPr>
        <p:spPr bwMode="auto">
          <a:xfrm>
            <a:off x="419100" y="3229917"/>
            <a:ext cx="4911725"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742950" indent="-285750"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2600"/>
              </a:lnSpc>
              <a:defRPr/>
            </a:pPr>
            <a:r>
              <a:rPr lang="en-US" altLang="de-DE" sz="2000" dirty="0" smtClean="0">
                <a:solidFill>
                  <a:schemeClr val="tx1"/>
                </a:solidFill>
                <a:latin typeface="+mn-lt"/>
              </a:rPr>
              <a:t>+ fast </a:t>
            </a:r>
            <a:r>
              <a:rPr lang="en-US" altLang="de-DE" sz="2000" i="1" dirty="0" smtClean="0">
                <a:solidFill>
                  <a:schemeClr val="tx1"/>
                </a:solidFill>
                <a:latin typeface="+mn-lt"/>
              </a:rPr>
              <a:t>O(1)</a:t>
            </a:r>
            <a:r>
              <a:rPr lang="en-US" altLang="de-DE" sz="2000" dirty="0" smtClean="0">
                <a:solidFill>
                  <a:schemeClr val="tx1"/>
                </a:solidFill>
                <a:latin typeface="+mn-lt"/>
              </a:rPr>
              <a:t> lookup of edges</a:t>
            </a:r>
          </a:p>
          <a:p>
            <a:pPr eaLnBrk="1" hangingPunct="1">
              <a:lnSpc>
                <a:spcPts val="2600"/>
              </a:lnSpc>
              <a:defRPr/>
            </a:pPr>
            <a:r>
              <a:rPr lang="en-US" altLang="de-DE" sz="2000" dirty="0" smtClean="0">
                <a:solidFill>
                  <a:schemeClr val="tx1"/>
                </a:solidFill>
                <a:latin typeface="+mn-lt"/>
              </a:rPr>
              <a:t>– large memory requirements</a:t>
            </a:r>
          </a:p>
          <a:p>
            <a:pPr eaLnBrk="1" hangingPunct="1">
              <a:lnSpc>
                <a:spcPts val="2600"/>
              </a:lnSpc>
              <a:defRPr/>
            </a:pPr>
            <a:r>
              <a:rPr lang="en-US" altLang="de-DE" sz="2000" dirty="0" smtClean="0">
                <a:solidFill>
                  <a:schemeClr val="tx1"/>
                </a:solidFill>
                <a:latin typeface="+mn-lt"/>
              </a:rPr>
              <a:t>– adding or removing nodes is expensive </a:t>
            </a:r>
          </a:p>
        </p:txBody>
      </p:sp>
      <p:sp>
        <p:nvSpPr>
          <p:cNvPr id="27722" name="Rectangle 215"/>
          <p:cNvSpPr>
            <a:spLocks/>
          </p:cNvSpPr>
          <p:nvPr/>
        </p:nvSpPr>
        <p:spPr bwMode="auto">
          <a:xfrm>
            <a:off x="539552" y="4581748"/>
            <a:ext cx="39560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lnSpc>
                <a:spcPts val="2300"/>
              </a:lnSpc>
              <a:spcBef>
                <a:spcPct val="0"/>
              </a:spcBef>
              <a:buFontTx/>
              <a:buNone/>
            </a:pPr>
            <a:r>
              <a:rPr lang="en-US" altLang="de-DE" sz="1700" dirty="0">
                <a:latin typeface="Gill Sans"/>
                <a:ea typeface="ヒラギノ角ゴ ProN W3"/>
                <a:cs typeface="ヒラギノ角ゴ ProN W3"/>
                <a:sym typeface="Gill Sans"/>
              </a:rPr>
              <a:t>Note: very convenient in programming languages that support sparse multi-dimensional arrays</a:t>
            </a:r>
          </a:p>
          <a:p>
            <a:pPr eaLnBrk="1" hangingPunct="1">
              <a:lnSpc>
                <a:spcPts val="2300"/>
              </a:lnSpc>
              <a:spcBef>
                <a:spcPct val="0"/>
              </a:spcBef>
              <a:buFontTx/>
              <a:buNone/>
            </a:pPr>
            <a:r>
              <a:rPr lang="en-US" altLang="de-DE" sz="1700" dirty="0">
                <a:latin typeface="Gill Sans"/>
                <a:ea typeface="ヒラギノ角ゴ ProN W3"/>
                <a:cs typeface="ヒラギノ角ゴ ProN W3"/>
                <a:sym typeface="Gill Sans"/>
              </a:rPr>
              <a:t>=&gt; Perl</a:t>
            </a:r>
          </a:p>
        </p:txBody>
      </p:sp>
      <p:sp>
        <p:nvSpPr>
          <p:cNvPr id="27723" name="Foliennummernplatzhalt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de-DE" altLang="de-DE" sz="1000" smtClean="0"/>
          </a:p>
          <a:p>
            <a:pPr eaLnBrk="1" hangingPunct="1">
              <a:spcBef>
                <a:spcPct val="0"/>
              </a:spcBef>
              <a:buFontTx/>
              <a:buNone/>
            </a:pPr>
            <a:fld id="{211EDCA3-D9D6-41D0-B26D-49961C834FEA}" type="slidenum">
              <a:rPr lang="de-DE" altLang="de-DE" sz="1000" smtClean="0"/>
              <a:pPr eaLnBrk="1" hangingPunct="1">
                <a:spcBef>
                  <a:spcPct val="0"/>
                </a:spcBef>
                <a:buFontTx/>
                <a:buNone/>
              </a:pPr>
              <a:t>9</a:t>
            </a:fld>
            <a:endParaRPr lang="de-DE" altLang="de-DE" sz="1000" smtClean="0"/>
          </a:p>
        </p:txBody>
      </p:sp>
      <p:sp>
        <p:nvSpPr>
          <p:cNvPr id="27724"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SS 2014 - lecture 1</a:t>
            </a:r>
          </a:p>
        </p:txBody>
      </p:sp>
      <p:sp>
        <p:nvSpPr>
          <p:cNvPr id="27725"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14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de-DE" altLang="de-DE" sz="1000" smtClean="0"/>
              <a:t>Mathematics of Biological Networks</a:t>
            </a: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3084</Words>
  <Application>Microsoft Office PowerPoint</Application>
  <PresentationFormat>Bildschirmpräsentation (4:3)</PresentationFormat>
  <Paragraphs>729</Paragraphs>
  <Slides>41</Slides>
  <Notes>0</Notes>
  <HiddenSlides>0</HiddenSlides>
  <MMClips>0</MMClips>
  <ScaleCrop>false</ScaleCrop>
  <HeadingPairs>
    <vt:vector size="4" baseType="variant">
      <vt:variant>
        <vt:lpstr>Design</vt:lpstr>
      </vt:variant>
      <vt:variant>
        <vt:i4>1</vt:i4>
      </vt:variant>
      <vt:variant>
        <vt:lpstr>Folientitel</vt:lpstr>
      </vt:variant>
      <vt:variant>
        <vt:i4>41</vt:i4>
      </vt:variant>
    </vt:vector>
  </HeadingPairs>
  <TitlesOfParts>
    <vt:vector size="42" baseType="lpstr">
      <vt:lpstr>Standarddesign</vt:lpstr>
      <vt:lpstr>Special-topic lecture bioinformatics:  Mathematics of Biological Networks</vt:lpstr>
      <vt:lpstr>Tutorial</vt:lpstr>
      <vt:lpstr>Schein / certification conditions</vt:lpstr>
      <vt:lpstr>Lecture material</vt:lpstr>
      <vt:lpstr>Some Graph Basics</vt:lpstr>
      <vt:lpstr>Graph Basics II</vt:lpstr>
      <vt:lpstr>Walk the Graph</vt:lpstr>
      <vt:lpstr>Local Connectivity:  Degree</vt:lpstr>
      <vt:lpstr>Graph Representation: e.g. by adjacency matrix</vt:lpstr>
      <vt:lpstr>Measures and Metrics</vt:lpstr>
      <vt:lpstr>Degree centrality</vt:lpstr>
      <vt:lpstr>Towards Eigenvector Centrality</vt:lpstr>
      <vt:lpstr>Eigenvector Centrality</vt:lpstr>
      <vt:lpstr>Eigenvector Centrality</vt:lpstr>
      <vt:lpstr>Problems of the Eigenvector Centrality</vt:lpstr>
      <vt:lpstr>Katz Centrality</vt:lpstr>
      <vt:lpstr>Computing the Katz Centrality</vt:lpstr>
      <vt:lpstr>Towards PageRank</vt:lpstr>
      <vt:lpstr>PageRank</vt:lpstr>
      <vt:lpstr>PageRank</vt:lpstr>
      <vt:lpstr>Hubs and Authorities</vt:lpstr>
      <vt:lpstr>Hubs and Authorities</vt:lpstr>
      <vt:lpstr>Authority and Hub Centralities</vt:lpstr>
      <vt:lpstr>Closeness centrality</vt:lpstr>
      <vt:lpstr>Closeness centrality</vt:lpstr>
      <vt:lpstr>Closeness centrality</vt:lpstr>
      <vt:lpstr>Gene-regulatory networks (GRNs)</vt:lpstr>
      <vt:lpstr>Centrality of Genes in Gene Regulatory Networks</vt:lpstr>
      <vt:lpstr>Subgraph motifs in biological networks</vt:lpstr>
      <vt:lpstr>Motif-based centrality</vt:lpstr>
      <vt:lpstr>Motif-based centralities</vt:lpstr>
      <vt:lpstr>Motif-based centralities</vt:lpstr>
      <vt:lpstr>Chain of motifs</vt:lpstr>
      <vt:lpstr>Motif classes</vt:lpstr>
      <vt:lpstr>Radiality and integration centralities</vt:lpstr>
      <vt:lpstr>Comparison of centrality measures</vt:lpstr>
      <vt:lpstr>Background: Hierarchical GRN of E.coli</vt:lpstr>
      <vt:lpstr>Most central genes in E. coli GRN</vt:lpstr>
      <vt:lpstr>Correlation between results for different centralities</vt:lpstr>
      <vt:lpstr>Centralities of vertices with non-zero outdegree</vt:lpstr>
      <vt:lpstr>Summary</vt:lpstr>
    </vt:vector>
  </TitlesOfParts>
  <Company>MPI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Computational Biology - Bioinformatik</dc:title>
  <dc:creator>Volkhard Helms</dc:creator>
  <cp:lastModifiedBy>vhelms</cp:lastModifiedBy>
  <cp:revision>379</cp:revision>
  <dcterms:created xsi:type="dcterms:W3CDTF">2013-04-15T09:17:32Z</dcterms:created>
  <dcterms:modified xsi:type="dcterms:W3CDTF">2014-04-15T07:29:47Z</dcterms:modified>
</cp:coreProperties>
</file>