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400" r:id="rId2"/>
    <p:sldId id="401"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37" r:id="rId20"/>
    <p:sldId id="420" r:id="rId21"/>
    <p:sldId id="424" r:id="rId22"/>
    <p:sldId id="438" r:id="rId23"/>
    <p:sldId id="423" r:id="rId24"/>
    <p:sldId id="425" r:id="rId25"/>
    <p:sldId id="439" r:id="rId26"/>
    <p:sldId id="440" r:id="rId27"/>
    <p:sldId id="441" r:id="rId28"/>
    <p:sldId id="442" r:id="rId29"/>
    <p:sldId id="428" r:id="rId30"/>
    <p:sldId id="429" r:id="rId31"/>
    <p:sldId id="430" r:id="rId32"/>
    <p:sldId id="443" r:id="rId33"/>
    <p:sldId id="431" r:id="rId34"/>
    <p:sldId id="432" r:id="rId35"/>
    <p:sldId id="434" r:id="rId36"/>
    <p:sldId id="435" r:id="rId37"/>
    <p:sldId id="444" r:id="rId38"/>
    <p:sldId id="436" r:id="rId39"/>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99"/>
    <a:srgbClr val="33CC33"/>
    <a:srgbClr val="FF505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080" y="-96"/>
      </p:cViewPr>
      <p:guideLst>
        <p:guide orient="horz" pos="206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C9ECCBE0-1105-4888-9F87-30139FF0BFA2}" type="datetime1">
              <a:rPr lang="de-DE"/>
              <a:pPr>
                <a:defRPr/>
              </a:pPr>
              <a:t>20.05.2014</a:t>
            </a:fld>
            <a:endParaRPr 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CE2367E0-973B-4806-AFA7-73EAEACAD991}" type="slidenum">
              <a:rPr lang="de-DE"/>
              <a:pPr>
                <a:defRPr/>
              </a:pPr>
              <a:t>‹Nr.›</a:t>
            </a:fld>
            <a:endParaRPr lang="de-DE"/>
          </a:p>
        </p:txBody>
      </p:sp>
    </p:spTree>
    <p:extLst>
      <p:ext uri="{BB962C8B-B14F-4D97-AF65-F5344CB8AC3E}">
        <p14:creationId xmlns:p14="http://schemas.microsoft.com/office/powerpoint/2010/main" val="977419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de-DE"/>
          </a:p>
        </p:txBody>
      </p:sp>
      <p:sp>
        <p:nvSpPr>
          <p:cNvPr id="30724"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charset="0"/>
                <a:ea typeface="ＭＳ Ｐゴシック" charset="-128"/>
              </a:defRPr>
            </a:lvl1pPr>
          </a:lstStyle>
          <a:p>
            <a:pPr>
              <a:defRPr/>
            </a:pPr>
            <a:fld id="{0D67240D-C75F-4F70-A809-371908233E7B}" type="slidenum">
              <a:rPr lang="de-DE"/>
              <a:pPr>
                <a:defRPr/>
              </a:pPr>
              <a:t>‹Nr.›</a:t>
            </a:fld>
            <a:endParaRPr lang="de-DE"/>
          </a:p>
        </p:txBody>
      </p:sp>
    </p:spTree>
    <p:extLst>
      <p:ext uri="{BB962C8B-B14F-4D97-AF65-F5344CB8AC3E}">
        <p14:creationId xmlns:p14="http://schemas.microsoft.com/office/powerpoint/2010/main" val="3044986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6157431C-2D8E-409A-9E87-28B859015965}" type="slidenum">
              <a:rPr lang="de-DE"/>
              <a:pPr>
                <a:defRPr/>
              </a:pPr>
              <a:t>‹Nr.›</a:t>
            </a:fld>
            <a:endParaRPr lang="de-DE"/>
          </a:p>
        </p:txBody>
      </p:sp>
    </p:spTree>
    <p:extLst>
      <p:ext uri="{BB962C8B-B14F-4D97-AF65-F5344CB8AC3E}">
        <p14:creationId xmlns:p14="http://schemas.microsoft.com/office/powerpoint/2010/main" val="195025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1F7EFE0A-70AE-45EC-9243-8CDAA070B309}" type="slidenum">
              <a:rPr lang="de-DE"/>
              <a:pPr>
                <a:defRPr/>
              </a:pPr>
              <a:t>‹Nr.›</a:t>
            </a:fld>
            <a:endParaRPr lang="de-DE"/>
          </a:p>
        </p:txBody>
      </p:sp>
    </p:spTree>
    <p:extLst>
      <p:ext uri="{BB962C8B-B14F-4D97-AF65-F5344CB8AC3E}">
        <p14:creationId xmlns:p14="http://schemas.microsoft.com/office/powerpoint/2010/main" val="341363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A3CE1CDB-3CC5-428D-986A-28039DA18BEF}" type="slidenum">
              <a:rPr lang="de-DE"/>
              <a:pPr>
                <a:defRPr/>
              </a:pPr>
              <a:t>‹Nr.›</a:t>
            </a:fld>
            <a:endParaRPr lang="de-DE"/>
          </a:p>
        </p:txBody>
      </p:sp>
    </p:spTree>
    <p:extLst>
      <p:ext uri="{BB962C8B-B14F-4D97-AF65-F5344CB8AC3E}">
        <p14:creationId xmlns:p14="http://schemas.microsoft.com/office/powerpoint/2010/main" val="42502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7"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8" name="Rectangle 6"/>
          <p:cNvSpPr>
            <a:spLocks noGrp="1" noChangeArrowheads="1"/>
          </p:cNvSpPr>
          <p:nvPr>
            <p:ph type="sldNum" sz="quarter" idx="12"/>
          </p:nvPr>
        </p:nvSpPr>
        <p:spPr/>
        <p:txBody>
          <a:bodyPr/>
          <a:lstStyle>
            <a:lvl1pPr>
              <a:defRPr/>
            </a:lvl1pPr>
          </a:lstStyle>
          <a:p>
            <a:pPr>
              <a:defRPr/>
            </a:pPr>
            <a:endParaRPr lang="de-DE"/>
          </a:p>
          <a:p>
            <a:pPr>
              <a:defRPr/>
            </a:pPr>
            <a:fld id="{C12E3EE4-0414-4FCC-B441-590EC3F65CEA}" type="slidenum">
              <a:rPr lang="de-DE"/>
              <a:pPr>
                <a:defRPr/>
              </a:pPr>
              <a:t>‹Nr.›</a:t>
            </a:fld>
            <a:endParaRPr lang="de-DE"/>
          </a:p>
        </p:txBody>
      </p:sp>
    </p:spTree>
    <p:extLst>
      <p:ext uri="{BB962C8B-B14F-4D97-AF65-F5344CB8AC3E}">
        <p14:creationId xmlns:p14="http://schemas.microsoft.com/office/powerpoint/2010/main" val="25565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B7E1444A-70FA-4AF1-A34A-2598850BD3CE}" type="slidenum">
              <a:rPr lang="de-DE"/>
              <a:pPr>
                <a:defRPr/>
              </a:pPr>
              <a:t>‹Nr.›</a:t>
            </a:fld>
            <a:endParaRPr lang="de-DE"/>
          </a:p>
        </p:txBody>
      </p:sp>
    </p:spTree>
    <p:extLst>
      <p:ext uri="{BB962C8B-B14F-4D97-AF65-F5344CB8AC3E}">
        <p14:creationId xmlns:p14="http://schemas.microsoft.com/office/powerpoint/2010/main" val="2216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93755529-B9A1-461D-B308-BCC034F9359D}" type="slidenum">
              <a:rPr lang="de-DE"/>
              <a:pPr>
                <a:defRPr/>
              </a:pPr>
              <a:t>‹Nr.›</a:t>
            </a:fld>
            <a:endParaRPr lang="de-DE"/>
          </a:p>
        </p:txBody>
      </p:sp>
    </p:spTree>
    <p:extLst>
      <p:ext uri="{BB962C8B-B14F-4D97-AF65-F5344CB8AC3E}">
        <p14:creationId xmlns:p14="http://schemas.microsoft.com/office/powerpoint/2010/main" val="68965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B4E81B9C-1C44-4BAD-B59A-FA7A415C21B4}" type="slidenum">
              <a:rPr lang="de-DE"/>
              <a:pPr>
                <a:defRPr/>
              </a:pPr>
              <a:t>‹Nr.›</a:t>
            </a:fld>
            <a:endParaRPr lang="de-DE"/>
          </a:p>
        </p:txBody>
      </p:sp>
    </p:spTree>
    <p:extLst>
      <p:ext uri="{BB962C8B-B14F-4D97-AF65-F5344CB8AC3E}">
        <p14:creationId xmlns:p14="http://schemas.microsoft.com/office/powerpoint/2010/main" val="302738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20547A65-923A-4EE4-ABB5-D9ADFFE477B6}" type="slidenum">
              <a:rPr lang="de-DE"/>
              <a:pPr>
                <a:defRPr/>
              </a:pPr>
              <a:t>‹Nr.›</a:t>
            </a:fld>
            <a:endParaRPr lang="de-DE"/>
          </a:p>
        </p:txBody>
      </p:sp>
    </p:spTree>
    <p:extLst>
      <p:ext uri="{BB962C8B-B14F-4D97-AF65-F5344CB8AC3E}">
        <p14:creationId xmlns:p14="http://schemas.microsoft.com/office/powerpoint/2010/main" val="424795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8"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9" name="Rectangle 6"/>
          <p:cNvSpPr>
            <a:spLocks noGrp="1" noChangeArrowheads="1"/>
          </p:cNvSpPr>
          <p:nvPr>
            <p:ph type="sldNum" sz="quarter" idx="12"/>
          </p:nvPr>
        </p:nvSpPr>
        <p:spPr/>
        <p:txBody>
          <a:bodyPr/>
          <a:lstStyle>
            <a:lvl1pPr>
              <a:defRPr/>
            </a:lvl1pPr>
          </a:lstStyle>
          <a:p>
            <a:pPr>
              <a:defRPr/>
            </a:pPr>
            <a:endParaRPr lang="de-DE"/>
          </a:p>
          <a:p>
            <a:pPr>
              <a:defRPr/>
            </a:pPr>
            <a:fld id="{86F07E8C-6E1A-4BC9-874C-9A342E24B6A6}" type="slidenum">
              <a:rPr lang="de-DE"/>
              <a:pPr>
                <a:defRPr/>
              </a:pPr>
              <a:t>‹Nr.›</a:t>
            </a:fld>
            <a:endParaRPr lang="de-DE"/>
          </a:p>
        </p:txBody>
      </p:sp>
    </p:spTree>
    <p:extLst>
      <p:ext uri="{BB962C8B-B14F-4D97-AF65-F5344CB8AC3E}">
        <p14:creationId xmlns:p14="http://schemas.microsoft.com/office/powerpoint/2010/main" val="27649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4"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5" name="Rectangle 6"/>
          <p:cNvSpPr>
            <a:spLocks noGrp="1" noChangeArrowheads="1"/>
          </p:cNvSpPr>
          <p:nvPr>
            <p:ph type="sldNum" sz="quarter" idx="12"/>
          </p:nvPr>
        </p:nvSpPr>
        <p:spPr/>
        <p:txBody>
          <a:bodyPr/>
          <a:lstStyle>
            <a:lvl1pPr>
              <a:defRPr/>
            </a:lvl1pPr>
          </a:lstStyle>
          <a:p>
            <a:pPr>
              <a:defRPr/>
            </a:pPr>
            <a:endParaRPr lang="de-DE"/>
          </a:p>
          <a:p>
            <a:pPr>
              <a:defRPr/>
            </a:pPr>
            <a:fld id="{E197C43A-4AC5-46AE-8E90-FC30A030A27B}" type="slidenum">
              <a:rPr lang="de-DE"/>
              <a:pPr>
                <a:defRPr/>
              </a:pPr>
              <a:t>‹Nr.›</a:t>
            </a:fld>
            <a:endParaRPr lang="de-DE"/>
          </a:p>
        </p:txBody>
      </p:sp>
    </p:spTree>
    <p:extLst>
      <p:ext uri="{BB962C8B-B14F-4D97-AF65-F5344CB8AC3E}">
        <p14:creationId xmlns:p14="http://schemas.microsoft.com/office/powerpoint/2010/main" val="196883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3"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4" name="Rectangle 6"/>
          <p:cNvSpPr>
            <a:spLocks noGrp="1" noChangeArrowheads="1"/>
          </p:cNvSpPr>
          <p:nvPr>
            <p:ph type="sldNum" sz="quarter" idx="12"/>
          </p:nvPr>
        </p:nvSpPr>
        <p:spPr/>
        <p:txBody>
          <a:bodyPr/>
          <a:lstStyle>
            <a:lvl1pPr>
              <a:defRPr/>
            </a:lvl1pPr>
          </a:lstStyle>
          <a:p>
            <a:pPr>
              <a:defRPr/>
            </a:pPr>
            <a:endParaRPr lang="de-DE"/>
          </a:p>
          <a:p>
            <a:pPr>
              <a:defRPr/>
            </a:pPr>
            <a:fld id="{F8DAD12F-1DB0-4BD8-8EDC-0CC193D7008B}" type="slidenum">
              <a:rPr lang="de-DE"/>
              <a:pPr>
                <a:defRPr/>
              </a:pPr>
              <a:t>‹Nr.›</a:t>
            </a:fld>
            <a:endParaRPr lang="de-DE"/>
          </a:p>
        </p:txBody>
      </p:sp>
    </p:spTree>
    <p:extLst>
      <p:ext uri="{BB962C8B-B14F-4D97-AF65-F5344CB8AC3E}">
        <p14:creationId xmlns:p14="http://schemas.microsoft.com/office/powerpoint/2010/main" val="116486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40A7DC48-3BEF-423A-AAD7-293A406DA468}" type="slidenum">
              <a:rPr lang="de-DE"/>
              <a:pPr>
                <a:defRPr/>
              </a:pPr>
              <a:t>‹Nr.›</a:t>
            </a:fld>
            <a:endParaRPr lang="de-DE"/>
          </a:p>
        </p:txBody>
      </p:sp>
    </p:spTree>
    <p:extLst>
      <p:ext uri="{BB962C8B-B14F-4D97-AF65-F5344CB8AC3E}">
        <p14:creationId xmlns:p14="http://schemas.microsoft.com/office/powerpoint/2010/main" val="421103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E321C338-BCF4-4FF8-AA14-8B5BF2A9A56B}" type="slidenum">
              <a:rPr lang="de-DE"/>
              <a:pPr>
                <a:defRPr/>
              </a:pPr>
              <a:t>‹Nr.›</a:t>
            </a:fld>
            <a:endParaRPr lang="de-DE"/>
          </a:p>
        </p:txBody>
      </p:sp>
    </p:spTree>
    <p:extLst>
      <p:ext uri="{BB962C8B-B14F-4D97-AF65-F5344CB8AC3E}">
        <p14:creationId xmlns:p14="http://schemas.microsoft.com/office/powerpoint/2010/main" val="418704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defRPr>
            </a:lvl1pPr>
          </a:lstStyle>
          <a:p>
            <a:pPr>
              <a:defRPr/>
            </a:pPr>
            <a:r>
              <a:rPr lang="de-DE"/>
              <a:t>SS 2014 - </a:t>
            </a:r>
            <a:r>
              <a:rPr lang="de-DE" err="1"/>
              <a:t>lecture</a:t>
            </a:r>
            <a:r>
              <a:rPr lang="de-DE"/>
              <a:t> 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defRPr>
            </a:lvl1pPr>
          </a:lstStyle>
          <a:p>
            <a:pPr>
              <a:defRPr/>
            </a:pPr>
            <a:r>
              <a:rPr lang="de-DE"/>
              <a:t>Mathematics of Biological Networks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ea typeface="ＭＳ Ｐゴシック" charset="-128"/>
              </a:defRPr>
            </a:lvl1pPr>
          </a:lstStyle>
          <a:p>
            <a:pPr>
              <a:defRPr/>
            </a:pPr>
            <a:endParaRPr lang="de-DE"/>
          </a:p>
          <a:p>
            <a:pPr>
              <a:defRPr/>
            </a:pPr>
            <a:fld id="{BFF31ECE-F637-4B52-93DD-FFCC1395670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ature.com/nature/journal/v429/n6988/fig_tab/nature02541_F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V6 Time-</a:t>
            </a:r>
            <a:r>
              <a:rPr lang="de-DE" altLang="de-DE" dirty="0" err="1" smtClean="0">
                <a:ea typeface="ＭＳ Ｐゴシック" pitchFamily="34" charset="-128"/>
              </a:rPr>
              <a:t>dependent</a:t>
            </a:r>
            <a:r>
              <a:rPr lang="de-DE" altLang="de-DE" dirty="0" smtClean="0">
                <a:ea typeface="ＭＳ Ｐゴシック" pitchFamily="34" charset="-128"/>
              </a:rPr>
              <a:t> </a:t>
            </a:r>
            <a:r>
              <a:rPr lang="de-DE" altLang="de-DE" dirty="0" err="1" smtClean="0">
                <a:ea typeface="ＭＳ Ｐゴシック" pitchFamily="34" charset="-128"/>
              </a:rPr>
              <a:t>properties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5105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Review (V5): An SI </a:t>
                </a:r>
                <a:r>
                  <a:rPr lang="de-DE" altLang="de-DE" sz="1800" dirty="0" err="1" smtClean="0">
                    <a:ea typeface="Cambria Math"/>
                    <a:sym typeface="Symbol"/>
                  </a:rPr>
                  <a:t>outbreak</a:t>
                </a:r>
                <a:r>
                  <a:rPr lang="de-DE" altLang="de-DE" sz="1800" dirty="0" smtClean="0">
                    <a:ea typeface="Cambria Math"/>
                    <a:sym typeface="Symbol"/>
                  </a:rPr>
                  <a:t> </a:t>
                </a:r>
                <a:r>
                  <a:rPr lang="de-DE" altLang="de-DE" sz="1800" dirty="0" err="1" smtClean="0">
                    <a:ea typeface="Cambria Math"/>
                    <a:sym typeface="Symbol"/>
                  </a:rPr>
                  <a:t>starting</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 </a:t>
                </a:r>
                <a:r>
                  <a:rPr lang="de-DE" altLang="de-DE" sz="1800" dirty="0" err="1" smtClean="0">
                    <a:ea typeface="Cambria Math"/>
                    <a:sym typeface="Symbol"/>
                  </a:rPr>
                  <a:t>single</a:t>
                </a:r>
                <a:r>
                  <a:rPr lang="de-DE" altLang="de-DE" sz="1800" dirty="0" smtClean="0">
                    <a:ea typeface="Cambria Math"/>
                    <a:sym typeface="Symbol"/>
                  </a:rPr>
                  <a:t> </a:t>
                </a:r>
                <a:r>
                  <a:rPr lang="de-DE" altLang="de-DE" sz="1800" dirty="0" err="1" smtClean="0">
                    <a:ea typeface="Cambria Math"/>
                    <a:sym typeface="Symbol"/>
                  </a:rPr>
                  <a:t>randomly</a:t>
                </a:r>
                <a:r>
                  <a:rPr lang="de-DE" altLang="de-DE" sz="1800" dirty="0" smtClean="0">
                    <a:ea typeface="Cambria Math"/>
                    <a:sym typeface="Symbol"/>
                  </a:rPr>
                  <a:t> </a:t>
                </a:r>
                <a:r>
                  <a:rPr lang="de-DE" altLang="de-DE" sz="1800" dirty="0" err="1" smtClean="0">
                    <a:ea typeface="Cambria Math"/>
                    <a:sym typeface="Symbol"/>
                  </a:rPr>
                  <a:t>chosen</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 </a:t>
                </a:r>
                <a:r>
                  <a:rPr lang="de-DE" altLang="de-DE" sz="1800" dirty="0" err="1" smtClean="0">
                    <a:ea typeface="Cambria Math"/>
                    <a:sym typeface="Symbol"/>
                  </a:rPr>
                  <a:t>eventually</a:t>
                </a:r>
                <a:r>
                  <a:rPr lang="de-DE" altLang="de-DE" sz="1800" dirty="0" smtClean="0">
                    <a:ea typeface="Cambria Math"/>
                    <a:sym typeface="Symbol"/>
                  </a:rPr>
                  <a:t> </a:t>
                </a:r>
                <a:r>
                  <a:rPr lang="de-DE" altLang="de-DE" sz="1800" dirty="0" err="1" smtClean="0">
                    <a:ea typeface="Cambria Math"/>
                    <a:sym typeface="Symbol"/>
                  </a:rPr>
                  <a:t>spreads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all </a:t>
                </a:r>
                <a:r>
                  <a:rPr lang="de-DE" altLang="de-DE" sz="1800" dirty="0" err="1" smtClean="0">
                    <a:ea typeface="Cambria Math"/>
                    <a:sym typeface="Symbol"/>
                  </a:rPr>
                  <a:t>members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component</a:t>
                </a:r>
                <a:r>
                  <a:rPr lang="de-DE" altLang="de-DE" sz="1800" dirty="0" smtClean="0">
                    <a:ea typeface="Cambria Math"/>
                    <a:sym typeface="Symbol"/>
                  </a:rPr>
                  <a:t> </a:t>
                </a:r>
                <a:r>
                  <a:rPr lang="de-DE" altLang="de-DE" sz="1800" dirty="0" err="1" smtClean="0">
                    <a:ea typeface="Cambria Math"/>
                    <a:sym typeface="Symbol"/>
                  </a:rPr>
                  <a:t>containing</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Let</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assume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belongs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giant</a:t>
                </a:r>
                <a:r>
                  <a:rPr lang="de-DE" altLang="de-DE" sz="1800" dirty="0" smtClean="0">
                    <a:ea typeface="Cambria Math"/>
                    <a:sym typeface="Symbol"/>
                  </a:rPr>
                  <a:t> </a:t>
                </a:r>
                <a:r>
                  <a:rPr lang="de-DE" altLang="de-DE" sz="1800" dirty="0" err="1" smtClean="0">
                    <a:ea typeface="Cambria Math"/>
                    <a:sym typeface="Symbol"/>
                  </a:rPr>
                  <a:t>component</a:t>
                </a:r>
                <a:r>
                  <a:rPr lang="de-DE" altLang="de-DE" sz="1800" dirty="0" smtClean="0">
                    <a:ea typeface="Cambria Math"/>
                    <a:sym typeface="Symbol"/>
                  </a:rPr>
                  <a:t>.</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i="1" dirty="0" smtClean="0">
                    <a:ea typeface="Cambria Math"/>
                    <a:sym typeface="Symbol"/>
                  </a:rPr>
                  <a:t>s</a:t>
                </a:r>
                <a:r>
                  <a:rPr lang="de-DE" altLang="de-DE" sz="1800" i="1" baseline="-25000" dirty="0" smtClean="0">
                    <a:ea typeface="Cambria Math"/>
                    <a:sym typeface="Symbol"/>
                  </a:rPr>
                  <a:t>i</a:t>
                </a:r>
                <a:r>
                  <a:rPr lang="de-DE" altLang="de-DE" sz="1800" dirty="0" smtClean="0">
                    <a:ea typeface="Cambria Math"/>
                    <a:sym typeface="Symbol"/>
                  </a:rPr>
                  <a:t> , </a:t>
                </a:r>
                <a:r>
                  <a:rPr lang="de-DE" altLang="de-DE" sz="1800" dirty="0" err="1" smtClean="0">
                    <a:ea typeface="Cambria Math"/>
                    <a:sym typeface="Symbol"/>
                  </a:rPr>
                  <a:t>vertex</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b="1" dirty="0" err="1" smtClean="0">
                    <a:ea typeface="Cambria Math"/>
                    <a:sym typeface="Symbol"/>
                  </a:rPr>
                  <a:t>susceptible</a:t>
                </a:r>
                <a:r>
                  <a:rPr lang="de-DE" altLang="de-DE" sz="1800" dirty="0" smtClean="0">
                    <a:ea typeface="Cambria Math"/>
                    <a:sym typeface="Symbol"/>
                  </a:rPr>
                  <a:t>.</a:t>
                </a:r>
              </a:p>
              <a:p>
                <a:pPr eaLnBrk="1" hangingPunct="1">
                  <a:lnSpc>
                    <a:spcPct val="120000"/>
                  </a:lnSpc>
                  <a:spcBef>
                    <a:spcPct val="0"/>
                  </a:spcBef>
                  <a:buNone/>
                </a:pPr>
                <a:endParaRPr lang="de-DE" altLang="de-DE" sz="1800" b="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become</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an individual must catch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disease</a:t>
                </a:r>
                <a:r>
                  <a:rPr lang="de-DE" altLang="de-DE" sz="1800" dirty="0" smtClean="0">
                    <a:ea typeface="Cambria Math"/>
                    <a:sym typeface="Symbol"/>
                  </a:rPr>
                  <a:t> </a:t>
                </a:r>
                <a:r>
                  <a:rPr lang="de-DE" altLang="de-DE" sz="1800" dirty="0" err="1" smtClean="0">
                    <a:ea typeface="Cambria Math"/>
                    <a:sym typeface="Symbol"/>
                  </a:rPr>
                  <a:t>from</a:t>
                </a:r>
                <a:r>
                  <a:rPr lang="de-DE" altLang="de-DE" sz="1800" dirty="0" smtClean="0">
                    <a:ea typeface="Cambria Math"/>
                    <a:sym typeface="Symbol"/>
                  </a:rPr>
                  <a:t> a </a:t>
                </a:r>
              </a:p>
              <a:p>
                <a:pPr eaLnBrk="1" hangingPunct="1">
                  <a:lnSpc>
                    <a:spcPct val="120000"/>
                  </a:lnSpc>
                  <a:spcBef>
                    <a:spcPct val="0"/>
                  </a:spcBef>
                  <a:buNone/>
                </a:pPr>
                <a:r>
                  <a:rPr lang="de-DE" altLang="de-DE" sz="1800" dirty="0" err="1" smtClean="0">
                    <a:ea typeface="Cambria Math"/>
                    <a:sym typeface="Symbol"/>
                  </a:rPr>
                  <a:t>neighboring</a:t>
                </a:r>
                <a:r>
                  <a:rPr lang="de-DE" altLang="de-DE" sz="1800" dirty="0" smtClean="0">
                    <a:ea typeface="Cambria Math"/>
                    <a:sym typeface="Symbol"/>
                  </a:rPr>
                  <a:t> individual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already</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being</a:t>
                </a:r>
                <a:r>
                  <a:rPr lang="de-DE" altLang="de-DE" sz="1800" dirty="0" smtClean="0">
                    <a:ea typeface="Cambria Math"/>
                    <a:sym typeface="Symbol"/>
                  </a:rPr>
                  <a:t> </a:t>
                </a:r>
                <a:r>
                  <a:rPr lang="de-DE" altLang="de-DE" sz="1800" b="1"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is</a:t>
                </a:r>
                <a:endParaRPr lang="de-DE" altLang="de-DE" sz="1800" dirty="0" smtClean="0">
                  <a:ea typeface="Cambria Math"/>
                  <a:sym typeface="Symbol"/>
                </a:endParaRPr>
              </a:p>
              <a:p>
                <a:pPr eaLnBrk="1" hangingPunct="1">
                  <a:lnSpc>
                    <a:spcPct val="120000"/>
                  </a:lnSpc>
                  <a:spcBef>
                    <a:spcPct val="0"/>
                  </a:spcBef>
                  <a:buNone/>
                </a:pPr>
                <a:r>
                  <a:rPr lang="de-DE" altLang="de-DE" sz="1800" b="0" dirty="0">
                    <a:ea typeface="Cambria Math"/>
                    <a:sym typeface="Symbol"/>
                  </a:rPr>
                  <a:t>	</a:t>
                </a:r>
                <a14:m>
                  <m:oMath xmlns:m="http://schemas.openxmlformats.org/officeDocument/2006/math">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r>
                      <a:rPr lang="de-DE" altLang="de-DE" sz="1800" b="0" i="1" smtClean="0">
                        <a:latin typeface="Cambria Math"/>
                        <a:ea typeface="Cambria Math"/>
                        <a:sym typeface="Symbol"/>
                      </a:rPr>
                      <m:t>=1−</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oMath>
                </a14:m>
                <a:endParaRPr lang="de-DE" altLang="de-DE" sz="1800" b="0" dirty="0" smtClean="0">
                  <a:ea typeface="Cambria Math"/>
                </a:endParaRPr>
              </a:p>
              <a:p>
                <a:pPr eaLnBrk="1" hangingPunct="1">
                  <a:lnSpc>
                    <a:spcPct val="120000"/>
                  </a:lnSpc>
                  <a:spcBef>
                    <a:spcPct val="0"/>
                  </a:spcBef>
                  <a:buNone/>
                </a:pPr>
                <a:endParaRPr lang="de-DE" altLang="de-DE" sz="1800" b="0" dirty="0" smtClean="0">
                  <a:ea typeface="Cambria Math"/>
                </a:endParaRPr>
              </a:p>
              <a:p>
                <a:pPr eaLnBrk="1" hangingPunct="1">
                  <a:lnSpc>
                    <a:spcPct val="120000"/>
                  </a:lnSpc>
                  <a:spcBef>
                    <a:spcPct val="0"/>
                  </a:spcBef>
                  <a:buNone/>
                </a:pPr>
                <a:r>
                  <a:rPr lang="de-DE" altLang="de-DE" sz="1800" b="0" dirty="0" smtClean="0">
                    <a:ea typeface="Cambria Math"/>
                  </a:rPr>
                  <a:t>The </a:t>
                </a:r>
                <a:r>
                  <a:rPr lang="de-DE" altLang="de-DE" sz="1800" b="1" dirty="0" err="1" smtClean="0">
                    <a:ea typeface="Cambria Math"/>
                  </a:rPr>
                  <a:t>transmission</a:t>
                </a:r>
                <a:r>
                  <a:rPr lang="de-DE" altLang="de-DE" sz="1800" b="0" dirty="0" smtClean="0">
                    <a:ea typeface="Cambria Math"/>
                  </a:rPr>
                  <a:t> </a:t>
                </a:r>
                <a:r>
                  <a:rPr lang="de-DE" altLang="de-DE" sz="1800" b="0" dirty="0" err="1" smtClean="0">
                    <a:ea typeface="Cambria Math"/>
                  </a:rPr>
                  <a:t>of</a:t>
                </a:r>
                <a:r>
                  <a:rPr lang="de-DE" altLang="de-DE" sz="1800" b="0" dirty="0" smtClean="0">
                    <a:ea typeface="Cambria Math"/>
                  </a:rPr>
                  <a:t> </a:t>
                </a:r>
                <a:r>
                  <a:rPr lang="de-DE" altLang="de-DE" sz="1800" b="0" dirty="0" err="1" smtClean="0">
                    <a:ea typeface="Cambria Math"/>
                  </a:rPr>
                  <a:t>the</a:t>
                </a:r>
                <a:r>
                  <a:rPr lang="de-DE" altLang="de-DE" sz="1800" b="0" dirty="0" smtClean="0">
                    <a:ea typeface="Cambria Math"/>
                  </a:rPr>
                  <a:t> </a:t>
                </a:r>
                <a:r>
                  <a:rPr lang="de-DE" altLang="de-DE" sz="1800" b="0" dirty="0" err="1" smtClean="0">
                    <a:ea typeface="Cambria Math"/>
                  </a:rPr>
                  <a:t>disease</a:t>
                </a:r>
                <a:r>
                  <a:rPr lang="de-DE" altLang="de-DE" sz="1800" b="0" dirty="0" smtClean="0">
                    <a:ea typeface="Cambria Math"/>
                  </a:rPr>
                  <a:t> </a:t>
                </a:r>
                <a:r>
                  <a:rPr lang="de-DE" altLang="de-DE" sz="1800" b="0" dirty="0" err="1" smtClean="0">
                    <a:ea typeface="Cambria Math"/>
                  </a:rPr>
                  <a:t>during</a:t>
                </a:r>
                <a:r>
                  <a:rPr lang="de-DE" altLang="de-DE" sz="1800" b="0" dirty="0" smtClean="0">
                    <a:ea typeface="Cambria Math"/>
                  </a:rPr>
                  <a:t> </a:t>
                </a:r>
                <a:r>
                  <a:rPr lang="de-DE" altLang="de-DE" sz="1800" b="0" dirty="0" err="1" smtClean="0">
                    <a:ea typeface="Cambria Math"/>
                  </a:rPr>
                  <a:t>the</a:t>
                </a:r>
                <a:r>
                  <a:rPr lang="de-DE" altLang="de-DE" sz="1800" b="0" dirty="0" smtClean="0">
                    <a:ea typeface="Cambria Math"/>
                  </a:rPr>
                  <a:t> time </a:t>
                </a:r>
                <a:r>
                  <a:rPr lang="de-DE" altLang="de-DE" sz="1800" b="0" dirty="0" err="1" smtClean="0">
                    <a:ea typeface="Cambria Math"/>
                  </a:rPr>
                  <a:t>interval</a:t>
                </a:r>
                <a:r>
                  <a:rPr lang="de-DE" altLang="de-DE" sz="1800" b="0" dirty="0" smtClean="0">
                    <a:ea typeface="Cambria Math"/>
                  </a:rPr>
                  <a:t> </a:t>
                </a:r>
                <a:r>
                  <a:rPr lang="de-DE" altLang="de-DE" sz="1800" i="1" dirty="0">
                    <a:ea typeface="Cambria Math"/>
                    <a:sym typeface="Symbol"/>
                  </a:rPr>
                  <a:t>t</a:t>
                </a:r>
                <a:r>
                  <a:rPr lang="de-DE" altLang="de-DE" sz="1800" dirty="0">
                    <a:ea typeface="Cambria Math"/>
                    <a:sym typeface="Symbol"/>
                  </a:rPr>
                  <a:t> </a:t>
                </a:r>
                <a:r>
                  <a:rPr lang="de-DE" altLang="de-DE" sz="1800" dirty="0" err="1">
                    <a:ea typeface="Cambria Math"/>
                    <a:sym typeface="Symbol"/>
                  </a:rPr>
                  <a:t>and</a:t>
                </a:r>
                <a:r>
                  <a:rPr lang="de-DE" altLang="de-DE" sz="1800" dirty="0">
                    <a:ea typeface="Cambria Math"/>
                    <a:sym typeface="Symbol"/>
                  </a:rPr>
                  <a:t> </a:t>
                </a:r>
                <a:r>
                  <a:rPr lang="de-DE" altLang="de-DE" sz="1800" i="1" dirty="0">
                    <a:ea typeface="Cambria Math"/>
                    <a:sym typeface="Symbol"/>
                  </a:rPr>
                  <a:t>t + </a:t>
                </a:r>
                <a:r>
                  <a:rPr lang="de-DE" altLang="de-DE" sz="1800" i="1" dirty="0" err="1">
                    <a:ea typeface="Cambria Math"/>
                    <a:sym typeface="Symbol"/>
                  </a:rPr>
                  <a:t>dt</a:t>
                </a:r>
                <a:r>
                  <a:rPr lang="de-DE" altLang="de-DE" sz="1800" i="1" dirty="0">
                    <a:ea typeface="Cambria Math"/>
                    <a:sym typeface="Symbol"/>
                  </a:rPr>
                  <a:t> </a:t>
                </a:r>
                <a:endParaRPr lang="de-DE" altLang="de-DE" sz="1800" i="1" dirty="0" smtClean="0">
                  <a:ea typeface="Cambria Math"/>
                  <a:sym typeface="Symbol"/>
                </a:endParaRPr>
              </a:p>
              <a:p>
                <a:pPr eaLnBrk="1" hangingPunct="1">
                  <a:lnSpc>
                    <a:spcPct val="120000"/>
                  </a:lnSpc>
                  <a:spcBef>
                    <a:spcPct val="0"/>
                  </a:spcBef>
                  <a:buNone/>
                </a:pPr>
                <a:r>
                  <a:rPr lang="de-DE" altLang="de-DE" sz="1800" b="0" dirty="0" err="1" smtClean="0">
                    <a:ea typeface="Cambria Math"/>
                  </a:rPr>
                  <a:t>occurs</a:t>
                </a:r>
                <a:r>
                  <a:rPr lang="de-DE" altLang="de-DE" sz="1800" b="0" dirty="0" smtClean="0">
                    <a:ea typeface="Cambria Math"/>
                  </a:rPr>
                  <a:t> </a:t>
                </a:r>
                <a:r>
                  <a:rPr lang="de-DE" altLang="de-DE" sz="1800" b="0" dirty="0" err="1" smtClean="0">
                    <a:ea typeface="Cambria Math"/>
                  </a:rPr>
                  <a:t>with</a:t>
                </a:r>
                <a:r>
                  <a:rPr lang="de-DE" altLang="de-DE" sz="1800" b="0" dirty="0" smtClean="0">
                    <a:ea typeface="Cambria Math"/>
                  </a:rPr>
                  <a:t> </a:t>
                </a:r>
                <a:r>
                  <a:rPr lang="de-DE" altLang="de-DE" sz="1800" b="0" dirty="0" err="1" smtClean="0">
                    <a:ea typeface="Cambria Math"/>
                  </a:rPr>
                  <a:t>probability</a:t>
                </a:r>
                <a:r>
                  <a:rPr lang="de-DE" altLang="de-DE" sz="1800" dirty="0">
                    <a:ea typeface="Cambria Math"/>
                  </a:rPr>
                  <a:t> </a:t>
                </a:r>
                <a:r>
                  <a:rPr lang="de-DE" altLang="de-DE" sz="1800" dirty="0" smtClean="0">
                    <a:ea typeface="Cambria Math"/>
                  </a:rPr>
                  <a:t> </a:t>
                </a:r>
                <a14:m>
                  <m:oMath xmlns:m="http://schemas.openxmlformats.org/officeDocument/2006/math">
                    <m:r>
                      <a:rPr lang="de-DE" altLang="de-DE" sz="1800" b="0" i="1" smtClean="0">
                        <a:latin typeface="Cambria Math"/>
                        <a:ea typeface="Cambria Math"/>
                      </a:rPr>
                      <m:t>𝛽</m:t>
                    </m:r>
                    <m:r>
                      <a:rPr lang="de-DE" altLang="de-DE" sz="1800" b="0" i="1" smtClean="0">
                        <a:latin typeface="Cambria Math"/>
                        <a:ea typeface="Cambria Math"/>
                      </a:rPr>
                      <m:t>𝑑𝑡</m:t>
                    </m:r>
                  </m:oMath>
                </a14:m>
                <a:r>
                  <a:rPr lang="de-DE" altLang="de-DE" sz="1800" b="0" dirty="0" smtClean="0">
                    <a:ea typeface="Cambria Math"/>
                  </a:rPr>
                  <a:t>.</a:t>
                </a: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5105115"/>
              </a:xfrm>
              <a:prstGeom prst="rect">
                <a:avLst/>
              </a:prstGeom>
              <a:blipFill rotWithShape="1">
                <a:blip r:embed="rId2"/>
                <a:stretch>
                  <a:fillRect l="-569" b="-3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92391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Pair </a:t>
            </a:r>
            <a:r>
              <a:rPr lang="de-DE" altLang="de-DE" dirty="0" err="1" smtClean="0">
                <a:ea typeface="ＭＳ Ｐゴシック" pitchFamily="34" charset="-128"/>
              </a:rPr>
              <a:t>approximations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45435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However, </a:t>
                </a:r>
                <a14:m>
                  <m:oMath xmlns:m="http://schemas.openxmlformats.org/officeDocument/2006/math">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r>
                      <a:rPr lang="de-DE" altLang="de-DE" sz="2000" b="0" i="0" smtClean="0">
                        <a:latin typeface="Cambria Math"/>
                        <a:ea typeface="Cambria Math"/>
                        <a:sym typeface="Symbol"/>
                      </a:rPr>
                      <m:t> </m:t>
                    </m:r>
                  </m:oMath>
                </a14:m>
                <a:r>
                  <a:rPr lang="de-DE" altLang="de-DE" sz="1800" dirty="0" err="1" smtClean="0">
                    <a:ea typeface="Cambria Math"/>
                    <a:sym typeface="Symbol"/>
                  </a:rPr>
                  <a:t>can</a:t>
                </a:r>
                <a:r>
                  <a:rPr lang="de-DE" altLang="de-DE" sz="1800" dirty="0" smtClean="0">
                    <a:ea typeface="Cambria Math"/>
                    <a:sym typeface="Symbol"/>
                  </a:rPr>
                  <a:t> also </a:t>
                </a:r>
                <a:r>
                  <a:rPr lang="de-DE" altLang="de-DE" sz="1800" dirty="0" err="1" smtClean="0">
                    <a:ea typeface="Cambria Math"/>
                    <a:sym typeface="Symbol"/>
                  </a:rPr>
                  <a:t>decrease</a:t>
                </a:r>
                <a:r>
                  <a:rPr lang="de-DE" altLang="de-DE" sz="1800" dirty="0" smtClean="0">
                    <a:ea typeface="Cambria Math"/>
                    <a:sym typeface="Symbol"/>
                  </a:rPr>
                  <a:t> </a:t>
                </a:r>
                <a:r>
                  <a:rPr lang="de-DE" altLang="de-DE" sz="1800" dirty="0" err="1" smtClean="0">
                    <a:ea typeface="Cambria Math"/>
                    <a:sym typeface="Symbol"/>
                  </a:rPr>
                  <a:t>when</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becomes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can</a:t>
                </a:r>
                <a:r>
                  <a:rPr lang="de-DE" altLang="de-DE" sz="1800" dirty="0" smtClean="0">
                    <a:ea typeface="Cambria Math"/>
                    <a:sym typeface="Symbol"/>
                  </a:rPr>
                  <a:t> happen in 2 </a:t>
                </a:r>
                <a:r>
                  <a:rPr lang="de-DE" altLang="de-DE" sz="1800" dirty="0" err="1" smtClean="0">
                    <a:ea typeface="Cambria Math"/>
                    <a:sym typeface="Symbol"/>
                  </a:rPr>
                  <a:t>ways</a:t>
                </a:r>
                <a:r>
                  <a:rPr lang="de-DE" altLang="de-DE" sz="1800" dirty="0" smtClean="0">
                    <a:ea typeface="Cambria Math"/>
                    <a:sym typeface="Symbol"/>
                  </a:rPr>
                  <a:t>. </a:t>
                </a:r>
              </a:p>
              <a:p>
                <a:pPr eaLnBrk="1" hangingPunct="1">
                  <a:lnSpc>
                    <a:spcPct val="120000"/>
                  </a:lnSpc>
                  <a:spcBef>
                    <a:spcPct val="0"/>
                  </a:spcBef>
                  <a:buNone/>
                </a:pPr>
                <a:endParaRPr lang="de-DE" altLang="de-DE" sz="1800" dirty="0">
                  <a:ea typeface="Cambria Math"/>
                  <a:sym typeface="Symbol"/>
                </a:endParaRPr>
              </a:p>
              <a:p>
                <a:pPr marL="285750" indent="-285750" eaLnBrk="1" hangingPunct="1">
                  <a:lnSpc>
                    <a:spcPct val="120000"/>
                  </a:lnSpc>
                  <a:spcBef>
                    <a:spcPct val="0"/>
                  </a:spcBef>
                  <a:buFontTx/>
                  <a:buChar char="-"/>
                </a:pPr>
                <a:r>
                  <a:rPr lang="de-DE" altLang="de-DE" sz="1800" dirty="0" err="1" smtClean="0">
                    <a:ea typeface="Cambria Math"/>
                    <a:sym typeface="Symbol"/>
                  </a:rPr>
                  <a:t>Either</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its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neighbor</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what</a:t>
                </a:r>
                <a:r>
                  <a:rPr lang="de-DE" altLang="de-DE" sz="1800" dirty="0" smtClean="0">
                    <a:ea typeface="Cambria Math"/>
                    <a:sym typeface="Symbol"/>
                  </a:rPr>
                  <a:t> </a:t>
                </a:r>
                <a:r>
                  <a:rPr lang="de-DE" altLang="de-DE" sz="1800" dirty="0" err="1" smtClean="0">
                    <a:ea typeface="Cambria Math"/>
                    <a:sym typeface="Symbol"/>
                  </a:rPr>
                  <a:t>happens</a:t>
                </a:r>
                <a:r>
                  <a:rPr lang="de-DE" altLang="de-DE" sz="1800" dirty="0" smtClean="0">
                    <a:ea typeface="Cambria Math"/>
                    <a:sym typeface="Symbol"/>
                  </a:rPr>
                  <a:t> </a:t>
                </a:r>
                <a:r>
                  <a:rPr lang="de-DE" altLang="de-DE" sz="1800" dirty="0" err="1" smtClean="0">
                    <a:ea typeface="Cambria Math"/>
                    <a:sym typeface="Symbol"/>
                  </a:rPr>
                  <a:t>wih</a:t>
                </a:r>
                <a:r>
                  <a:rPr lang="de-DE" altLang="de-DE" sz="1800" dirty="0" smtClean="0">
                    <a:ea typeface="Cambria Math"/>
                    <a:sym typeface="Symbol"/>
                  </a:rPr>
                  <a:t> rate </a:t>
                </a:r>
                <a14:m>
                  <m:oMath xmlns:m="http://schemas.openxmlformats.org/officeDocument/2006/math">
                    <m:r>
                      <m:rPr>
                        <m:sty m:val="p"/>
                      </m:rPr>
                      <a:rPr lang="el-GR" altLang="de-DE" sz="1800" i="1" smtClean="0">
                        <a:latin typeface="Cambria Math"/>
                        <a:ea typeface="Cambria Math"/>
                        <a:sym typeface="Symbol"/>
                      </a:rPr>
                      <m:t>β</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r>
                      <a:rPr lang="de-DE" altLang="de-DE" sz="1800" b="0" i="0" smtClean="0">
                        <a:latin typeface="Cambria Math"/>
                        <a:ea typeface="Cambria Math"/>
                        <a:sym typeface="Symbol"/>
                      </a:rPr>
                      <m:t>, </m:t>
                    </m:r>
                  </m:oMath>
                </a14:m>
                <a:r>
                  <a:rPr lang="de-DE" altLang="de-DE" sz="1800" dirty="0" err="1" smtClean="0">
                    <a:ea typeface="Cambria Math"/>
                    <a:sym typeface="Symbol"/>
                  </a:rPr>
                  <a:t>or</a:t>
                </a:r>
                <a:endParaRPr lang="de-DE" altLang="de-DE" sz="1800" dirty="0" smtClean="0">
                  <a:ea typeface="Cambria Math"/>
                  <a:sym typeface="Symbol"/>
                </a:endParaRPr>
              </a:p>
              <a:p>
                <a:pPr marL="285750" indent="-285750" eaLnBrk="1" hangingPunct="1">
                  <a:lnSpc>
                    <a:spcPct val="120000"/>
                  </a:lnSpc>
                  <a:spcBef>
                    <a:spcPct val="0"/>
                  </a:spcBef>
                  <a:buFontTx/>
                  <a:buChar char="-"/>
                </a:pPr>
                <a:r>
                  <a:rPr lang="de-DE" altLang="de-DE" sz="1800" dirty="0" smtClean="0">
                    <a:ea typeface="Cambria Math"/>
                    <a:sym typeface="Symbol"/>
                  </a:rPr>
                  <a:t> </a:t>
                </a:r>
                <a:r>
                  <a:rPr lang="de-DE" altLang="de-DE" sz="1800" i="1" dirty="0">
                    <a:ea typeface="Cambria Math"/>
                    <a:sym typeface="Symbol"/>
                  </a:rPr>
                  <a:t>i</a:t>
                </a:r>
                <a:r>
                  <a:rPr lang="de-DE" altLang="de-DE" sz="1800" dirty="0">
                    <a:ea typeface="Cambria Math"/>
                    <a:sym typeface="Symbol"/>
                  </a:rPr>
                  <a:t> </a:t>
                </a:r>
                <a:r>
                  <a:rPr lang="de-DE" altLang="de-DE" sz="1800" dirty="0" err="1">
                    <a:ea typeface="Cambria Math"/>
                    <a:sym typeface="Symbol"/>
                  </a:rPr>
                  <a:t>can</a:t>
                </a:r>
                <a:r>
                  <a:rPr lang="de-DE" altLang="de-DE" sz="1800" dirty="0">
                    <a:ea typeface="Cambria Math"/>
                    <a:sym typeface="Symbol"/>
                  </a:rPr>
                  <a:t> </a:t>
                </a:r>
                <a:r>
                  <a:rPr lang="de-DE" altLang="de-DE" sz="1800" dirty="0" err="1">
                    <a:ea typeface="Cambria Math"/>
                    <a:sym typeface="Symbol"/>
                  </a:rPr>
                  <a:t>be</a:t>
                </a:r>
                <a:r>
                  <a:rPr lang="de-DE" altLang="de-DE" sz="1800" dirty="0">
                    <a:ea typeface="Cambria Math"/>
                    <a:sym typeface="Symbol"/>
                  </a:rPr>
                  <a:t> </a:t>
                </a:r>
                <a:r>
                  <a:rPr lang="de-DE" altLang="de-DE" sz="1800" dirty="0" err="1">
                    <a:ea typeface="Cambria Math"/>
                    <a:sym typeface="Symbol"/>
                  </a:rPr>
                  <a:t>infected</a:t>
                </a:r>
                <a:r>
                  <a:rPr lang="de-DE" altLang="de-DE" sz="1800" dirty="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another</a:t>
                </a:r>
                <a:r>
                  <a:rPr lang="de-DE" altLang="de-DE" sz="1800" dirty="0" smtClean="0">
                    <a:ea typeface="Cambria Math"/>
                    <a:sym typeface="Symbol"/>
                  </a:rPr>
                  <a:t> </a:t>
                </a:r>
                <a:r>
                  <a:rPr lang="de-DE" altLang="de-DE" sz="1800" dirty="0" err="1" smtClean="0">
                    <a:ea typeface="Cambria Math"/>
                    <a:sym typeface="Symbol"/>
                  </a:rPr>
                  <a:t>neighbor</a:t>
                </a:r>
                <a:r>
                  <a:rPr lang="de-DE" altLang="de-DE" sz="1800" dirty="0" smtClean="0">
                    <a:ea typeface="Cambria Math"/>
                    <a:sym typeface="Symbol"/>
                  </a:rPr>
                  <a:t> </a:t>
                </a:r>
                <a:r>
                  <a:rPr lang="de-DE" altLang="de-DE" sz="1800" i="1" dirty="0" smtClean="0">
                    <a:ea typeface="Cambria Math"/>
                    <a:sym typeface="Symbol"/>
                  </a:rPr>
                  <a:t>l  j</a:t>
                </a:r>
                <a:r>
                  <a:rPr lang="de-DE" altLang="de-DE" sz="1800" dirty="0">
                    <a:ea typeface="Cambria Math"/>
                    <a:sym typeface="Symbol"/>
                  </a:rPr>
                  <a:t> </a:t>
                </a:r>
                <a:r>
                  <a:rPr lang="de-DE" altLang="de-DE" sz="1800" dirty="0" smtClean="0">
                    <a:ea typeface="Cambria Math"/>
                    <a:sym typeface="Symbol"/>
                  </a:rPr>
                  <a:t>so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rate </a:t>
                </a:r>
                <a14:m>
                  <m:oMath xmlns:m="http://schemas.openxmlformats.org/officeDocument/2006/math">
                    <m:r>
                      <m:rPr>
                        <m:sty m:val="p"/>
                      </m:rPr>
                      <a:rPr lang="el-GR" altLang="de-DE" sz="1800" i="1">
                        <a:latin typeface="Cambria Math"/>
                        <a:ea typeface="Cambria Math"/>
                        <a:sym typeface="Symbol"/>
                      </a:rPr>
                      <m:t>β</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𝑙</m:t>
                                </m:r>
                              </m:sub>
                            </m:sSub>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r>
                      <a:rPr lang="de-DE" altLang="de-DE" sz="1800" b="0" i="0" smtClean="0">
                        <a:latin typeface="Cambria Math"/>
                        <a:ea typeface="Cambria Math"/>
                        <a:sym typeface="Symbol"/>
                      </a:rPr>
                      <m:t>.</m:t>
                    </m:r>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Summing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latter</a:t>
                </a:r>
                <a:r>
                  <a:rPr lang="de-DE" altLang="de-DE" sz="1800" dirty="0" smtClean="0">
                    <a:ea typeface="Cambria Math"/>
                    <a:sym typeface="Symbol"/>
                  </a:rPr>
                  <a:t> </a:t>
                </a:r>
                <a:r>
                  <a:rPr lang="de-DE" altLang="de-DE" sz="1800" dirty="0" err="1" smtClean="0">
                    <a:ea typeface="Cambria Math"/>
                    <a:sym typeface="Symbol"/>
                  </a:rPr>
                  <a:t>expression</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all </a:t>
                </a:r>
                <a:r>
                  <a:rPr lang="de-DE" altLang="de-DE" sz="1800" dirty="0" err="1" smtClean="0">
                    <a:ea typeface="Cambria Math"/>
                    <a:sym typeface="Symbol"/>
                  </a:rPr>
                  <a:t>neighbors</a:t>
                </a:r>
                <a:r>
                  <a:rPr lang="de-DE" altLang="de-DE" sz="1800" dirty="0" smtClean="0">
                    <a:ea typeface="Cambria Math"/>
                    <a:sym typeface="Symbol"/>
                  </a:rPr>
                  <a:t> </a:t>
                </a:r>
                <a:r>
                  <a:rPr lang="de-DE" altLang="de-DE" sz="1800" i="1" dirty="0" smtClean="0">
                    <a:ea typeface="Cambria Math"/>
                    <a:sym typeface="Symbol"/>
                  </a:rPr>
                  <a:t>l</a:t>
                </a:r>
                <a:r>
                  <a:rPr lang="de-DE" altLang="de-DE" sz="1800" dirty="0" smtClean="0">
                    <a:ea typeface="Cambria Math"/>
                    <a:sym typeface="Symbol"/>
                  </a:rPr>
                  <a:t> </a:t>
                </a:r>
                <a:r>
                  <a:rPr lang="de-DE" altLang="de-DE" sz="1800" dirty="0" err="1" smtClean="0">
                    <a:ea typeface="Cambria Math"/>
                    <a:sym typeface="Symbol"/>
                  </a:rPr>
                  <a:t>other</a:t>
                </a:r>
                <a:r>
                  <a:rPr lang="de-DE" altLang="de-DE" sz="1800" dirty="0" smtClean="0">
                    <a:ea typeface="Cambria Math"/>
                    <a:sym typeface="Symbol"/>
                  </a:rPr>
                  <a:t> </a:t>
                </a:r>
                <a:r>
                  <a:rPr lang="de-DE" altLang="de-DE" sz="1800" dirty="0" err="1" smtClean="0">
                    <a:ea typeface="Cambria Math"/>
                    <a:sym typeface="Symbol"/>
                  </a:rPr>
                  <a:t>than</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gives</a:t>
                </a:r>
                <a:r>
                  <a:rPr lang="de-DE" altLang="de-DE" sz="1800" dirty="0" smtClean="0">
                    <a:ea typeface="Cambria Math"/>
                    <a:sym typeface="Symbol"/>
                  </a:rPr>
                  <a:t> a total rate </a:t>
                </a:r>
                <a:r>
                  <a:rPr lang="de-DE" altLang="de-DE" sz="1800" dirty="0" err="1" smtClean="0">
                    <a:ea typeface="Cambria Math"/>
                    <a:sym typeface="Symbol"/>
                  </a:rPr>
                  <a:t>of</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2000" i="1" smtClean="0">
                          <a:latin typeface="Cambria Math"/>
                          <a:ea typeface="Cambria Math"/>
                          <a:sym typeface="Symbol"/>
                        </a:rPr>
                        <m:t>𝛽</m:t>
                      </m:r>
                      <m:nary>
                        <m:naryPr>
                          <m:chr m:val="∑"/>
                          <m:supHide m:val="on"/>
                          <m:ctrlPr>
                            <a:rPr lang="de-DE" altLang="de-DE" sz="2000" i="1" smtClean="0">
                              <a:latin typeface="Cambria Math"/>
                              <a:ea typeface="Cambria Math"/>
                              <a:sym typeface="Symbol"/>
                            </a:rPr>
                          </m:ctrlPr>
                        </m:naryPr>
                        <m:sub>
                          <m:r>
                            <m:rPr>
                              <m:brk m:alnAt="7"/>
                            </m:rPr>
                            <a:rPr lang="de-DE" altLang="de-DE" sz="2000" b="0" i="1" smtClean="0">
                              <a:latin typeface="Cambria Math"/>
                              <a:ea typeface="Cambria Math"/>
                              <a:sym typeface="Symbol"/>
                            </a:rPr>
                            <m:t>𝑙</m:t>
                          </m:r>
                          <m:r>
                            <a:rPr lang="de-DE" altLang="de-DE" sz="2000" b="0" i="1" smtClean="0">
                              <a:latin typeface="Cambria Math"/>
                              <a:ea typeface="Cambria Math"/>
                              <a:sym typeface="Symbol"/>
                            </a:rPr>
                            <m:t>≠</m:t>
                          </m:r>
                          <m:r>
                            <a:rPr lang="de-DE" altLang="de-DE" sz="2000" b="0" i="1" smtClean="0">
                              <a:latin typeface="Cambria Math"/>
                              <a:ea typeface="Cambria Math"/>
                              <a:sym typeface="Symbol"/>
                            </a:rPr>
                            <m:t>𝑗</m:t>
                          </m:r>
                        </m:sub>
                        <m:sup/>
                        <m:e>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𝐴</m:t>
                              </m:r>
                            </m:e>
                            <m:sub>
                              <m:r>
                                <a:rPr lang="de-DE" altLang="de-DE" sz="2000" b="0" i="1" smtClean="0">
                                  <a:latin typeface="Cambria Math"/>
                                  <a:ea typeface="Cambria Math"/>
                                  <a:sym typeface="Symbol"/>
                                </a:rPr>
                                <m:t>𝑖𝑙</m:t>
                              </m:r>
                            </m:sub>
                          </m:sSub>
                          <m:d>
                            <m:dPr>
                              <m:begChr m:val="⟨"/>
                              <m:endChr m:val="⟩"/>
                              <m:ctrlPr>
                                <a:rPr lang="de-DE" altLang="de-DE" sz="2000" i="1" smtClean="0">
                                  <a:latin typeface="Cambria Math"/>
                                  <a:ea typeface="Cambria Math"/>
                                  <a:sym typeface="Symbol"/>
                                </a:rPr>
                              </m:ctrlPr>
                            </m:dPr>
                            <m:e>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𝑥</m:t>
                                  </m:r>
                                </m:e>
                                <m:sub>
                                  <m:r>
                                    <a:rPr lang="de-DE" altLang="de-DE" sz="2000" b="0" i="1" smtClean="0">
                                      <a:latin typeface="Cambria Math"/>
                                      <a:ea typeface="Cambria Math"/>
                                      <a:sym typeface="Symbol"/>
                                    </a:rPr>
                                    <m:t>𝑙</m:t>
                                  </m:r>
                                </m:sub>
                              </m:sSub>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𝑠</m:t>
                                  </m:r>
                                </m:e>
                                <m:sub>
                                  <m:r>
                                    <a:rPr lang="de-DE" altLang="de-DE" sz="2000" b="0" i="1" smtClean="0">
                                      <a:latin typeface="Cambria Math"/>
                                      <a:ea typeface="Cambria Math"/>
                                      <a:sym typeface="Symbol"/>
                                    </a:rPr>
                                    <m:t>𝑖</m:t>
                                  </m:r>
                                </m:sub>
                              </m:sSub>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𝑥</m:t>
                                  </m:r>
                                </m:e>
                                <m:sub>
                                  <m:r>
                                    <a:rPr lang="de-DE" altLang="de-DE" sz="2000" b="0" i="1" smtClean="0">
                                      <a:latin typeface="Cambria Math"/>
                                      <a:ea typeface="Cambria Math"/>
                                      <a:sym typeface="Symbol"/>
                                    </a:rPr>
                                    <m:t>𝑗</m:t>
                                  </m:r>
                                </m:sub>
                              </m:sSub>
                            </m:e>
                          </m:d>
                        </m:e>
                      </m:nary>
                      <m:r>
                        <a:rPr lang="de-DE" altLang="de-DE" sz="2000" b="0" i="1" smtClean="0">
                          <a:latin typeface="Cambria Math"/>
                          <a:ea typeface="Cambria Math"/>
                          <a:sym typeface="Symbol"/>
                        </a:rPr>
                        <m:t>.</m:t>
                      </m:r>
                    </m:oMath>
                  </m:oMathPara>
                </a14:m>
                <a:endParaRPr lang="de-DE" altLang="de-DE" sz="2000" dirty="0">
                  <a:ea typeface="Cambria Math"/>
                  <a:sym typeface="Symbol"/>
                </a:endParaRP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4543552"/>
              </a:xfrm>
              <a:prstGeom prst="rect">
                <a:avLst/>
              </a:prstGeom>
              <a:blipFill rotWithShape="1">
                <a:blip r:embed="rId2"/>
                <a:stretch>
                  <a:fillRect l="-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10</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257074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Pair </a:t>
            </a:r>
            <a:r>
              <a:rPr lang="de-DE" altLang="de-DE" dirty="0" err="1" smtClean="0">
                <a:ea typeface="ＭＳ Ｐゴシック" pitchFamily="34" charset="-128"/>
              </a:rPr>
              <a:t>approximations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37873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Putting all </a:t>
                </a:r>
                <a:r>
                  <a:rPr lang="de-DE" altLang="de-DE" sz="1800" dirty="0" err="1" smtClean="0">
                    <a:ea typeface="Cambria Math"/>
                    <a:sym typeface="Symbol"/>
                  </a:rPr>
                  <a:t>these</a:t>
                </a:r>
                <a:r>
                  <a:rPr lang="de-DE" altLang="de-DE" sz="1800" dirty="0" smtClean="0">
                    <a:ea typeface="Cambria Math"/>
                    <a:sym typeface="Symbol"/>
                  </a:rPr>
                  <a:t> </a:t>
                </a:r>
                <a:r>
                  <a:rPr lang="de-DE" altLang="de-DE" sz="1800" dirty="0" err="1" smtClean="0">
                    <a:ea typeface="Cambria Math"/>
                    <a:sym typeface="Symbol"/>
                  </a:rPr>
                  <a:t>terms</a:t>
                </a:r>
                <a:r>
                  <a:rPr lang="de-DE" altLang="de-DE" sz="1800" dirty="0" smtClean="0">
                    <a:ea typeface="Cambria Math"/>
                    <a:sym typeface="Symbol"/>
                  </a:rPr>
                  <a:t> </a:t>
                </a:r>
                <a:r>
                  <a:rPr lang="de-DE" altLang="de-DE" sz="1800" dirty="0" err="1" smtClean="0">
                    <a:ea typeface="Cambria Math"/>
                    <a:sym typeface="Symbol"/>
                  </a:rPr>
                  <a:t>together</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get</a:t>
                </a:r>
                <a:endParaRPr lang="de-DE" altLang="de-DE" sz="1800" dirty="0">
                  <a:ea typeface="Cambria Math"/>
                  <a:sym typeface="Symbol"/>
                </a:endParaRPr>
              </a:p>
              <a:p>
                <a:pPr algn="ctr" eaLnBrk="1" hangingPunct="1">
                  <a:lnSpc>
                    <a:spcPct val="120000"/>
                  </a:lnSpc>
                  <a:spcBef>
                    <a:spcPct val="0"/>
                  </a:spcBef>
                  <a:buNone/>
                </a:pPr>
                <a14:m>
                  <m:oMath xmlns:m="http://schemas.openxmlformats.org/officeDocument/2006/math">
                    <m:f>
                      <m:fPr>
                        <m:ctrlPr>
                          <a:rPr lang="de-DE" altLang="de-DE" sz="2000" i="1" smtClean="0">
                            <a:latin typeface="Cambria Math"/>
                            <a:ea typeface="Cambria Math"/>
                            <a:sym typeface="Symbol"/>
                          </a:rPr>
                        </m:ctrlPr>
                      </m:fPr>
                      <m:num>
                        <m:r>
                          <a:rPr lang="de-DE" altLang="de-DE" sz="2000" b="0" i="1" smtClean="0">
                            <a:latin typeface="Cambria Math"/>
                            <a:ea typeface="Cambria Math"/>
                            <a:sym typeface="Symbol"/>
                          </a:rPr>
                          <m:t>𝑑</m:t>
                        </m:r>
                        <m:d>
                          <m:dPr>
                            <m:begChr m:val="⟨"/>
                            <m:endChr m:val="⟩"/>
                            <m:ctrlPr>
                              <a:rPr lang="de-DE" altLang="de-DE" sz="2000" b="0" i="1" smtClean="0">
                                <a:latin typeface="Cambria Math"/>
                                <a:ea typeface="Cambria Math"/>
                                <a:sym typeface="Symbol"/>
                              </a:rPr>
                            </m:ctrlPr>
                          </m:dPr>
                          <m:e>
                            <m:sSub>
                              <m:sSubPr>
                                <m:ctrlPr>
                                  <a:rPr lang="de-DE" altLang="de-DE" sz="2000" b="0" i="1" smtClean="0">
                                    <a:latin typeface="Cambria Math"/>
                                    <a:ea typeface="Cambria Math"/>
                                    <a:sym typeface="Symbol"/>
                                  </a:rPr>
                                </m:ctrlPr>
                              </m:sSubPr>
                              <m:e>
                                <m:r>
                                  <a:rPr lang="de-DE" altLang="de-DE" sz="2000" b="0" i="1" smtClean="0">
                                    <a:latin typeface="Cambria Math"/>
                                    <a:ea typeface="Cambria Math"/>
                                    <a:sym typeface="Symbol"/>
                                  </a:rPr>
                                  <m:t>𝑠</m:t>
                                </m:r>
                              </m:e>
                              <m:sub>
                                <m:r>
                                  <a:rPr lang="de-DE" altLang="de-DE" sz="2000" b="0" i="1" smtClean="0">
                                    <a:latin typeface="Cambria Math"/>
                                    <a:ea typeface="Cambria Math"/>
                                    <a:sym typeface="Symbol"/>
                                  </a:rPr>
                                  <m:t>𝑖</m:t>
                                </m:r>
                              </m:sub>
                            </m:sSub>
                            <m:sSub>
                              <m:sSubPr>
                                <m:ctrlPr>
                                  <a:rPr lang="de-DE" altLang="de-DE" sz="2000" b="0" i="1" smtClean="0">
                                    <a:latin typeface="Cambria Math"/>
                                    <a:ea typeface="Cambria Math"/>
                                    <a:sym typeface="Symbol"/>
                                  </a:rPr>
                                </m:ctrlPr>
                              </m:sSubPr>
                              <m:e>
                                <m:r>
                                  <a:rPr lang="de-DE" altLang="de-DE" sz="2000" b="0" i="1" smtClean="0">
                                    <a:latin typeface="Cambria Math"/>
                                    <a:ea typeface="Cambria Math"/>
                                    <a:sym typeface="Symbol"/>
                                  </a:rPr>
                                  <m:t>𝑥</m:t>
                                </m:r>
                              </m:e>
                              <m:sub>
                                <m:r>
                                  <a:rPr lang="de-DE" altLang="de-DE" sz="2000" b="0" i="1" smtClean="0">
                                    <a:latin typeface="Cambria Math"/>
                                    <a:ea typeface="Cambria Math"/>
                                    <a:sym typeface="Symbol"/>
                                  </a:rPr>
                                  <m:t>𝑗</m:t>
                                </m:r>
                              </m:sub>
                            </m:sSub>
                          </m:e>
                        </m:d>
                      </m:num>
                      <m:den>
                        <m:r>
                          <a:rPr lang="de-DE" altLang="de-DE" sz="2000" b="0" i="1" smtClean="0">
                            <a:latin typeface="Cambria Math"/>
                            <a:ea typeface="Cambria Math"/>
                            <a:sym typeface="Symbol"/>
                          </a:rPr>
                          <m:t>𝑑𝑡</m:t>
                        </m:r>
                      </m:den>
                    </m:f>
                    <m:r>
                      <a:rPr lang="de-DE" altLang="de-DE" sz="2000" b="0" i="1" smtClean="0">
                        <a:latin typeface="Cambria Math"/>
                        <a:ea typeface="Cambria Math"/>
                        <a:sym typeface="Symbol"/>
                      </a:rPr>
                      <m:t>=</m:t>
                    </m:r>
                    <m:r>
                      <a:rPr lang="de-DE" altLang="de-DE" sz="2000" b="0" i="1" smtClean="0">
                        <a:latin typeface="Cambria Math"/>
                        <a:ea typeface="Cambria Math"/>
                        <a:sym typeface="Symbol"/>
                      </a:rPr>
                      <m:t>𝛽</m:t>
                    </m:r>
                    <m:nary>
                      <m:naryPr>
                        <m:chr m:val="∑"/>
                        <m:supHide m:val="on"/>
                        <m:ctrlPr>
                          <a:rPr lang="de-DE" altLang="de-DE" sz="2000" i="1">
                            <a:latin typeface="Cambria Math"/>
                            <a:ea typeface="Cambria Math"/>
                            <a:sym typeface="Symbol"/>
                          </a:rPr>
                        </m:ctrlPr>
                      </m:naryPr>
                      <m:sub>
                        <m:r>
                          <m:rPr>
                            <m:brk m:alnAt="7"/>
                          </m:rPr>
                          <a:rPr lang="de-DE" altLang="de-DE" sz="2000" i="1">
                            <a:latin typeface="Cambria Math"/>
                            <a:ea typeface="Cambria Math"/>
                            <a:sym typeface="Symbol"/>
                          </a:rPr>
                          <m:t>𝑘</m:t>
                        </m:r>
                        <m:r>
                          <a:rPr lang="de-DE" altLang="de-DE" sz="2000" i="1">
                            <a:latin typeface="Cambria Math"/>
                            <a:ea typeface="Cambria Math"/>
                            <a:sym typeface="Symbol"/>
                          </a:rPr>
                          <m:t>≠</m:t>
                        </m:r>
                        <m:r>
                          <a:rPr lang="de-DE" altLang="de-DE" sz="2000" i="1">
                            <a:latin typeface="Cambria Math"/>
                            <a:ea typeface="Cambria Math"/>
                            <a:sym typeface="Symbol"/>
                          </a:rPr>
                          <m:t>𝑖</m:t>
                        </m:r>
                      </m:sub>
                      <m:sup/>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𝐴</m:t>
                            </m:r>
                          </m:e>
                          <m:sub>
                            <m:r>
                              <a:rPr lang="de-DE" altLang="de-DE" sz="2000" i="1">
                                <a:latin typeface="Cambria Math"/>
                                <a:ea typeface="Cambria Math"/>
                                <a:sym typeface="Symbol"/>
                              </a:rPr>
                              <m:t>𝑗𝑘</m:t>
                            </m:r>
                          </m:sub>
                        </m:sSub>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𝑗</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𝑘</m:t>
                                </m:r>
                              </m:sub>
                            </m:sSub>
                          </m:e>
                        </m:d>
                      </m:e>
                    </m:nary>
                    <m:r>
                      <m:rPr>
                        <m:nor/>
                      </m:rPr>
                      <a:rPr lang="de-DE" altLang="de-DE" sz="2000" dirty="0">
                        <a:ea typeface="Cambria Math"/>
                        <a:sym typeface="Symbol"/>
                      </a:rPr>
                      <m:t> </m:t>
                    </m:r>
                    <m:r>
                      <m:rPr>
                        <m:nor/>
                      </m:rPr>
                      <a:rPr lang="de-DE" altLang="de-DE" sz="2000" b="0" i="0" dirty="0" smtClean="0">
                        <a:ea typeface="Cambria Math"/>
                        <a:sym typeface="Symbol"/>
                      </a:rPr>
                      <m:t>−</m:t>
                    </m:r>
                    <m:r>
                      <a:rPr lang="de-DE" altLang="de-DE" sz="2000" i="1">
                        <a:latin typeface="Cambria Math"/>
                        <a:ea typeface="Cambria Math"/>
                        <a:sym typeface="Symbol"/>
                      </a:rPr>
                      <m:t>𝛽</m:t>
                    </m:r>
                    <m:nary>
                      <m:naryPr>
                        <m:chr m:val="∑"/>
                        <m:supHide m:val="on"/>
                        <m:ctrlPr>
                          <a:rPr lang="de-DE" altLang="de-DE" sz="2000" i="1">
                            <a:latin typeface="Cambria Math"/>
                            <a:ea typeface="Cambria Math"/>
                            <a:sym typeface="Symbol"/>
                          </a:rPr>
                        </m:ctrlPr>
                      </m:naryPr>
                      <m:sub>
                        <m:r>
                          <m:rPr>
                            <m:brk m:alnAt="7"/>
                          </m:rPr>
                          <a:rPr lang="de-DE" altLang="de-DE" sz="2000" i="1">
                            <a:latin typeface="Cambria Math"/>
                            <a:ea typeface="Cambria Math"/>
                            <a:sym typeface="Symbol"/>
                          </a:rPr>
                          <m:t>𝑙</m:t>
                        </m:r>
                        <m:r>
                          <a:rPr lang="de-DE" altLang="de-DE" sz="2000" i="1">
                            <a:latin typeface="Cambria Math"/>
                            <a:ea typeface="Cambria Math"/>
                            <a:sym typeface="Symbol"/>
                          </a:rPr>
                          <m:t>≠</m:t>
                        </m:r>
                        <m:r>
                          <a:rPr lang="de-DE" altLang="de-DE" sz="2000" i="1">
                            <a:latin typeface="Cambria Math"/>
                            <a:ea typeface="Cambria Math"/>
                            <a:sym typeface="Symbol"/>
                          </a:rPr>
                          <m:t>𝑗</m:t>
                        </m:r>
                      </m:sub>
                      <m:sup/>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𝐴</m:t>
                            </m:r>
                          </m:e>
                          <m:sub>
                            <m:r>
                              <a:rPr lang="de-DE" altLang="de-DE" sz="2000" i="1">
                                <a:latin typeface="Cambria Math"/>
                                <a:ea typeface="Cambria Math"/>
                                <a:sym typeface="Symbol"/>
                              </a:rPr>
                              <m:t>𝑖𝑙</m:t>
                            </m:r>
                          </m:sub>
                        </m:sSub>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𝑙</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e>
                    </m:nary>
                  </m:oMath>
                </a14:m>
                <a:r>
                  <a:rPr lang="de-DE" altLang="de-DE" sz="2000" dirty="0" smtClean="0">
                    <a:ea typeface="Cambria Math"/>
                    <a:sym typeface="Symbol"/>
                  </a:rPr>
                  <a:t> - </a:t>
                </a:r>
                <a14:m>
                  <m:oMath xmlns:m="http://schemas.openxmlformats.org/officeDocument/2006/math">
                    <m:r>
                      <m:rPr>
                        <m:sty m:val="p"/>
                      </m:rPr>
                      <a:rPr lang="el-GR" altLang="de-DE" sz="2000" i="1">
                        <a:latin typeface="Cambria Math"/>
                        <a:ea typeface="Cambria Math"/>
                        <a:sym typeface="Symbol"/>
                      </a:rPr>
                      <m:t>β</m:t>
                    </m:r>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oMath>
                </a14:m>
                <a:endParaRPr lang="de-DE" altLang="de-DE" sz="2000" dirty="0" smtClean="0">
                  <a:ea typeface="Cambria Math"/>
                  <a:sym typeface="Symbol"/>
                </a:endParaRPr>
              </a:p>
              <a:p>
                <a:pPr algn="ct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theory</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err="1" smtClean="0">
                    <a:ea typeface="Cambria Math"/>
                    <a:sym typeface="Symbol"/>
                  </a:rPr>
                  <a:t>now</a:t>
                </a:r>
                <a:r>
                  <a:rPr lang="de-DE" altLang="de-DE" sz="1800" dirty="0" smtClean="0">
                    <a:ea typeface="Cambria Math"/>
                    <a:sym typeface="Symbol"/>
                  </a:rPr>
                  <a:t> </a:t>
                </a:r>
                <a:r>
                  <a:rPr lang="de-DE" altLang="de-DE" sz="1800" dirty="0" err="1" smtClean="0">
                    <a:ea typeface="Cambria Math"/>
                    <a:sym typeface="Symbol"/>
                  </a:rPr>
                  <a:t>allows</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calculate</a:t>
                </a:r>
                <a:r>
                  <a:rPr lang="de-DE" altLang="de-DE" sz="1800" dirty="0" smtClean="0">
                    <a:ea typeface="Cambria Math"/>
                    <a:sym typeface="Symbol"/>
                  </a:rPr>
                  <a:t>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oMath>
                </a14:m>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practice</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involves</a:t>
                </a:r>
                <a:r>
                  <a:rPr lang="de-DE" altLang="de-DE" sz="1800" dirty="0" smtClean="0">
                    <a:ea typeface="Cambria Math"/>
                    <a:sym typeface="Symbol"/>
                  </a:rPr>
                  <a:t> </a:t>
                </a:r>
                <a:r>
                  <a:rPr lang="de-DE" altLang="de-DE" sz="1800" dirty="0" err="1" smtClean="0">
                    <a:ea typeface="Cambria Math"/>
                    <a:sym typeface="Symbol"/>
                  </a:rPr>
                  <a:t>yet</a:t>
                </a:r>
                <a:r>
                  <a:rPr lang="de-DE" altLang="de-DE" sz="1800" dirty="0" smtClean="0">
                    <a:ea typeface="Cambria Math"/>
                    <a:sym typeface="Symbol"/>
                  </a:rPr>
                  <a:t> </a:t>
                </a:r>
                <a:r>
                  <a:rPr lang="de-DE" altLang="de-DE" sz="1800" dirty="0" err="1" smtClean="0">
                    <a:ea typeface="Cambria Math"/>
                    <a:sym typeface="Symbol"/>
                  </a:rPr>
                  <a:t>more</a:t>
                </a:r>
                <a:r>
                  <a:rPr lang="de-DE" altLang="de-DE" sz="1800" dirty="0" smtClean="0">
                    <a:ea typeface="Cambria Math"/>
                    <a:sym typeface="Symbol"/>
                  </a:rPr>
                  <a:t> </a:t>
                </a:r>
                <a:r>
                  <a:rPr lang="de-DE" altLang="de-DE" sz="1800" dirty="0" err="1" smtClean="0">
                    <a:ea typeface="Cambria Math"/>
                    <a:sym typeface="Symbol"/>
                  </a:rPr>
                  <a:t>terms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don‘t</a:t>
                </a:r>
                <a:r>
                  <a:rPr lang="de-DE" altLang="de-DE" sz="1800" dirty="0" smtClean="0">
                    <a:ea typeface="Cambria Math"/>
                    <a:sym typeface="Symbol"/>
                  </a:rPr>
                  <a:t> </a:t>
                </a:r>
                <a:r>
                  <a:rPr lang="de-DE" altLang="de-DE" sz="1800" dirty="0" err="1" smtClean="0">
                    <a:ea typeface="Cambria Math"/>
                    <a:sym typeface="Symbol"/>
                  </a:rPr>
                  <a:t>know</a:t>
                </a:r>
                <a:r>
                  <a:rPr lang="de-DE" altLang="de-DE" sz="1800" dirty="0" smtClean="0">
                    <a:ea typeface="Cambria Math"/>
                    <a:sym typeface="Symbol"/>
                  </a:rPr>
                  <a:t> on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right</a:t>
                </a:r>
                <a:r>
                  <a:rPr lang="de-DE" altLang="de-DE" sz="1800" dirty="0" smtClean="0">
                    <a:ea typeface="Cambria Math"/>
                    <a:sym typeface="Symbol"/>
                  </a:rPr>
                  <a:t>-hand </a:t>
                </a:r>
                <a:r>
                  <a:rPr lang="de-DE" altLang="de-DE" sz="1800" dirty="0" err="1" smtClean="0">
                    <a:ea typeface="Cambria Math"/>
                    <a:sym typeface="Symbol"/>
                  </a:rPr>
                  <a:t>side</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three</a:t>
                </a:r>
                <a:r>
                  <a:rPr lang="de-DE" altLang="de-DE" sz="1800" dirty="0" smtClean="0">
                    <a:ea typeface="Cambria Math"/>
                    <a:sym typeface="Symbol"/>
                  </a:rPr>
                  <a:t>-variable </a:t>
                </a:r>
                <a:r>
                  <a:rPr lang="de-DE" altLang="de-DE" sz="1800" dirty="0" err="1" smtClean="0">
                    <a:ea typeface="Cambria Math"/>
                    <a:sym typeface="Symbol"/>
                  </a:rPr>
                  <a:t>averages</a:t>
                </a:r>
                <a:r>
                  <a:rPr lang="de-DE" altLang="de-DE" sz="1800" dirty="0" smtClean="0">
                    <a:ea typeface="Cambria Math"/>
                    <a:sym typeface="Symbol"/>
                  </a:rPr>
                  <a:t>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𝑙</m:t>
                            </m:r>
                          </m:sub>
                        </m:sSub>
                      </m:e>
                    </m:d>
                  </m:oMath>
                </a14:m>
                <a:r>
                  <a:rPr lang="de-DE" altLang="de-DE" sz="1800" dirty="0" smtClean="0">
                    <a:ea typeface="Cambria Math"/>
                    <a:sym typeface="Symbol"/>
                  </a:rPr>
                  <a:t> and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𝑙</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oMath>
                </a14:m>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Such a</a:t>
                </a:r>
                <a:r>
                  <a:rPr lang="de-DE" altLang="de-DE" sz="1800" dirty="0" smtClean="0">
                    <a:ea typeface="Cambria Math"/>
                    <a:sym typeface="Symbol"/>
                  </a:rPr>
                  <a:t> </a:t>
                </a:r>
                <a:r>
                  <a:rPr lang="de-DE" altLang="de-DE" sz="1800" dirty="0" err="1" smtClean="0">
                    <a:ea typeface="Cambria Math"/>
                    <a:sym typeface="Symbol"/>
                  </a:rPr>
                  <a:t>succession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equations</a:t>
                </a:r>
                <a:r>
                  <a:rPr lang="de-DE" altLang="de-DE" sz="1800" dirty="0" smtClean="0">
                    <a:ea typeface="Cambria Math"/>
                    <a:sym typeface="Symbol"/>
                  </a:rPr>
                  <a:t> will </a:t>
                </a:r>
                <a:r>
                  <a:rPr lang="de-DE" altLang="de-DE" sz="1800" dirty="0" err="1" smtClean="0">
                    <a:ea typeface="Cambria Math"/>
                    <a:sym typeface="Symbol"/>
                  </a:rPr>
                  <a:t>never</a:t>
                </a:r>
                <a:r>
                  <a:rPr lang="de-DE" altLang="de-DE" sz="1800" dirty="0" smtClean="0">
                    <a:ea typeface="Cambria Math"/>
                    <a:sym typeface="Symbol"/>
                  </a:rPr>
                  <a:t> end –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jargon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mathematics</a:t>
                </a:r>
                <a:r>
                  <a:rPr lang="de-DE" altLang="de-DE" sz="1800" dirty="0" smtClean="0">
                    <a:ea typeface="Cambria Math"/>
                    <a:sym typeface="Symbol"/>
                  </a:rPr>
                  <a:t>, </a:t>
                </a:r>
              </a:p>
              <a:p>
                <a:pPr eaLnBrk="1" hangingPunct="1">
                  <a:lnSpc>
                    <a:spcPct val="120000"/>
                  </a:lnSpc>
                  <a:spcBef>
                    <a:spcPct val="0"/>
                  </a:spcBef>
                  <a:buNone/>
                </a:pPr>
                <a:r>
                  <a:rPr lang="de-DE" altLang="de-DE" sz="1800" b="1" dirty="0" err="1" smtClean="0">
                    <a:ea typeface="Cambria Math"/>
                    <a:sym typeface="Symbol"/>
                  </a:rPr>
                  <a:t>it</a:t>
                </a:r>
                <a:r>
                  <a:rPr lang="de-DE" altLang="de-DE" sz="1800" b="1" dirty="0" smtClean="0">
                    <a:ea typeface="Cambria Math"/>
                    <a:sym typeface="Symbol"/>
                  </a:rPr>
                  <a:t> </a:t>
                </a:r>
                <a:r>
                  <a:rPr lang="de-DE" altLang="de-DE" sz="1800" b="1" dirty="0" err="1" smtClean="0">
                    <a:ea typeface="Cambria Math"/>
                    <a:sym typeface="Symbol"/>
                  </a:rPr>
                  <a:t>doesn‘t</a:t>
                </a:r>
                <a:r>
                  <a:rPr lang="de-DE" altLang="de-DE" sz="1800" b="1" dirty="0" smtClean="0">
                    <a:ea typeface="Cambria Math"/>
                    <a:sym typeface="Symbol"/>
                  </a:rPr>
                  <a:t> </a:t>
                </a:r>
                <a:r>
                  <a:rPr lang="de-DE" altLang="de-DE" sz="1800" b="1" dirty="0" err="1" smtClean="0">
                    <a:ea typeface="Cambria Math"/>
                    <a:sym typeface="Symbol"/>
                  </a:rPr>
                  <a:t>close</a:t>
                </a:r>
                <a:r>
                  <a:rPr lang="de-DE" altLang="de-DE" sz="1800" dirty="0">
                    <a:ea typeface="Cambria Math"/>
                    <a:sym typeface="Symbol"/>
                  </a:rPr>
                  <a:t>.</a:t>
                </a: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3787319"/>
              </a:xfrm>
              <a:prstGeom prst="rect">
                <a:avLst/>
              </a:prstGeom>
              <a:blipFill rotWithShape="1">
                <a:blip r:embed="rId2"/>
                <a:stretch>
                  <a:fillRect l="-569" b="-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636799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4686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However</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make</a:t>
                </a:r>
                <a:r>
                  <a:rPr lang="de-DE" altLang="de-DE" sz="1800" dirty="0" smtClean="0">
                    <a:ea typeface="Cambria Math"/>
                    <a:sym typeface="Symbol"/>
                  </a:rPr>
                  <a:t> </a:t>
                </a:r>
                <a:r>
                  <a:rPr lang="de-DE" altLang="de-DE" sz="1800" dirty="0" err="1" smtClean="0">
                    <a:ea typeface="Cambria Math"/>
                    <a:sym typeface="Symbol"/>
                  </a:rPr>
                  <a:t>progress</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approximating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3-variable </a:t>
                </a:r>
                <a:r>
                  <a:rPr lang="de-DE" altLang="de-DE" sz="1800" dirty="0" err="1" smtClean="0">
                    <a:ea typeface="Cambria Math"/>
                    <a:sym typeface="Symbol"/>
                  </a:rPr>
                  <a:t>averages</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appropriate</a:t>
                </a:r>
                <a:r>
                  <a:rPr lang="de-DE" altLang="de-DE" sz="1800" dirty="0" smtClean="0">
                    <a:ea typeface="Cambria Math"/>
                    <a:sym typeface="Symbol"/>
                  </a:rPr>
                  <a:t> </a:t>
                </a:r>
                <a:r>
                  <a:rPr lang="de-DE" altLang="de-DE" sz="1800" dirty="0" err="1" smtClean="0">
                    <a:ea typeface="Cambria Math"/>
                    <a:sym typeface="Symbol"/>
                  </a:rPr>
                  <a:t>combinations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1-variable </a:t>
                </a:r>
                <a:r>
                  <a:rPr lang="de-DE" altLang="de-DE" sz="1800" dirty="0" err="1" smtClean="0">
                    <a:ea typeface="Cambria Math"/>
                    <a:sym typeface="Symbol"/>
                  </a:rPr>
                  <a:t>and</a:t>
                </a:r>
                <a:r>
                  <a:rPr lang="de-DE" altLang="de-DE" sz="1800" dirty="0" smtClean="0">
                    <a:ea typeface="Cambria Math"/>
                    <a:sym typeface="Symbol"/>
                  </a:rPr>
                  <a:t> 2-variable </a:t>
                </a:r>
                <a:r>
                  <a:rPr lang="de-DE" altLang="de-DE" sz="1800" dirty="0" err="1" smtClean="0">
                    <a:ea typeface="Cambria Math"/>
                    <a:sym typeface="Symbol"/>
                  </a:rPr>
                  <a:t>averages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will </a:t>
                </a:r>
                <a:r>
                  <a:rPr lang="de-DE" altLang="de-DE" sz="1800" dirty="0" err="1" smtClean="0">
                    <a:ea typeface="Cambria Math"/>
                    <a:sym typeface="Symbol"/>
                  </a:rPr>
                  <a:t>allow</a:t>
                </a:r>
                <a:r>
                  <a:rPr lang="de-DE" altLang="de-DE" sz="1800" dirty="0" smtClean="0">
                    <a:ea typeface="Cambria Math"/>
                    <a:sym typeface="Symbol"/>
                  </a:rPr>
                  <a: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close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equations</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 </a:t>
                </a:r>
                <a:r>
                  <a:rPr lang="de-DE" altLang="de-DE" sz="1800" dirty="0" err="1" smtClean="0">
                    <a:ea typeface="Cambria Math"/>
                    <a:sym typeface="Symbol"/>
                  </a:rPr>
                  <a:t>set</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solve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process</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called</a:t>
                </a:r>
                <a:r>
                  <a:rPr lang="de-DE" altLang="de-DE" sz="1800" dirty="0" smtClean="0">
                    <a:ea typeface="Cambria Math"/>
                    <a:sym typeface="Symbol"/>
                  </a:rPr>
                  <a:t> </a:t>
                </a:r>
                <a:r>
                  <a:rPr lang="de-DE" altLang="de-DE" sz="1800" b="1" dirty="0" err="1" smtClean="0">
                    <a:ea typeface="Cambria Math"/>
                    <a:sym typeface="Symbol"/>
                  </a:rPr>
                  <a:t>moment</a:t>
                </a:r>
                <a:r>
                  <a:rPr lang="de-DE" altLang="de-DE" sz="1800" b="1" dirty="0" smtClean="0">
                    <a:ea typeface="Cambria Math"/>
                    <a:sym typeface="Symbol"/>
                  </a:rPr>
                  <a:t> </a:t>
                </a:r>
                <a:r>
                  <a:rPr lang="de-DE" altLang="de-DE" sz="1800" b="1" dirty="0" err="1" smtClean="0">
                    <a:ea typeface="Cambria Math"/>
                    <a:sym typeface="Symbol"/>
                  </a:rPr>
                  <a:t>closure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moment</a:t>
                </a:r>
                <a:r>
                  <a:rPr lang="de-DE" altLang="de-DE" sz="1800" dirty="0" smtClean="0">
                    <a:ea typeface="Cambria Math"/>
                    <a:sym typeface="Symbol"/>
                  </a:rPr>
                  <a:t> </a:t>
                </a:r>
                <a:r>
                  <a:rPr lang="de-DE" altLang="de-DE" sz="1800" dirty="0" err="1" smtClean="0">
                    <a:ea typeface="Cambria Math"/>
                    <a:sym typeface="Symbol"/>
                  </a:rPr>
                  <a:t>closure</a:t>
                </a:r>
                <a:r>
                  <a:rPr lang="de-DE" altLang="de-DE" sz="1800" dirty="0" smtClean="0">
                    <a:ea typeface="Cambria Math"/>
                    <a:sym typeface="Symbol"/>
                  </a:rPr>
                  <a:t> </a:t>
                </a:r>
                <a:r>
                  <a:rPr lang="de-DE" altLang="de-DE" sz="1800" dirty="0" err="1" smtClean="0">
                    <a:ea typeface="Cambria Math"/>
                    <a:sym typeface="Symbol"/>
                  </a:rPr>
                  <a:t>method</a:t>
                </a:r>
                <a:r>
                  <a:rPr lang="de-DE" altLang="de-DE" sz="1800" dirty="0" smtClean="0">
                    <a:ea typeface="Cambria Math"/>
                    <a:sym typeface="Symbol"/>
                  </a:rPr>
                  <a:t>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level</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2-variable </a:t>
                </a:r>
                <a:r>
                  <a:rPr lang="de-DE" altLang="de-DE" sz="1800" dirty="0" err="1" smtClean="0">
                    <a:ea typeface="Cambria Math"/>
                    <a:sym typeface="Symbol"/>
                  </a:rPr>
                  <a:t>averages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discuss</a:t>
                </a:r>
                <a:r>
                  <a:rPr lang="de-DE" altLang="de-DE" sz="1800" dirty="0" smtClean="0">
                    <a:ea typeface="Cambria Math"/>
                    <a:sym typeface="Symbol"/>
                  </a:rPr>
                  <a:t> </a:t>
                </a:r>
                <a:r>
                  <a:rPr lang="de-DE" altLang="de-DE" sz="1800" dirty="0" err="1" smtClean="0">
                    <a:ea typeface="Cambria Math"/>
                    <a:sym typeface="Symbol"/>
                  </a:rPr>
                  <a:t>here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also </a:t>
                </a:r>
                <a:r>
                  <a:rPr lang="de-DE" altLang="de-DE" sz="1800" dirty="0" err="1" smtClean="0">
                    <a:ea typeface="Cambria Math"/>
                    <a:sym typeface="Symbol"/>
                  </a:rPr>
                  <a:t>called</a:t>
                </a:r>
                <a:r>
                  <a:rPr lang="de-DE" altLang="de-DE" sz="1800" dirty="0" smtClean="0">
                    <a:ea typeface="Cambria Math"/>
                    <a:sym typeface="Symbol"/>
                  </a:rPr>
                  <a:t> </a:t>
                </a:r>
                <a:r>
                  <a:rPr lang="de-DE" altLang="de-DE" sz="1800" b="1" dirty="0" smtClean="0">
                    <a:ea typeface="Cambria Math"/>
                    <a:sym typeface="Symbol"/>
                  </a:rPr>
                  <a:t>pair </a:t>
                </a:r>
                <a:r>
                  <a:rPr lang="de-DE" altLang="de-DE" sz="1800" b="1" dirty="0" err="1" smtClean="0">
                    <a:ea typeface="Cambria Math"/>
                    <a:sym typeface="Symbol"/>
                  </a:rPr>
                  <a:t>approximation</a:t>
                </a:r>
                <a:r>
                  <a:rPr lang="de-DE" altLang="de-DE" sz="1800" b="1" dirty="0" smtClean="0">
                    <a:ea typeface="Cambria Math"/>
                    <a:sym typeface="Symbol"/>
                  </a:rPr>
                  <a:t> </a:t>
                </a:r>
                <a:r>
                  <a:rPr lang="de-DE" altLang="de-DE" sz="1800" b="1" dirty="0" err="1" smtClean="0">
                    <a:ea typeface="Cambria Math"/>
                    <a:sym typeface="Symbol"/>
                  </a:rPr>
                  <a:t>method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Starting</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14:m>
                  <m:oMath xmlns:m="http://schemas.openxmlformats.org/officeDocument/2006/math">
                    <m:f>
                      <m:fPr>
                        <m:ctrlPr>
                          <a:rPr lang="de-DE" altLang="de-DE" sz="2000" i="1">
                            <a:latin typeface="Cambria Math"/>
                            <a:ea typeface="Cambria Math"/>
                            <a:sym typeface="Symbol"/>
                          </a:rPr>
                        </m:ctrlPr>
                      </m:fPr>
                      <m:num>
                        <m:r>
                          <a:rPr lang="de-DE" altLang="de-DE" sz="2000" i="1">
                            <a:latin typeface="Cambria Math"/>
                            <a:ea typeface="Cambria Math"/>
                            <a:sym typeface="Symbol"/>
                          </a:rPr>
                          <m:t>𝑑</m:t>
                        </m:r>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num>
                      <m:den>
                        <m:r>
                          <a:rPr lang="de-DE" altLang="de-DE" sz="2000" i="1">
                            <a:latin typeface="Cambria Math"/>
                            <a:ea typeface="Cambria Math"/>
                            <a:sym typeface="Symbol"/>
                          </a:rPr>
                          <m:t>𝑑𝑡</m:t>
                        </m:r>
                      </m:den>
                    </m:f>
                    <m:r>
                      <a:rPr lang="de-DE" altLang="de-DE" sz="2000" i="1">
                        <a:latin typeface="Cambria Math"/>
                        <a:ea typeface="Cambria Math"/>
                        <a:sym typeface="Symbol"/>
                      </a:rPr>
                      <m:t>=</m:t>
                    </m:r>
                    <m:r>
                      <a:rPr lang="de-DE" altLang="de-DE" sz="2000" i="1">
                        <a:latin typeface="Cambria Math"/>
                        <a:ea typeface="Cambria Math"/>
                        <a:sym typeface="Symbol"/>
                      </a:rPr>
                      <m:t>𝛽</m:t>
                    </m:r>
                    <m:nary>
                      <m:naryPr>
                        <m:chr m:val="∑"/>
                        <m:supHide m:val="on"/>
                        <m:ctrlPr>
                          <a:rPr lang="de-DE" altLang="de-DE" sz="2000" i="1">
                            <a:latin typeface="Cambria Math"/>
                            <a:ea typeface="Cambria Math"/>
                            <a:sym typeface="Symbol"/>
                          </a:rPr>
                        </m:ctrlPr>
                      </m:naryPr>
                      <m:sub>
                        <m:r>
                          <m:rPr>
                            <m:brk m:alnAt="7"/>
                          </m:rPr>
                          <a:rPr lang="de-DE" altLang="de-DE" sz="2000" i="1">
                            <a:latin typeface="Cambria Math"/>
                            <a:ea typeface="Cambria Math"/>
                            <a:sym typeface="Symbol"/>
                          </a:rPr>
                          <m:t>𝑘</m:t>
                        </m:r>
                        <m:r>
                          <a:rPr lang="de-DE" altLang="de-DE" sz="2000" i="1">
                            <a:latin typeface="Cambria Math"/>
                            <a:ea typeface="Cambria Math"/>
                            <a:sym typeface="Symbol"/>
                          </a:rPr>
                          <m:t>≠</m:t>
                        </m:r>
                        <m:r>
                          <a:rPr lang="de-DE" altLang="de-DE" sz="2000" i="1">
                            <a:latin typeface="Cambria Math"/>
                            <a:ea typeface="Cambria Math"/>
                            <a:sym typeface="Symbol"/>
                          </a:rPr>
                          <m:t>𝑖</m:t>
                        </m:r>
                      </m:sub>
                      <m:sup/>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𝐴</m:t>
                            </m:r>
                          </m:e>
                          <m:sub>
                            <m:r>
                              <a:rPr lang="de-DE" altLang="de-DE" sz="2000" i="1">
                                <a:latin typeface="Cambria Math"/>
                                <a:ea typeface="Cambria Math"/>
                                <a:sym typeface="Symbol"/>
                              </a:rPr>
                              <m:t>𝑗𝑘</m:t>
                            </m:r>
                          </m:sub>
                        </m:sSub>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𝑗</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𝑘</m:t>
                                </m:r>
                              </m:sub>
                            </m:sSub>
                          </m:e>
                        </m:d>
                      </m:e>
                    </m:nary>
                    <m:r>
                      <m:rPr>
                        <m:nor/>
                      </m:rPr>
                      <a:rPr lang="de-DE" altLang="de-DE" sz="2000" dirty="0">
                        <a:ea typeface="Cambria Math"/>
                        <a:sym typeface="Symbol"/>
                      </a:rPr>
                      <m:t> −</m:t>
                    </m:r>
                    <m:r>
                      <a:rPr lang="de-DE" altLang="de-DE" sz="2000" i="1">
                        <a:latin typeface="Cambria Math"/>
                        <a:ea typeface="Cambria Math"/>
                        <a:sym typeface="Symbol"/>
                      </a:rPr>
                      <m:t>𝛽</m:t>
                    </m:r>
                    <m:nary>
                      <m:naryPr>
                        <m:chr m:val="∑"/>
                        <m:supHide m:val="on"/>
                        <m:ctrlPr>
                          <a:rPr lang="de-DE" altLang="de-DE" sz="2000" i="1">
                            <a:latin typeface="Cambria Math"/>
                            <a:ea typeface="Cambria Math"/>
                            <a:sym typeface="Symbol"/>
                          </a:rPr>
                        </m:ctrlPr>
                      </m:naryPr>
                      <m:sub>
                        <m:r>
                          <m:rPr>
                            <m:brk m:alnAt="7"/>
                          </m:rPr>
                          <a:rPr lang="de-DE" altLang="de-DE" sz="2000" i="1">
                            <a:latin typeface="Cambria Math"/>
                            <a:ea typeface="Cambria Math"/>
                            <a:sym typeface="Symbol"/>
                          </a:rPr>
                          <m:t>𝑙</m:t>
                        </m:r>
                        <m:r>
                          <a:rPr lang="de-DE" altLang="de-DE" sz="2000" i="1">
                            <a:latin typeface="Cambria Math"/>
                            <a:ea typeface="Cambria Math"/>
                            <a:sym typeface="Symbol"/>
                          </a:rPr>
                          <m:t>≠</m:t>
                        </m:r>
                        <m:r>
                          <a:rPr lang="de-DE" altLang="de-DE" sz="2000" i="1">
                            <a:latin typeface="Cambria Math"/>
                            <a:ea typeface="Cambria Math"/>
                            <a:sym typeface="Symbol"/>
                          </a:rPr>
                          <m:t>𝑗</m:t>
                        </m:r>
                      </m:sub>
                      <m:sup/>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𝐴</m:t>
                            </m:r>
                          </m:e>
                          <m:sub>
                            <m:r>
                              <a:rPr lang="de-DE" altLang="de-DE" sz="2000" i="1">
                                <a:latin typeface="Cambria Math"/>
                                <a:ea typeface="Cambria Math"/>
                                <a:sym typeface="Symbol"/>
                              </a:rPr>
                              <m:t>𝑖𝑙</m:t>
                            </m:r>
                          </m:sub>
                        </m:sSub>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𝑙</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e>
                    </m:nary>
                  </m:oMath>
                </a14:m>
                <a:r>
                  <a:rPr lang="de-DE" altLang="de-DE" sz="2000" dirty="0" smtClean="0">
                    <a:ea typeface="Cambria Math"/>
                    <a:sym typeface="Symbol"/>
                  </a:rPr>
                  <a:t> </a:t>
                </a:r>
                <a:r>
                  <a:rPr lang="de-DE" altLang="de-DE" sz="2000" dirty="0">
                    <a:ea typeface="Cambria Math"/>
                    <a:sym typeface="Symbol"/>
                  </a:rPr>
                  <a:t>-</a:t>
                </a:r>
                <a:r>
                  <a:rPr lang="de-DE" altLang="de-DE" sz="2000" dirty="0" smtClean="0">
                    <a:ea typeface="Cambria Math"/>
                    <a:sym typeface="Symbol"/>
                  </a:rPr>
                  <a:t> </a:t>
                </a:r>
                <a14:m>
                  <m:oMath xmlns:m="http://schemas.openxmlformats.org/officeDocument/2006/math">
                    <m:r>
                      <m:rPr>
                        <m:sty m:val="p"/>
                      </m:rPr>
                      <a:rPr lang="el-GR" altLang="de-DE" sz="2000" i="1">
                        <a:latin typeface="Cambria Math"/>
                        <a:ea typeface="Cambria Math"/>
                        <a:sym typeface="Symbol"/>
                      </a:rPr>
                      <m:t>β</m:t>
                    </m:r>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oMath>
                </a14:m>
                <a:endParaRPr lang="de-DE" altLang="de-DE" sz="2000" dirty="0" smtClean="0">
                  <a:ea typeface="Cambria Math"/>
                  <a:sym typeface="Symbol"/>
                </a:endParaRPr>
              </a:p>
              <a:p>
                <a:pPr eaLnBrk="1" hangingPunct="1">
                  <a:lnSpc>
                    <a:spcPct val="120000"/>
                  </a:lnSpc>
                  <a:spcBef>
                    <a:spcPct val="0"/>
                  </a:spcBef>
                  <a:buNone/>
                </a:pPr>
                <a:r>
                  <a:rPr lang="de-DE" altLang="de-DE" sz="1800" dirty="0" err="1">
                    <a:ea typeface="Cambria Math"/>
                    <a:sym typeface="Symbol"/>
                  </a:rPr>
                  <a:t>o</a:t>
                </a:r>
                <a:r>
                  <a:rPr lang="de-DE" altLang="de-DE" sz="1800" dirty="0" err="1" smtClean="0">
                    <a:ea typeface="Cambria Math"/>
                    <a:sym typeface="Symbol"/>
                  </a:rPr>
                  <a:t>ur</a:t>
                </a:r>
                <a:r>
                  <a:rPr lang="de-DE" altLang="de-DE" sz="1800" dirty="0" smtClean="0">
                    <a:ea typeface="Cambria Math"/>
                    <a:sym typeface="Symbol"/>
                  </a:rPr>
                  <a:t> </a:t>
                </a:r>
                <a:r>
                  <a:rPr lang="de-DE" altLang="de-DE" sz="1800" dirty="0" err="1" smtClean="0">
                    <a:ea typeface="Cambria Math"/>
                    <a:sym typeface="Symbol"/>
                  </a:rPr>
                  <a:t>goal</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approximate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3-variable </a:t>
                </a:r>
                <a:r>
                  <a:rPr lang="de-DE" altLang="de-DE" sz="1800" dirty="0" err="1" smtClean="0">
                    <a:ea typeface="Cambria Math"/>
                    <a:sym typeface="Symbol"/>
                  </a:rPr>
                  <a:t>averages</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lower</a:t>
                </a:r>
                <a:r>
                  <a:rPr lang="de-DE" altLang="de-DE" sz="1800" dirty="0" smtClean="0">
                    <a:ea typeface="Cambria Math"/>
                    <a:sym typeface="Symbol"/>
                  </a:rPr>
                  <a:t>-order </a:t>
                </a:r>
                <a:r>
                  <a:rPr lang="de-DE" altLang="de-DE" sz="1800" dirty="0" err="1" smtClean="0">
                    <a:ea typeface="Cambria Math"/>
                    <a:sym typeface="Symbol"/>
                  </a:rPr>
                  <a:t>ones</a:t>
                </a:r>
                <a:r>
                  <a:rPr lang="de-DE" altLang="de-DE" sz="1800" dirty="0" smtClean="0">
                    <a:ea typeface="Cambria Math"/>
                    <a:sym typeface="Symbol"/>
                  </a:rPr>
                  <a:t>.</a:t>
                </a:r>
                <a:endParaRPr lang="de-DE" altLang="de-DE" sz="1800" dirty="0">
                  <a:ea typeface="Cambria Math"/>
                  <a:sym typeface="Symbol"/>
                </a:endParaRPr>
              </a:p>
              <a:p>
                <a:pPr eaLnBrk="1" hangingPunct="1">
                  <a:lnSpc>
                    <a:spcPct val="120000"/>
                  </a:lnSpc>
                  <a:spcBef>
                    <a:spcPct val="0"/>
                  </a:spcBef>
                  <a:buNone/>
                </a:pPr>
                <a:endParaRPr lang="de-DE" altLang="de-DE" sz="1800" dirty="0">
                  <a:ea typeface="Cambria Math"/>
                  <a:sym typeface="Symbol"/>
                </a:endParaRP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4686668"/>
              </a:xfrm>
              <a:prstGeom prst="rect">
                <a:avLst/>
              </a:prstGeom>
              <a:blipFill rotWithShape="1">
                <a:blip r:embed="rId2"/>
                <a:stretch>
                  <a:fillRect l="-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46966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144338" y="658813"/>
                <a:ext cx="8820150" cy="47948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We will </a:t>
                </a:r>
                <a:r>
                  <a:rPr lang="de-DE" altLang="de-DE" sz="1800" dirty="0" err="1" smtClean="0">
                    <a:ea typeface="Cambria Math"/>
                    <a:sym typeface="Symbol"/>
                  </a:rPr>
                  <a:t>make</a:t>
                </a:r>
                <a:r>
                  <a:rPr lang="de-DE" altLang="de-DE" sz="1800" dirty="0" smtClean="0">
                    <a:ea typeface="Cambria Math"/>
                    <a:sym typeface="Symbol"/>
                  </a:rPr>
                  <a:t> </a:t>
                </a:r>
                <a:r>
                  <a:rPr lang="de-DE" altLang="de-DE" sz="1800" dirty="0" err="1" smtClean="0">
                    <a:ea typeface="Cambria Math"/>
                    <a:sym typeface="Symbol"/>
                  </a:rPr>
                  <a:t>use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b="1" dirty="0" err="1" smtClean="0">
                    <a:ea typeface="Cambria Math"/>
                    <a:sym typeface="Symbol"/>
                  </a:rPr>
                  <a:t>Bayes</a:t>
                </a:r>
                <a:r>
                  <a:rPr lang="de-DE" altLang="de-DE" sz="1800" b="1" dirty="0" smtClean="0">
                    <a:ea typeface="Cambria Math"/>
                    <a:sym typeface="Symbol"/>
                  </a:rPr>
                  <a:t> </a:t>
                </a:r>
                <a:r>
                  <a:rPr lang="de-DE" altLang="de-DE" sz="1800" b="1" dirty="0" err="1" smtClean="0">
                    <a:ea typeface="Cambria Math"/>
                    <a:sym typeface="Symbol"/>
                  </a:rPr>
                  <a:t>theorem</a:t>
                </a:r>
                <a:r>
                  <a:rPr lang="de-DE" altLang="de-DE" sz="1800" b="1"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𝑘</m:t>
                              </m:r>
                            </m:sub>
                          </m:sSub>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r>
                            <a:rPr lang="de-DE" altLang="de-DE" sz="1800" b="0" i="1" smtClean="0">
                              <a:latin typeface="Cambria Math"/>
                              <a:ea typeface="Cambria Math"/>
                              <a:sym typeface="Symbol"/>
                            </a:rPr>
                            <m:t>,</m:t>
                          </m:r>
                          <m: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d>
                            <m:dPr>
                              <m:begChr m:val="|"/>
                              <m:endChr m:val=""/>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e>
                      </m:d>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a:ea typeface="Cambria Math"/>
                    <a:sym typeface="Symbol"/>
                  </a:rPr>
                  <a:t>w</a:t>
                </a:r>
                <a:r>
                  <a:rPr lang="de-DE" altLang="de-DE" sz="1800" dirty="0" err="1" smtClean="0">
                    <a:ea typeface="Cambria Math"/>
                    <a:sym typeface="Symbol"/>
                  </a:rPr>
                  <a:t>here</a:t>
                </a:r>
                <a:r>
                  <a:rPr lang="de-DE" altLang="de-DE" sz="1800" dirty="0" smtClean="0">
                    <a:ea typeface="Cambria Math"/>
                    <a:sym typeface="Symbol"/>
                  </a:rPr>
                  <a:t> </a:t>
                </a:r>
                <a14:m>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oMath>
                </a14:m>
                <a:r>
                  <a:rPr lang="de-DE" altLang="de-DE" sz="1800" dirty="0" smtClean="0">
                    <a:ea typeface="Cambria Math"/>
                    <a:sym typeface="Symbol"/>
                  </a:rPr>
                  <a:t> </a:t>
                </a:r>
                <a:r>
                  <a:rPr lang="de-DE" altLang="de-DE" sz="1800" dirty="0" err="1" smtClean="0">
                    <a:ea typeface="Cambria Math"/>
                    <a:sym typeface="Symbol"/>
                  </a:rPr>
                  <a:t>means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set</a:t>
                </a:r>
                <a:r>
                  <a:rPr lang="de-DE" altLang="de-DE" sz="1800" dirty="0" smtClean="0">
                    <a:ea typeface="Cambria Math"/>
                    <a:sym typeface="Symbol"/>
                  </a:rPr>
                  <a:t> </a:t>
                </a:r>
                <a:r>
                  <a:rPr lang="de-DE" altLang="de-DE" sz="1800" i="1" dirty="0" smtClean="0">
                    <a:ea typeface="Cambria Math"/>
                    <a:sym typeface="Symbol"/>
                  </a:rPr>
                  <a:t>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susceptible</a:t>
                </a:r>
                <a:r>
                  <a:rPr lang="de-DE" altLang="de-DE" sz="1800" dirty="0" smtClean="0">
                    <a:ea typeface="Cambria Math"/>
                    <a:sym typeface="Symbol"/>
                  </a:rPr>
                  <a:t> </a:t>
                </a:r>
                <a:r>
                  <a:rPr lang="de-DE" altLang="de-DE" sz="1800" dirty="0" err="1" smtClean="0">
                    <a:ea typeface="Cambria Math"/>
                    <a:sym typeface="Symbol"/>
                  </a:rPr>
                  <a:t>vertices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know</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neighbors</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network</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neighbors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assume</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disease</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does</a:t>
                </a:r>
                <a:r>
                  <a:rPr lang="de-DE" altLang="de-DE" sz="1800" dirty="0" smtClean="0">
                    <a:ea typeface="Cambria Math"/>
                    <a:sym typeface="Symbol"/>
                  </a:rPr>
                  <a:t> not </a:t>
                </a:r>
                <a:r>
                  <a:rPr lang="de-DE" altLang="de-DE" sz="1800" dirty="0" err="1" smtClean="0">
                    <a:ea typeface="Cambria Math"/>
                    <a:sym typeface="Symbol"/>
                  </a:rPr>
                  <a:t>depend</a:t>
                </a:r>
                <a:r>
                  <a:rPr lang="de-DE" altLang="de-DE" sz="1800" dirty="0" smtClean="0">
                    <a:ea typeface="Cambria Math"/>
                    <a:sym typeface="Symbol"/>
                  </a:rPr>
                  <a:t> on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disease</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a:t>
                </a:r>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a:ea typeface="Cambria Math"/>
                    <a:sym typeface="Symbol"/>
                  </a:rPr>
                  <a:t>I</a:t>
                </a:r>
                <a:r>
                  <a:rPr lang="de-DE" altLang="de-DE" sz="1800" dirty="0" err="1" smtClean="0">
                    <a:ea typeface="Cambria Math"/>
                    <a:sym typeface="Symbol"/>
                  </a:rPr>
                  <a:t>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only</a:t>
                </a:r>
                <a:r>
                  <a:rPr lang="de-DE" altLang="de-DE" sz="1800" dirty="0" smtClean="0">
                    <a:ea typeface="Cambria Math"/>
                    <a:sym typeface="Symbol"/>
                  </a:rPr>
                  <a:t> </a:t>
                </a:r>
                <a:r>
                  <a:rPr lang="de-DE" altLang="de-DE" sz="1800" dirty="0" err="1" smtClean="0">
                    <a:ea typeface="Cambria Math"/>
                    <a:sym typeface="Symbol"/>
                  </a:rPr>
                  <a:t>path</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network</a:t>
                </a:r>
                <a:r>
                  <a:rPr lang="de-DE" altLang="de-DE" sz="1800" dirty="0" smtClean="0">
                    <a:ea typeface="Cambria Math"/>
                    <a:sym typeface="Symbol"/>
                  </a:rPr>
                  <a:t> </a:t>
                </a:r>
                <a:r>
                  <a:rPr lang="de-DE" altLang="de-DE" sz="1800" dirty="0" err="1" smtClean="0">
                    <a:ea typeface="Cambria Math"/>
                    <a:sym typeface="Symbol"/>
                  </a:rPr>
                  <a:t>from</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through</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a:ea typeface="Cambria Math"/>
                    <a:sym typeface="Symbol"/>
                  </a:rPr>
                  <a:t>is</a:t>
                </a:r>
                <a:r>
                  <a:rPr lang="de-DE" altLang="de-DE" sz="1800" dirty="0">
                    <a:ea typeface="Cambria Math"/>
                    <a:sym typeface="Symbol"/>
                  </a:rPr>
                  <a:t> a </a:t>
                </a:r>
                <a:r>
                  <a:rPr lang="de-DE" altLang="de-DE" sz="1800" dirty="0" err="1">
                    <a:ea typeface="Cambria Math"/>
                    <a:sym typeface="Symbol"/>
                  </a:rPr>
                  <a:t>good</a:t>
                </a:r>
                <a:r>
                  <a:rPr lang="de-DE" altLang="de-DE" sz="1800" dirty="0">
                    <a:ea typeface="Cambria Math"/>
                    <a:sym typeface="Symbol"/>
                  </a:rPr>
                  <a:t> </a:t>
                </a:r>
                <a:r>
                  <a:rPr lang="de-DE" altLang="de-DE" sz="1800" dirty="0" err="1" smtClean="0">
                    <a:ea typeface="Cambria Math"/>
                    <a:sym typeface="Symbol"/>
                  </a:rPr>
                  <a:t>approximation</a:t>
                </a:r>
                <a:r>
                  <a:rPr lang="de-DE" altLang="de-DE" sz="1800" dirty="0" smtClean="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there</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another</a:t>
                </a:r>
                <a:r>
                  <a:rPr lang="de-DE" altLang="de-DE" sz="1800" dirty="0" smtClean="0">
                    <a:ea typeface="Cambria Math"/>
                    <a:sym typeface="Symbol"/>
                  </a:rPr>
                  <a:t> </a:t>
                </a:r>
                <a:r>
                  <a:rPr lang="de-DE" altLang="de-DE" sz="1800" dirty="0" err="1" smtClean="0">
                    <a:ea typeface="Cambria Math"/>
                    <a:sym typeface="Symbol"/>
                  </a:rPr>
                  <a:t>path</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remains</a:t>
                </a:r>
                <a:r>
                  <a:rPr lang="de-DE" altLang="de-DE" sz="1800" dirty="0" smtClean="0">
                    <a:ea typeface="Cambria Math"/>
                    <a:sym typeface="Symbol"/>
                  </a:rPr>
                  <a:t> an </a:t>
                </a:r>
                <a:r>
                  <a:rPr lang="de-DE" altLang="de-DE" sz="1800" dirty="0" err="1" smtClean="0">
                    <a:ea typeface="Cambria Math"/>
                    <a:sym typeface="Symbol"/>
                  </a:rPr>
                  <a:t>approximation</a:t>
                </a:r>
                <a:r>
                  <a:rPr lang="de-DE" altLang="de-DE" sz="1800" dirty="0" smtClean="0">
                    <a:ea typeface="Cambria Math"/>
                    <a:sym typeface="Symbol"/>
                  </a:rPr>
                  <a:t>.</a:t>
                </a:r>
                <a:endParaRPr lang="de-DE" altLang="de-DE" sz="1800" dirty="0">
                  <a:ea typeface="Cambria Math"/>
                  <a:sym typeface="Symbol"/>
                </a:endParaRPr>
              </a:p>
            </p:txBody>
          </p:sp>
        </mc:Choice>
        <mc:Fallback>
          <p:sp>
            <p:nvSpPr>
              <p:cNvPr id="15364" name="Text Box 4"/>
              <p:cNvSpPr txBox="1">
                <a:spLocks noRot="1" noChangeAspect="1" noMove="1" noResize="1" noEditPoints="1" noAdjustHandles="1" noChangeArrowheads="1" noChangeShapeType="1" noTextEdit="1"/>
              </p:cNvSpPr>
              <p:nvPr/>
            </p:nvSpPr>
            <p:spPr bwMode="auto">
              <a:xfrm>
                <a:off x="144338" y="658813"/>
                <a:ext cx="8820150" cy="4794839"/>
              </a:xfrm>
              <a:prstGeom prst="rect">
                <a:avLst/>
              </a:prstGeom>
              <a:blipFill rotWithShape="1">
                <a:blip r:embed="rId2"/>
                <a:stretch>
                  <a:fillRect l="-622" r="-346" b="-3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6448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48994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Assuming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indepdendent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i,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have</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d>
                            <m:dPr>
                              <m:begChr m:val="|"/>
                              <m:endChr m:val=""/>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e>
                      </m:d>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d>
                            <m:dPr>
                              <m:begChr m:val="|"/>
                              <m:endChr m:val=""/>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e>
                      </m:d>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r>
                                <a:rPr lang="de-DE" altLang="de-DE" sz="1800" b="0" i="1" smtClean="0">
                                  <a:latin typeface="Cambria Math"/>
                                  <a:ea typeface="Cambria Math"/>
                                  <a:sym typeface="Symbol"/>
                                </a:rPr>
                                <m:t>,</m:t>
                              </m:r>
                              <m: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e>
                          </m:d>
                        </m:num>
                        <m:den>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den>
                      </m:f>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𝑘</m:t>
                                  </m:r>
                                </m:sub>
                              </m:sSub>
                            </m:e>
                          </m:d>
                        </m:num>
                        <m:den>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e>
                          </m:d>
                        </m:den>
                      </m:f>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After </a:t>
                </a:r>
                <a:r>
                  <a:rPr lang="de-DE" altLang="de-DE" sz="1800" dirty="0" err="1" smtClean="0">
                    <a:ea typeface="Cambria Math"/>
                    <a:sym typeface="Symbol"/>
                  </a:rPr>
                  <a:t>putting</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into</a:t>
                </a:r>
                <a:r>
                  <a:rPr lang="de-DE" altLang="de-DE" sz="1800" dirty="0" smtClean="0">
                    <a:ea typeface="Cambria Math"/>
                    <a:sym typeface="Symbol"/>
                  </a:rPr>
                  <a:t> </a:t>
                </a:r>
                <a:r>
                  <a:rPr lang="de-DE" altLang="de-DE" sz="1800" dirty="0" err="1" smtClean="0">
                    <a:ea typeface="Cambria Math"/>
                    <a:sym typeface="Symbol"/>
                  </a:rPr>
                  <a:t>our</a:t>
                </a:r>
                <a:r>
                  <a:rPr lang="de-DE" altLang="de-DE" sz="1800" dirty="0" smtClean="0">
                    <a:ea typeface="Cambria Math"/>
                    <a:sym typeface="Symbol"/>
                  </a:rPr>
                  <a:t> </a:t>
                </a:r>
                <a:r>
                  <a:rPr lang="de-DE" altLang="de-DE" sz="1800" dirty="0" err="1" smtClean="0">
                    <a:ea typeface="Cambria Math"/>
                    <a:sym typeface="Symbol"/>
                  </a:rPr>
                  <a:t>previous</a:t>
                </a:r>
                <a:r>
                  <a:rPr lang="de-DE" altLang="de-DE" sz="1800" dirty="0" smtClean="0">
                    <a:ea typeface="Cambria Math"/>
                    <a:sym typeface="Symbol"/>
                  </a:rPr>
                  <a:t>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get</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𝑘</m:t>
                              </m:r>
                            </m:sub>
                          </m:sSub>
                        </m:e>
                      </m:d>
                      <m:r>
                        <a:rPr lang="de-DE" altLang="de-DE" sz="1800" i="1">
                          <a:latin typeface="Cambria Math"/>
                          <a:ea typeface="Cambria Math"/>
                          <a:sym typeface="Symbol"/>
                        </a:rPr>
                        <m:t>=</m:t>
                      </m:r>
                      <m:r>
                        <a:rPr lang="de-DE" altLang="de-DE" sz="1800" i="1">
                          <a:latin typeface="Cambria Math"/>
                          <a:ea typeface="Cambria Math"/>
                          <a:sym typeface="Symbol"/>
                        </a:rPr>
                        <m:t>𝑃</m:t>
                      </m:r>
                      <m:d>
                        <m:dPr>
                          <m:ctrlPr>
                            <a:rPr lang="de-DE" altLang="de-DE" sz="1800" i="1">
                              <a:latin typeface="Cambria Math"/>
                              <a:ea typeface="Cambria Math"/>
                              <a:sym typeface="Symbol"/>
                            </a:rPr>
                          </m:ctrlPr>
                        </m:dPr>
                        <m:e>
                          <m:r>
                            <a:rPr lang="de-DE" altLang="de-DE" sz="1800" i="1">
                              <a:latin typeface="Cambria Math"/>
                              <a:ea typeface="Cambria Math"/>
                              <a:sym typeface="Symbol"/>
                            </a:rPr>
                            <m:t>𝑖</m:t>
                          </m:r>
                          <m:r>
                            <a:rPr lang="de-DE" altLang="de-DE" sz="1800" i="1">
                              <a:latin typeface="Cambria Math"/>
                              <a:ea typeface="Cambria Math"/>
                              <a:sym typeface="Symbol"/>
                            </a:rPr>
                            <m:t>,</m:t>
                          </m:r>
                          <m:r>
                            <a:rPr lang="de-DE" altLang="de-DE" sz="1800" i="1">
                              <a:latin typeface="Cambria Math"/>
                              <a:ea typeface="Cambria Math"/>
                              <a:sym typeface="Symbol"/>
                            </a:rPr>
                            <m:t>𝑗</m:t>
                          </m:r>
                          <m:r>
                            <a:rPr lang="de-DE" altLang="de-DE" sz="1800" i="1">
                              <a:latin typeface="Cambria Math"/>
                              <a:ea typeface="Cambria Math"/>
                              <a:sym typeface="Symbol"/>
                            </a:rPr>
                            <m:t>∈</m:t>
                          </m:r>
                          <m:r>
                            <a:rPr lang="de-DE" altLang="de-DE" sz="1800" i="1">
                              <a:latin typeface="Cambria Math"/>
                              <a:ea typeface="Cambria Math"/>
                              <a:sym typeface="Symbol"/>
                            </a:rPr>
                            <m:t>𝑆</m:t>
                          </m:r>
                          <m:r>
                            <a:rPr lang="de-DE" altLang="de-DE" sz="1800" i="1">
                              <a:latin typeface="Cambria Math"/>
                              <a:ea typeface="Cambria Math"/>
                              <a:sym typeface="Symbol"/>
                            </a:rPr>
                            <m:t>,</m:t>
                          </m:r>
                          <m:r>
                            <a:rPr lang="de-DE" altLang="de-DE" sz="1800" i="1">
                              <a:latin typeface="Cambria Math"/>
                              <a:ea typeface="Cambria Math"/>
                              <a:sym typeface="Symbol"/>
                            </a:rPr>
                            <m:t>𝑘</m:t>
                          </m:r>
                          <m:r>
                            <a:rPr lang="de-DE" altLang="de-DE" sz="1800" i="1">
                              <a:latin typeface="Cambria Math"/>
                              <a:ea typeface="Cambria Math"/>
                              <a:sym typeface="Symbol"/>
                            </a:rPr>
                            <m:t>∈</m:t>
                          </m:r>
                          <m:r>
                            <a:rPr lang="de-DE" altLang="de-DE" sz="1800" i="1">
                              <a:latin typeface="Cambria Math"/>
                              <a:ea typeface="Cambria Math"/>
                              <a:sym typeface="Symbol"/>
                            </a:rPr>
                            <m:t>𝐼</m:t>
                          </m:r>
                        </m:e>
                      </m:d>
                      <m:r>
                        <a:rPr lang="de-DE" altLang="de-DE" sz="1800" i="1">
                          <a:latin typeface="Cambria Math"/>
                          <a:ea typeface="Cambria Math"/>
                          <a:sym typeface="Symbol"/>
                        </a:rPr>
                        <m:t>=</m:t>
                      </m:r>
                      <m:r>
                        <a:rPr lang="de-DE" altLang="de-DE" sz="1800" i="1">
                          <a:latin typeface="Cambria Math"/>
                          <a:ea typeface="Cambria Math"/>
                          <a:sym typeface="Symbol"/>
                        </a:rPr>
                        <m:t>𝑃</m:t>
                      </m:r>
                      <m:d>
                        <m:dPr>
                          <m:ctrlPr>
                            <a:rPr lang="de-DE" altLang="de-DE" sz="1800" i="1">
                              <a:latin typeface="Cambria Math"/>
                              <a:ea typeface="Cambria Math"/>
                              <a:sym typeface="Symbol"/>
                            </a:rPr>
                          </m:ctrlPr>
                        </m:dPr>
                        <m:e>
                          <m:r>
                            <a:rPr lang="de-DE" altLang="de-DE" sz="1800" i="1">
                              <a:latin typeface="Cambria Math"/>
                              <a:ea typeface="Cambria Math"/>
                              <a:sym typeface="Symbol"/>
                            </a:rPr>
                            <m:t>𝑖</m:t>
                          </m:r>
                          <m:r>
                            <a:rPr lang="de-DE" altLang="de-DE" sz="1800" i="1">
                              <a:latin typeface="Cambria Math"/>
                              <a:ea typeface="Cambria Math"/>
                              <a:sym typeface="Symbol"/>
                            </a:rPr>
                            <m:t>,</m:t>
                          </m:r>
                          <m:r>
                            <a:rPr lang="de-DE" altLang="de-DE" sz="1800" i="1">
                              <a:latin typeface="Cambria Math"/>
                              <a:ea typeface="Cambria Math"/>
                              <a:sym typeface="Symbol"/>
                            </a:rPr>
                            <m:t>𝑗</m:t>
                          </m:r>
                          <m:r>
                            <a:rPr lang="de-DE" altLang="de-DE" sz="1800" i="1">
                              <a:latin typeface="Cambria Math"/>
                              <a:ea typeface="Cambria Math"/>
                              <a:sym typeface="Symbol"/>
                            </a:rPr>
                            <m:t>∈</m:t>
                          </m:r>
                          <m:r>
                            <a:rPr lang="de-DE" altLang="de-DE" sz="1800" i="1">
                              <a:latin typeface="Cambria Math"/>
                              <a:ea typeface="Cambria Math"/>
                              <a:sym typeface="Symbol"/>
                            </a:rPr>
                            <m:t>𝑆</m:t>
                          </m:r>
                        </m:e>
                      </m:d>
                      <m:r>
                        <a:rPr lang="de-DE" altLang="de-DE" sz="1800" i="1">
                          <a:latin typeface="Cambria Math"/>
                          <a:ea typeface="Cambria Math"/>
                          <a:sym typeface="Symbol"/>
                        </a:rPr>
                        <m:t>𝑃</m:t>
                      </m:r>
                      <m:d>
                        <m:dPr>
                          <m:ctrlPr>
                            <a:rPr lang="de-DE" altLang="de-DE" sz="1800" i="1">
                              <a:latin typeface="Cambria Math"/>
                              <a:ea typeface="Cambria Math"/>
                              <a:sym typeface="Symbol"/>
                            </a:rPr>
                          </m:ctrlPr>
                        </m:dPr>
                        <m:e>
                          <m:r>
                            <a:rPr lang="de-DE" altLang="de-DE" sz="1800" i="1">
                              <a:latin typeface="Cambria Math"/>
                              <a:ea typeface="Cambria Math"/>
                              <a:sym typeface="Symbol"/>
                            </a:rPr>
                            <m:t>𝑘</m:t>
                          </m:r>
                          <m:r>
                            <a:rPr lang="de-DE" altLang="de-DE" sz="1800" i="1">
                              <a:latin typeface="Cambria Math"/>
                              <a:ea typeface="Cambria Math"/>
                              <a:sym typeface="Symbol"/>
                            </a:rPr>
                            <m:t>∈</m:t>
                          </m:r>
                          <m:r>
                            <a:rPr lang="de-DE" altLang="de-DE" sz="1800" i="1">
                              <a:latin typeface="Cambria Math"/>
                              <a:ea typeface="Cambria Math"/>
                              <a:sym typeface="Symbol"/>
                            </a:rPr>
                            <m:t>𝐼</m:t>
                          </m:r>
                          <m:d>
                            <m:dPr>
                              <m:begChr m:val="|"/>
                              <m:endChr m:val=""/>
                              <m:ctrlPr>
                                <a:rPr lang="de-DE" altLang="de-DE" sz="1800" i="1">
                                  <a:latin typeface="Cambria Math"/>
                                  <a:ea typeface="Cambria Math"/>
                                  <a:sym typeface="Symbol"/>
                                </a:rPr>
                              </m:ctrlPr>
                            </m:dPr>
                            <m:e>
                              <m:r>
                                <a:rPr lang="de-DE" altLang="de-DE" sz="1800" i="1">
                                  <a:latin typeface="Cambria Math"/>
                                  <a:ea typeface="Cambria Math"/>
                                  <a:sym typeface="Symbol"/>
                                </a:rPr>
                                <m:t>𝑖</m:t>
                              </m:r>
                              <m:r>
                                <a:rPr lang="de-DE" altLang="de-DE" sz="1800" i="1">
                                  <a:latin typeface="Cambria Math"/>
                                  <a:ea typeface="Cambria Math"/>
                                  <a:sym typeface="Symbol"/>
                                </a:rPr>
                                <m:t>,</m:t>
                              </m:r>
                              <m:r>
                                <a:rPr lang="de-DE" altLang="de-DE" sz="1800" i="1">
                                  <a:latin typeface="Cambria Math"/>
                                  <a:ea typeface="Cambria Math"/>
                                  <a:sym typeface="Symbol"/>
                                </a:rPr>
                                <m:t>𝑗</m:t>
                              </m:r>
                              <m:r>
                                <a:rPr lang="de-DE" altLang="de-DE" sz="1800" i="1">
                                  <a:latin typeface="Cambria Math"/>
                                  <a:ea typeface="Cambria Math"/>
                                  <a:sym typeface="Symbol"/>
                                </a:rPr>
                                <m:t>∈</m:t>
                              </m:r>
                              <m:r>
                                <a:rPr lang="de-DE" altLang="de-DE" sz="1800" i="1">
                                  <a:latin typeface="Cambria Math"/>
                                  <a:ea typeface="Cambria Math"/>
                                  <a:sym typeface="Symbol"/>
                                </a:rPr>
                                <m:t>𝑆</m:t>
                              </m:r>
                            </m:e>
                          </m:d>
                        </m:e>
                      </m:d>
                    </m:oMath>
                  </m:oMathPara>
                </a14:m>
                <a:endParaRPr lang="de-DE" altLang="de-DE" sz="1800" i="1" dirty="0" smtClean="0">
                  <a:latin typeface="Cambria Math"/>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e>
                      </m:d>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𝑘</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e>
                          </m:d>
                        </m:den>
                      </m:f>
                    </m:oMath>
                  </m:oMathPara>
                </a14:m>
                <a:endParaRPr lang="de-DE" altLang="de-DE" sz="18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In a </a:t>
                </a:r>
                <a:r>
                  <a:rPr lang="de-DE" altLang="de-DE" sz="1800" dirty="0" err="1" smtClean="0">
                    <a:ea typeface="Cambria Math"/>
                    <a:sym typeface="Symbol"/>
                  </a:rPr>
                  <a:t>similar</a:t>
                </a:r>
                <a:r>
                  <a:rPr lang="de-DE" altLang="de-DE" sz="1800" dirty="0" smtClean="0">
                    <a:ea typeface="Cambria Math"/>
                    <a:sym typeface="Symbol"/>
                  </a:rPr>
                  <a:t> </a:t>
                </a:r>
                <a:r>
                  <a:rPr lang="de-DE" altLang="de-DE" sz="1800" dirty="0" err="1" smtClean="0">
                    <a:ea typeface="Cambria Math"/>
                    <a:sym typeface="Symbol"/>
                  </a:rPr>
                  <a:t>way</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derive</a:t>
                </a:r>
                <a:r>
                  <a:rPr lang="de-DE" altLang="de-DE" sz="1800" dirty="0" smtClean="0">
                    <a:ea typeface="Cambria Math"/>
                    <a:sym typeface="Symbol"/>
                  </a:rPr>
                  <a:t> an </a:t>
                </a:r>
                <a:r>
                  <a:rPr lang="de-DE" altLang="de-DE" sz="1800" dirty="0" err="1" smtClean="0">
                    <a:ea typeface="Cambria Math"/>
                    <a:sym typeface="Symbol"/>
                  </a:rPr>
                  <a:t>expression</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other</a:t>
                </a:r>
                <a:r>
                  <a:rPr lang="de-DE" altLang="de-DE" sz="1800" dirty="0" smtClean="0">
                    <a:ea typeface="Cambria Math"/>
                    <a:sym typeface="Symbol"/>
                  </a:rPr>
                  <a:t> 3-variable </a:t>
                </a:r>
                <a:r>
                  <a:rPr lang="de-DE" altLang="de-DE" sz="1800" dirty="0" err="1" smtClean="0">
                    <a:ea typeface="Cambria Math"/>
                    <a:sym typeface="Symbol"/>
                  </a:rPr>
                  <a:t>average</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𝑙</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𝑗</m:t>
                              </m:r>
                            </m:sub>
                          </m:sSub>
                        </m:e>
                      </m:d>
                      <m:r>
                        <a:rPr lang="de-DE" altLang="de-DE" sz="1800" i="1">
                          <a:latin typeface="Cambria Math"/>
                          <a:ea typeface="Cambria Math"/>
                          <a:sym typeface="Symbol"/>
                        </a:rPr>
                        <m:t>=</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𝑙</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e>
                      </m:d>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e>
                          </m:d>
                        </m:den>
                      </m:f>
                    </m:oMath>
                  </m:oMathPara>
                </a14:m>
                <a:endParaRPr lang="de-DE" altLang="de-DE" sz="1800" dirty="0">
                  <a:ea typeface="Cambria Math"/>
                  <a:sym typeface="Symbol"/>
                </a:endParaRPr>
              </a:p>
              <a:p>
                <a:pPr eaLnBrk="1" hangingPunct="1">
                  <a:lnSpc>
                    <a:spcPct val="120000"/>
                  </a:lnSpc>
                  <a:spcBef>
                    <a:spcPct val="0"/>
                  </a:spcBef>
                  <a:buNone/>
                </a:pP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4899483"/>
              </a:xfrm>
              <a:prstGeom prst="rect">
                <a:avLst/>
              </a:prstGeom>
              <a:blipFill rotWithShape="1">
                <a:blip r:embed="rId2"/>
                <a:stretch>
                  <a:fillRect l="-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2662595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548680"/>
                <a:ext cx="8569325" cy="5366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We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now</a:t>
                </a:r>
                <a:r>
                  <a:rPr lang="de-DE" altLang="de-DE" sz="1800" dirty="0" smtClean="0">
                    <a:ea typeface="Cambria Math"/>
                    <a:sym typeface="Symbol"/>
                  </a:rPr>
                  <a:t> </a:t>
                </a:r>
                <a:r>
                  <a:rPr lang="de-DE" altLang="de-DE" sz="1800" dirty="0" err="1" smtClean="0">
                    <a:ea typeface="Cambria Math"/>
                    <a:sym typeface="Symbol"/>
                  </a:rPr>
                  <a:t>substitute</a:t>
                </a:r>
                <a:r>
                  <a:rPr lang="de-DE" altLang="de-DE" sz="1800" dirty="0" smtClean="0">
                    <a:ea typeface="Cambria Math"/>
                    <a:sym typeface="Symbol"/>
                  </a:rPr>
                  <a:t> </a:t>
                </a:r>
                <a:r>
                  <a:rPr lang="de-DE" altLang="de-DE" sz="1800" dirty="0" err="1" smtClean="0">
                    <a:ea typeface="Cambria Math"/>
                    <a:sym typeface="Symbol"/>
                  </a:rPr>
                  <a:t>both</a:t>
                </a:r>
                <a:r>
                  <a:rPr lang="de-DE" altLang="de-DE" sz="1800" dirty="0" smtClean="0">
                    <a:ea typeface="Cambria Math"/>
                    <a:sym typeface="Symbol"/>
                  </a:rPr>
                  <a:t> </a:t>
                </a:r>
                <a:r>
                  <a:rPr lang="de-DE" altLang="de-DE" sz="1800" dirty="0" err="1" smtClean="0">
                    <a:ea typeface="Cambria Math"/>
                    <a:sym typeface="Symbol"/>
                  </a:rPr>
                  <a:t>expressions</a:t>
                </a:r>
                <a:r>
                  <a:rPr lang="de-DE" altLang="de-DE" sz="1800" dirty="0" smtClean="0">
                    <a:ea typeface="Cambria Math"/>
                    <a:sym typeface="Symbol"/>
                  </a:rPr>
                  <a:t> </a:t>
                </a:r>
                <a:r>
                  <a:rPr lang="de-DE" altLang="de-DE" sz="1800" dirty="0" err="1" smtClean="0">
                    <a:ea typeface="Cambria Math"/>
                    <a:sym typeface="Symbol"/>
                  </a:rPr>
                  <a:t>into</a:t>
                </a:r>
                <a:r>
                  <a:rPr lang="de-DE" altLang="de-DE" sz="1800" dirty="0" smtClean="0">
                    <a:ea typeface="Cambria Math"/>
                    <a:sym typeface="Symbol"/>
                  </a:rPr>
                  <a:t> </a:t>
                </a:r>
                <a:r>
                  <a:rPr lang="de-DE" altLang="de-DE" sz="1800" dirty="0" err="1" smtClean="0">
                    <a:ea typeface="Cambria Math"/>
                    <a:sym typeface="Symbol"/>
                  </a:rPr>
                  <a:t>our</a:t>
                </a:r>
                <a:r>
                  <a:rPr lang="de-DE" altLang="de-DE" sz="1800" dirty="0" smtClean="0">
                    <a:ea typeface="Cambria Math"/>
                    <a:sym typeface="Symbol"/>
                  </a:rPr>
                  <a:t> </a:t>
                </a:r>
                <a:r>
                  <a:rPr lang="de-DE" altLang="de-DE" sz="1800" dirty="0" err="1" smtClean="0">
                    <a:ea typeface="Cambria Math"/>
                    <a:sym typeface="Symbol"/>
                  </a:rPr>
                  <a:t>previous</a:t>
                </a:r>
                <a:r>
                  <a:rPr lang="de-DE" altLang="de-DE" sz="1800" dirty="0" smtClean="0">
                    <a:ea typeface="Cambria Math"/>
                    <a:sym typeface="Symbol"/>
                  </a:rPr>
                  <a:t>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get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pair </a:t>
                </a:r>
                <a:r>
                  <a:rPr lang="de-DE" altLang="de-DE" sz="1800" dirty="0" err="1" smtClean="0">
                    <a:ea typeface="Cambria Math"/>
                    <a:sym typeface="Symbol"/>
                  </a:rPr>
                  <a:t>approximation</a:t>
                </a:r>
                <a:r>
                  <a:rPr lang="de-DE" altLang="de-DE" sz="1800" dirty="0" smtClean="0">
                    <a:ea typeface="Cambria Math"/>
                    <a:sym typeface="Symbol"/>
                  </a:rPr>
                  <a:t> </a:t>
                </a:r>
                <a:r>
                  <a:rPr lang="de-DE" altLang="de-DE" sz="1800" dirty="0" err="1" smtClean="0">
                    <a:ea typeface="Cambria Math"/>
                    <a:sym typeface="Symbol"/>
                  </a:rPr>
                  <a:t>equation</a:t>
                </a:r>
                <a:endParaRPr lang="de-DE" altLang="de-DE" sz="1800" dirty="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f>
                        <m:fPr>
                          <m:ctrlPr>
                            <a:rPr lang="de-DE" altLang="de-DE" sz="1800" i="1" smtClean="0">
                              <a:latin typeface="Cambria Math"/>
                              <a:ea typeface="Cambria Math"/>
                              <a:sym typeface="Symbol"/>
                            </a:rPr>
                          </m:ctrlPr>
                        </m:fPr>
                        <m:num>
                          <m:r>
                            <a:rPr lang="de-DE" altLang="de-DE" sz="1800" b="0" i="1" smtClean="0">
                              <a:latin typeface="Cambria Math"/>
                              <a:ea typeface="Cambria Math"/>
                              <a:sym typeface="Symbol"/>
                            </a:rPr>
                            <m:t>𝑑</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num>
                        <m:den>
                          <m:r>
                            <a:rPr lang="de-DE" altLang="de-DE" sz="1800" b="0" i="1" smtClean="0">
                              <a:latin typeface="Cambria Math"/>
                              <a:ea typeface="Cambria Math"/>
                              <a:sym typeface="Symbol"/>
                            </a:rPr>
                            <m:t>𝑑𝑡</m:t>
                          </m:r>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f>
                        <m:fPr>
                          <m:ctrlPr>
                            <a:rPr lang="de-DE" altLang="de-DE" sz="1800" b="0" i="1" smtClean="0">
                              <a:latin typeface="Cambria Math"/>
                              <a:ea typeface="Cambria Math"/>
                              <a:sym typeface="Symbol"/>
                            </a:rPr>
                          </m:ctrlPr>
                        </m:fPr>
                        <m:num>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e>
                          </m:d>
                        </m:num>
                        <m:den>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e>
                          </m:d>
                        </m:den>
                      </m:f>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𝑖</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𝑗𝑘</m:t>
                              </m:r>
                            </m:sub>
                          </m:sSub>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𝑘</m:t>
                                  </m:r>
                                </m:sub>
                              </m:sSub>
                            </m:e>
                          </m:d>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e>
                              </m:d>
                            </m:den>
                          </m:f>
                        </m:e>
                      </m:nary>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𝑙</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sub>
                        <m:sup/>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𝐴</m:t>
                              </m:r>
                            </m:e>
                            <m:sub>
                              <m:r>
                                <a:rPr lang="de-DE" altLang="de-DE" sz="1800" b="0" i="1" smtClean="0">
                                  <a:latin typeface="Cambria Math"/>
                                  <a:ea typeface="Cambria Math"/>
                                  <a:sym typeface="Symbol"/>
                                </a:rPr>
                                <m:t>𝑖𝑙</m:t>
                              </m:r>
                            </m:sub>
                          </m:sSub>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𝑙</m:t>
                                  </m:r>
                                </m:sub>
                              </m:sSub>
                            </m:e>
                          </m:d>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e>
                      </m:nary>
                    </m:oMath>
                  </m:oMathPara>
                </a14:m>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err="1" smtClean="0">
                    <a:ea typeface="Cambria Math"/>
                    <a:sym typeface="Symbol"/>
                  </a:rPr>
                  <a:t>now</a:t>
                </a:r>
                <a:r>
                  <a:rPr lang="de-DE" altLang="de-DE" sz="1800" dirty="0" smtClean="0">
                    <a:ea typeface="Cambria Math"/>
                    <a:sym typeface="Symbol"/>
                  </a:rPr>
                  <a:t> </a:t>
                </a:r>
                <a:r>
                  <a:rPr lang="de-DE" altLang="de-DE" sz="1800" dirty="0" err="1" smtClean="0">
                    <a:ea typeface="Cambria Math"/>
                    <a:sym typeface="Symbol"/>
                  </a:rPr>
                  <a:t>contains</a:t>
                </a:r>
                <a:r>
                  <a:rPr lang="de-DE" altLang="de-DE" sz="1800" dirty="0" smtClean="0">
                    <a:ea typeface="Cambria Math"/>
                    <a:sym typeface="Symbol"/>
                  </a:rPr>
                  <a:t> </a:t>
                </a:r>
                <a:r>
                  <a:rPr lang="de-DE" altLang="de-DE" sz="1800" dirty="0" err="1" smtClean="0">
                    <a:ea typeface="Cambria Math"/>
                    <a:sym typeface="Symbol"/>
                  </a:rPr>
                  <a:t>only</a:t>
                </a:r>
                <a:r>
                  <a:rPr lang="de-DE" altLang="de-DE" sz="1800" dirty="0" smtClean="0">
                    <a:ea typeface="Cambria Math"/>
                    <a:sym typeface="Symbol"/>
                  </a:rPr>
                  <a:t> </a:t>
                </a:r>
                <a:r>
                  <a:rPr lang="de-DE" altLang="de-DE" sz="1800" dirty="0" err="1" smtClean="0">
                    <a:ea typeface="Cambria Math"/>
                    <a:sym typeface="Symbol"/>
                  </a:rPr>
                  <a:t>averages</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2 variables at a time.</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contains</a:t>
                </a:r>
                <a:r>
                  <a:rPr lang="de-DE" altLang="de-DE" sz="1800" dirty="0" smtClean="0">
                    <a:ea typeface="Cambria Math"/>
                    <a:sym typeface="Symbol"/>
                  </a:rPr>
                  <a:t> also a </a:t>
                </a:r>
                <a:r>
                  <a:rPr lang="de-DE" altLang="de-DE" sz="1800" dirty="0" err="1" smtClean="0">
                    <a:ea typeface="Cambria Math"/>
                    <a:sym typeface="Symbol"/>
                  </a:rPr>
                  <a:t>new</a:t>
                </a:r>
                <a:r>
                  <a:rPr lang="de-DE" altLang="de-DE" sz="1800" dirty="0" smtClean="0">
                    <a:ea typeface="Cambria Math"/>
                    <a:sym typeface="Symbol"/>
                  </a:rPr>
                  <a:t> </a:t>
                </a:r>
                <a:r>
                  <a:rPr lang="de-DE" altLang="de-DE" sz="1800" dirty="0" err="1" smtClean="0">
                    <a:ea typeface="Cambria Math"/>
                    <a:sym typeface="Symbol"/>
                  </a:rPr>
                  <a:t>average</a:t>
                </a:r>
                <a:r>
                  <a:rPr lang="de-DE" altLang="de-DE" sz="1800" dirty="0" smtClean="0">
                    <a:ea typeface="Cambria Math"/>
                    <a:sym typeface="Symbol"/>
                  </a:rPr>
                  <a:t> </a:t>
                </a:r>
                <a14:m>
                  <m:oMath xmlns:m="http://schemas.openxmlformats.org/officeDocument/2006/math">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𝑗</m:t>
                            </m:r>
                          </m:sub>
                        </m:sSub>
                      </m:e>
                    </m:d>
                  </m:oMath>
                </a14:m>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not </a:t>
                </a:r>
                <a:r>
                  <a:rPr lang="de-DE" altLang="de-DE" sz="1800" dirty="0" err="1" smtClean="0">
                    <a:ea typeface="Cambria Math"/>
                    <a:sym typeface="Symbol"/>
                  </a:rPr>
                  <a:t>encountered</a:t>
                </a:r>
                <a:r>
                  <a:rPr lang="de-DE" altLang="de-DE" sz="1800" dirty="0" smtClean="0">
                    <a:ea typeface="Cambria Math"/>
                    <a:sym typeface="Symbol"/>
                  </a:rPr>
                  <a:t> </a:t>
                </a:r>
                <a:r>
                  <a:rPr lang="de-DE" altLang="de-DE" sz="1800" dirty="0" err="1" smtClean="0">
                    <a:ea typeface="Cambria Math"/>
                    <a:sym typeface="Symbol"/>
                  </a:rPr>
                  <a:t>before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rewritten</a:t>
                </a:r>
                <a:r>
                  <a:rPr lang="de-DE" altLang="de-DE" sz="1800" dirty="0" smtClean="0">
                    <a:ea typeface="Cambria Math"/>
                    <a:sym typeface="Symbol"/>
                  </a:rPr>
                  <a:t> </a:t>
                </a:r>
                <a:r>
                  <a:rPr lang="de-DE" altLang="de-DE" sz="1800" dirty="0" err="1" smtClean="0">
                    <a:ea typeface="Cambria Math"/>
                    <a:sym typeface="Symbol"/>
                  </a:rPr>
                  <a:t>as</a:t>
                </a:r>
                <a:r>
                  <a:rPr lang="de-DE" altLang="de-DE" sz="1800" dirty="0" smtClean="0">
                    <a:ea typeface="Cambria Math"/>
                    <a:sym typeface="Symbol"/>
                  </a:rPr>
                  <a:t>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e>
                    </m:d>
                    <m:r>
                      <a:rPr lang="de-DE" altLang="de-DE" sz="1800" b="0" i="1" smtClean="0">
                        <a:latin typeface="Cambria Math"/>
                        <a:ea typeface="Cambria Math"/>
                        <a:sym typeface="Symbol"/>
                      </a:rPr>
                      <m:t>=</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1−</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e>
                    </m:d>
                    <m:r>
                      <a:rPr lang="de-DE" altLang="de-DE" sz="1800" b="0" i="1" smtClean="0">
                        <a:latin typeface="Cambria Math"/>
                        <a:ea typeface="Cambria Math"/>
                        <a:sym typeface="Symbol"/>
                      </a:rPr>
                      <m:t>=</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r>
                      <a:rPr lang="de-DE" altLang="de-DE" sz="1800" b="0" i="1" smtClean="0">
                        <a:latin typeface="Cambria Math"/>
                        <a:ea typeface="Cambria Math"/>
                        <a:sym typeface="Symbol"/>
                      </a:rPr>
                      <m:t>−</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oMath>
                </a14:m>
                <a:r>
                  <a:rPr lang="de-DE" altLang="de-DE" sz="1800" dirty="0">
                    <a:ea typeface="Cambria Math"/>
                    <a:sym typeface="Symbol"/>
                  </a:rPr>
                  <a:t> </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our</a:t>
                </a:r>
                <a:r>
                  <a:rPr lang="de-DE" altLang="de-DE" sz="1800" dirty="0" smtClean="0">
                    <a:ea typeface="Cambria Math"/>
                    <a:sym typeface="Symbol"/>
                  </a:rPr>
                  <a:t> </a:t>
                </a:r>
                <a:r>
                  <a:rPr lang="de-DE" altLang="de-DE" sz="1800" dirty="0" err="1" smtClean="0">
                    <a:ea typeface="Cambria Math"/>
                    <a:sym typeface="Symbol"/>
                  </a:rPr>
                  <a:t>eq</a:t>
                </a:r>
                <a:r>
                  <a:rPr lang="de-DE" altLang="de-DE" sz="1800" dirty="0" smtClean="0">
                    <a:ea typeface="Cambria Math"/>
                    <a:sym typeface="Symbol"/>
                  </a:rPr>
                  <a:t>. </a:t>
                </a:r>
                <a:r>
                  <a:rPr lang="de-DE" altLang="de-DE" sz="1800" dirty="0" err="1">
                    <a:ea typeface="Cambria Math"/>
                    <a:sym typeface="Symbol"/>
                  </a:rPr>
                  <a:t>b</a:t>
                </a:r>
                <a:r>
                  <a:rPr lang="de-DE" altLang="de-DE" sz="1800" dirty="0" err="1" smtClean="0">
                    <a:ea typeface="Cambria Math"/>
                    <a:sym typeface="Symbol"/>
                  </a:rPr>
                  <a:t>ecomes</a:t>
                </a:r>
                <a:endParaRPr lang="de-DE" altLang="de-DE" sz="1800" dirty="0" smtClean="0">
                  <a:ea typeface="Cambria Math"/>
                  <a:sym typeface="Symbol"/>
                </a:endParaRPr>
              </a:p>
              <a:p>
                <a:pPr eaLnBrk="1" hangingPunct="1">
                  <a:lnSpc>
                    <a:spcPct val="120000"/>
                  </a:lnSpc>
                  <a:spcBef>
                    <a:spcPct val="0"/>
                  </a:spcBef>
                  <a:buNone/>
                </a:pPr>
                <a14:m>
                  <m:oMath xmlns:m="http://schemas.openxmlformats.org/officeDocument/2006/math">
                    <m:f>
                      <m:fPr>
                        <m:ctrlPr>
                          <a:rPr lang="de-DE" altLang="de-DE" sz="1800" i="1">
                            <a:latin typeface="Cambria Math"/>
                            <a:ea typeface="Cambria Math"/>
                            <a:sym typeface="Symbol"/>
                          </a:rPr>
                        </m:ctrlPr>
                      </m:fPr>
                      <m:num>
                        <m:r>
                          <a:rPr lang="de-DE" altLang="de-DE" sz="1800" i="1">
                            <a:latin typeface="Cambria Math"/>
                            <a:ea typeface="Cambria Math"/>
                            <a:sym typeface="Symbol"/>
                          </a:rPr>
                          <m:t>𝑑</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r>
                          <a:rPr lang="de-DE" altLang="de-DE" sz="1800" i="1">
                            <a:latin typeface="Cambria Math"/>
                            <a:ea typeface="Cambria Math"/>
                            <a:sym typeface="Symbol"/>
                          </a:rPr>
                          <m:t>𝑑𝑡</m:t>
                        </m:r>
                      </m:den>
                    </m:f>
                    <m:r>
                      <a:rPr lang="de-DE" altLang="de-DE" sz="1800" i="1">
                        <a:latin typeface="Cambria Math"/>
                        <a:ea typeface="Cambria Math"/>
                        <a:sym typeface="Symbol"/>
                      </a:rPr>
                      <m:t>=</m:t>
                    </m:r>
                    <m:r>
                      <a:rPr lang="de-DE" altLang="de-DE" sz="1800" i="1">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r>
                          <a:rPr lang="de-DE" altLang="de-DE" sz="1800" i="1">
                            <a:latin typeface="Cambria Math"/>
                            <a:ea typeface="Cambria Math"/>
                            <a:sym typeface="Symbol"/>
                          </a:rPr>
                          <m:t>−</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e>
                        </m:d>
                      </m:den>
                    </m:f>
                    <m:nary>
                      <m:naryPr>
                        <m:chr m:val="∑"/>
                        <m:supHide m:val="on"/>
                        <m:ctrlPr>
                          <a:rPr lang="de-DE" altLang="de-DE" sz="1800" i="1">
                            <a:latin typeface="Cambria Math"/>
                            <a:ea typeface="Cambria Math"/>
                            <a:sym typeface="Symbol"/>
                          </a:rPr>
                        </m:ctrlPr>
                      </m:naryPr>
                      <m:sub>
                        <m:r>
                          <m:rPr>
                            <m:brk m:alnAt="7"/>
                          </m:rPr>
                          <a:rPr lang="de-DE" altLang="de-DE" sz="1800" i="1">
                            <a:latin typeface="Cambria Math"/>
                            <a:ea typeface="Cambria Math"/>
                            <a:sym typeface="Symbol"/>
                          </a:rPr>
                          <m:t>𝑘</m:t>
                        </m:r>
                        <m:r>
                          <a:rPr lang="de-DE" altLang="de-DE" sz="1800" i="1">
                            <a:latin typeface="Cambria Math"/>
                            <a:ea typeface="Cambria Math"/>
                            <a:sym typeface="Symbol"/>
                          </a:rPr>
                          <m:t>≠</m:t>
                        </m:r>
                        <m:r>
                          <a:rPr lang="de-DE" altLang="de-DE" sz="1800" i="1">
                            <a:latin typeface="Cambria Math"/>
                            <a:ea typeface="Cambria Math"/>
                            <a:sym typeface="Symbol"/>
                          </a:rPr>
                          <m:t>𝑖</m:t>
                        </m:r>
                      </m:sub>
                      <m:sup/>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𝐴</m:t>
                            </m:r>
                          </m:e>
                          <m:sub>
                            <m:r>
                              <a:rPr lang="de-DE" altLang="de-DE" sz="1800" i="1">
                                <a:latin typeface="Cambria Math"/>
                                <a:ea typeface="Cambria Math"/>
                                <a:sym typeface="Symbol"/>
                              </a:rPr>
                              <m:t>𝑗𝑘</m:t>
                            </m:r>
                          </m:sub>
                        </m:sSub>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𝑗</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𝑘</m:t>
                                </m:r>
                              </m:sub>
                            </m:sSub>
                          </m:e>
                        </m:d>
                        <m:r>
                          <a:rPr lang="de-DE" altLang="de-DE" sz="1800" i="1">
                            <a:latin typeface="Cambria Math"/>
                            <a:ea typeface="Cambria Math"/>
                            <a:sym typeface="Symbol"/>
                          </a:rPr>
                          <m:t>−</m:t>
                        </m:r>
                        <m:r>
                          <a:rPr lang="de-DE" altLang="de-DE" sz="1800" i="1">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e>
                    </m:nary>
                    <m:nary>
                      <m:naryPr>
                        <m:chr m:val="∑"/>
                        <m:supHide m:val="on"/>
                        <m:ctrlPr>
                          <a:rPr lang="de-DE" altLang="de-DE" sz="1800" i="1">
                            <a:latin typeface="Cambria Math"/>
                            <a:ea typeface="Cambria Math"/>
                            <a:sym typeface="Symbol"/>
                          </a:rPr>
                        </m:ctrlPr>
                      </m:naryPr>
                      <m:sub>
                        <m:r>
                          <m:rPr>
                            <m:brk m:alnAt="7"/>
                          </m:rPr>
                          <a:rPr lang="de-DE" altLang="de-DE" sz="1800" i="1">
                            <a:latin typeface="Cambria Math"/>
                            <a:ea typeface="Cambria Math"/>
                            <a:sym typeface="Symbol"/>
                          </a:rPr>
                          <m:t>𝑙</m:t>
                        </m:r>
                        <m:r>
                          <a:rPr lang="de-DE" altLang="de-DE" sz="1800" i="1">
                            <a:latin typeface="Cambria Math"/>
                            <a:ea typeface="Cambria Math"/>
                            <a:sym typeface="Symbol"/>
                          </a:rPr>
                          <m:t>≠</m:t>
                        </m:r>
                        <m:r>
                          <a:rPr lang="de-DE" altLang="de-DE" sz="1800" i="1">
                            <a:latin typeface="Cambria Math"/>
                            <a:ea typeface="Cambria Math"/>
                            <a:sym typeface="Symbol"/>
                          </a:rPr>
                          <m:t>𝑗</m:t>
                        </m:r>
                      </m:sub>
                      <m:sup/>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𝐴</m:t>
                            </m:r>
                          </m:e>
                          <m:sub>
                            <m:r>
                              <a:rPr lang="de-DE" altLang="de-DE" sz="1800" i="1">
                                <a:latin typeface="Cambria Math"/>
                                <a:ea typeface="Cambria Math"/>
                                <a:sym typeface="Symbol"/>
                              </a:rPr>
                              <m:t>𝑖𝑙</m:t>
                            </m:r>
                          </m:sub>
                        </m:sSub>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𝑙</m:t>
                                </m:r>
                              </m:sub>
                            </m:sSub>
                          </m:e>
                        </m:d>
                        <m:r>
                          <a:rPr lang="de-DE" altLang="de-DE" sz="1800" i="1">
                            <a:latin typeface="Cambria Math"/>
                            <a:ea typeface="Cambria Math"/>
                            <a:sym typeface="Symbol"/>
                          </a:rPr>
                          <m:t>−</m:t>
                        </m:r>
                        <m:r>
                          <a:rPr lang="de-DE" altLang="de-DE" sz="1800" i="1">
                            <a:latin typeface="Cambria Math"/>
                            <a:ea typeface="Cambria Math"/>
                            <a:sym typeface="Symbol"/>
                          </a:rPr>
                          <m:t>𝛽</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e>
                    </m:nary>
                  </m:oMath>
                </a14:m>
                <a:r>
                  <a:rPr lang="de-DE" altLang="de-DE" sz="1800" dirty="0" smtClean="0">
                    <a:ea typeface="Cambria Math"/>
                    <a:sym typeface="Symbol"/>
                  </a:rPr>
                  <a:t>  </a:t>
                </a:r>
                <a:r>
                  <a:rPr lang="de-DE" altLang="de-DE" sz="1800" dirty="0" smtClean="0">
                    <a:solidFill>
                      <a:srgbClr val="FF0000"/>
                    </a:solidFill>
                    <a:ea typeface="Cambria Math"/>
                    <a:sym typeface="Symbol"/>
                  </a:rPr>
                  <a:t>(2)</a:t>
                </a:r>
                <a:endParaRPr lang="de-DE" altLang="de-DE" sz="1800" dirty="0">
                  <a:solidFill>
                    <a:srgbClr val="FF0000"/>
                  </a:solidFill>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simplify</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eq</a:t>
                </a:r>
                <a:r>
                  <a:rPr lang="de-DE" altLang="de-DE" sz="1800" dirty="0" smtClean="0">
                    <a:ea typeface="Cambria Math"/>
                    <a:sym typeface="Symbol"/>
                  </a:rPr>
                  <a:t>. </a:t>
                </a:r>
                <a:r>
                  <a:rPr lang="de-DE" altLang="de-DE" sz="1800" dirty="0" err="1">
                    <a:ea typeface="Cambria Math"/>
                    <a:sym typeface="Symbol"/>
                  </a:rPr>
                  <a:t>f</a:t>
                </a:r>
                <a:r>
                  <a:rPr lang="de-DE" altLang="de-DE" sz="1800" dirty="0" err="1" smtClean="0">
                    <a:ea typeface="Cambria Math"/>
                    <a:sym typeface="Symbol"/>
                  </a:rPr>
                  <a:t>urther</a:t>
                </a:r>
                <a:r>
                  <a:rPr lang="de-DE" altLang="de-DE" sz="1800" dirty="0" smtClean="0">
                    <a:ea typeface="Cambria Math"/>
                    <a:sym typeface="Symbol"/>
                  </a:rPr>
                  <a:t>.</a:t>
                </a: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548680"/>
                <a:ext cx="8569325" cy="5366982"/>
              </a:xfrm>
              <a:prstGeom prst="rect">
                <a:avLst/>
              </a:prstGeom>
              <a:blipFill rotWithShape="1">
                <a:blip r:embed="rId2"/>
                <a:stretch>
                  <a:fillRect l="-569" b="-3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546029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5575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Let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define</a:t>
                </a:r>
                <a:r>
                  <a:rPr lang="de-DE" altLang="de-DE" sz="1800" dirty="0" smtClean="0">
                    <a:ea typeface="Cambria Math"/>
                    <a:sym typeface="Symbol"/>
                  </a:rPr>
                  <a:t> </a:t>
                </a:r>
                <a:r>
                  <a:rPr lang="de-DE" altLang="de-DE" sz="1800" i="1" dirty="0" err="1" smtClean="0">
                    <a:ea typeface="Cambria Math"/>
                    <a:sym typeface="Symbol"/>
                  </a:rPr>
                  <a:t>p</a:t>
                </a:r>
                <a:r>
                  <a:rPr lang="de-DE" altLang="de-DE" sz="1800" i="1" baseline="-25000" dirty="0" err="1" smtClean="0">
                    <a:ea typeface="Cambria Math"/>
                    <a:sym typeface="Symbol"/>
                  </a:rPr>
                  <a:t>ij</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conditional</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given</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i </a:t>
                </a:r>
                <a:r>
                  <a:rPr lang="de-DE" altLang="de-DE" sz="1800" dirty="0" err="1" smtClean="0">
                    <a:ea typeface="Cambria Math"/>
                    <a:sym typeface="Symbol"/>
                  </a:rPr>
                  <a:t>is</a:t>
                </a:r>
                <a:r>
                  <a:rPr lang="de-DE" altLang="de-DE" sz="1800" dirty="0" smtClean="0">
                    <a:ea typeface="Cambria Math"/>
                    <a:sym typeface="Symbol"/>
                  </a:rPr>
                  <a:t> not:</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r>
                        <a:rPr lang="de-DE" altLang="de-DE" sz="1800" b="0" i="1" smtClean="0">
                          <a:latin typeface="Cambria Math"/>
                          <a:ea typeface="Cambria Math"/>
                          <a:sym typeface="Symbol"/>
                        </a:rPr>
                        <m:t>=</m:t>
                      </m:r>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d>
                            <m:dPr>
                              <m:begChr m:val="|"/>
                              <m:endChr m:val=""/>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e>
                      </m:d>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r>
                            <a:rPr lang="de-DE" altLang="de-DE" sz="1800" i="1">
                              <a:latin typeface="Cambria Math"/>
                              <a:ea typeface="Cambria Math"/>
                              <a:sym typeface="Symbol"/>
                            </a:rPr>
                            <m:t>𝑃</m:t>
                          </m:r>
                          <m:d>
                            <m:dPr>
                              <m:ctrlPr>
                                <a:rPr lang="de-DE" altLang="de-DE" sz="1800" i="1">
                                  <a:latin typeface="Cambria Math"/>
                                  <a:ea typeface="Cambria Math"/>
                                  <a:sym typeface="Symbol"/>
                                </a:rPr>
                              </m:ctrlPr>
                            </m:dPr>
                            <m:e>
                              <m:r>
                                <a:rPr lang="de-DE" altLang="de-DE" sz="1800" b="0" i="1" smtClean="0">
                                  <a:latin typeface="Cambria Math"/>
                                  <a:ea typeface="Cambria Math"/>
                                  <a:sym typeface="Symbol"/>
                                </a:rPr>
                                <m:t>𝑖</m:t>
                              </m:r>
                              <m:r>
                                <a:rPr lang="de-DE" altLang="de-DE" sz="1800" i="1">
                                  <a:latin typeface="Cambria Math"/>
                                  <a:ea typeface="Cambria Math"/>
                                  <a:sym typeface="Symbol"/>
                                </a:rPr>
                                <m:t>∈</m:t>
                              </m:r>
                              <m:r>
                                <a:rPr lang="de-DE" altLang="de-DE" sz="1800" b="0" i="1" smtClean="0">
                                  <a:latin typeface="Cambria Math"/>
                                  <a:ea typeface="Cambria Math"/>
                                  <a:sym typeface="Symbol"/>
                                </a:rPr>
                                <m:t>𝑆</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r>
                                <a:rPr lang="de-DE" altLang="de-DE" sz="1800" b="0" i="1" smtClean="0">
                                  <a:latin typeface="Cambria Math"/>
                                  <a:ea typeface="Cambria Math"/>
                                  <a:sym typeface="Symbol"/>
                                </a:rPr>
                                <m:t>∈</m:t>
                              </m:r>
                              <m:r>
                                <a:rPr lang="de-DE" altLang="de-DE" sz="1800" b="0" i="1" smtClean="0">
                                  <a:latin typeface="Cambria Math"/>
                                  <a:ea typeface="Cambria Math"/>
                                  <a:sym typeface="Symbol"/>
                                </a:rPr>
                                <m:t>𝐼</m:t>
                              </m:r>
                            </m:e>
                          </m:d>
                        </m:num>
                        <m:den>
                          <m:r>
                            <a:rPr lang="de-DE" altLang="de-DE" sz="1800" b="0" i="1" smtClean="0">
                              <a:latin typeface="Cambria Math"/>
                              <a:ea typeface="Cambria Math"/>
                              <a:sym typeface="Symbol"/>
                            </a:rPr>
                            <m:t>𝑃</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𝑖</m:t>
                              </m:r>
                              <m:r>
                                <a:rPr lang="de-DE" altLang="de-DE" sz="1800" b="0" i="1" smtClean="0">
                                  <a:latin typeface="Cambria Math"/>
                                  <a:ea typeface="Cambria Math"/>
                                  <a:sym typeface="Symbol"/>
                                </a:rPr>
                                <m:t>∈</m:t>
                              </m:r>
                              <m:r>
                                <a:rPr lang="de-DE" altLang="de-DE" sz="1800" b="0" i="1" smtClean="0">
                                  <a:latin typeface="Cambria Math"/>
                                  <a:ea typeface="Cambria Math"/>
                                  <a:sym typeface="Symbol"/>
                                </a:rPr>
                                <m:t>𝑆</m:t>
                              </m:r>
                            </m:e>
                          </m:d>
                        </m:den>
                      </m:f>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num>
                        <m:den>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den>
                      </m:f>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time </a:t>
                </a:r>
                <a:r>
                  <a:rPr lang="de-DE" altLang="de-DE" sz="1800" dirty="0" err="1" smtClean="0">
                    <a:ea typeface="Cambria Math"/>
                    <a:sym typeface="Symbol"/>
                  </a:rPr>
                  <a:t>evolution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err="1">
                    <a:ea typeface="Cambria Math"/>
                    <a:sym typeface="Symbol"/>
                  </a:rPr>
                  <a:t>p</a:t>
                </a:r>
                <a:r>
                  <a:rPr lang="de-DE" altLang="de-DE" sz="1800" i="1" baseline="-25000" dirty="0" err="1">
                    <a:ea typeface="Cambria Math"/>
                    <a:sym typeface="Symbol"/>
                  </a:rPr>
                  <a:t>ij</a:t>
                </a:r>
                <a:r>
                  <a:rPr lang="de-DE" altLang="de-DE" sz="1800" dirty="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given</a:t>
                </a:r>
                <a:r>
                  <a:rPr lang="de-DE" altLang="de-DE" sz="1800" dirty="0" smtClean="0">
                    <a:ea typeface="Cambria Math"/>
                    <a:sym typeface="Symbol"/>
                  </a:rPr>
                  <a:t> </a:t>
                </a:r>
                <a:r>
                  <a:rPr lang="de-DE" altLang="de-DE" sz="1800" dirty="0" err="1" smtClean="0">
                    <a:ea typeface="Cambria Math"/>
                    <a:sym typeface="Symbol"/>
                  </a:rPr>
                  <a:t>by</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f>
                        <m:fPr>
                          <m:ctrlPr>
                            <a:rPr lang="de-DE" altLang="de-DE" sz="1800" i="1" smtClean="0">
                              <a:latin typeface="Cambria Math"/>
                              <a:ea typeface="Cambria Math"/>
                              <a:sym typeface="Symbol"/>
                            </a:rPr>
                          </m:ctrlPr>
                        </m:fPr>
                        <m:num>
                          <m:r>
                            <a:rPr lang="de-DE" altLang="de-DE" sz="1800" b="0" i="1" smtClean="0">
                              <a:latin typeface="Cambria Math"/>
                              <a:ea typeface="Cambria Math"/>
                              <a:sym typeface="Symbol"/>
                            </a:rPr>
                            <m:t>𝑑</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num>
                        <m:den>
                          <m:r>
                            <a:rPr lang="de-DE" altLang="de-DE" sz="1800" b="0" i="1" smtClean="0">
                              <a:latin typeface="Cambria Math"/>
                              <a:ea typeface="Cambria Math"/>
                              <a:sym typeface="Symbol"/>
                            </a:rPr>
                            <m:t>𝑑𝑡</m:t>
                          </m:r>
                        </m:den>
                      </m:f>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r>
                            <a:rPr lang="de-DE" altLang="de-DE" sz="1800" b="0" i="1" smtClean="0">
                              <a:latin typeface="Cambria Math"/>
                              <a:ea typeface="Cambria Math"/>
                              <a:sym typeface="Symbol"/>
                            </a:rPr>
                            <m:t>𝑑</m:t>
                          </m:r>
                        </m:num>
                        <m:den>
                          <m:r>
                            <a:rPr lang="de-DE" altLang="de-DE" sz="1800" b="0" i="1" smtClean="0">
                              <a:latin typeface="Cambria Math"/>
                              <a:ea typeface="Cambria Math"/>
                              <a:sym typeface="Symbol"/>
                            </a:rPr>
                            <m:t>𝑑𝑡</m:t>
                          </m:r>
                        </m:den>
                      </m:f>
                      <m:d>
                        <m:dPr>
                          <m:ctrlPr>
                            <a:rPr lang="de-DE" altLang="de-DE" sz="1800" b="0" i="1" smtClean="0">
                              <a:latin typeface="Cambria Math"/>
                              <a:ea typeface="Cambria Math"/>
                              <a:sym typeface="Symbol"/>
                            </a:rPr>
                          </m:ctrlPr>
                        </m:dPr>
                        <m:e>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e>
                      </m:d>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r>
                            <a:rPr lang="de-DE" altLang="de-DE" sz="1800" b="0" i="1" smtClean="0">
                              <a:latin typeface="Cambria Math"/>
                              <a:ea typeface="Cambria Math"/>
                              <a:sym typeface="Symbol"/>
                            </a:rPr>
                            <m:t>1</m:t>
                          </m:r>
                        </m:num>
                        <m:den>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den>
                      </m:f>
                      <m:f>
                        <m:fPr>
                          <m:ctrlPr>
                            <a:rPr lang="de-DE" altLang="de-DE" sz="1800" b="0" i="1" smtClean="0">
                              <a:latin typeface="Cambria Math"/>
                              <a:ea typeface="Cambria Math"/>
                              <a:sym typeface="Symbol"/>
                            </a:rPr>
                          </m:ctrlPr>
                        </m:fPr>
                        <m:num>
                          <m:r>
                            <a:rPr lang="de-DE" altLang="de-DE" sz="1800" b="0" i="1" smtClean="0">
                              <a:latin typeface="Cambria Math"/>
                              <a:ea typeface="Cambria Math"/>
                              <a:sym typeface="Symbol"/>
                            </a:rPr>
                            <m:t>𝑑</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num>
                        <m:den>
                          <m:r>
                            <a:rPr lang="de-DE" altLang="de-DE" sz="1800" b="0" i="1" smtClean="0">
                              <a:latin typeface="Cambria Math"/>
                              <a:ea typeface="Cambria Math"/>
                              <a:sym typeface="Symbol"/>
                            </a:rPr>
                            <m:t>𝑑𝑡</m:t>
                          </m:r>
                        </m:den>
                      </m:f>
                      <m:r>
                        <a:rPr lang="de-DE" altLang="de-DE" sz="1800" b="0" i="1" smtClean="0">
                          <a:latin typeface="Cambria Math"/>
                          <a:ea typeface="Cambria Math"/>
                          <a:sym typeface="Symbol"/>
                        </a:rPr>
                        <m:t>−</m:t>
                      </m:r>
                      <m:f>
                        <m:fPr>
                          <m:ctrlPr>
                            <a:rPr lang="de-DE" altLang="de-DE" sz="1800" b="0" i="1" smtClean="0">
                              <a:latin typeface="Cambria Math"/>
                              <a:ea typeface="Cambria Math"/>
                              <a:sym typeface="Symbol"/>
                            </a:rPr>
                          </m:ctrlPr>
                        </m:fPr>
                        <m:num>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num>
                        <m:den>
                          <m:sSup>
                            <m:sSupPr>
                              <m:ctrlPr>
                                <a:rPr lang="de-DE" altLang="de-DE" sz="1800" b="0" i="1" smtClean="0">
                                  <a:latin typeface="Cambria Math"/>
                                  <a:ea typeface="Cambria Math"/>
                                  <a:sym typeface="Symbol"/>
                                </a:rPr>
                              </m:ctrlPr>
                            </m:sSupPr>
                            <m:e>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e>
                            <m:sup>
                              <m:r>
                                <a:rPr lang="de-DE" altLang="de-DE" sz="1800" b="0" i="1" smtClean="0">
                                  <a:latin typeface="Cambria Math"/>
                                  <a:ea typeface="Cambria Math"/>
                                  <a:sym typeface="Symbol"/>
                                </a:rPr>
                                <m:t>2</m:t>
                              </m:r>
                            </m:sup>
                          </m:sSup>
                        </m:den>
                      </m:f>
                      <m:f>
                        <m:fPr>
                          <m:ctrlPr>
                            <a:rPr lang="de-DE" altLang="de-DE" sz="1800" b="0" i="1" smtClean="0">
                              <a:latin typeface="Cambria Math"/>
                              <a:ea typeface="Cambria Math"/>
                              <a:sym typeface="Symbol"/>
                            </a:rPr>
                          </m:ctrlPr>
                        </m:fPr>
                        <m:num>
                          <m:r>
                            <a:rPr lang="de-DE" altLang="de-DE" sz="1800" b="0" i="1" smtClean="0">
                              <a:latin typeface="Cambria Math"/>
                              <a:ea typeface="Cambria Math"/>
                              <a:sym typeface="Symbol"/>
                            </a:rPr>
                            <m:t>𝑑</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num>
                        <m:den>
                          <m:r>
                            <a:rPr lang="de-DE" altLang="de-DE" sz="1800" b="0" i="1" smtClean="0">
                              <a:latin typeface="Cambria Math"/>
                              <a:ea typeface="Cambria Math"/>
                              <a:sym typeface="Symbol"/>
                            </a:rPr>
                            <m:t>𝑑𝑡</m:t>
                          </m:r>
                        </m:den>
                      </m:f>
                    </m:oMath>
                  </m:oMathPara>
                </a14:m>
                <a:endParaRPr lang="de-DE" altLang="de-DE" sz="1800" b="0" i="1" dirty="0" smtClean="0">
                  <a:latin typeface="Cambria Math"/>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0" i="1" smtClean="0">
                          <a:latin typeface="Cambria Math"/>
                          <a:ea typeface="Cambria Math"/>
                          <a:sym typeface="Symbol"/>
                        </a:rPr>
                        <m:t>=</m:t>
                      </m:r>
                      <m:r>
                        <a:rPr lang="de-DE" altLang="de-DE" sz="1800" i="1">
                          <a:latin typeface="Cambria Math"/>
                          <a:ea typeface="Cambria Math"/>
                          <a:sym typeface="Symbol"/>
                        </a:rPr>
                        <m:t>𝛽</m:t>
                      </m:r>
                      <m:d>
                        <m:dPr>
                          <m:ctrlPr>
                            <a:rPr lang="de-DE" altLang="de-DE" sz="1800" i="1" smtClean="0">
                              <a:latin typeface="Cambria Math"/>
                              <a:ea typeface="Cambria Math"/>
                              <a:sym typeface="Symbol"/>
                            </a:rPr>
                          </m:ctrlPr>
                        </m:dPr>
                        <m:e>
                          <m:r>
                            <a:rPr lang="de-DE" altLang="de-DE" sz="1800" b="0" i="1" smtClean="0">
                              <a:latin typeface="Cambria Math"/>
                              <a:ea typeface="Cambria Math"/>
                              <a:sym typeface="Symbol"/>
                            </a:rPr>
                            <m:t>1−</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e>
                      </m:d>
                      <m:nary>
                        <m:naryPr>
                          <m:chr m:val="∑"/>
                          <m:supHide m:val="on"/>
                          <m:ctrlPr>
                            <a:rPr lang="de-DE" altLang="de-DE" sz="1800" i="1" smtClean="0">
                              <a:latin typeface="Cambria Math"/>
                              <a:ea typeface="Cambria Math"/>
                              <a:sym typeface="Symbol"/>
                            </a:rPr>
                          </m:ctrlPr>
                        </m:naryPr>
                        <m:sub>
                          <m:r>
                            <m:rPr>
                              <m:brk m:alnAt="7"/>
                            </m:rP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𝑖</m:t>
                          </m:r>
                        </m:sub>
                        <m:sup/>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𝑗𝑘</m:t>
                              </m:r>
                            </m:sub>
                          </m:sSub>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𝑗</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𝑘</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b="0" i="1" smtClean="0">
                                          <a:latin typeface="Cambria Math"/>
                                          <a:ea typeface="Cambria Math"/>
                                          <a:sym typeface="Symbol"/>
                                        </a:rPr>
                                        <m:t>𝑗</m:t>
                                      </m:r>
                                    </m:sub>
                                  </m:sSub>
                                </m:e>
                              </m:d>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nary>
                            <m:naryPr>
                              <m:chr m:val="∑"/>
                              <m:supHide m:val="on"/>
                              <m:ctrlPr>
                                <a:rPr lang="de-DE" altLang="de-DE" sz="1800" i="1" smtClean="0">
                                  <a:latin typeface="Cambria Math"/>
                                  <a:ea typeface="Cambria Math"/>
                                  <a:sym typeface="Symbol"/>
                                </a:rPr>
                              </m:ctrlPr>
                            </m:naryPr>
                            <m:sub>
                              <m:r>
                                <m:rPr>
                                  <m:brk m:alnAt="7"/>
                                </m:rPr>
                                <a:rPr lang="de-DE" altLang="de-DE" sz="1800" b="0" i="1" smtClean="0">
                                  <a:latin typeface="Cambria Math"/>
                                  <a:ea typeface="Cambria Math"/>
                                  <a:sym typeface="Symbol"/>
                                </a:rPr>
                                <m:t>𝑙</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sub>
                            <m:sup/>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𝑖𝑙</m:t>
                                  </m:r>
                                </m:sub>
                              </m:sSub>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𝑙</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nary>
                                <m:naryPr>
                                  <m:chr m:val="∑"/>
                                  <m:supHide m:val="on"/>
                                  <m:ctrlPr>
                                    <a:rPr lang="de-DE" altLang="de-DE" sz="1800" i="1" smtClean="0">
                                      <a:latin typeface="Cambria Math"/>
                                      <a:ea typeface="Cambria Math"/>
                                      <a:sym typeface="Symbol"/>
                                    </a:rPr>
                                  </m:ctrlPr>
                                </m:naryPr>
                                <m:sub>
                                  <m:r>
                                    <m:rPr>
                                      <m:brk m:alnAt="7"/>
                                    </m:rPr>
                                    <a:rPr lang="de-DE" altLang="de-DE" sz="1800" b="0" i="1" smtClean="0">
                                      <a:latin typeface="Cambria Math"/>
                                      <a:ea typeface="Cambria Math"/>
                                      <a:sym typeface="Symbol"/>
                                    </a:rPr>
                                    <m:t>𝑙</m:t>
                                  </m:r>
                                </m:sub>
                                <m:sup/>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𝑖𝑙</m:t>
                                      </m:r>
                                    </m:sub>
                                  </m:sSub>
                                  <m:f>
                                    <m:fPr>
                                      <m:ctrlPr>
                                        <a:rPr lang="de-DE" altLang="de-DE" sz="1800" i="1">
                                          <a:latin typeface="Cambria Math"/>
                                          <a:ea typeface="Cambria Math"/>
                                          <a:sym typeface="Symbol"/>
                                        </a:rPr>
                                      </m:ctrlPr>
                                    </m:fPr>
                                    <m:num>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b="0" i="1" smtClean="0">
                                                  <a:latin typeface="Cambria Math"/>
                                                  <a:ea typeface="Cambria Math"/>
                                                  <a:sym typeface="Symbol"/>
                                                </a:rPr>
                                                <m:t>𝑙</m:t>
                                              </m:r>
                                            </m:sub>
                                          </m:sSub>
                                        </m:e>
                                      </m:d>
                                    </m:num>
                                    <m:den>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e>
                                      </m:d>
                                    </m:den>
                                  </m:f>
                                </m:e>
                              </m:nary>
                            </m:e>
                          </m:nary>
                        </m:e>
                      </m:nary>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1−</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e>
                      </m:d>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𝑖</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𝑗𝑘</m:t>
                              </m:r>
                            </m:sub>
                          </m:sSub>
                        </m:e>
                      </m:nary>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𝑗𝑘</m:t>
                          </m:r>
                        </m:sub>
                      </m:sSub>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𝑙</m:t>
                          </m:r>
                          <m:r>
                            <a:rPr lang="de-DE" altLang="de-DE" sz="1800" b="0" i="1" smtClean="0">
                              <a:latin typeface="Cambria Math"/>
                              <a:ea typeface="Cambria Math"/>
                              <a:sym typeface="Symbol"/>
                            </a:rPr>
                            <m:t>≠</m:t>
                          </m:r>
                          <m:r>
                            <a:rPr lang="de-DE" altLang="de-DE" sz="1800" b="0" i="1" smtClean="0">
                              <a:latin typeface="Cambria Math"/>
                              <a:ea typeface="Cambria Math"/>
                              <a:sym typeface="Symbol"/>
                            </a:rPr>
                            <m:t>𝑗</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𝑖𝑙</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𝑖𝑙</m:t>
                              </m:r>
                            </m:sub>
                          </m:sSub>
                        </m:e>
                      </m:nary>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𝑙</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𝑖𝑙</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𝑖𝑙</m:t>
                              </m:r>
                            </m:sub>
                          </m:sSub>
                        </m:e>
                      </m:nary>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a:ea typeface="Cambria Math"/>
                    <a:sym typeface="Symbol"/>
                  </a:rPr>
                  <a:t>T</a:t>
                </a:r>
                <a:r>
                  <a:rPr lang="de-DE" altLang="de-DE" sz="1800" dirty="0" smtClean="0">
                    <a:ea typeface="Cambria Math"/>
                    <a:sym typeface="Symbol"/>
                  </a:rPr>
                  <a:t>he </a:t>
                </a:r>
                <a:r>
                  <a:rPr lang="de-DE" altLang="de-DE" sz="1800" dirty="0" err="1" smtClean="0">
                    <a:ea typeface="Cambria Math"/>
                    <a:sym typeface="Symbol"/>
                  </a:rPr>
                  <a:t>terms</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2 sums </a:t>
                </a:r>
                <a:r>
                  <a:rPr lang="de-DE" altLang="de-DE" sz="1800" dirty="0" err="1" smtClean="0">
                    <a:ea typeface="Cambria Math"/>
                    <a:sym typeface="Symbol"/>
                  </a:rPr>
                  <a:t>over</a:t>
                </a:r>
                <a:r>
                  <a:rPr lang="de-DE" altLang="de-DE" sz="1800" dirty="0" smtClean="0">
                    <a:ea typeface="Cambria Math"/>
                    <a:sym typeface="Symbol"/>
                  </a:rPr>
                  <a:t> </a:t>
                </a:r>
                <a:r>
                  <a:rPr lang="de-DE" altLang="de-DE" sz="1800" i="1" dirty="0" smtClean="0">
                    <a:ea typeface="Cambria Math"/>
                    <a:sym typeface="Symbol"/>
                  </a:rPr>
                  <a:t>l</a:t>
                </a:r>
                <a:r>
                  <a:rPr lang="de-DE" altLang="de-DE" sz="1800" dirty="0" smtClean="0">
                    <a:ea typeface="Cambria Math"/>
                    <a:sym typeface="Symbol"/>
                  </a:rPr>
                  <a:t> </a:t>
                </a:r>
                <a:r>
                  <a:rPr lang="de-DE" altLang="de-DE" sz="1800" dirty="0" err="1" smtClean="0">
                    <a:ea typeface="Cambria Math"/>
                    <a:sym typeface="Symbol"/>
                  </a:rPr>
                  <a:t>now</a:t>
                </a:r>
                <a:r>
                  <a:rPr lang="de-DE" altLang="de-DE" sz="1800" dirty="0" smtClean="0">
                    <a:ea typeface="Cambria Math"/>
                    <a:sym typeface="Symbol"/>
                  </a:rPr>
                  <a:t> </a:t>
                </a:r>
                <a:r>
                  <a:rPr lang="de-DE" altLang="de-DE" sz="1800" dirty="0" err="1" smtClean="0">
                    <a:ea typeface="Cambria Math"/>
                    <a:sym typeface="Symbol"/>
                  </a:rPr>
                  <a:t>cancel</a:t>
                </a:r>
                <a:r>
                  <a:rPr lang="de-DE" altLang="de-DE" sz="1800" dirty="0" smtClean="0">
                    <a:ea typeface="Cambria Math"/>
                    <a:sym typeface="Symbol"/>
                  </a:rPr>
                  <a:t> out </a:t>
                </a:r>
                <a:r>
                  <a:rPr lang="de-DE" altLang="de-DE" sz="1800" dirty="0" err="1" smtClean="0">
                    <a:ea typeface="Cambria Math"/>
                    <a:sym typeface="Symbol"/>
                  </a:rPr>
                  <a:t>except</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i="1" dirty="0" smtClean="0">
                    <a:ea typeface="Cambria Math"/>
                    <a:sym typeface="Symbol"/>
                  </a:rPr>
                  <a:t>l = j</a:t>
                </a:r>
                <a:r>
                  <a:rPr lang="de-DE" altLang="de-DE" sz="1800" dirty="0" smtClean="0">
                    <a:ea typeface="Cambria Math"/>
                    <a:sym typeface="Symbol"/>
                  </a:rPr>
                  <a:t>, </a:t>
                </a:r>
                <a:r>
                  <a:rPr lang="de-DE" altLang="de-DE" sz="1800" dirty="0" err="1" smtClean="0">
                    <a:ea typeface="Cambria Math"/>
                    <a:sym typeface="Symbol"/>
                  </a:rPr>
                  <a:t>leaving</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f>
                        <m:fPr>
                          <m:ctrlPr>
                            <a:rPr lang="de-DE" altLang="de-DE" sz="1800" i="1" smtClean="0">
                              <a:latin typeface="Cambria Math"/>
                              <a:ea typeface="Cambria Math"/>
                              <a:sym typeface="Symbol"/>
                            </a:rPr>
                          </m:ctrlPr>
                        </m:fPr>
                        <m:num>
                          <m:r>
                            <a:rPr lang="de-DE" altLang="de-DE" sz="1800" b="0" i="1" smtClean="0">
                              <a:latin typeface="Cambria Math"/>
                              <a:ea typeface="Cambria Math"/>
                              <a:sym typeface="Symbol"/>
                            </a:rPr>
                            <m:t>𝑑</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num>
                        <m:den>
                          <m:r>
                            <a:rPr lang="de-DE" altLang="de-DE" sz="1800" b="0" i="1" smtClean="0">
                              <a:latin typeface="Cambria Math"/>
                              <a:ea typeface="Cambria Math"/>
                              <a:sym typeface="Symbol"/>
                            </a:rPr>
                            <m:t>𝑑𝑡</m:t>
                          </m:r>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1−</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e>
                      </m:d>
                      <m:d>
                        <m:dPr>
                          <m:begChr m:val="["/>
                          <m:endChr m:val="]"/>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m:t>
                          </m:r>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r>
                            <a:rPr lang="de-DE" altLang="de-DE" sz="1800" b="0" i="1" smtClean="0">
                              <a:latin typeface="Cambria Math"/>
                              <a:ea typeface="Cambria Math"/>
                              <a:sym typeface="Symbol"/>
                            </a:rPr>
                            <m:t>+</m:t>
                          </m:r>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𝑘</m:t>
                              </m:r>
                              <m:r>
                                <a:rPr lang="de-DE" altLang="de-DE" sz="1800" b="0" i="1" smtClean="0">
                                  <a:latin typeface="Cambria Math"/>
                                  <a:ea typeface="Cambria Math"/>
                                  <a:sym typeface="Symbol"/>
                                </a:rPr>
                                <m:t>≠</m:t>
                              </m:r>
                              <m:r>
                                <a:rPr lang="de-DE" altLang="de-DE" sz="1800" b="0" i="1" smtClean="0">
                                  <a:latin typeface="Cambria Math"/>
                                  <a:ea typeface="Cambria Math"/>
                                  <a:sym typeface="Symbol"/>
                                </a:rPr>
                                <m:t>𝑖</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𝑗𝑘</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𝑗𝑘</m:t>
                                  </m:r>
                                </m:sub>
                              </m:sSub>
                            </m:e>
                          </m:nary>
                        </m:e>
                      </m:d>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err="1">
                    <a:ea typeface="Cambria Math"/>
                    <a:sym typeface="Symbol"/>
                  </a:rPr>
                  <a:t>w</a:t>
                </a:r>
                <a:r>
                  <a:rPr lang="de-DE" altLang="de-DE" sz="1800" dirty="0" err="1" smtClean="0">
                    <a:ea typeface="Cambria Math"/>
                    <a:sym typeface="Symbol"/>
                  </a:rPr>
                  <a:t>here</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also </a:t>
                </a:r>
                <a:r>
                  <a:rPr lang="de-DE" altLang="de-DE" sz="1800" dirty="0" err="1" smtClean="0">
                    <a:ea typeface="Cambria Math"/>
                    <a:sym typeface="Symbol"/>
                  </a:rPr>
                  <a:t>used</a:t>
                </a:r>
                <a:r>
                  <a:rPr lang="de-DE" altLang="de-DE" sz="1800" dirty="0" smtClean="0">
                    <a:ea typeface="Cambria Math"/>
                    <a:sym typeface="Symbol"/>
                  </a:rPr>
                  <a:t> </a:t>
                </a:r>
                <a:r>
                  <a:rPr lang="de-DE" altLang="de-DE" sz="1800" i="1" dirty="0" err="1" smtClean="0">
                    <a:ea typeface="Cambria Math"/>
                    <a:sym typeface="Symbol"/>
                  </a:rPr>
                  <a:t>A</a:t>
                </a:r>
                <a:r>
                  <a:rPr lang="de-DE" altLang="de-DE" sz="1800" i="1" baseline="-25000" dirty="0" err="1" smtClean="0">
                    <a:ea typeface="Cambria Math"/>
                    <a:sym typeface="Symbol"/>
                  </a:rPr>
                  <a:t>ij</a:t>
                </a:r>
                <a:r>
                  <a:rPr lang="de-DE" altLang="de-DE" sz="1800" dirty="0" smtClean="0">
                    <a:ea typeface="Cambria Math"/>
                    <a:sym typeface="Symbol"/>
                  </a:rPr>
                  <a:t> = 1</a:t>
                </a:r>
                <a:endParaRPr lang="de-DE" altLang="de-DE" sz="1800" dirty="0">
                  <a:ea typeface="Cambria Math"/>
                  <a:sym typeface="Symbol"/>
                </a:endParaRP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5575501"/>
              </a:xfrm>
              <a:prstGeom prst="rect">
                <a:avLst/>
              </a:prstGeom>
              <a:blipFill rotWithShape="1">
                <a:blip r:embed="rId2"/>
                <a:stretch>
                  <a:fillRect l="-569" b="-2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2" name="Textfeld 1"/>
          <p:cNvSpPr txBox="1"/>
          <p:nvPr/>
        </p:nvSpPr>
        <p:spPr>
          <a:xfrm>
            <a:off x="7236296" y="2204864"/>
            <a:ext cx="1736373" cy="369332"/>
          </a:xfrm>
          <a:prstGeom prst="rect">
            <a:avLst/>
          </a:prstGeom>
          <a:noFill/>
        </p:spPr>
        <p:txBody>
          <a:bodyPr wrap="none" rtlCol="0">
            <a:spAutoFit/>
          </a:bodyPr>
          <a:lstStyle/>
          <a:p>
            <a:r>
              <a:rPr lang="de-DE" dirty="0" err="1" smtClean="0">
                <a:solidFill>
                  <a:srgbClr val="FF0000"/>
                </a:solidFill>
              </a:rPr>
              <a:t>Use</a:t>
            </a:r>
            <a:r>
              <a:rPr lang="de-DE" dirty="0" smtClean="0">
                <a:solidFill>
                  <a:srgbClr val="FF0000"/>
                </a:solidFill>
              </a:rPr>
              <a:t> (1) </a:t>
            </a:r>
            <a:r>
              <a:rPr lang="de-DE" dirty="0" err="1" smtClean="0">
                <a:solidFill>
                  <a:srgbClr val="FF0000"/>
                </a:solidFill>
              </a:rPr>
              <a:t>and</a:t>
            </a:r>
            <a:r>
              <a:rPr lang="de-DE" dirty="0" smtClean="0">
                <a:solidFill>
                  <a:srgbClr val="FF0000"/>
                </a:solidFill>
              </a:rPr>
              <a:t> (2)</a:t>
            </a:r>
            <a:endParaRPr lang="de-DE" dirty="0">
              <a:solidFill>
                <a:srgbClr val="FF0000"/>
              </a:solidFill>
            </a:endParaRPr>
          </a:p>
        </p:txBody>
      </p:sp>
    </p:spTree>
    <p:extLst>
      <p:ext uri="{BB962C8B-B14F-4D97-AF65-F5344CB8AC3E}">
        <p14:creationId xmlns:p14="http://schemas.microsoft.com/office/powerpoint/2010/main" val="519707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Moment </a:t>
            </a:r>
            <a:r>
              <a:rPr lang="de-DE" altLang="de-DE" dirty="0" err="1" smtClean="0">
                <a:ea typeface="ＭＳ Ｐゴシック" pitchFamily="34" charset="-128"/>
              </a:rPr>
              <a:t>closure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28298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Rewriting </a:t>
                </a:r>
                <a14:m>
                  <m:oMath xmlns:m="http://schemas.openxmlformats.org/officeDocument/2006/math">
                    <m:f>
                      <m:fPr>
                        <m:ctrlPr>
                          <a:rPr lang="de-DE" altLang="de-DE" sz="1800" i="1">
                            <a:latin typeface="Cambria Math"/>
                            <a:ea typeface="Cambria Math"/>
                          </a:rPr>
                        </m:ctrlPr>
                      </m:fPr>
                      <m:num>
                        <m:r>
                          <a:rPr lang="de-DE" altLang="de-DE" sz="1800" i="1">
                            <a:latin typeface="Cambria Math"/>
                            <a:ea typeface="Cambria Math"/>
                          </a:rPr>
                          <m:t>𝑑</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um>
                      <m:den>
                        <m:r>
                          <a:rPr lang="de-DE" altLang="de-DE" sz="1800" i="1">
                            <a:latin typeface="Cambria Math"/>
                            <a:ea typeface="Cambria Math"/>
                          </a:rPr>
                          <m:t>𝑑𝑡</m:t>
                        </m:r>
                      </m:den>
                    </m:f>
                    <m:r>
                      <a:rPr lang="de-DE" altLang="de-DE" sz="1800" i="1">
                        <a:latin typeface="Cambria Math"/>
                        <a:ea typeface="Cambria Math"/>
                      </a:rPr>
                      <m:t>=−</m:t>
                    </m:r>
                    <m:r>
                      <a:rPr lang="de-DE" altLang="de-DE" sz="1800" i="1">
                        <a:latin typeface="Cambria Math"/>
                        <a:ea typeface="Cambria Math"/>
                      </a:rPr>
                      <m:t>𝛽</m:t>
                    </m:r>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d>
                              <m:dPr>
                                <m:begChr m:val="⟨"/>
                                <m:endChr m:val="⟩"/>
                                <m:ctrlPr>
                                  <a:rPr lang="de-DE" altLang="de-DE" sz="1800" i="1">
                                    <a:latin typeface="Cambria Math"/>
                                    <a:ea typeface="Cambria Math"/>
                                  </a:rPr>
                                </m:ctrlPr>
                              </m:dPr>
                              <m:e>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d>
                          </m:e>
                          <m:sub/>
                        </m:sSub>
                      </m:e>
                    </m:nary>
                  </m:oMath>
                </a14:m>
                <a:r>
                  <a:rPr lang="de-DE" altLang="de-DE" sz="1800" dirty="0" smtClean="0">
                    <a:ea typeface="Cambria Math"/>
                    <a:sym typeface="Symbol"/>
                  </a:rPr>
                  <a:t>in </a:t>
                </a:r>
                <a:r>
                  <a:rPr lang="de-DE" altLang="de-DE" sz="1800" dirty="0" err="1" smtClean="0">
                    <a:ea typeface="Cambria Math"/>
                    <a:sym typeface="Symbol"/>
                  </a:rPr>
                  <a:t>terms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err="1" smtClean="0">
                    <a:ea typeface="Cambria Math"/>
                    <a:sym typeface="Symbol"/>
                  </a:rPr>
                  <a:t>p</a:t>
                </a:r>
                <a:r>
                  <a:rPr lang="de-DE" altLang="de-DE" sz="1800" i="1" baseline="-25000" dirty="0" err="1" smtClean="0">
                    <a:ea typeface="Cambria Math"/>
                    <a:sym typeface="Symbol"/>
                  </a:rPr>
                  <a:t>ij</a:t>
                </a:r>
                <a:r>
                  <a:rPr lang="de-DE" altLang="de-DE" sz="1800" dirty="0" smtClean="0">
                    <a:ea typeface="Cambria Math"/>
                    <a:sym typeface="Symbol"/>
                  </a:rPr>
                  <a:t> </a:t>
                </a:r>
                <a:r>
                  <a:rPr lang="de-DE" altLang="de-DE" sz="1800" dirty="0" err="1" smtClean="0">
                    <a:ea typeface="Cambria Math"/>
                    <a:sym typeface="Symbol"/>
                  </a:rPr>
                  <a:t>gives</a:t>
                </a:r>
                <a:endParaRPr lang="de-DE" altLang="de-DE" sz="1800" i="1" dirty="0" smtClean="0">
                  <a:latin typeface="Cambria Math"/>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f>
                        <m:fPr>
                          <m:ctrlPr>
                            <a:rPr lang="de-DE" altLang="de-DE" sz="1800" i="1" smtClean="0">
                              <a:latin typeface="Cambria Math"/>
                              <a:ea typeface="Cambria Math"/>
                              <a:sym typeface="Symbol"/>
                            </a:rPr>
                          </m:ctrlPr>
                        </m:fPr>
                        <m:num>
                          <m:r>
                            <a:rPr lang="de-DE" altLang="de-DE" sz="1800" b="0" i="1" smtClean="0">
                              <a:latin typeface="Cambria Math"/>
                              <a:ea typeface="Cambria Math"/>
                              <a:sym typeface="Symbol"/>
                            </a:rPr>
                            <m:t>𝑑</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num>
                        <m:den>
                          <m:r>
                            <a:rPr lang="de-DE" altLang="de-DE" sz="1800" b="0" i="1" smtClean="0">
                              <a:latin typeface="Cambria Math"/>
                              <a:ea typeface="Cambria Math"/>
                              <a:sym typeface="Symbol"/>
                            </a:rPr>
                            <m:t>𝑑𝑡</m:t>
                          </m:r>
                        </m:den>
                      </m:f>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d>
                        <m:dPr>
                          <m:begChr m:val="⟨"/>
                          <m:endChr m:val="⟩"/>
                          <m:ctrlPr>
                            <a:rPr lang="de-DE" altLang="de-DE" sz="1800" b="0" i="1" smtClean="0">
                              <a:latin typeface="Cambria Math"/>
                              <a:ea typeface="Cambria Math"/>
                              <a:sym typeface="Symbol"/>
                            </a:rPr>
                          </m:ctrlPr>
                        </m:dPr>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𝑗</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𝑖𝑗</m:t>
                              </m:r>
                            </m:sub>
                          </m:sSub>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e>
                      </m:nary>
                    </m:oMath>
                  </m:oMathPara>
                </a14:m>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 </a:t>
                </a:r>
                <a:r>
                  <a:rPr lang="de-DE" altLang="de-DE" sz="1800" dirty="0" err="1" smtClean="0">
                    <a:ea typeface="Cambria Math"/>
                    <a:sym typeface="Symbol"/>
                  </a:rPr>
                  <a:t>which</a:t>
                </a:r>
                <a:r>
                  <a:rPr lang="de-DE" altLang="de-DE" sz="1800" dirty="0" smtClean="0">
                    <a:ea typeface="Cambria Math"/>
                    <a:sym typeface="Symbol"/>
                  </a:rPr>
                  <a:t> </a:t>
                </a:r>
                <a:r>
                  <a:rPr lang="de-DE" altLang="de-DE" sz="1800" dirty="0" err="1" smtClean="0">
                    <a:ea typeface="Cambria Math"/>
                    <a:sym typeface="Symbol"/>
                  </a:rPr>
                  <a:t>has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solution</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d>
                            <m:dPr>
                              <m:ctrlPr>
                                <a:rPr lang="de-DE" altLang="de-DE" sz="1800" i="1" smtClean="0">
                                  <a:latin typeface="Cambria Math"/>
                                  <a:ea typeface="Cambria Math"/>
                                  <a:sym typeface="Symbol"/>
                                </a:rPr>
                              </m:ctrlPr>
                            </m:dPr>
                            <m:e>
                              <m:r>
                                <a:rPr lang="de-DE" altLang="de-DE" sz="1800" b="0" i="1" smtClean="0">
                                  <a:latin typeface="Cambria Math"/>
                                  <a:ea typeface="Cambria Math"/>
                                  <a:sym typeface="Symbol"/>
                                </a:rPr>
                                <m:t>𝑡</m:t>
                              </m:r>
                            </m:e>
                          </m:d>
                        </m:e>
                      </m:d>
                      <m:r>
                        <a:rPr lang="de-DE" altLang="de-DE" sz="1800" b="0" i="1" smtClean="0">
                          <a:latin typeface="Cambria Math"/>
                          <a:ea typeface="Cambria Math"/>
                          <a:sym typeface="Symbol"/>
                        </a:rPr>
                        <m:t>=</m:t>
                      </m:r>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d>
                            <m:dPr>
                              <m:ctrlPr>
                                <a:rPr lang="de-DE" altLang="de-DE" sz="1800" i="1">
                                  <a:latin typeface="Cambria Math"/>
                                  <a:ea typeface="Cambria Math"/>
                                  <a:sym typeface="Symbol"/>
                                </a:rPr>
                              </m:ctrlPr>
                            </m:dPr>
                            <m:e>
                              <m:r>
                                <a:rPr lang="de-DE" altLang="de-DE" sz="1800" b="0" i="1" smtClean="0">
                                  <a:latin typeface="Cambria Math"/>
                                  <a:ea typeface="Cambria Math"/>
                                  <a:sym typeface="Symbol"/>
                                </a:rPr>
                                <m:t>0</m:t>
                              </m:r>
                            </m:e>
                          </m:d>
                        </m:e>
                      </m:d>
                      <m:r>
                        <a:rPr lang="de-DE" altLang="de-DE" sz="1800" b="0" i="1" smtClean="0">
                          <a:latin typeface="Cambria Math"/>
                          <a:ea typeface="Cambria Math"/>
                          <a:sym typeface="Symbol"/>
                        </a:rPr>
                        <m:t>𝑒𝑥𝑝</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m:t>
                          </m:r>
                          <m:r>
                            <a:rPr lang="de-DE" altLang="de-DE" sz="1800" b="0" i="1" smtClean="0">
                              <a:latin typeface="Cambria Math"/>
                              <a:ea typeface="Cambria Math"/>
                              <a:sym typeface="Symbol"/>
                            </a:rPr>
                            <m:t>𝛽</m:t>
                          </m:r>
                          <m:nary>
                            <m:naryPr>
                              <m:chr m:val="∑"/>
                              <m:supHide m:val="on"/>
                              <m:ctrlPr>
                                <a:rPr lang="de-DE" altLang="de-DE" sz="1800" b="0" i="1" smtClean="0">
                                  <a:latin typeface="Cambria Math"/>
                                  <a:ea typeface="Cambria Math"/>
                                  <a:sym typeface="Symbol"/>
                                </a:rPr>
                              </m:ctrlPr>
                            </m:naryPr>
                            <m:sub>
                              <m:r>
                                <m:rPr>
                                  <m:brk m:alnAt="7"/>
                                </m:rPr>
                                <a:rPr lang="de-DE" altLang="de-DE" sz="1800" b="0" i="1" smtClean="0">
                                  <a:latin typeface="Cambria Math"/>
                                  <a:ea typeface="Cambria Math"/>
                                  <a:sym typeface="Symbol"/>
                                </a:rPr>
                                <m:t>𝑗</m:t>
                              </m:r>
                            </m:sub>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𝐴</m:t>
                                  </m:r>
                                </m:e>
                                <m:sub>
                                  <m:r>
                                    <a:rPr lang="de-DE" altLang="de-DE" sz="1800" b="0" i="1" smtClean="0">
                                      <a:latin typeface="Cambria Math"/>
                                      <a:ea typeface="Cambria Math"/>
                                      <a:sym typeface="Symbol"/>
                                    </a:rPr>
                                    <m:t>𝑖𝑗</m:t>
                                  </m:r>
                                </m:sub>
                              </m:sSub>
                              <m:nary>
                                <m:naryPr>
                                  <m:limLoc m:val="undOvr"/>
                                  <m:ctrlPr>
                                    <a:rPr lang="de-DE" altLang="de-DE" sz="1800" b="0" i="1" smtClean="0">
                                      <a:latin typeface="Cambria Math"/>
                                      <a:ea typeface="Cambria Math"/>
                                      <a:sym typeface="Symbol"/>
                                    </a:rPr>
                                  </m:ctrlPr>
                                </m:naryPr>
                                <m:sub>
                                  <m:r>
                                    <m:rPr>
                                      <m:brk m:alnAt="24"/>
                                    </m:rPr>
                                    <a:rPr lang="de-DE" altLang="de-DE" sz="1800" b="0" i="1" smtClean="0">
                                      <a:latin typeface="Cambria Math"/>
                                      <a:ea typeface="Cambria Math"/>
                                      <a:sym typeface="Symbol"/>
                                    </a:rPr>
                                    <m:t>0</m:t>
                                  </m:r>
                                </m:sub>
                                <m:sup>
                                  <m:r>
                                    <a:rPr lang="de-DE" altLang="de-DE" sz="1800" b="0" i="1" smtClean="0">
                                      <a:latin typeface="Cambria Math"/>
                                      <a:ea typeface="Cambria Math"/>
                                      <a:sym typeface="Symbol"/>
                                    </a:rPr>
                                    <m:t>𝑡</m:t>
                                  </m:r>
                                </m:sup>
                                <m:e>
                                  <m:sSub>
                                    <m:sSubPr>
                                      <m:ctrlPr>
                                        <a:rPr lang="de-DE" altLang="de-DE" sz="1800" b="0" i="1" smtClean="0">
                                          <a:latin typeface="Cambria Math"/>
                                          <a:ea typeface="Cambria Math"/>
                                          <a:sym typeface="Symbol"/>
                                        </a:rPr>
                                      </m:ctrlPr>
                                    </m:sSubPr>
                                    <m:e>
                                      <m:r>
                                        <a:rPr lang="de-DE" altLang="de-DE" sz="1800" b="0" i="1" smtClean="0">
                                          <a:latin typeface="Cambria Math"/>
                                          <a:ea typeface="Cambria Math"/>
                                          <a:sym typeface="Symbol"/>
                                        </a:rPr>
                                        <m:t>𝑝</m:t>
                                      </m:r>
                                    </m:e>
                                    <m:sub>
                                      <m:r>
                                        <a:rPr lang="de-DE" altLang="de-DE" sz="1800" b="0" i="1" smtClean="0">
                                          <a:latin typeface="Cambria Math"/>
                                          <a:ea typeface="Cambria Math"/>
                                          <a:sym typeface="Symbol"/>
                                        </a:rPr>
                                        <m:t>𝑖𝑗</m:t>
                                      </m:r>
                                    </m:sub>
                                  </m:sSub>
                                  <m:d>
                                    <m:dPr>
                                      <m:ctrlPr>
                                        <a:rPr lang="de-DE" altLang="de-DE" sz="1800" b="0" i="1" smtClean="0">
                                          <a:latin typeface="Cambria Math"/>
                                          <a:ea typeface="Cambria Math"/>
                                          <a:sym typeface="Symbol"/>
                                        </a:rPr>
                                      </m:ctrlPr>
                                    </m:dPr>
                                    <m:e>
                                      <m:sSup>
                                        <m:sSupPr>
                                          <m:ctrlPr>
                                            <a:rPr lang="de-DE" altLang="de-DE" sz="1800" b="0" i="1" smtClean="0">
                                              <a:latin typeface="Cambria Math"/>
                                              <a:ea typeface="Cambria Math"/>
                                              <a:sym typeface="Symbol"/>
                                            </a:rPr>
                                          </m:ctrlPr>
                                        </m:sSupPr>
                                        <m:e>
                                          <m:r>
                                            <a:rPr lang="de-DE" altLang="de-DE" sz="1800" b="0" i="1" smtClean="0">
                                              <a:latin typeface="Cambria Math"/>
                                              <a:ea typeface="Cambria Math"/>
                                              <a:sym typeface="Symbol"/>
                                            </a:rPr>
                                            <m:t>𝑡</m:t>
                                          </m:r>
                                        </m:e>
                                        <m:sup>
                                          <m:r>
                                            <a:rPr lang="de-DE" altLang="de-DE" sz="1800" b="0" i="1" smtClean="0">
                                              <a:latin typeface="Cambria Math"/>
                                              <a:ea typeface="Cambria Math"/>
                                              <a:sym typeface="Symbol"/>
                                            </a:rPr>
                                            <m:t>′</m:t>
                                          </m:r>
                                        </m:sup>
                                      </m:sSup>
                                    </m:e>
                                  </m:d>
                                  <m:r>
                                    <a:rPr lang="de-DE" altLang="de-DE" sz="1800" b="0" i="1" smtClean="0">
                                      <a:latin typeface="Cambria Math"/>
                                      <a:ea typeface="Cambria Math"/>
                                      <a:sym typeface="Symbol"/>
                                    </a:rPr>
                                    <m:t>𝑑</m:t>
                                  </m:r>
                                  <m:sSup>
                                    <m:sSupPr>
                                      <m:ctrlPr>
                                        <a:rPr lang="de-DE" altLang="de-DE" sz="1800" b="0" i="1" smtClean="0">
                                          <a:latin typeface="Cambria Math"/>
                                          <a:ea typeface="Cambria Math"/>
                                          <a:sym typeface="Symbol"/>
                                        </a:rPr>
                                      </m:ctrlPr>
                                    </m:sSupPr>
                                    <m:e>
                                      <m:r>
                                        <a:rPr lang="de-DE" altLang="de-DE" sz="1800" b="0" i="1" smtClean="0">
                                          <a:latin typeface="Cambria Math"/>
                                          <a:ea typeface="Cambria Math"/>
                                          <a:sym typeface="Symbol"/>
                                        </a:rPr>
                                        <m:t>𝑡</m:t>
                                      </m:r>
                                    </m:e>
                                    <m:sup>
                                      <m:r>
                                        <a:rPr lang="de-DE" altLang="de-DE" sz="1800" b="0" i="1" smtClean="0">
                                          <a:latin typeface="Cambria Math"/>
                                          <a:ea typeface="Cambria Math"/>
                                          <a:sym typeface="Symbol"/>
                                        </a:rPr>
                                        <m:t>′</m:t>
                                      </m:r>
                                    </m:sup>
                                  </m:sSup>
                                </m:e>
                              </m:nary>
                            </m:e>
                          </m:nary>
                        </m:e>
                      </m:d>
                    </m:oMath>
                  </m:oMathPara>
                </a14:m>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2829877"/>
              </a:xfrm>
              <a:prstGeom prst="rect">
                <a:avLst/>
              </a:prstGeom>
              <a:blipFill rotWithShape="1">
                <a:blip r:embed="rId2"/>
                <a:stretch>
                  <a:fillRect l="-569" t="-114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17</a:t>
            </a:fld>
            <a:endParaRPr lang="de-DE" altLang="de-DE" sz="1000" smtClean="0"/>
          </a:p>
        </p:txBody>
      </p:sp>
      <p:pic>
        <p:nvPicPr>
          <p:cNvPr id="11" name="Bild 13"/>
          <p:cNvPicPr/>
          <p:nvPr/>
        </p:nvPicPr>
        <p:blipFill>
          <a:blip r:embed="rId3"/>
          <a:srcRect/>
          <a:stretch>
            <a:fillRect/>
          </a:stretch>
        </p:blipFill>
        <p:spPr bwMode="auto">
          <a:xfrm>
            <a:off x="323850" y="3431609"/>
            <a:ext cx="4392488" cy="5830039"/>
          </a:xfrm>
          <a:prstGeom prst="rect">
            <a:avLst/>
          </a:prstGeom>
          <a:noFill/>
          <a:ln w="9525">
            <a:noFill/>
            <a:miter lim="800000"/>
            <a:headEnd/>
            <a:tailEnd/>
          </a:ln>
        </p:spPr>
      </p:pic>
      <p:sp>
        <p:nvSpPr>
          <p:cNvPr id="12" name="Rechteck 11"/>
          <p:cNvSpPr/>
          <p:nvPr/>
        </p:nvSpPr>
        <p:spPr bwMode="auto">
          <a:xfrm>
            <a:off x="780460" y="5983979"/>
            <a:ext cx="4176464" cy="139795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Textfeld 1"/>
              <p:cNvSpPr txBox="1"/>
              <p:nvPr/>
            </p:nvSpPr>
            <p:spPr>
              <a:xfrm>
                <a:off x="5148064" y="4005064"/>
                <a:ext cx="3429144" cy="1695336"/>
              </a:xfrm>
              <a:prstGeom prst="rect">
                <a:avLst/>
              </a:prstGeom>
              <a:noFill/>
            </p:spPr>
            <p:txBody>
              <a:bodyPr wrap="none" rtlCol="0">
                <a:spAutoFit/>
              </a:bodyPr>
              <a:lstStyle/>
              <a:p>
                <a:pPr>
                  <a:lnSpc>
                    <a:spcPts val="2500"/>
                  </a:lnSpc>
                </a:pPr>
                <a:r>
                  <a:rPr lang="de-DE" dirty="0" err="1" smtClean="0"/>
                  <a:t>Numerical</a:t>
                </a:r>
                <a:r>
                  <a:rPr lang="de-DE" dirty="0" smtClean="0"/>
                  <a:t> </a:t>
                </a:r>
                <a:r>
                  <a:rPr lang="de-DE" dirty="0" err="1" smtClean="0"/>
                  <a:t>integration</a:t>
                </a:r>
                <a:r>
                  <a:rPr lang="de-DE" dirty="0" smtClean="0"/>
                  <a:t> </a:t>
                </a:r>
                <a:r>
                  <a:rPr lang="de-DE" dirty="0" err="1" smtClean="0"/>
                  <a:t>of</a:t>
                </a:r>
                <a:r>
                  <a:rPr lang="de-DE" dirty="0" smtClean="0"/>
                  <a:t> </a:t>
                </a:r>
                <a:r>
                  <a:rPr lang="de-DE" dirty="0" err="1" smtClean="0"/>
                  <a:t>these</a:t>
                </a:r>
                <a:r>
                  <a:rPr lang="de-DE" dirty="0" smtClean="0"/>
                  <a:t> </a:t>
                </a:r>
              </a:p>
              <a:p>
                <a:pPr>
                  <a:lnSpc>
                    <a:spcPts val="2500"/>
                  </a:lnSpc>
                </a:pPr>
                <a:r>
                  <a:rPr lang="de-DE" dirty="0" smtClean="0"/>
                  <a:t>2 </a:t>
                </a:r>
                <a:r>
                  <a:rPr lang="de-DE" dirty="0" err="1" smtClean="0"/>
                  <a:t>equations</a:t>
                </a:r>
                <a:r>
                  <a:rPr lang="de-DE" dirty="0" smtClean="0"/>
                  <a:t> </a:t>
                </a:r>
                <a:r>
                  <a:rPr lang="de-DE" dirty="0" err="1" smtClean="0"/>
                  <a:t>for</a:t>
                </a:r>
                <a:r>
                  <a:rPr lang="de-DE" dirty="0"/>
                  <a:t> </a:t>
                </a:r>
                <a14:m>
                  <m:oMath xmlns:m="http://schemas.openxmlformats.org/officeDocument/2006/math">
                    <m:f>
                      <m:fPr>
                        <m:ctrlPr>
                          <a:rPr lang="de-DE" altLang="de-DE" i="1">
                            <a:latin typeface="Cambria Math"/>
                            <a:ea typeface="Cambria Math"/>
                            <a:sym typeface="Symbol"/>
                          </a:rPr>
                        </m:ctrlPr>
                      </m:fPr>
                      <m:num>
                        <m:r>
                          <a:rPr lang="de-DE" altLang="de-DE" i="1">
                            <a:latin typeface="Cambria Math"/>
                            <a:ea typeface="Cambria Math"/>
                            <a:sym typeface="Symbol"/>
                          </a:rPr>
                          <m:t>𝑑</m:t>
                        </m:r>
                        <m:sSub>
                          <m:sSubPr>
                            <m:ctrlPr>
                              <a:rPr lang="de-DE" altLang="de-DE" i="1">
                                <a:latin typeface="Cambria Math"/>
                                <a:ea typeface="Cambria Math"/>
                                <a:sym typeface="Symbol"/>
                              </a:rPr>
                            </m:ctrlPr>
                          </m:sSubPr>
                          <m:e>
                            <m:r>
                              <a:rPr lang="de-DE" altLang="de-DE" i="1">
                                <a:latin typeface="Cambria Math"/>
                                <a:ea typeface="Cambria Math"/>
                                <a:sym typeface="Symbol"/>
                              </a:rPr>
                              <m:t>𝑝</m:t>
                            </m:r>
                          </m:e>
                          <m:sub>
                            <m:r>
                              <a:rPr lang="de-DE" altLang="de-DE" i="1">
                                <a:latin typeface="Cambria Math"/>
                                <a:ea typeface="Cambria Math"/>
                                <a:sym typeface="Symbol"/>
                              </a:rPr>
                              <m:t>𝑖𝑗</m:t>
                            </m:r>
                          </m:sub>
                        </m:sSub>
                      </m:num>
                      <m:den>
                        <m:r>
                          <a:rPr lang="de-DE" altLang="de-DE" i="1">
                            <a:latin typeface="Cambria Math"/>
                            <a:ea typeface="Cambria Math"/>
                            <a:sym typeface="Symbol"/>
                          </a:rPr>
                          <m:t>𝑑𝑡</m:t>
                        </m:r>
                      </m:den>
                    </m:f>
                  </m:oMath>
                </a14:m>
                <a:r>
                  <a:rPr lang="de-DE" dirty="0" smtClean="0"/>
                  <a:t> and </a:t>
                </a:r>
                <a14:m>
                  <m:oMath xmlns:m="http://schemas.openxmlformats.org/officeDocument/2006/math">
                    <m:d>
                      <m:dPr>
                        <m:begChr m:val="⟨"/>
                        <m:endChr m:val="⟩"/>
                        <m:ctrlPr>
                          <a:rPr lang="de-DE" altLang="de-DE" i="1">
                            <a:latin typeface="Cambria Math"/>
                            <a:ea typeface="Cambria Math"/>
                            <a:sym typeface="Symbol"/>
                          </a:rPr>
                        </m:ctrlPr>
                      </m:dPr>
                      <m:e>
                        <m:sSub>
                          <m:sSubPr>
                            <m:ctrlPr>
                              <a:rPr lang="de-DE" altLang="de-DE" i="1">
                                <a:latin typeface="Cambria Math"/>
                                <a:ea typeface="Cambria Math"/>
                                <a:sym typeface="Symbol"/>
                              </a:rPr>
                            </m:ctrlPr>
                          </m:sSubPr>
                          <m:e>
                            <m:r>
                              <a:rPr lang="de-DE" altLang="de-DE" i="1">
                                <a:latin typeface="Cambria Math"/>
                                <a:ea typeface="Cambria Math"/>
                                <a:sym typeface="Symbol"/>
                              </a:rPr>
                              <m:t>𝑠</m:t>
                            </m:r>
                          </m:e>
                          <m:sub>
                            <m:r>
                              <a:rPr lang="de-DE" altLang="de-DE" i="1">
                                <a:latin typeface="Cambria Math"/>
                                <a:ea typeface="Cambria Math"/>
                                <a:sym typeface="Symbol"/>
                              </a:rPr>
                              <m:t>𝑖</m:t>
                            </m:r>
                          </m:sub>
                        </m:sSub>
                        <m:d>
                          <m:dPr>
                            <m:ctrlPr>
                              <a:rPr lang="de-DE" altLang="de-DE" i="1">
                                <a:latin typeface="Cambria Math"/>
                                <a:ea typeface="Cambria Math"/>
                                <a:sym typeface="Symbol"/>
                              </a:rPr>
                            </m:ctrlPr>
                          </m:dPr>
                          <m:e>
                            <m:r>
                              <a:rPr lang="de-DE" altLang="de-DE" i="1">
                                <a:latin typeface="Cambria Math"/>
                                <a:ea typeface="Cambria Math"/>
                                <a:sym typeface="Symbol"/>
                              </a:rPr>
                              <m:t>𝑡</m:t>
                            </m:r>
                          </m:e>
                        </m:d>
                      </m:e>
                    </m:d>
                    <m:r>
                      <a:rPr lang="de-DE" altLang="de-DE" b="0" i="0" smtClean="0">
                        <a:latin typeface="Cambria Math"/>
                        <a:ea typeface="Cambria Math"/>
                        <a:sym typeface="Symbol"/>
                      </a:rPr>
                      <m:t> </m:t>
                    </m:r>
                  </m:oMath>
                </a14:m>
                <a:endParaRPr lang="de-DE" altLang="de-DE" b="0" dirty="0" smtClean="0">
                  <a:ea typeface="Cambria Math"/>
                  <a:sym typeface="Symbol"/>
                </a:endParaRPr>
              </a:p>
              <a:p>
                <a:pPr>
                  <a:lnSpc>
                    <a:spcPts val="2500"/>
                  </a:lnSpc>
                </a:pPr>
                <a:r>
                  <a:rPr lang="de-DE" dirty="0" err="1" smtClean="0"/>
                  <a:t>gives</a:t>
                </a:r>
                <a:r>
                  <a:rPr lang="de-DE" dirty="0" smtClean="0"/>
                  <a:t> </a:t>
                </a:r>
                <a:r>
                  <a:rPr lang="de-DE" dirty="0" err="1" smtClean="0"/>
                  <a:t>the</a:t>
                </a:r>
                <a:r>
                  <a:rPr lang="de-DE" dirty="0" smtClean="0"/>
                  <a:t> „</a:t>
                </a:r>
                <a:r>
                  <a:rPr lang="de-DE" dirty="0" err="1" smtClean="0"/>
                  <a:t>second</a:t>
                </a:r>
                <a:r>
                  <a:rPr lang="de-DE" dirty="0" smtClean="0"/>
                  <a:t> </a:t>
                </a:r>
                <a:r>
                  <a:rPr lang="de-DE" dirty="0" err="1" smtClean="0"/>
                  <a:t>order</a:t>
                </a:r>
                <a:r>
                  <a:rPr lang="de-DE" dirty="0" smtClean="0"/>
                  <a:t>“ </a:t>
                </a:r>
                <a:r>
                  <a:rPr lang="de-DE" dirty="0" err="1" smtClean="0"/>
                  <a:t>curve</a:t>
                </a:r>
                <a:r>
                  <a:rPr lang="de-DE" dirty="0" smtClean="0"/>
                  <a:t>, </a:t>
                </a:r>
              </a:p>
              <a:p>
                <a:pPr>
                  <a:lnSpc>
                    <a:spcPts val="2500"/>
                  </a:lnSpc>
                </a:pPr>
                <a:r>
                  <a:rPr lang="de-DE" dirty="0" err="1"/>
                  <a:t>w</a:t>
                </a:r>
                <a:r>
                  <a:rPr lang="de-DE" dirty="0" err="1" smtClean="0"/>
                  <a:t>hich</a:t>
                </a:r>
                <a:r>
                  <a:rPr lang="de-DE" dirty="0" smtClean="0"/>
                  <a:t> </a:t>
                </a:r>
                <a:r>
                  <a:rPr lang="de-DE" dirty="0" err="1" smtClean="0"/>
                  <a:t>agrees</a:t>
                </a:r>
                <a:r>
                  <a:rPr lang="de-DE" dirty="0" smtClean="0"/>
                  <a:t> </a:t>
                </a:r>
                <a:r>
                  <a:rPr lang="de-DE" dirty="0" err="1" smtClean="0"/>
                  <a:t>very</a:t>
                </a:r>
                <a:r>
                  <a:rPr lang="de-DE" dirty="0" smtClean="0"/>
                  <a:t> </a:t>
                </a:r>
                <a:r>
                  <a:rPr lang="de-DE" dirty="0" err="1" smtClean="0"/>
                  <a:t>nicely</a:t>
                </a:r>
                <a:r>
                  <a:rPr lang="de-DE" dirty="0" smtClean="0"/>
                  <a:t> </a:t>
                </a:r>
                <a:r>
                  <a:rPr lang="de-DE" dirty="0" err="1" smtClean="0"/>
                  <a:t>with</a:t>
                </a:r>
                <a:r>
                  <a:rPr lang="de-DE" dirty="0" smtClean="0"/>
                  <a:t> </a:t>
                </a:r>
              </a:p>
              <a:p>
                <a:pPr>
                  <a:lnSpc>
                    <a:spcPts val="2500"/>
                  </a:lnSpc>
                </a:pPr>
                <a:r>
                  <a:rPr lang="de-DE" dirty="0" err="1"/>
                  <a:t>t</a:t>
                </a:r>
                <a:r>
                  <a:rPr lang="de-DE" dirty="0" err="1" smtClean="0"/>
                  <a:t>he</a:t>
                </a:r>
                <a:r>
                  <a:rPr lang="de-DE" dirty="0" smtClean="0"/>
                  <a:t> </a:t>
                </a:r>
                <a:r>
                  <a:rPr lang="de-DE" dirty="0" err="1" smtClean="0"/>
                  <a:t>simulated</a:t>
                </a:r>
                <a:r>
                  <a:rPr lang="de-DE" dirty="0" smtClean="0"/>
                  <a:t> </a:t>
                </a:r>
                <a:r>
                  <a:rPr lang="de-DE" dirty="0" err="1" smtClean="0"/>
                  <a:t>epidemics</a:t>
                </a:r>
                <a:r>
                  <a:rPr lang="de-DE" dirty="0" smtClean="0"/>
                  <a:t>.</a:t>
                </a:r>
              </a:p>
            </p:txBody>
          </p:sp>
        </mc:Choice>
        <mc:Fallback xmlns="">
          <p:sp>
            <p:nvSpPr>
              <p:cNvPr id="2" name="Textfeld 1"/>
              <p:cNvSpPr txBox="1">
                <a:spLocks noRot="1" noChangeAspect="1" noMove="1" noResize="1" noEditPoints="1" noAdjustHandles="1" noChangeArrowheads="1" noChangeShapeType="1" noTextEdit="1"/>
              </p:cNvSpPr>
              <p:nvPr/>
            </p:nvSpPr>
            <p:spPr>
              <a:xfrm>
                <a:off x="5148064" y="4005064"/>
                <a:ext cx="3429144" cy="1695336"/>
              </a:xfrm>
              <a:prstGeom prst="rect">
                <a:avLst/>
              </a:prstGeom>
              <a:blipFill rotWithShape="1">
                <a:blip r:embed="rId4"/>
                <a:stretch>
                  <a:fillRect l="-1421" t="-719" r="-533" b="-3237"/>
                </a:stretch>
              </a:blipFill>
            </p:spPr>
            <p:txBody>
              <a:bodyPr/>
              <a:lstStyle/>
              <a:p>
                <a:r>
                  <a:rPr lang="de-DE">
                    <a:noFill/>
                  </a:rPr>
                  <a:t> </a:t>
                </a:r>
              </a:p>
            </p:txBody>
          </p:sp>
        </mc:Fallback>
      </mc:AlternateContent>
    </p:spTree>
    <p:extLst>
      <p:ext uri="{BB962C8B-B14F-4D97-AF65-F5344CB8AC3E}">
        <p14:creationId xmlns:p14="http://schemas.microsoft.com/office/powerpoint/2010/main" val="3736822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Recent</a:t>
            </a:r>
            <a:r>
              <a:rPr lang="de-DE" altLang="de-DE" dirty="0" smtClean="0">
                <a:ea typeface="ＭＳ Ｐゴシック" pitchFamily="34" charset="-128"/>
              </a:rPr>
              <a:t> </a:t>
            </a:r>
            <a:r>
              <a:rPr lang="de-DE" altLang="de-DE" dirty="0" err="1" smtClean="0">
                <a:ea typeface="ＭＳ Ｐゴシック" pitchFamily="34" charset="-128"/>
              </a:rPr>
              <a:t>extensions</a:t>
            </a:r>
            <a:r>
              <a:rPr lang="de-DE" altLang="de-DE" dirty="0" smtClean="0">
                <a:ea typeface="ＭＳ Ｐゴシック" pitchFamily="34" charset="-128"/>
              </a:rPr>
              <a:t> in </a:t>
            </a:r>
            <a:r>
              <a:rPr lang="de-DE" altLang="de-DE" dirty="0" err="1" smtClean="0">
                <a:ea typeface="ＭＳ Ｐゴシック" pitchFamily="34" charset="-128"/>
              </a:rPr>
              <a:t>modelling</a:t>
            </a:r>
            <a:r>
              <a:rPr lang="de-DE" altLang="de-DE" dirty="0" smtClean="0">
                <a:ea typeface="ＭＳ Ｐゴシック" pitchFamily="34" charset="-128"/>
              </a:rPr>
              <a:t> </a:t>
            </a:r>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spreading</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3933056"/>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18</a:t>
            </a:fld>
            <a:endParaRPr lang="de-DE" altLang="de-DE" sz="10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8486"/>
            <a:ext cx="4121689" cy="288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691579" y="841409"/>
            <a:ext cx="4243469" cy="3298339"/>
          </a:xfrm>
          <a:prstGeom prst="rect">
            <a:avLst/>
          </a:prstGeom>
          <a:noFill/>
        </p:spPr>
        <p:txBody>
          <a:bodyPr wrap="none" rtlCol="0">
            <a:spAutoFit/>
          </a:bodyPr>
          <a:lstStyle/>
          <a:p>
            <a:pPr>
              <a:lnSpc>
                <a:spcPts val="2500"/>
              </a:lnSpc>
            </a:pPr>
            <a:r>
              <a:rPr lang="de-DE" dirty="0" err="1" smtClean="0"/>
              <a:t>It</a:t>
            </a:r>
            <a:r>
              <a:rPr lang="de-DE" dirty="0" smtClean="0"/>
              <a:t> </a:t>
            </a:r>
            <a:r>
              <a:rPr lang="de-DE" dirty="0" err="1" smtClean="0"/>
              <a:t>is</a:t>
            </a:r>
            <a:r>
              <a:rPr lang="de-DE" dirty="0" smtClean="0"/>
              <a:t> </a:t>
            </a:r>
            <a:r>
              <a:rPr lang="de-DE" dirty="0" err="1" smtClean="0"/>
              <a:t>estimated</a:t>
            </a:r>
            <a:r>
              <a:rPr lang="de-DE" dirty="0" smtClean="0"/>
              <a:t> </a:t>
            </a:r>
            <a:r>
              <a:rPr lang="de-DE" dirty="0" err="1" smtClean="0"/>
              <a:t>that</a:t>
            </a:r>
            <a:r>
              <a:rPr lang="de-DE" dirty="0" smtClean="0"/>
              <a:t> </a:t>
            </a:r>
            <a:r>
              <a:rPr lang="de-DE" dirty="0" err="1" smtClean="0"/>
              <a:t>by</a:t>
            </a:r>
            <a:r>
              <a:rPr lang="de-DE" dirty="0" smtClean="0"/>
              <a:t> 2030 </a:t>
            </a:r>
            <a:r>
              <a:rPr lang="de-DE" dirty="0" err="1" smtClean="0"/>
              <a:t>more</a:t>
            </a:r>
            <a:r>
              <a:rPr lang="de-DE" dirty="0" smtClean="0"/>
              <a:t> </a:t>
            </a:r>
            <a:r>
              <a:rPr lang="de-DE" dirty="0" err="1" smtClean="0"/>
              <a:t>than</a:t>
            </a:r>
            <a:endParaRPr lang="de-DE" dirty="0" smtClean="0"/>
          </a:p>
          <a:p>
            <a:pPr>
              <a:lnSpc>
                <a:spcPts val="2500"/>
              </a:lnSpc>
            </a:pPr>
            <a:r>
              <a:rPr lang="de-DE" dirty="0" smtClean="0"/>
              <a:t>60% </a:t>
            </a:r>
            <a:r>
              <a:rPr lang="de-DE" dirty="0" err="1" smtClean="0"/>
              <a:t>of</a:t>
            </a:r>
            <a:r>
              <a:rPr lang="de-DE" dirty="0" smtClean="0"/>
              <a:t> </a:t>
            </a:r>
            <a:r>
              <a:rPr lang="de-DE" dirty="0" err="1" smtClean="0"/>
              <a:t>the</a:t>
            </a:r>
            <a:r>
              <a:rPr lang="de-DE" dirty="0" smtClean="0"/>
              <a:t> </a:t>
            </a:r>
            <a:r>
              <a:rPr lang="de-DE" dirty="0" err="1" smtClean="0"/>
              <a:t>world‘s</a:t>
            </a:r>
            <a:r>
              <a:rPr lang="de-DE" dirty="0" smtClean="0"/>
              <a:t> </a:t>
            </a:r>
            <a:r>
              <a:rPr lang="de-DE" dirty="0" err="1" smtClean="0"/>
              <a:t>population</a:t>
            </a:r>
            <a:r>
              <a:rPr lang="de-DE" dirty="0" smtClean="0"/>
              <a:t> live in</a:t>
            </a:r>
          </a:p>
          <a:p>
            <a:pPr>
              <a:lnSpc>
                <a:spcPts val="2500"/>
              </a:lnSpc>
            </a:pPr>
            <a:r>
              <a:rPr lang="de-DE" dirty="0" err="1"/>
              <a:t>c</a:t>
            </a:r>
            <a:r>
              <a:rPr lang="de-DE" dirty="0" err="1" smtClean="0"/>
              <a:t>ities</a:t>
            </a:r>
            <a:r>
              <a:rPr lang="de-DE" dirty="0" smtClean="0"/>
              <a:t>.</a:t>
            </a:r>
          </a:p>
          <a:p>
            <a:pPr>
              <a:lnSpc>
                <a:spcPts val="2500"/>
              </a:lnSpc>
            </a:pPr>
            <a:endParaRPr lang="de-DE" dirty="0"/>
          </a:p>
          <a:p>
            <a:pPr>
              <a:lnSpc>
                <a:spcPts val="2500"/>
              </a:lnSpc>
            </a:pPr>
            <a:r>
              <a:rPr lang="de-DE" dirty="0" smtClean="0"/>
              <a:t>Urban </a:t>
            </a:r>
            <a:r>
              <a:rPr lang="de-DE" dirty="0" err="1" smtClean="0"/>
              <a:t>areas</a:t>
            </a:r>
            <a:r>
              <a:rPr lang="de-DE" dirty="0" smtClean="0"/>
              <a:t> form a </a:t>
            </a:r>
            <a:r>
              <a:rPr lang="de-DE" dirty="0" err="1" smtClean="0"/>
              <a:t>perfect</a:t>
            </a:r>
            <a:r>
              <a:rPr lang="de-DE" dirty="0" smtClean="0"/>
              <a:t> </a:t>
            </a:r>
            <a:r>
              <a:rPr lang="de-DE" dirty="0" err="1" smtClean="0"/>
              <a:t>fabric</a:t>
            </a:r>
            <a:r>
              <a:rPr lang="de-DE" dirty="0" smtClean="0"/>
              <a:t> </a:t>
            </a:r>
            <a:r>
              <a:rPr lang="de-DE" dirty="0" err="1" smtClean="0"/>
              <a:t>for</a:t>
            </a:r>
            <a:r>
              <a:rPr lang="de-DE" dirty="0" smtClean="0"/>
              <a:t> </a:t>
            </a:r>
          </a:p>
          <a:p>
            <a:pPr>
              <a:lnSpc>
                <a:spcPts val="2500"/>
              </a:lnSpc>
            </a:pPr>
            <a:r>
              <a:rPr lang="de-DE" dirty="0"/>
              <a:t>f</a:t>
            </a:r>
            <a:r>
              <a:rPr lang="de-DE" dirty="0" smtClean="0"/>
              <a:t>ast, </a:t>
            </a:r>
            <a:r>
              <a:rPr lang="de-DE" dirty="0" err="1" smtClean="0"/>
              <a:t>uncontrolled</a:t>
            </a:r>
            <a:r>
              <a:rPr lang="de-DE" dirty="0" smtClean="0"/>
              <a:t> </a:t>
            </a:r>
            <a:r>
              <a:rPr lang="de-DE" dirty="0" err="1" smtClean="0"/>
              <a:t>disease</a:t>
            </a:r>
            <a:r>
              <a:rPr lang="de-DE" dirty="0" smtClean="0"/>
              <a:t> </a:t>
            </a:r>
            <a:r>
              <a:rPr lang="de-DE" dirty="0" err="1" smtClean="0"/>
              <a:t>propagation</a:t>
            </a:r>
            <a:r>
              <a:rPr lang="de-DE" dirty="0" smtClean="0"/>
              <a:t>.</a:t>
            </a:r>
          </a:p>
          <a:p>
            <a:pPr>
              <a:lnSpc>
                <a:spcPts val="2500"/>
              </a:lnSpc>
            </a:pPr>
            <a:endParaRPr lang="de-DE" dirty="0"/>
          </a:p>
          <a:p>
            <a:pPr>
              <a:lnSpc>
                <a:spcPts val="2500"/>
              </a:lnSpc>
            </a:pPr>
            <a:r>
              <a:rPr lang="de-DE" dirty="0" smtClean="0"/>
              <a:t>-&gt; Need </a:t>
            </a:r>
            <a:r>
              <a:rPr lang="de-DE" dirty="0" err="1" smtClean="0"/>
              <a:t>to</a:t>
            </a:r>
            <a:r>
              <a:rPr lang="de-DE" dirty="0" smtClean="0"/>
              <a:t> </a:t>
            </a:r>
            <a:r>
              <a:rPr lang="de-DE" dirty="0" err="1" smtClean="0"/>
              <a:t>model</a:t>
            </a:r>
            <a:r>
              <a:rPr lang="de-DE" dirty="0" smtClean="0"/>
              <a:t> inter-person </a:t>
            </a:r>
            <a:r>
              <a:rPr lang="de-DE" dirty="0" err="1" smtClean="0"/>
              <a:t>contacts</a:t>
            </a:r>
            <a:r>
              <a:rPr lang="de-DE" dirty="0" smtClean="0"/>
              <a:t> </a:t>
            </a:r>
          </a:p>
          <a:p>
            <a:pPr>
              <a:lnSpc>
                <a:spcPts val="2500"/>
              </a:lnSpc>
            </a:pPr>
            <a:r>
              <a:rPr lang="de-DE" dirty="0" smtClean="0"/>
              <a:t>in </a:t>
            </a:r>
            <a:r>
              <a:rPr lang="de-DE" dirty="0" err="1" smtClean="0"/>
              <a:t>more</a:t>
            </a:r>
            <a:r>
              <a:rPr lang="de-DE" dirty="0" smtClean="0"/>
              <a:t> </a:t>
            </a:r>
            <a:r>
              <a:rPr lang="de-DE" dirty="0" err="1" smtClean="0"/>
              <a:t>detail</a:t>
            </a:r>
            <a:r>
              <a:rPr lang="de-DE" dirty="0" smtClean="0"/>
              <a:t> </a:t>
            </a:r>
            <a:r>
              <a:rPr lang="de-DE" dirty="0" err="1" smtClean="0"/>
              <a:t>than</a:t>
            </a:r>
            <a:r>
              <a:rPr lang="de-DE" dirty="0" smtClean="0"/>
              <a:t> </a:t>
            </a:r>
            <a:r>
              <a:rPr lang="de-DE" dirty="0" err="1" smtClean="0"/>
              <a:t>by</a:t>
            </a:r>
            <a:r>
              <a:rPr lang="de-DE" dirty="0" smtClean="0"/>
              <a:t> differential</a:t>
            </a:r>
          </a:p>
          <a:p>
            <a:pPr>
              <a:lnSpc>
                <a:spcPts val="2500"/>
              </a:lnSpc>
            </a:pPr>
            <a:r>
              <a:rPr lang="de-DE" dirty="0" err="1"/>
              <a:t>e</a:t>
            </a:r>
            <a:r>
              <a:rPr lang="de-DE" dirty="0" err="1" smtClean="0"/>
              <a:t>quations</a:t>
            </a:r>
            <a:r>
              <a:rPr lang="de-DE" dirty="0" smtClean="0"/>
              <a:t>.</a:t>
            </a:r>
            <a:endParaRPr lang="de-DE" dirty="0"/>
          </a:p>
        </p:txBody>
      </p:sp>
      <p:sp>
        <p:nvSpPr>
          <p:cNvPr id="11" name="Textfeld 10"/>
          <p:cNvSpPr txBox="1"/>
          <p:nvPr/>
        </p:nvSpPr>
        <p:spPr>
          <a:xfrm>
            <a:off x="273756" y="4653136"/>
            <a:ext cx="8546716" cy="733534"/>
          </a:xfrm>
          <a:prstGeom prst="rect">
            <a:avLst/>
          </a:prstGeom>
          <a:noFill/>
        </p:spPr>
        <p:txBody>
          <a:bodyPr wrap="square" rtlCol="0">
            <a:spAutoFit/>
          </a:bodyPr>
          <a:lstStyle/>
          <a:p>
            <a:pPr>
              <a:lnSpc>
                <a:spcPts val="2500"/>
              </a:lnSpc>
            </a:pPr>
            <a:r>
              <a:rPr lang="de-DE" dirty="0" err="1" smtClean="0"/>
              <a:t>Authors</a:t>
            </a:r>
            <a:r>
              <a:rPr lang="de-DE" dirty="0" smtClean="0"/>
              <a:t> </a:t>
            </a:r>
            <a:r>
              <a:rPr lang="de-DE" dirty="0" err="1" smtClean="0"/>
              <a:t>used</a:t>
            </a:r>
            <a:r>
              <a:rPr lang="de-DE" dirty="0" smtClean="0"/>
              <a:t> </a:t>
            </a:r>
            <a:r>
              <a:rPr lang="de-DE" dirty="0" err="1" smtClean="0"/>
              <a:t>the</a:t>
            </a:r>
            <a:r>
              <a:rPr lang="de-DE" dirty="0" smtClean="0"/>
              <a:t> Transportation Analysis </a:t>
            </a:r>
            <a:r>
              <a:rPr lang="de-DE" dirty="0" err="1" smtClean="0"/>
              <a:t>and</a:t>
            </a:r>
            <a:r>
              <a:rPr lang="de-DE" dirty="0" smtClean="0"/>
              <a:t> Simulation System (TRANSIMS) </a:t>
            </a:r>
            <a:r>
              <a:rPr lang="de-DE" dirty="0" err="1" smtClean="0"/>
              <a:t>developed</a:t>
            </a:r>
            <a:r>
              <a:rPr lang="de-DE" dirty="0" smtClean="0"/>
              <a:t> at Los </a:t>
            </a:r>
            <a:r>
              <a:rPr lang="de-DE" dirty="0" err="1" smtClean="0"/>
              <a:t>Alamos</a:t>
            </a:r>
            <a:r>
              <a:rPr lang="de-DE" dirty="0" smtClean="0"/>
              <a:t> </a:t>
            </a:r>
            <a:r>
              <a:rPr lang="de-DE" dirty="0" err="1" smtClean="0"/>
              <a:t>Natl</a:t>
            </a:r>
            <a:r>
              <a:rPr lang="de-DE" dirty="0" smtClean="0"/>
              <a:t>. Laboratories. </a:t>
            </a:r>
            <a:endParaRPr lang="de-DE" dirty="0"/>
          </a:p>
        </p:txBody>
      </p:sp>
    </p:spTree>
    <p:extLst>
      <p:ext uri="{BB962C8B-B14F-4D97-AF65-F5344CB8AC3E}">
        <p14:creationId xmlns:p14="http://schemas.microsoft.com/office/powerpoint/2010/main" val="3725470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TRANSIMS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33256"/>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19</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19</a:t>
            </a:fld>
            <a:endParaRPr lang="de-DE" altLang="de-DE" sz="1000" smtClean="0"/>
          </a:p>
        </p:txBody>
      </p:sp>
      <p:sp>
        <p:nvSpPr>
          <p:cNvPr id="11" name="Textfeld 10"/>
          <p:cNvSpPr txBox="1"/>
          <p:nvPr/>
        </p:nvSpPr>
        <p:spPr>
          <a:xfrm>
            <a:off x="273756" y="692696"/>
            <a:ext cx="8546716" cy="2657138"/>
          </a:xfrm>
          <a:prstGeom prst="rect">
            <a:avLst/>
          </a:prstGeom>
          <a:noFill/>
        </p:spPr>
        <p:txBody>
          <a:bodyPr wrap="square" rtlCol="0">
            <a:spAutoFit/>
          </a:bodyPr>
          <a:lstStyle/>
          <a:p>
            <a:pPr>
              <a:lnSpc>
                <a:spcPts val="2500"/>
              </a:lnSpc>
            </a:pPr>
            <a:r>
              <a:rPr lang="de-DE" dirty="0" smtClean="0"/>
              <a:t>TRANSIMS </a:t>
            </a:r>
            <a:r>
              <a:rPr lang="de-DE" dirty="0" err="1" smtClean="0"/>
              <a:t>creates</a:t>
            </a:r>
            <a:r>
              <a:rPr lang="de-DE" dirty="0" smtClean="0"/>
              <a:t> a </a:t>
            </a:r>
            <a:r>
              <a:rPr lang="de-DE" dirty="0" err="1" smtClean="0"/>
              <a:t>synthetic</a:t>
            </a:r>
            <a:r>
              <a:rPr lang="de-DE" dirty="0" smtClean="0"/>
              <a:t> </a:t>
            </a:r>
            <a:r>
              <a:rPr lang="de-DE" dirty="0" err="1" smtClean="0"/>
              <a:t>population</a:t>
            </a:r>
            <a:r>
              <a:rPr lang="de-DE" dirty="0" smtClean="0"/>
              <a:t> </a:t>
            </a:r>
            <a:r>
              <a:rPr lang="de-DE" dirty="0" err="1" smtClean="0"/>
              <a:t>with</a:t>
            </a:r>
            <a:r>
              <a:rPr lang="de-DE" dirty="0" smtClean="0"/>
              <a:t> a </a:t>
            </a:r>
            <a:r>
              <a:rPr lang="de-DE" dirty="0" err="1" smtClean="0"/>
              <a:t>demographic</a:t>
            </a:r>
            <a:r>
              <a:rPr lang="de-DE" dirty="0" smtClean="0"/>
              <a:t> </a:t>
            </a:r>
            <a:r>
              <a:rPr lang="de-DE" dirty="0" err="1" smtClean="0"/>
              <a:t>distribution</a:t>
            </a:r>
            <a:r>
              <a:rPr lang="de-DE" dirty="0" smtClean="0"/>
              <a:t> (</a:t>
            </a:r>
            <a:r>
              <a:rPr lang="de-DE" dirty="0" err="1" smtClean="0"/>
              <a:t>age</a:t>
            </a:r>
            <a:r>
              <a:rPr lang="de-DE" dirty="0" smtClean="0"/>
              <a:t>, </a:t>
            </a:r>
            <a:r>
              <a:rPr lang="de-DE" dirty="0" err="1" smtClean="0"/>
              <a:t>income</a:t>
            </a:r>
            <a:r>
              <a:rPr lang="de-DE" dirty="0" smtClean="0"/>
              <a:t>) </a:t>
            </a:r>
            <a:r>
              <a:rPr lang="de-DE" dirty="0" err="1" smtClean="0"/>
              <a:t>consistent</a:t>
            </a:r>
            <a:r>
              <a:rPr lang="de-DE" dirty="0" smtClean="0"/>
              <a:t> </a:t>
            </a:r>
            <a:r>
              <a:rPr lang="de-DE" dirty="0" err="1" smtClean="0"/>
              <a:t>with</a:t>
            </a:r>
            <a:r>
              <a:rPr lang="de-DE" dirty="0" smtClean="0"/>
              <a:t> </a:t>
            </a:r>
            <a:r>
              <a:rPr lang="de-DE" dirty="0" err="1" smtClean="0"/>
              <a:t>joint</a:t>
            </a:r>
            <a:r>
              <a:rPr lang="de-DE" dirty="0" smtClean="0"/>
              <a:t> </a:t>
            </a:r>
            <a:r>
              <a:rPr lang="de-DE" dirty="0" err="1" smtClean="0"/>
              <a:t>distributions</a:t>
            </a:r>
            <a:r>
              <a:rPr lang="de-DE" dirty="0" smtClean="0"/>
              <a:t> in </a:t>
            </a:r>
            <a:r>
              <a:rPr lang="de-DE" dirty="0" err="1" smtClean="0"/>
              <a:t>census</a:t>
            </a:r>
            <a:r>
              <a:rPr lang="de-DE" dirty="0" smtClean="0"/>
              <a:t> </a:t>
            </a:r>
            <a:r>
              <a:rPr lang="de-DE" dirty="0" err="1" smtClean="0"/>
              <a:t>data</a:t>
            </a:r>
            <a:r>
              <a:rPr lang="de-DE" dirty="0" smtClean="0"/>
              <a:t>.</a:t>
            </a:r>
          </a:p>
          <a:p>
            <a:pPr>
              <a:lnSpc>
                <a:spcPts val="2500"/>
              </a:lnSpc>
            </a:pPr>
            <a:endParaRPr lang="de-DE" dirty="0" smtClean="0"/>
          </a:p>
          <a:p>
            <a:pPr>
              <a:lnSpc>
                <a:spcPts val="2500"/>
              </a:lnSpc>
            </a:pPr>
            <a:r>
              <a:rPr lang="de-DE" dirty="0" smtClean="0"/>
              <a:t>The </a:t>
            </a:r>
            <a:r>
              <a:rPr lang="de-DE" dirty="0" err="1" smtClean="0"/>
              <a:t>program</a:t>
            </a:r>
            <a:r>
              <a:rPr lang="de-DE" dirty="0" smtClean="0"/>
              <a:t> </a:t>
            </a:r>
            <a:r>
              <a:rPr lang="de-DE" dirty="0" err="1" smtClean="0"/>
              <a:t>uses</a:t>
            </a:r>
            <a:r>
              <a:rPr lang="de-DE" dirty="0" smtClean="0"/>
              <a:t> an </a:t>
            </a:r>
            <a:r>
              <a:rPr lang="de-DE" dirty="0" err="1" smtClean="0"/>
              <a:t>agent-based</a:t>
            </a:r>
            <a:r>
              <a:rPr lang="de-DE" dirty="0" smtClean="0"/>
              <a:t> </a:t>
            </a:r>
            <a:r>
              <a:rPr lang="de-DE" dirty="0" err="1" smtClean="0"/>
              <a:t>paradigm</a:t>
            </a:r>
            <a:r>
              <a:rPr lang="de-DE" dirty="0" smtClean="0"/>
              <a:t> </a:t>
            </a:r>
            <a:r>
              <a:rPr lang="de-DE" dirty="0" err="1" smtClean="0"/>
              <a:t>to</a:t>
            </a:r>
            <a:r>
              <a:rPr lang="de-DE" dirty="0" smtClean="0"/>
              <a:t> </a:t>
            </a:r>
            <a:r>
              <a:rPr lang="de-DE" dirty="0" err="1" smtClean="0"/>
              <a:t>simulate</a:t>
            </a:r>
            <a:r>
              <a:rPr lang="de-DE" dirty="0" smtClean="0"/>
              <a:t> </a:t>
            </a:r>
            <a:r>
              <a:rPr lang="de-DE" dirty="0" err="1" smtClean="0"/>
              <a:t>the</a:t>
            </a:r>
            <a:r>
              <a:rPr lang="de-DE" dirty="0" smtClean="0"/>
              <a:t> </a:t>
            </a:r>
            <a:r>
              <a:rPr lang="de-DE" dirty="0" err="1" smtClean="0"/>
              <a:t>movement</a:t>
            </a:r>
            <a:r>
              <a:rPr lang="de-DE" dirty="0" smtClean="0"/>
              <a:t> </a:t>
            </a:r>
            <a:r>
              <a:rPr lang="de-DE" dirty="0" err="1" smtClean="0"/>
              <a:t>of</a:t>
            </a:r>
            <a:r>
              <a:rPr lang="de-DE" dirty="0" smtClean="0"/>
              <a:t> all </a:t>
            </a:r>
            <a:r>
              <a:rPr lang="de-DE" dirty="0" err="1" smtClean="0"/>
              <a:t>individuals</a:t>
            </a:r>
            <a:r>
              <a:rPr lang="de-DE" dirty="0"/>
              <a:t> </a:t>
            </a:r>
            <a:r>
              <a:rPr lang="de-DE" dirty="0" err="1" smtClean="0"/>
              <a:t>during</a:t>
            </a:r>
            <a:r>
              <a:rPr lang="de-DE" dirty="0" smtClean="0"/>
              <a:t> e.g. </a:t>
            </a:r>
            <a:r>
              <a:rPr lang="de-DE" dirty="0" err="1" smtClean="0"/>
              <a:t>one</a:t>
            </a:r>
            <a:r>
              <a:rPr lang="de-DE" dirty="0" smtClean="0"/>
              <a:t> </a:t>
            </a:r>
            <a:r>
              <a:rPr lang="de-DE" dirty="0" err="1" smtClean="0"/>
              <a:t>day</a:t>
            </a:r>
            <a:r>
              <a:rPr lang="de-DE" dirty="0" smtClean="0"/>
              <a:t>.</a:t>
            </a:r>
          </a:p>
          <a:p>
            <a:pPr>
              <a:lnSpc>
                <a:spcPts val="2500"/>
              </a:lnSpc>
            </a:pPr>
            <a:endParaRPr lang="de-DE" dirty="0"/>
          </a:p>
          <a:p>
            <a:pPr>
              <a:lnSpc>
                <a:spcPts val="2500"/>
              </a:lnSpc>
            </a:pPr>
            <a:r>
              <a:rPr lang="de-DE" dirty="0" err="1" smtClean="0"/>
              <a:t>By</a:t>
            </a:r>
            <a:r>
              <a:rPr lang="de-DE" dirty="0" smtClean="0"/>
              <a:t> </a:t>
            </a:r>
            <a:r>
              <a:rPr lang="de-DE" dirty="0" err="1" smtClean="0"/>
              <a:t>this</a:t>
            </a:r>
            <a:r>
              <a:rPr lang="de-DE" dirty="0" smtClean="0"/>
              <a:t> </a:t>
            </a:r>
            <a:r>
              <a:rPr lang="de-DE" dirty="0" err="1" smtClean="0"/>
              <a:t>it</a:t>
            </a:r>
            <a:r>
              <a:rPr lang="de-DE" dirty="0" smtClean="0"/>
              <a:t> </a:t>
            </a:r>
            <a:r>
              <a:rPr lang="de-DE" dirty="0" err="1" smtClean="0"/>
              <a:t>estimates</a:t>
            </a:r>
            <a:r>
              <a:rPr lang="de-DE" dirty="0" smtClean="0"/>
              <a:t> </a:t>
            </a:r>
            <a:r>
              <a:rPr lang="de-DE" dirty="0" err="1" smtClean="0"/>
              <a:t>positions</a:t>
            </a:r>
            <a:r>
              <a:rPr lang="de-DE" dirty="0" smtClean="0"/>
              <a:t> </a:t>
            </a:r>
            <a:r>
              <a:rPr lang="de-DE" dirty="0" err="1" smtClean="0"/>
              <a:t>and</a:t>
            </a:r>
            <a:r>
              <a:rPr lang="de-DE" dirty="0" smtClean="0"/>
              <a:t> </a:t>
            </a:r>
            <a:r>
              <a:rPr lang="de-DE" dirty="0" err="1" smtClean="0"/>
              <a:t>activities</a:t>
            </a:r>
            <a:r>
              <a:rPr lang="de-DE" dirty="0" smtClean="0"/>
              <a:t> </a:t>
            </a:r>
            <a:r>
              <a:rPr lang="de-DE" dirty="0" err="1" smtClean="0"/>
              <a:t>of</a:t>
            </a:r>
            <a:r>
              <a:rPr lang="de-DE" dirty="0" smtClean="0"/>
              <a:t> all </a:t>
            </a:r>
            <a:r>
              <a:rPr lang="de-DE" dirty="0" err="1" smtClean="0"/>
              <a:t>travelers</a:t>
            </a:r>
            <a:r>
              <a:rPr lang="de-DE" dirty="0" smtClean="0"/>
              <a:t> </a:t>
            </a:r>
            <a:r>
              <a:rPr lang="de-DE" dirty="0" err="1" smtClean="0"/>
              <a:t>using</a:t>
            </a:r>
            <a:r>
              <a:rPr lang="de-DE" dirty="0" smtClean="0"/>
              <a:t> a </a:t>
            </a:r>
            <a:r>
              <a:rPr lang="de-DE" dirty="0" err="1" smtClean="0"/>
              <a:t>transportation</a:t>
            </a:r>
            <a:r>
              <a:rPr lang="de-DE" dirty="0" smtClean="0"/>
              <a:t> </a:t>
            </a:r>
            <a:r>
              <a:rPr lang="de-DE" dirty="0" err="1" smtClean="0"/>
              <a:t>infrastructure</a:t>
            </a:r>
            <a:r>
              <a:rPr lang="de-DE" dirty="0" smtClean="0"/>
              <a:t> on a </a:t>
            </a:r>
            <a:r>
              <a:rPr lang="de-DE" dirty="0" err="1" smtClean="0"/>
              <a:t>second-by-second</a:t>
            </a:r>
            <a:r>
              <a:rPr lang="de-DE" dirty="0" smtClean="0"/>
              <a:t> </a:t>
            </a:r>
            <a:r>
              <a:rPr lang="de-DE" dirty="0" err="1" smtClean="0"/>
              <a:t>basis</a:t>
            </a:r>
            <a:r>
              <a:rPr lang="de-DE" dirty="0" smtClean="0"/>
              <a:t>.</a:t>
            </a:r>
            <a:endParaRPr lang="de-DE" dirty="0"/>
          </a:p>
        </p:txBody>
      </p:sp>
    </p:spTree>
    <p:extLst>
      <p:ext uri="{BB962C8B-B14F-4D97-AF65-F5344CB8AC3E}">
        <p14:creationId xmlns:p14="http://schemas.microsoft.com/office/powerpoint/2010/main" val="1104416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Review: Time-</a:t>
            </a:r>
            <a:r>
              <a:rPr lang="de-DE" altLang="de-DE" dirty="0" err="1" smtClean="0">
                <a:ea typeface="ＭＳ Ｐゴシック" pitchFamily="34" charset="-128"/>
              </a:rPr>
              <a:t>dependent</a:t>
            </a:r>
            <a:r>
              <a:rPr lang="de-DE" altLang="de-DE" dirty="0" smtClean="0">
                <a:ea typeface="ＭＳ Ｐゴシック" pitchFamily="34" charset="-128"/>
              </a:rPr>
              <a:t> </a:t>
            </a:r>
            <a:r>
              <a:rPr lang="de-DE" altLang="de-DE" dirty="0" err="1" smtClean="0">
                <a:ea typeface="ＭＳ Ｐゴシック" pitchFamily="34" charset="-128"/>
              </a:rPr>
              <a:t>properties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5358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Multiplying </a:t>
                </a:r>
                <a:r>
                  <a:rPr lang="de-DE" altLang="de-DE" sz="1800" dirty="0" err="1" smtClean="0">
                    <a:ea typeface="Cambria Math"/>
                    <a:sym typeface="Symbol"/>
                  </a:rPr>
                  <a:t>these</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then</a:t>
                </a:r>
                <a:r>
                  <a:rPr lang="de-DE" altLang="de-DE" sz="1800" dirty="0" smtClean="0">
                    <a:ea typeface="Cambria Math"/>
                    <a:sym typeface="Symbol"/>
                  </a:rPr>
                  <a:t> </a:t>
                </a:r>
                <a:r>
                  <a:rPr lang="de-DE" altLang="de-DE" sz="1800" dirty="0" err="1" smtClean="0">
                    <a:ea typeface="Cambria Math"/>
                    <a:sym typeface="Symbol"/>
                  </a:rPr>
                  <a:t>summing</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all </a:t>
                </a:r>
                <a:r>
                  <a:rPr lang="de-DE" altLang="de-DE" sz="1800" dirty="0" err="1" smtClean="0">
                    <a:ea typeface="Cambria Math"/>
                    <a:sym typeface="Symbol"/>
                  </a:rPr>
                  <a:t>neighbors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 </a:t>
                </a:r>
              </a:p>
              <a:p>
                <a:pPr eaLnBrk="1" hangingPunct="1">
                  <a:lnSpc>
                    <a:spcPct val="120000"/>
                  </a:lnSpc>
                  <a:spcBef>
                    <a:spcPct val="0"/>
                  </a:spcBef>
                  <a:buNone/>
                </a:pPr>
                <a:r>
                  <a:rPr lang="de-DE" altLang="de-DE" sz="1800" dirty="0" err="1">
                    <a:ea typeface="Cambria Math"/>
                    <a:sym typeface="Symbol"/>
                  </a:rPr>
                  <a:t>y</a:t>
                </a:r>
                <a:r>
                  <a:rPr lang="de-DE" altLang="de-DE" sz="1800" dirty="0" err="1" smtClean="0">
                    <a:ea typeface="Cambria Math"/>
                    <a:sym typeface="Symbol"/>
                  </a:rPr>
                  <a:t>ields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total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becoming</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a:ea typeface="Cambria Math"/>
                    <a:sym typeface="Symbol"/>
                  </a:rPr>
                  <a:t>:</a:t>
                </a:r>
                <a:r>
                  <a:rPr lang="de-DE" altLang="de-DE" sz="1800" dirty="0" smtClean="0">
                    <a:ea typeface="Cambria Math"/>
                    <a:sym typeface="Symbol"/>
                  </a:rPr>
                  <a:t> </a:t>
                </a:r>
                <a:endParaRPr lang="de-DE" altLang="de-DE" sz="1800" b="0" dirty="0" smtClean="0">
                  <a:ea typeface="Cambria Math"/>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i="1" smtClean="0">
                          <a:latin typeface="Cambria Math"/>
                          <a:ea typeface="Cambria Math"/>
                        </a:rPr>
                        <m:t>𝛽</m:t>
                      </m:r>
                      <m:sSub>
                        <m:sSubPr>
                          <m:ctrlPr>
                            <a:rPr lang="de-DE" altLang="de-DE" sz="180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𝑖</m:t>
                          </m:r>
                        </m:sub>
                      </m:sSub>
                      <m:nary>
                        <m:naryPr>
                          <m:chr m:val="∑"/>
                          <m:limLoc m:val="subSup"/>
                          <m:supHide m:val="on"/>
                          <m:ctrlPr>
                            <a:rPr lang="de-DE" altLang="de-DE" sz="1800" i="1" smtClean="0">
                              <a:latin typeface="Cambria Math"/>
                              <a:ea typeface="Cambria Math"/>
                            </a:rPr>
                          </m:ctrlPr>
                        </m:naryPr>
                        <m:sub>
                          <m:r>
                            <m:rPr>
                              <m:brk m:alnAt="9"/>
                            </m:rPr>
                            <a:rPr lang="de-DE" altLang="de-DE" sz="1800" b="0" i="1" smtClean="0">
                              <a:latin typeface="Cambria Math"/>
                              <a:ea typeface="Cambria Math"/>
                            </a:rPr>
                            <m:t>𝑗</m:t>
                          </m:r>
                        </m:sub>
                        <m:sup/>
                        <m:e>
                          <m:sSub>
                            <m:sSubPr>
                              <m:ctrlPr>
                                <a:rPr lang="de-DE" altLang="de-DE" sz="1800" i="1" smtClean="0">
                                  <a:latin typeface="Cambria Math"/>
                                  <a:ea typeface="Cambria Math"/>
                                </a:rPr>
                              </m:ctrlPr>
                            </m:sSubPr>
                            <m:e>
                              <m:r>
                                <a:rPr lang="de-DE" altLang="de-DE" sz="1800" b="0" i="1" smtClean="0">
                                  <a:latin typeface="Cambria Math"/>
                                  <a:ea typeface="Cambria Math"/>
                                </a:rPr>
                                <m:t>𝐴</m:t>
                              </m:r>
                            </m:e>
                            <m:sub>
                              <m:r>
                                <a:rPr lang="de-DE" altLang="de-DE" sz="1800" b="0" i="1" smtClean="0">
                                  <a:latin typeface="Cambria Math"/>
                                  <a:ea typeface="Cambria Math"/>
                                </a:rPr>
                                <m:t>𝑖𝑗</m:t>
                              </m:r>
                            </m:sub>
                          </m:sSub>
                          <m:sSub>
                            <m:sSubPr>
                              <m:ctrlPr>
                                <a:rPr lang="de-DE" altLang="de-DE" sz="1800" i="1" smtClean="0">
                                  <a:latin typeface="Cambria Math"/>
                                  <a:ea typeface="Cambria Math"/>
                                </a:rPr>
                              </m:ctrlPr>
                            </m:sSubPr>
                            <m:e>
                              <m:r>
                                <a:rPr lang="de-DE" altLang="de-DE" sz="1800" b="0" i="1" smtClean="0">
                                  <a:latin typeface="Cambria Math"/>
                                  <a:ea typeface="Cambria Math"/>
                                </a:rPr>
                                <m:t>𝑥</m:t>
                              </m:r>
                            </m:e>
                            <m:sub>
                              <m:r>
                                <a:rPr lang="de-DE" altLang="de-DE" sz="1800" b="0" i="1" smtClean="0">
                                  <a:latin typeface="Cambria Math"/>
                                  <a:ea typeface="Cambria Math"/>
                                </a:rPr>
                                <m:t>𝑗</m:t>
                              </m:r>
                            </m:sub>
                          </m:sSub>
                        </m:e>
                      </m:nary>
                    </m:oMath>
                  </m:oMathPara>
                </a14:m>
                <a:endParaRPr lang="de-DE" altLang="de-DE" sz="1800" dirty="0" smtClean="0">
                  <a:ea typeface="Cambria Math"/>
                </a:endParaRPr>
              </a:p>
              <a:p>
                <a:pPr eaLnBrk="1" hangingPunct="1">
                  <a:lnSpc>
                    <a:spcPct val="120000"/>
                  </a:lnSpc>
                  <a:spcBef>
                    <a:spcPct val="0"/>
                  </a:spcBef>
                  <a:buNone/>
                </a:pPr>
                <a:r>
                  <a:rPr lang="de-DE" altLang="de-DE" sz="1800" dirty="0" err="1">
                    <a:ea typeface="Cambria Math"/>
                  </a:rPr>
                  <a:t>w</a:t>
                </a:r>
                <a:r>
                  <a:rPr lang="de-DE" altLang="de-DE" sz="1800" dirty="0" err="1" smtClean="0">
                    <a:ea typeface="Cambria Math"/>
                  </a:rPr>
                  <a:t>here</a:t>
                </a:r>
                <a:r>
                  <a:rPr lang="de-DE" altLang="de-DE" sz="1800" dirty="0" smtClean="0">
                    <a:ea typeface="Cambria Math"/>
                  </a:rPr>
                  <a:t> </a:t>
                </a:r>
                <a:r>
                  <a:rPr lang="de-DE" altLang="de-DE" sz="1800" i="1" dirty="0" err="1" smtClean="0">
                    <a:ea typeface="Cambria Math"/>
                  </a:rPr>
                  <a:t>A</a:t>
                </a:r>
                <a:r>
                  <a:rPr lang="de-DE" altLang="de-DE" sz="1800" i="1" baseline="-25000" dirty="0" err="1" smtClean="0">
                    <a:ea typeface="Cambria Math"/>
                  </a:rPr>
                  <a:t>ij</a:t>
                </a:r>
                <a:r>
                  <a:rPr lang="de-DE" altLang="de-DE" sz="1800" dirty="0" smtClean="0">
                    <a:ea typeface="Cambria Math"/>
                  </a:rPr>
                  <a:t> </a:t>
                </a:r>
                <a:r>
                  <a:rPr lang="de-DE" altLang="de-DE" sz="1800" dirty="0" err="1" smtClean="0">
                    <a:ea typeface="Cambria Math"/>
                  </a:rPr>
                  <a:t>is</a:t>
                </a:r>
                <a:r>
                  <a:rPr lang="de-DE" altLang="de-DE" sz="1800" dirty="0" smtClean="0">
                    <a:ea typeface="Cambria Math"/>
                  </a:rPr>
                  <a:t> an </a:t>
                </a:r>
                <a:r>
                  <a:rPr lang="de-DE" altLang="de-DE" sz="1800" dirty="0" err="1" smtClean="0">
                    <a:ea typeface="Cambria Math"/>
                  </a:rPr>
                  <a:t>element</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adjacency</a:t>
                </a:r>
                <a:r>
                  <a:rPr lang="de-DE" altLang="de-DE" sz="1800" dirty="0" smtClean="0">
                    <a:ea typeface="Cambria Math"/>
                  </a:rPr>
                  <a:t> </a:t>
                </a:r>
                <a:r>
                  <a:rPr lang="de-DE" altLang="de-DE" sz="1800" dirty="0" err="1" smtClean="0">
                    <a:ea typeface="Cambria Math"/>
                  </a:rPr>
                  <a:t>matrix</a:t>
                </a:r>
                <a:r>
                  <a:rPr lang="de-DE" altLang="de-DE" sz="1800" dirty="0" smtClean="0">
                    <a:ea typeface="Cambria Math"/>
                  </a:rPr>
                  <a:t>.</a:t>
                </a:r>
              </a:p>
              <a:p>
                <a:pPr eaLnBrk="1" hangingPunct="1">
                  <a:lnSpc>
                    <a:spcPct val="120000"/>
                  </a:lnSpc>
                  <a:spcBef>
                    <a:spcPct val="0"/>
                  </a:spcBef>
                  <a:buNone/>
                </a:pPr>
                <a:endParaRPr lang="de-DE" altLang="de-DE" sz="1800" dirty="0" smtClean="0">
                  <a:ea typeface="Cambria Math"/>
                </a:endParaRPr>
              </a:p>
              <a:p>
                <a:pPr eaLnBrk="1" hangingPunct="1">
                  <a:lnSpc>
                    <a:spcPct val="120000"/>
                  </a:lnSpc>
                  <a:spcBef>
                    <a:spcPct val="0"/>
                  </a:spcBef>
                  <a:buNone/>
                </a:pPr>
                <a:r>
                  <a:rPr lang="de-DE" altLang="de-DE" sz="1800" dirty="0" smtClean="0">
                    <a:ea typeface="Cambria Math"/>
                  </a:rPr>
                  <a:t>Thus, </a:t>
                </a:r>
                <a:r>
                  <a:rPr lang="de-DE" altLang="de-DE" sz="1800" dirty="0" err="1" smtClean="0">
                    <a:ea typeface="Cambria Math"/>
                  </a:rPr>
                  <a:t>the</a:t>
                </a:r>
                <a:r>
                  <a:rPr lang="de-DE" altLang="de-DE" sz="1800" dirty="0" smtClean="0">
                    <a:ea typeface="Cambria Math"/>
                  </a:rPr>
                  <a:t> </a:t>
                </a:r>
                <a:r>
                  <a:rPr lang="de-DE" altLang="de-DE" sz="1800" i="1" dirty="0" smtClean="0">
                    <a:ea typeface="Cambria Math"/>
                  </a:rPr>
                  <a:t>s</a:t>
                </a:r>
                <a:r>
                  <a:rPr lang="de-DE" altLang="de-DE" sz="1800" i="1" baseline="-25000" dirty="0" smtClean="0">
                    <a:ea typeface="Cambria Math"/>
                  </a:rPr>
                  <a:t>i</a:t>
                </a:r>
                <a:r>
                  <a:rPr lang="de-DE" altLang="de-DE" sz="1800" dirty="0" smtClean="0">
                    <a:ea typeface="Cambria Math"/>
                  </a:rPr>
                  <a:t> </a:t>
                </a:r>
                <a:r>
                  <a:rPr lang="de-DE" altLang="de-DE" sz="1800" dirty="0" err="1" smtClean="0">
                    <a:ea typeface="Cambria Math"/>
                  </a:rPr>
                  <a:t>obey</a:t>
                </a:r>
                <a:r>
                  <a:rPr lang="de-DE" altLang="de-DE" sz="1800" dirty="0" smtClean="0">
                    <a:ea typeface="Cambria Math"/>
                  </a:rPr>
                  <a:t> a </a:t>
                </a:r>
                <a:r>
                  <a:rPr lang="de-DE" altLang="de-DE" sz="1800" dirty="0" err="1" smtClean="0">
                    <a:ea typeface="Cambria Math"/>
                  </a:rPr>
                  <a:t>set</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i="1" dirty="0" smtClean="0">
                    <a:ea typeface="Cambria Math"/>
                  </a:rPr>
                  <a:t>n </a:t>
                </a:r>
                <a:r>
                  <a:rPr lang="de-DE" altLang="de-DE" sz="1800" dirty="0" smtClean="0">
                    <a:ea typeface="Cambria Math"/>
                  </a:rPr>
                  <a:t>non-linear differential </a:t>
                </a:r>
                <a:r>
                  <a:rPr lang="de-DE" altLang="de-DE" sz="1800" dirty="0" err="1" smtClean="0">
                    <a:ea typeface="Cambria Math"/>
                  </a:rPr>
                  <a:t>equations</a:t>
                </a:r>
                <a:endParaRPr lang="de-DE" altLang="de-DE" sz="1800" dirty="0">
                  <a:ea typeface="Cambria Math"/>
                </a:endParaRPr>
              </a:p>
              <a:p>
                <a:pPr eaLnBrk="1" hangingPunct="1">
                  <a:lnSpc>
                    <a:spcPct val="120000"/>
                  </a:lnSpc>
                  <a:spcBef>
                    <a:spcPct val="0"/>
                  </a:spcBef>
                  <a:buNone/>
                </a:pPr>
                <a:r>
                  <a:rPr lang="de-DE" altLang="de-DE" sz="1800" dirty="0" smtClean="0">
                    <a:ea typeface="Cambria Math"/>
                  </a:rPr>
                  <a:t>	</a:t>
                </a:r>
                <a14:m>
                  <m:oMath xmlns:m="http://schemas.openxmlformats.org/officeDocument/2006/math">
                    <m:f>
                      <m:fPr>
                        <m:ctrlPr>
                          <a:rPr lang="de-DE" altLang="de-DE" sz="1800" i="1" smtClean="0">
                            <a:latin typeface="Cambria Math"/>
                            <a:ea typeface="Cambria Math"/>
                          </a:rPr>
                        </m:ctrlPr>
                      </m:fPr>
                      <m:num>
                        <m:r>
                          <a:rPr lang="de-DE" altLang="de-DE" sz="1800" b="0" i="1" smtClean="0">
                            <a:latin typeface="Cambria Math"/>
                            <a:ea typeface="Cambria Math"/>
                          </a:rPr>
                          <m:t>𝑑</m:t>
                        </m:r>
                        <m:sSub>
                          <m:sSubPr>
                            <m:ctrlPr>
                              <a:rPr lang="de-DE" altLang="de-DE" sz="1800" b="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𝑖</m:t>
                            </m:r>
                          </m:sub>
                        </m:sSub>
                      </m:num>
                      <m:den>
                        <m:r>
                          <a:rPr lang="de-DE" altLang="de-DE" sz="1800" b="0" i="1" smtClean="0">
                            <a:latin typeface="Cambria Math"/>
                            <a:ea typeface="Cambria Math"/>
                          </a:rPr>
                          <m:t>𝑑𝑡</m:t>
                        </m:r>
                      </m:den>
                    </m:f>
                    <m:r>
                      <a:rPr lang="de-DE" altLang="de-DE" sz="1800" b="0" i="1" smtClean="0">
                        <a:latin typeface="Cambria Math"/>
                        <a:ea typeface="Cambria Math"/>
                      </a:rPr>
                      <m:t>=−</m:t>
                    </m:r>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oMath>
                </a14:m>
                <a:r>
                  <a:rPr lang="de-DE" altLang="de-DE" sz="1800" dirty="0" smtClean="0">
                    <a:ea typeface="Cambria Math"/>
                  </a:rPr>
                  <a:t>=-</a:t>
                </a:r>
                <a:r>
                  <a:rPr lang="de-DE" altLang="de-DE" sz="1800" dirty="0">
                    <a:ea typeface="Cambria Math"/>
                  </a:rPr>
                  <a:t> </a:t>
                </a:r>
                <a14:m>
                  <m:oMath xmlns:m="http://schemas.openxmlformats.org/officeDocument/2006/math">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d>
                          <m:dPr>
                            <m:ctrlPr>
                              <a:rPr lang="de-DE" altLang="de-DE" sz="1800" i="1" smtClean="0">
                                <a:latin typeface="Cambria Math"/>
                                <a:ea typeface="Cambria Math"/>
                              </a:rPr>
                            </m:ctrlPr>
                          </m:dPr>
                          <m:e>
                            <m:r>
                              <a:rPr lang="de-DE" altLang="de-DE" sz="1800" b="0" i="1" smtClean="0">
                                <a:latin typeface="Cambria Math"/>
                                <a:ea typeface="Cambria Math"/>
                              </a:rPr>
                              <m:t>1−</m:t>
                            </m:r>
                            <m:sSub>
                              <m:sSubPr>
                                <m:ctrlPr>
                                  <a:rPr lang="de-DE" altLang="de-DE" sz="1800" b="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𝑗</m:t>
                                </m:r>
                              </m:sub>
                            </m:sSub>
                          </m:e>
                        </m:d>
                      </m:e>
                    </m:nary>
                  </m:oMath>
                </a14:m>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From</a:t>
                </a:r>
                <a:r>
                  <a:rPr lang="de-DE" altLang="de-DE" sz="1800" dirty="0" smtClean="0">
                    <a:ea typeface="Cambria Math"/>
                  </a:rPr>
                  <a:t> </a:t>
                </a:r>
                <a14:m>
                  <m:oMath xmlns:m="http://schemas.openxmlformats.org/officeDocument/2006/math">
                    <m:sSub>
                      <m:sSubPr>
                        <m:ctrlPr>
                          <a:rPr lang="de-DE" altLang="de-DE" sz="180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𝑖</m:t>
                        </m:r>
                      </m:sub>
                    </m:sSub>
                    <m:r>
                      <a:rPr lang="de-DE" altLang="de-DE" sz="1800" b="0" i="1" smtClean="0">
                        <a:latin typeface="Cambria Math"/>
                        <a:ea typeface="Cambria Math"/>
                      </a:rPr>
                      <m:t>+</m:t>
                    </m:r>
                    <m:sSub>
                      <m:sSubPr>
                        <m:ctrlPr>
                          <a:rPr lang="de-DE" altLang="de-DE" sz="1800" b="0" i="1" smtClean="0">
                            <a:latin typeface="Cambria Math"/>
                            <a:ea typeface="Cambria Math"/>
                          </a:rPr>
                        </m:ctrlPr>
                      </m:sSubPr>
                      <m:e>
                        <m:r>
                          <a:rPr lang="de-DE" altLang="de-DE" sz="1800" b="0" i="1" smtClean="0">
                            <a:latin typeface="Cambria Math"/>
                            <a:ea typeface="Cambria Math"/>
                          </a:rPr>
                          <m:t>𝑥</m:t>
                        </m:r>
                      </m:e>
                      <m:sub>
                        <m:r>
                          <a:rPr lang="de-DE" altLang="de-DE" sz="1800" b="0" i="1" smtClean="0">
                            <a:latin typeface="Cambria Math"/>
                            <a:ea typeface="Cambria Math"/>
                          </a:rPr>
                          <m:t>𝑖</m:t>
                        </m:r>
                      </m:sub>
                    </m:sSub>
                    <m:r>
                      <a:rPr lang="de-DE" altLang="de-DE" sz="1800" b="0" i="1" smtClean="0">
                        <a:latin typeface="Cambria Math"/>
                        <a:ea typeface="Cambria Math"/>
                      </a:rPr>
                      <m:t>=1</m:t>
                    </m:r>
                  </m:oMath>
                </a14:m>
                <a:r>
                  <a:rPr lang="de-DE" altLang="de-DE" sz="1800" dirty="0" smtClean="0">
                    <a:ea typeface="Cambria Math"/>
                  </a:rPr>
                  <a:t>  </a:t>
                </a:r>
                <a:r>
                  <a:rPr lang="de-DE" altLang="de-DE" sz="1800" dirty="0" err="1" smtClean="0">
                    <a:ea typeface="Cambria Math"/>
                  </a:rPr>
                  <a:t>we</a:t>
                </a:r>
                <a:r>
                  <a:rPr lang="de-DE" altLang="de-DE" sz="1800" dirty="0" smtClean="0">
                    <a:ea typeface="Cambria Math"/>
                  </a:rPr>
                  <a:t> </a:t>
                </a:r>
                <a:r>
                  <a:rPr lang="de-DE" altLang="de-DE" sz="1800" dirty="0" err="1" smtClean="0">
                    <a:ea typeface="Cambria Math"/>
                  </a:rPr>
                  <a:t>get</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complementary</a:t>
                </a:r>
                <a:r>
                  <a:rPr lang="de-DE" altLang="de-DE" sz="1800" dirty="0" smtClean="0">
                    <a:ea typeface="Cambria Math"/>
                  </a:rPr>
                  <a:t> </a:t>
                </a:r>
                <a:r>
                  <a:rPr lang="de-DE" altLang="de-DE" sz="1800" dirty="0" err="1" smtClean="0">
                    <a:ea typeface="Cambria Math"/>
                  </a:rPr>
                  <a:t>equation</a:t>
                </a:r>
                <a:r>
                  <a:rPr lang="de-DE" altLang="de-DE" sz="1800" dirty="0" smtClean="0">
                    <a:ea typeface="Cambria Math"/>
                  </a:rPr>
                  <a:t> </a:t>
                </a:r>
                <a:r>
                  <a:rPr lang="de-DE" altLang="de-DE" sz="1800" dirty="0" err="1" smtClean="0">
                    <a:ea typeface="Cambria Math"/>
                  </a:rPr>
                  <a:t>for</a:t>
                </a:r>
                <a:r>
                  <a:rPr lang="de-DE" altLang="de-DE" sz="1800" dirty="0" smtClean="0">
                    <a:ea typeface="Cambria Math"/>
                  </a:rPr>
                  <a:t> </a:t>
                </a:r>
                <a:r>
                  <a:rPr lang="de-DE" altLang="de-DE" sz="1800" i="1" dirty="0" smtClean="0">
                    <a:ea typeface="Cambria Math"/>
                  </a:rPr>
                  <a:t>x</a:t>
                </a:r>
                <a:r>
                  <a:rPr lang="de-DE" altLang="de-DE" sz="1800" i="1" baseline="-25000" dirty="0" smtClean="0">
                    <a:ea typeface="Cambria Math"/>
                  </a:rPr>
                  <a:t>i</a:t>
                </a:r>
                <a:r>
                  <a:rPr lang="de-DE" altLang="de-DE" sz="1800" dirty="0" smtClean="0">
                    <a:ea typeface="Cambria Math"/>
                  </a:rPr>
                  <a:t>.</a:t>
                </a:r>
              </a:p>
              <a:p>
                <a:pPr eaLnBrk="1" hangingPunct="1">
                  <a:lnSpc>
                    <a:spcPct val="120000"/>
                  </a:lnSpc>
                  <a:spcBef>
                    <a:spcPct val="0"/>
                  </a:spcBef>
                  <a:buNone/>
                </a:pPr>
                <a:r>
                  <a:rPr lang="de-DE" altLang="de-DE" sz="1800" dirty="0" smtClean="0">
                    <a:ea typeface="Cambria Math"/>
                  </a:rPr>
                  <a:t>	</a:t>
                </a:r>
                <a14:m>
                  <m:oMath xmlns:m="http://schemas.openxmlformats.org/officeDocument/2006/math">
                    <m:f>
                      <m:fPr>
                        <m:ctrlPr>
                          <a:rPr lang="de-DE" altLang="de-DE" sz="1800" i="1">
                            <a:latin typeface="Cambria Math"/>
                            <a:ea typeface="Cambria Math"/>
                          </a:rPr>
                        </m:ctrlPr>
                      </m:fPr>
                      <m:num>
                        <m:r>
                          <a:rPr lang="de-DE" altLang="de-DE" sz="1800" i="1">
                            <a:latin typeface="Cambria Math"/>
                            <a:ea typeface="Cambria Math"/>
                          </a:rPr>
                          <m:t>𝑑</m:t>
                        </m:r>
                        <m:sSub>
                          <m:sSubPr>
                            <m:ctrlPr>
                              <a:rPr lang="de-DE" altLang="de-DE" sz="1800" i="1">
                                <a:latin typeface="Cambria Math"/>
                                <a:ea typeface="Cambria Math"/>
                              </a:rPr>
                            </m:ctrlPr>
                          </m:sSubPr>
                          <m:e>
                            <m:r>
                              <a:rPr lang="de-DE" altLang="de-DE" sz="1800" b="0" i="1" smtClean="0">
                                <a:latin typeface="Cambria Math"/>
                                <a:ea typeface="Cambria Math"/>
                              </a:rPr>
                              <m:t>𝑥</m:t>
                            </m:r>
                          </m:e>
                          <m:sub>
                            <m:r>
                              <a:rPr lang="de-DE" altLang="de-DE" sz="1800" i="1">
                                <a:latin typeface="Cambria Math"/>
                                <a:ea typeface="Cambria Math"/>
                              </a:rPr>
                              <m:t>𝑖</m:t>
                            </m:r>
                          </m:sub>
                        </m:sSub>
                      </m:num>
                      <m:den>
                        <m:r>
                          <a:rPr lang="de-DE" altLang="de-DE" sz="1800" i="1">
                            <a:latin typeface="Cambria Math"/>
                            <a:ea typeface="Cambria Math"/>
                          </a:rPr>
                          <m:t>𝑑𝑡</m:t>
                        </m:r>
                      </m:den>
                    </m:f>
                    <m:r>
                      <a:rPr lang="de-DE" altLang="de-DE" sz="1800" i="1">
                        <a:latin typeface="Cambria Math"/>
                        <a:ea typeface="Cambria Math"/>
                      </a:rPr>
                      <m:t>=</m:t>
                    </m:r>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oMath>
                </a14:m>
                <a:r>
                  <a:rPr lang="de-DE" altLang="de-DE" sz="1800" dirty="0">
                    <a:ea typeface="Cambria Math"/>
                  </a:rPr>
                  <a:t>=</a:t>
                </a:r>
                <a14:m>
                  <m:oMath xmlns:m="http://schemas.openxmlformats.org/officeDocument/2006/math">
                    <m:r>
                      <a:rPr lang="de-DE" altLang="de-DE" sz="1800" i="1">
                        <a:latin typeface="Cambria Math"/>
                        <a:ea typeface="Cambria Math"/>
                      </a:rPr>
                      <m:t>𝛽</m:t>
                    </m:r>
                    <m:d>
                      <m:dPr>
                        <m:ctrlPr>
                          <a:rPr lang="de-DE" altLang="de-DE" sz="1800" i="1" smtClean="0">
                            <a:latin typeface="Cambria Math"/>
                            <a:ea typeface="Cambria Math"/>
                          </a:rPr>
                        </m:ctrlPr>
                      </m:dPr>
                      <m:e>
                        <m:r>
                          <a:rPr lang="de-DE" altLang="de-DE" sz="1800" b="0" i="1" smtClean="0">
                            <a:latin typeface="Cambria Math"/>
                            <a:ea typeface="Cambria Math"/>
                          </a:rPr>
                          <m:t>1−</m:t>
                        </m:r>
                        <m:sSub>
                          <m:sSubPr>
                            <m:ctrlPr>
                              <a:rPr lang="de-DE" altLang="de-DE" sz="1800" b="0" i="1" smtClean="0">
                                <a:latin typeface="Cambria Math"/>
                                <a:ea typeface="Cambria Math"/>
                              </a:rPr>
                            </m:ctrlPr>
                          </m:sSubPr>
                          <m:e>
                            <m:r>
                              <a:rPr lang="de-DE" altLang="de-DE" sz="1800" b="0" i="1" smtClean="0">
                                <a:latin typeface="Cambria Math"/>
                                <a:ea typeface="Cambria Math"/>
                              </a:rPr>
                              <m:t>𝑥</m:t>
                            </m:r>
                          </m:e>
                          <m:sub>
                            <m:r>
                              <a:rPr lang="de-DE" altLang="de-DE" sz="1800" b="0" i="1" smtClean="0">
                                <a:latin typeface="Cambria Math"/>
                                <a:ea typeface="Cambria Math"/>
                              </a:rPr>
                              <m:t>𝑖</m:t>
                            </m:r>
                          </m:sub>
                        </m:sSub>
                      </m:e>
                    </m:d>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smtClean="0">
                                <a:latin typeface="Cambria Math"/>
                                <a:ea typeface="Cambria Math"/>
                              </a:rPr>
                            </m:ctrlPr>
                          </m:sSubPr>
                          <m:e>
                            <m:r>
                              <a:rPr lang="de-DE" altLang="de-DE" sz="1800" b="0" i="1" smtClean="0">
                                <a:latin typeface="Cambria Math"/>
                                <a:ea typeface="Cambria Math"/>
                              </a:rPr>
                              <m:t>𝑥</m:t>
                            </m:r>
                          </m:e>
                          <m:sub>
                            <m:r>
                              <a:rPr lang="de-DE" altLang="de-DE" sz="1800" b="0" i="1" smtClean="0">
                                <a:latin typeface="Cambria Math"/>
                                <a:ea typeface="Cambria Math"/>
                              </a:rPr>
                              <m:t>𝑗</m:t>
                            </m:r>
                          </m:sub>
                        </m:sSub>
                      </m:e>
                    </m:nary>
                  </m:oMath>
                </a14:m>
                <a:endParaRPr lang="de-DE" altLang="de-DE" sz="1800" dirty="0" smtClean="0">
                  <a:ea typeface="Cambria Math"/>
                </a:endParaRP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err="1" smtClean="0">
                    <a:ea typeface="Cambria Math"/>
                  </a:rPr>
                  <a:t>We</a:t>
                </a:r>
                <a:r>
                  <a:rPr lang="de-DE" altLang="de-DE" sz="1800" dirty="0" smtClean="0">
                    <a:ea typeface="Cambria Math"/>
                  </a:rPr>
                  <a:t> will </a:t>
                </a:r>
                <a:r>
                  <a:rPr lang="de-DE" altLang="de-DE" sz="1800" dirty="0" err="1" smtClean="0">
                    <a:ea typeface="Cambria Math"/>
                  </a:rPr>
                  <a:t>assume</a:t>
                </a:r>
                <a:r>
                  <a:rPr lang="de-DE" altLang="de-DE" sz="1800" dirty="0" smtClean="0">
                    <a:ea typeface="Cambria Math"/>
                  </a:rPr>
                  <a:t> </a:t>
                </a:r>
                <a:r>
                  <a:rPr lang="de-DE" altLang="de-DE" sz="1800" dirty="0" err="1" smtClean="0">
                    <a:ea typeface="Cambria Math"/>
                  </a:rPr>
                  <a:t>again</a:t>
                </a:r>
                <a:r>
                  <a:rPr lang="de-DE" altLang="de-DE" sz="1800" dirty="0" smtClean="0">
                    <a:ea typeface="Cambria Math"/>
                  </a:rPr>
                  <a:t> </a:t>
                </a:r>
                <a:r>
                  <a:rPr lang="de-DE" altLang="de-DE" sz="1800" dirty="0" err="1" smtClean="0">
                    <a:ea typeface="Cambria Math"/>
                  </a:rPr>
                  <a:t>that</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disease</a:t>
                </a:r>
                <a:r>
                  <a:rPr lang="de-DE" altLang="de-DE" sz="1800" dirty="0" smtClean="0">
                    <a:ea typeface="Cambria Math"/>
                  </a:rPr>
                  <a:t> </a:t>
                </a:r>
                <a:r>
                  <a:rPr lang="de-DE" altLang="de-DE" sz="1800" dirty="0" err="1" smtClean="0">
                    <a:ea typeface="Cambria Math"/>
                  </a:rPr>
                  <a:t>starts</a:t>
                </a:r>
                <a:r>
                  <a:rPr lang="de-DE" altLang="de-DE" sz="1800" dirty="0" smtClean="0">
                    <a:ea typeface="Cambria Math"/>
                  </a:rPr>
                  <a:t> </a:t>
                </a:r>
                <a:r>
                  <a:rPr lang="de-DE" altLang="de-DE" sz="1800" dirty="0" err="1" smtClean="0">
                    <a:ea typeface="Cambria Math"/>
                  </a:rPr>
                  <a:t>either</a:t>
                </a:r>
                <a:r>
                  <a:rPr lang="de-DE" altLang="de-DE" sz="1800" dirty="0" smtClean="0">
                    <a:ea typeface="Cambria Math"/>
                  </a:rPr>
                  <a:t> </a:t>
                </a:r>
                <a:r>
                  <a:rPr lang="de-DE" altLang="de-DE" sz="1800" dirty="0" err="1" smtClean="0">
                    <a:ea typeface="Cambria Math"/>
                  </a:rPr>
                  <a:t>with</a:t>
                </a:r>
                <a:r>
                  <a:rPr lang="de-DE" altLang="de-DE" sz="1800" dirty="0" smtClean="0">
                    <a:ea typeface="Cambria Math"/>
                  </a:rPr>
                  <a:t> a </a:t>
                </a:r>
                <a:r>
                  <a:rPr lang="de-DE" altLang="de-DE" sz="1800" dirty="0" err="1" smtClean="0">
                    <a:ea typeface="Cambria Math"/>
                  </a:rPr>
                  <a:t>single</a:t>
                </a:r>
                <a:r>
                  <a:rPr lang="de-DE" altLang="de-DE" sz="1800" dirty="0" smtClean="0">
                    <a:ea typeface="Cambria Math"/>
                  </a:rPr>
                  <a:t> </a:t>
                </a:r>
                <a:r>
                  <a:rPr lang="de-DE" altLang="de-DE" sz="1800" dirty="0" err="1" smtClean="0">
                    <a:ea typeface="Cambria Math"/>
                  </a:rPr>
                  <a:t>vertex</a:t>
                </a:r>
                <a:r>
                  <a:rPr lang="de-DE" altLang="de-DE" sz="1800" dirty="0" smtClean="0">
                    <a:ea typeface="Cambria Math"/>
                  </a:rPr>
                  <a:t> </a:t>
                </a:r>
              </a:p>
              <a:p>
                <a:pPr eaLnBrk="1" hangingPunct="1">
                  <a:lnSpc>
                    <a:spcPct val="120000"/>
                  </a:lnSpc>
                  <a:spcBef>
                    <a:spcPct val="0"/>
                  </a:spcBef>
                  <a:buNone/>
                </a:pPr>
                <a:r>
                  <a:rPr lang="de-DE" altLang="de-DE" sz="1800" dirty="0" err="1" smtClean="0">
                    <a:ea typeface="Cambria Math"/>
                  </a:rPr>
                  <a:t>or</a:t>
                </a:r>
                <a:r>
                  <a:rPr lang="de-DE" altLang="de-DE" sz="1800" dirty="0" smtClean="0">
                    <a:ea typeface="Cambria Math"/>
                  </a:rPr>
                  <a:t> a </a:t>
                </a:r>
                <a:r>
                  <a:rPr lang="de-DE" altLang="de-DE" sz="1800" dirty="0" err="1" smtClean="0">
                    <a:ea typeface="Cambria Math"/>
                  </a:rPr>
                  <a:t>small</a:t>
                </a:r>
                <a:r>
                  <a:rPr lang="de-DE" altLang="de-DE" sz="1800" dirty="0" smtClean="0">
                    <a:ea typeface="Cambria Math"/>
                  </a:rPr>
                  <a:t> </a:t>
                </a:r>
                <a:r>
                  <a:rPr lang="de-DE" altLang="de-DE" sz="1800" dirty="0" err="1" smtClean="0">
                    <a:ea typeface="Cambria Math"/>
                  </a:rPr>
                  <a:t>randomly</a:t>
                </a:r>
                <a:r>
                  <a:rPr lang="de-DE" altLang="de-DE" sz="1800" dirty="0" smtClean="0">
                    <a:ea typeface="Cambria Math"/>
                  </a:rPr>
                  <a:t> </a:t>
                </a:r>
                <a:r>
                  <a:rPr lang="de-DE" altLang="de-DE" sz="1800" dirty="0" err="1" smtClean="0">
                    <a:ea typeface="Cambria Math"/>
                  </a:rPr>
                  <a:t>selected</a:t>
                </a:r>
                <a:r>
                  <a:rPr lang="de-DE" altLang="de-DE" sz="1800" dirty="0" smtClean="0">
                    <a:ea typeface="Cambria Math"/>
                  </a:rPr>
                  <a:t> </a:t>
                </a:r>
                <a:r>
                  <a:rPr lang="de-DE" altLang="de-DE" sz="1800" dirty="0" err="1" smtClean="0">
                    <a:ea typeface="Cambria Math"/>
                  </a:rPr>
                  <a:t>number</a:t>
                </a:r>
                <a:r>
                  <a:rPr lang="de-DE" altLang="de-DE" sz="1800" dirty="0" smtClean="0">
                    <a:ea typeface="Cambria Math"/>
                  </a:rPr>
                  <a:t> </a:t>
                </a:r>
                <a:r>
                  <a:rPr lang="de-DE" altLang="de-DE" sz="1800" i="1" dirty="0" smtClean="0">
                    <a:ea typeface="Cambria Math"/>
                  </a:rPr>
                  <a:t>c</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vertices</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Thus </a:t>
                </a:r>
                <a:r>
                  <a:rPr lang="de-DE" altLang="de-DE" sz="1800" i="1" dirty="0" smtClean="0">
                    <a:ea typeface="Cambria Math"/>
                  </a:rPr>
                  <a:t>x</a:t>
                </a:r>
                <a:r>
                  <a:rPr lang="de-DE" altLang="de-DE" sz="1800" i="1" baseline="-25000" dirty="0" smtClean="0">
                    <a:ea typeface="Cambria Math"/>
                  </a:rPr>
                  <a:t>i </a:t>
                </a:r>
                <a:r>
                  <a:rPr lang="de-DE" altLang="de-DE" sz="1800" i="1" dirty="0" smtClean="0">
                    <a:ea typeface="Cambria Math"/>
                  </a:rPr>
                  <a:t>= c/n</a:t>
                </a:r>
                <a:r>
                  <a:rPr lang="de-DE" altLang="de-DE" sz="1800" dirty="0" smtClean="0">
                    <a:ea typeface="Cambria Math"/>
                  </a:rPr>
                  <a:t>  </a:t>
                </a:r>
                <a:r>
                  <a:rPr lang="de-DE" altLang="de-DE" sz="1800" dirty="0" smtClean="0">
                    <a:latin typeface="Arial"/>
                    <a:ea typeface="Cambria Math"/>
                    <a:cs typeface="Arial"/>
                  </a:rPr>
                  <a:t>→ 0, </a:t>
                </a:r>
                <a:r>
                  <a:rPr lang="de-DE" altLang="de-DE" sz="1800" i="1" dirty="0" smtClean="0">
                    <a:ea typeface="Cambria Math"/>
                  </a:rPr>
                  <a:t>s</a:t>
                </a:r>
                <a:r>
                  <a:rPr lang="de-DE" altLang="de-DE" sz="1800" i="1" baseline="-25000" dirty="0" smtClean="0">
                    <a:ea typeface="Cambria Math"/>
                  </a:rPr>
                  <a:t>i </a:t>
                </a:r>
                <a:r>
                  <a:rPr lang="de-DE" altLang="de-DE" sz="1800" i="1" dirty="0">
                    <a:ea typeface="Cambria Math"/>
                  </a:rPr>
                  <a:t>= </a:t>
                </a:r>
                <a:r>
                  <a:rPr lang="de-DE" altLang="de-DE" sz="1800" dirty="0" smtClean="0">
                    <a:ea typeface="Cambria Math"/>
                  </a:rPr>
                  <a:t>1 - </a:t>
                </a:r>
                <a:r>
                  <a:rPr lang="de-DE" altLang="de-DE" sz="1800" i="1" dirty="0" smtClean="0">
                    <a:ea typeface="Cambria Math"/>
                  </a:rPr>
                  <a:t>c/n</a:t>
                </a:r>
                <a:r>
                  <a:rPr lang="de-DE" altLang="de-DE" sz="1800" dirty="0" smtClean="0">
                    <a:ea typeface="Cambria Math"/>
                  </a:rPr>
                  <a:t>  </a:t>
                </a:r>
                <a:r>
                  <a:rPr lang="de-DE" altLang="de-DE" sz="1800" dirty="0">
                    <a:latin typeface="Arial"/>
                    <a:ea typeface="Cambria Math"/>
                    <a:cs typeface="Arial"/>
                  </a:rPr>
                  <a:t>→ </a:t>
                </a:r>
                <a:r>
                  <a:rPr lang="de-DE" altLang="de-DE" sz="1800" dirty="0" smtClean="0">
                    <a:latin typeface="Arial"/>
                    <a:ea typeface="Cambria Math"/>
                    <a:cs typeface="Arial"/>
                  </a:rPr>
                  <a:t>1 in </a:t>
                </a:r>
                <a:r>
                  <a:rPr lang="de-DE" altLang="de-DE" sz="1800" dirty="0" err="1" smtClean="0">
                    <a:latin typeface="Arial"/>
                    <a:ea typeface="Cambria Math"/>
                    <a:cs typeface="Arial"/>
                  </a:rPr>
                  <a:t>the</a:t>
                </a:r>
                <a:r>
                  <a:rPr lang="de-DE" altLang="de-DE" sz="1800" dirty="0" smtClean="0">
                    <a:latin typeface="Arial"/>
                    <a:ea typeface="Cambria Math"/>
                    <a:cs typeface="Arial"/>
                  </a:rPr>
                  <a:t> </a:t>
                </a:r>
                <a:r>
                  <a:rPr lang="de-DE" altLang="de-DE" sz="1800" dirty="0" err="1" smtClean="0">
                    <a:latin typeface="Arial"/>
                    <a:ea typeface="Cambria Math"/>
                    <a:cs typeface="Arial"/>
                  </a:rPr>
                  <a:t>limit</a:t>
                </a:r>
                <a:r>
                  <a:rPr lang="de-DE" altLang="de-DE" sz="1800" dirty="0" smtClean="0">
                    <a:latin typeface="Arial"/>
                    <a:ea typeface="Cambria Math"/>
                    <a:cs typeface="Arial"/>
                  </a:rPr>
                  <a:t> </a:t>
                </a:r>
                <a:r>
                  <a:rPr lang="de-DE" altLang="de-DE" sz="1800" dirty="0" err="1" smtClean="0">
                    <a:latin typeface="Arial"/>
                    <a:ea typeface="Cambria Math"/>
                    <a:cs typeface="Arial"/>
                  </a:rPr>
                  <a:t>for</a:t>
                </a:r>
                <a:r>
                  <a:rPr lang="de-DE" altLang="de-DE" sz="1800" dirty="0" smtClean="0">
                    <a:latin typeface="Arial"/>
                    <a:ea typeface="Cambria Math"/>
                    <a:cs typeface="Arial"/>
                  </a:rPr>
                  <a:t> large </a:t>
                </a:r>
                <a:r>
                  <a:rPr lang="de-DE" altLang="de-DE" sz="1800" i="1" dirty="0" smtClean="0">
                    <a:latin typeface="Arial"/>
                    <a:ea typeface="Cambria Math"/>
                    <a:cs typeface="Arial"/>
                  </a:rPr>
                  <a:t>n</a:t>
                </a:r>
                <a:r>
                  <a:rPr lang="de-DE" altLang="de-DE" sz="1800" dirty="0" smtClean="0">
                    <a:latin typeface="Arial"/>
                    <a:ea typeface="Cambria Math"/>
                    <a:cs typeface="Arial"/>
                  </a:rPr>
                  <a:t>. </a:t>
                </a:r>
                <a:endParaRPr lang="de-DE" altLang="de-DE" sz="1800" dirty="0">
                  <a:ea typeface="Cambria Math"/>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5358262"/>
              </a:xfrm>
              <a:prstGeom prst="rect">
                <a:avLst/>
              </a:prstGeom>
              <a:blipFill rotWithShape="1">
                <a:blip r:embed="rId2"/>
                <a:stretch>
                  <a:fillRect l="-569" b="-3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17595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Model </a:t>
            </a:r>
            <a:r>
              <a:rPr lang="de-DE" altLang="de-DE" dirty="0" err="1" smtClean="0">
                <a:ea typeface="ＭＳ Ｐゴシック" pitchFamily="34" charset="-128"/>
              </a:rPr>
              <a:t>social</a:t>
            </a:r>
            <a:r>
              <a:rPr lang="de-DE" altLang="de-DE" dirty="0" smtClean="0">
                <a:ea typeface="ＭＳ Ｐゴシック" pitchFamily="34" charset="-128"/>
              </a:rPr>
              <a:t> </a:t>
            </a:r>
            <a:r>
              <a:rPr lang="de-DE" altLang="de-DE" dirty="0" err="1" smtClean="0">
                <a:ea typeface="ＭＳ Ｐゴシック" pitchFamily="34" charset="-128"/>
              </a:rPr>
              <a:t>contact</a:t>
            </a:r>
            <a:r>
              <a:rPr lang="de-DE" altLang="de-DE" dirty="0" smtClean="0">
                <a:ea typeface="ＭＳ Ｐゴシック" pitchFamily="34" charset="-128"/>
              </a:rPr>
              <a:t> </a:t>
            </a:r>
            <a:r>
              <a:rPr lang="de-DE" altLang="de-DE" dirty="0" err="1" smtClean="0">
                <a:ea typeface="ＭＳ Ｐゴシック" pitchFamily="34" charset="-128"/>
              </a:rPr>
              <a:t>network</a:t>
            </a:r>
            <a:r>
              <a:rPr lang="de-DE" altLang="de-DE" dirty="0" smtClean="0">
                <a:ea typeface="ＭＳ Ｐゴシック" pitchFamily="34" charset="-128"/>
              </a:rPr>
              <a:t> </a:t>
            </a:r>
            <a:r>
              <a:rPr lang="de-DE" altLang="de-DE" dirty="0" err="1" smtClean="0">
                <a:ea typeface="ＭＳ Ｐゴシック" pitchFamily="34" charset="-128"/>
              </a:rPr>
              <a:t>as</a:t>
            </a:r>
            <a:r>
              <a:rPr lang="de-DE" altLang="de-DE" dirty="0" smtClean="0">
                <a:ea typeface="ＭＳ Ｐゴシック" pitchFamily="34" charset="-128"/>
              </a:rPr>
              <a:t> </a:t>
            </a:r>
            <a:r>
              <a:rPr lang="de-DE" altLang="de-DE" dirty="0" err="1" smtClean="0">
                <a:ea typeface="ＭＳ Ｐゴシック" pitchFamily="34" charset="-128"/>
              </a:rPr>
              <a:t>bipartite</a:t>
            </a:r>
            <a:r>
              <a:rPr lang="de-DE" altLang="de-DE" dirty="0" smtClean="0">
                <a:ea typeface="ＭＳ Ｐゴシック" pitchFamily="34" charset="-128"/>
              </a:rPr>
              <a:t> </a:t>
            </a:r>
            <a:r>
              <a:rPr lang="de-DE" altLang="de-DE" dirty="0" err="1" smtClean="0">
                <a:ea typeface="ＭＳ Ｐゴシック" pitchFamily="34" charset="-128"/>
              </a:rPr>
              <a:t>graph</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20</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20</a:t>
            </a:fld>
            <a:endParaRPr lang="de-DE" altLang="de-DE" sz="100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1619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4"/>
          <p:cNvSpPr txBox="1">
            <a:spLocks noChangeArrowheads="1"/>
          </p:cNvSpPr>
          <p:nvPr/>
        </p:nvSpPr>
        <p:spPr bwMode="auto">
          <a:xfrm>
            <a:off x="2483768" y="632443"/>
            <a:ext cx="5783196"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a:t>a</a:t>
            </a:r>
            <a:r>
              <a:rPr lang="en-US" sz="1800" dirty="0"/>
              <a:t>, A bipartite graph </a:t>
            </a:r>
            <a:r>
              <a:rPr lang="en-US" sz="1800" i="1" dirty="0"/>
              <a:t>G</a:t>
            </a:r>
            <a:r>
              <a:rPr lang="en-US" sz="1800" baseline="-25000" dirty="0"/>
              <a:t>PL</a:t>
            </a:r>
            <a:r>
              <a:rPr lang="en-US" sz="1800" dirty="0"/>
              <a:t> with two types of </a:t>
            </a:r>
            <a:r>
              <a:rPr lang="en-US" sz="1800" dirty="0" smtClean="0"/>
              <a:t>vertices </a:t>
            </a:r>
            <a:r>
              <a:rPr lang="en-US" sz="1800" dirty="0"/>
              <a:t>representing four people (</a:t>
            </a:r>
            <a:r>
              <a:rPr lang="en-US" sz="1800" i="1" dirty="0"/>
              <a:t>P</a:t>
            </a:r>
            <a:r>
              <a:rPr lang="en-US" sz="1800" dirty="0"/>
              <a:t>) and four locations (</a:t>
            </a:r>
            <a:r>
              <a:rPr lang="en-US" sz="1800" i="1" dirty="0"/>
              <a:t>L</a:t>
            </a:r>
            <a:r>
              <a:rPr lang="en-US" sz="1800" dirty="0"/>
              <a:t>). </a:t>
            </a:r>
            <a:endParaRPr lang="en-US" sz="1800" dirty="0" smtClean="0"/>
          </a:p>
          <a:p>
            <a:pPr eaLnBrk="1" hangingPunct="1">
              <a:lnSpc>
                <a:spcPct val="120000"/>
              </a:lnSpc>
              <a:spcBef>
                <a:spcPct val="0"/>
              </a:spcBef>
              <a:buNone/>
            </a:pPr>
            <a:endParaRPr lang="en-US" sz="1800" dirty="0"/>
          </a:p>
          <a:p>
            <a:pPr eaLnBrk="1" hangingPunct="1">
              <a:lnSpc>
                <a:spcPct val="120000"/>
              </a:lnSpc>
              <a:spcBef>
                <a:spcPct val="0"/>
              </a:spcBef>
              <a:buNone/>
            </a:pPr>
            <a:r>
              <a:rPr lang="en-US" sz="1800" dirty="0" smtClean="0"/>
              <a:t>If </a:t>
            </a:r>
            <a:r>
              <a:rPr lang="en-US" sz="1800" dirty="0"/>
              <a:t>person </a:t>
            </a:r>
            <a:r>
              <a:rPr lang="en-US" sz="1800" i="1" dirty="0"/>
              <a:t>p</a:t>
            </a:r>
            <a:r>
              <a:rPr lang="en-US" sz="1800" dirty="0"/>
              <a:t> visited location </a:t>
            </a:r>
            <a:r>
              <a:rPr lang="en-US" sz="1800" i="1" dirty="0"/>
              <a:t>l</a:t>
            </a:r>
            <a:r>
              <a:rPr lang="en-US" sz="1800" dirty="0"/>
              <a:t>, there is an edge in this graph between </a:t>
            </a:r>
            <a:r>
              <a:rPr lang="en-US" sz="1800" i="1" dirty="0"/>
              <a:t>p</a:t>
            </a:r>
            <a:r>
              <a:rPr lang="en-US" sz="1800" dirty="0"/>
              <a:t> and </a:t>
            </a:r>
            <a:r>
              <a:rPr lang="en-US" sz="1800" i="1" dirty="0"/>
              <a:t>l</a:t>
            </a:r>
            <a:r>
              <a:rPr lang="en-US" sz="1800" dirty="0"/>
              <a:t>. </a:t>
            </a:r>
            <a:endParaRPr lang="en-US" sz="1800" dirty="0" smtClean="0"/>
          </a:p>
          <a:p>
            <a:pPr eaLnBrk="1" hangingPunct="1">
              <a:lnSpc>
                <a:spcPct val="120000"/>
              </a:lnSpc>
              <a:spcBef>
                <a:spcPct val="0"/>
              </a:spcBef>
              <a:buNone/>
            </a:pPr>
            <a:endParaRPr lang="en-US" sz="1800" dirty="0"/>
          </a:p>
          <a:p>
            <a:pPr eaLnBrk="1" hangingPunct="1">
              <a:lnSpc>
                <a:spcPct val="120000"/>
              </a:lnSpc>
              <a:spcBef>
                <a:spcPct val="0"/>
              </a:spcBef>
              <a:buNone/>
            </a:pPr>
            <a:r>
              <a:rPr lang="en-US" sz="1800" dirty="0" smtClean="0"/>
              <a:t>Vertices </a:t>
            </a:r>
            <a:r>
              <a:rPr lang="en-US" sz="1800" dirty="0"/>
              <a:t>are labelled with appropriate demographic or geographic information, edges with arrival and departure times.</a:t>
            </a:r>
            <a:endParaRPr lang="de-DE" altLang="de-DE" sz="1800" dirty="0">
              <a:ea typeface="Cambria Math"/>
              <a:sym typeface="Symbol"/>
            </a:endParaRPr>
          </a:p>
        </p:txBody>
      </p:sp>
      <p:sp>
        <p:nvSpPr>
          <p:cNvPr id="12" name="Text Box 4"/>
          <p:cNvSpPr txBox="1">
            <a:spLocks noChangeArrowheads="1"/>
          </p:cNvSpPr>
          <p:nvPr/>
        </p:nvSpPr>
        <p:spPr bwMode="auto">
          <a:xfrm>
            <a:off x="395536" y="4221088"/>
            <a:ext cx="799288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dirty="0" smtClean="0"/>
              <a:t>For the city </a:t>
            </a:r>
            <a:r>
              <a:rPr lang="en-US" sz="1800" dirty="0" smtClean="0"/>
              <a:t>Portland / US,  </a:t>
            </a:r>
            <a:r>
              <a:rPr lang="en-US" sz="1800" i="1" dirty="0" smtClean="0"/>
              <a:t>G</a:t>
            </a:r>
            <a:r>
              <a:rPr lang="en-US" sz="1800" baseline="-25000" dirty="0" smtClean="0"/>
              <a:t>PL</a:t>
            </a:r>
            <a:r>
              <a:rPr lang="en-US" sz="1800" dirty="0" smtClean="0"/>
              <a:t> has about 1.6 million vertices with a giant component of 1.5 million people and 180.000 locations.</a:t>
            </a:r>
          </a:p>
        </p:txBody>
      </p:sp>
    </p:spTree>
    <p:extLst>
      <p:ext uri="{BB962C8B-B14F-4D97-AF65-F5344CB8AC3E}">
        <p14:creationId xmlns:p14="http://schemas.microsoft.com/office/powerpoint/2010/main" val="3229268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r>
              <a:rPr lang="en-US" dirty="0"/>
              <a:t>Degree distributions for </a:t>
            </a:r>
            <a:r>
              <a:rPr lang="en-US" dirty="0" smtClean="0"/>
              <a:t>estimated </a:t>
            </a:r>
            <a:r>
              <a:rPr lang="en-US" dirty="0"/>
              <a:t>Portland social network</a:t>
            </a:r>
            <a:r>
              <a:rPr lang="en-US" dirty="0">
                <a:hlinkClick r:id="rId2"/>
              </a:rPr>
              <a:t>.</a:t>
            </a:r>
            <a:endParaRPr lang="en-US" dirty="0"/>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449137" y="5884588"/>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21</a:t>
            </a:fld>
            <a:endParaRPr lang="de-DE" altLang="de-DE" sz="1000" smtClean="0"/>
          </a:p>
        </p:txBody>
      </p:sp>
      <p:sp>
        <p:nvSpPr>
          <p:cNvPr id="11" name="Text Box 4"/>
          <p:cNvSpPr txBox="1">
            <a:spLocks noChangeArrowheads="1"/>
          </p:cNvSpPr>
          <p:nvPr/>
        </p:nvSpPr>
        <p:spPr bwMode="auto">
          <a:xfrm>
            <a:off x="323528" y="3140968"/>
            <a:ext cx="504056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a:t>a</a:t>
            </a:r>
            <a:r>
              <a:rPr lang="en-US" sz="1800" dirty="0"/>
              <a:t>, The number of people </a:t>
            </a:r>
            <a:r>
              <a:rPr lang="en-US" sz="1800" i="1" dirty="0" err="1"/>
              <a:t>Q</a:t>
            </a:r>
            <a:r>
              <a:rPr lang="en-US" sz="1800" baseline="30000" dirty="0" err="1"/>
              <a:t>PL</a:t>
            </a:r>
            <a:r>
              <a:rPr lang="en-US" sz="1800" i="1" baseline="-25000" dirty="0" err="1"/>
              <a:t>j</a:t>
            </a:r>
            <a:r>
              <a:rPr lang="en-US" sz="1800" dirty="0"/>
              <a:t> who visited </a:t>
            </a:r>
            <a:r>
              <a:rPr lang="en-US" sz="1800" i="1" dirty="0"/>
              <a:t>j</a:t>
            </a:r>
            <a:r>
              <a:rPr lang="en-US" sz="1800" dirty="0"/>
              <a:t> different locations in the bipartite people–locations graph </a:t>
            </a:r>
            <a:r>
              <a:rPr lang="en-US" sz="1800" i="1" dirty="0"/>
              <a:t>G</a:t>
            </a:r>
            <a:r>
              <a:rPr lang="en-US" sz="1800" baseline="-25000" dirty="0"/>
              <a:t>PL</a:t>
            </a:r>
            <a:r>
              <a:rPr lang="en-US" sz="1800" dirty="0"/>
              <a:t>. </a:t>
            </a:r>
            <a:endParaRPr lang="en-US" sz="1800" dirty="0" smtClean="0"/>
          </a:p>
          <a:p>
            <a:pPr eaLnBrk="1" hangingPunct="1">
              <a:lnSpc>
                <a:spcPct val="120000"/>
              </a:lnSpc>
              <a:spcBef>
                <a:spcPct val="0"/>
              </a:spcBef>
              <a:buNone/>
            </a:pPr>
            <a:endParaRPr lang="en-US" sz="1800" dirty="0"/>
          </a:p>
          <a:p>
            <a:pPr eaLnBrk="1" hangingPunct="1">
              <a:lnSpc>
                <a:spcPct val="120000"/>
              </a:lnSpc>
              <a:spcBef>
                <a:spcPct val="0"/>
              </a:spcBef>
              <a:buNone/>
            </a:pPr>
            <a:r>
              <a:rPr lang="en-US" sz="1800" dirty="0" smtClean="0"/>
              <a:t>On average people visited 4 locations / day.</a:t>
            </a:r>
          </a:p>
          <a:p>
            <a:pPr eaLnBrk="1" hangingPunct="1">
              <a:lnSpc>
                <a:spcPct val="120000"/>
              </a:lnSpc>
              <a:spcBef>
                <a:spcPct val="0"/>
              </a:spcBef>
              <a:buNone/>
            </a:pPr>
            <a:endParaRPr lang="en-US" altLang="de-DE" sz="1800" dirty="0">
              <a:ea typeface="Cambria Math"/>
              <a:sym typeface="Symbol"/>
            </a:endParaRPr>
          </a:p>
          <a:p>
            <a:pPr eaLnBrk="1" hangingPunct="1">
              <a:lnSpc>
                <a:spcPct val="120000"/>
              </a:lnSpc>
              <a:spcBef>
                <a:spcPct val="0"/>
              </a:spcBef>
              <a:buNone/>
            </a:pPr>
            <a:r>
              <a:rPr lang="en-US" altLang="de-DE" sz="1800" dirty="0" smtClean="0">
                <a:ea typeface="Cambria Math"/>
                <a:sym typeface="Symbol"/>
              </a:rPr>
              <a:t>This distribution decays exponentially (nobody visited more than 15 locations in 1 day).</a:t>
            </a:r>
            <a:endParaRPr lang="de-DE" altLang="de-DE" sz="1800" dirty="0">
              <a:ea typeface="Cambria Math"/>
              <a:sym typeface="Symbo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48680"/>
            <a:ext cx="5531364" cy="24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5705721" y="3186842"/>
            <a:ext cx="3042743"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smtClean="0"/>
              <a:t>b</a:t>
            </a:r>
            <a:r>
              <a:rPr lang="en-US" sz="1800" dirty="0"/>
              <a:t>, The number of locations </a:t>
            </a:r>
            <a:r>
              <a:rPr lang="en-US" sz="1800" i="1" dirty="0" err="1"/>
              <a:t>M</a:t>
            </a:r>
            <a:r>
              <a:rPr lang="en-US" sz="1800" baseline="30000" dirty="0" err="1"/>
              <a:t>PL</a:t>
            </a:r>
            <a:r>
              <a:rPr lang="en-US" sz="1800" i="1" baseline="-25000" dirty="0" err="1"/>
              <a:t>i</a:t>
            </a:r>
            <a:r>
              <a:rPr lang="en-US" sz="1800" dirty="0"/>
              <a:t> in </a:t>
            </a:r>
            <a:r>
              <a:rPr lang="en-US" sz="1800" i="1" dirty="0"/>
              <a:t>G</a:t>
            </a:r>
            <a:r>
              <a:rPr lang="en-US" sz="1800" i="1" baseline="-25000" dirty="0"/>
              <a:t>PL</a:t>
            </a:r>
            <a:r>
              <a:rPr lang="en-US" sz="1800" dirty="0"/>
              <a:t> that are visited by exactly </a:t>
            </a:r>
            <a:r>
              <a:rPr lang="en-US" sz="1800" i="1" dirty="0" err="1"/>
              <a:t>i</a:t>
            </a:r>
            <a:r>
              <a:rPr lang="en-US" sz="1800" dirty="0"/>
              <a:t> different people</a:t>
            </a:r>
            <a:r>
              <a:rPr lang="en-US" sz="1800" dirty="0" smtClean="0"/>
              <a:t>.</a:t>
            </a:r>
          </a:p>
          <a:p>
            <a:pPr eaLnBrk="1" hangingPunct="1">
              <a:lnSpc>
                <a:spcPct val="120000"/>
              </a:lnSpc>
              <a:spcBef>
                <a:spcPct val="0"/>
              </a:spcBef>
              <a:buNone/>
            </a:pPr>
            <a:endParaRPr lang="en-US" sz="1800" dirty="0"/>
          </a:p>
          <a:p>
            <a:pPr eaLnBrk="1" hangingPunct="1">
              <a:lnSpc>
                <a:spcPct val="120000"/>
              </a:lnSpc>
              <a:spcBef>
                <a:spcPct val="0"/>
              </a:spcBef>
              <a:buNone/>
            </a:pPr>
            <a:r>
              <a:rPr lang="en-US" sz="1800" dirty="0" smtClean="0"/>
              <a:t>This plot follows a power-law tail. The </a:t>
            </a:r>
            <a:r>
              <a:rPr lang="en-US" sz="1800" dirty="0"/>
              <a:t>slope of the straight-line graph is -2.8.</a:t>
            </a:r>
            <a:endParaRPr lang="de-DE" altLang="de-DE" sz="1800" dirty="0">
              <a:ea typeface="Cambria Math"/>
              <a:sym typeface="Symbol"/>
            </a:endParaRPr>
          </a:p>
        </p:txBody>
      </p:sp>
    </p:spTree>
    <p:extLst>
      <p:ext uri="{BB962C8B-B14F-4D97-AF65-F5344CB8AC3E}">
        <p14:creationId xmlns:p14="http://schemas.microsoft.com/office/powerpoint/2010/main" val="3980493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11" y="3356992"/>
            <a:ext cx="30670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transmission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404153" y="5662444"/>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22</a:t>
            </a:fld>
            <a:endParaRPr lang="de-DE" altLang="de-DE" sz="1000" smtClean="0"/>
          </a:p>
        </p:txBody>
      </p:sp>
      <p:sp>
        <p:nvSpPr>
          <p:cNvPr id="11" name="Textfeld 10"/>
          <p:cNvSpPr txBox="1"/>
          <p:nvPr/>
        </p:nvSpPr>
        <p:spPr>
          <a:xfrm>
            <a:off x="273756" y="548680"/>
            <a:ext cx="8546716" cy="2657138"/>
          </a:xfrm>
          <a:prstGeom prst="rect">
            <a:avLst/>
          </a:prstGeom>
          <a:noFill/>
        </p:spPr>
        <p:txBody>
          <a:bodyPr wrap="square" rtlCol="0">
            <a:spAutoFit/>
          </a:bodyPr>
          <a:lstStyle/>
          <a:p>
            <a:pPr>
              <a:lnSpc>
                <a:spcPts val="2500"/>
              </a:lnSpc>
            </a:pPr>
            <a:r>
              <a:rPr lang="de-DE" dirty="0" err="1" smtClean="0"/>
              <a:t>Many</a:t>
            </a:r>
            <a:r>
              <a:rPr lang="de-DE" dirty="0" smtClean="0"/>
              <a:t> </a:t>
            </a:r>
            <a:r>
              <a:rPr lang="de-DE" dirty="0" err="1" smtClean="0"/>
              <a:t>infectious</a:t>
            </a:r>
            <a:r>
              <a:rPr lang="de-DE" dirty="0" smtClean="0"/>
              <a:t> </a:t>
            </a:r>
            <a:r>
              <a:rPr lang="de-DE" dirty="0" err="1" smtClean="0"/>
              <a:t>diseases</a:t>
            </a:r>
            <a:r>
              <a:rPr lang="de-DE" dirty="0" smtClean="0"/>
              <a:t> </a:t>
            </a:r>
            <a:r>
              <a:rPr lang="de-DE" dirty="0" err="1" smtClean="0"/>
              <a:t>get</a:t>
            </a:r>
            <a:r>
              <a:rPr lang="de-DE" dirty="0" smtClean="0"/>
              <a:t> </a:t>
            </a:r>
            <a:r>
              <a:rPr lang="de-DE" dirty="0" err="1" smtClean="0"/>
              <a:t>transmitted</a:t>
            </a:r>
            <a:r>
              <a:rPr lang="de-DE" dirty="0" smtClean="0"/>
              <a:t> </a:t>
            </a:r>
            <a:r>
              <a:rPr lang="de-DE" dirty="0" err="1" smtClean="0"/>
              <a:t>between</a:t>
            </a:r>
            <a:r>
              <a:rPr lang="de-DE" dirty="0" smtClean="0"/>
              <a:t> </a:t>
            </a:r>
            <a:r>
              <a:rPr lang="de-DE" dirty="0" err="1" smtClean="0"/>
              <a:t>people</a:t>
            </a:r>
            <a:r>
              <a:rPr lang="de-DE" dirty="0" smtClean="0"/>
              <a:t> in </a:t>
            </a:r>
            <a:r>
              <a:rPr lang="de-DE" dirty="0" err="1" smtClean="0"/>
              <a:t>the</a:t>
            </a:r>
            <a:r>
              <a:rPr lang="de-DE" dirty="0" smtClean="0"/>
              <a:t> same </a:t>
            </a:r>
            <a:r>
              <a:rPr lang="de-DE" dirty="0" err="1" smtClean="0"/>
              <a:t>location</a:t>
            </a:r>
            <a:r>
              <a:rPr lang="de-DE" dirty="0" smtClean="0"/>
              <a:t>.</a:t>
            </a:r>
          </a:p>
          <a:p>
            <a:pPr>
              <a:lnSpc>
                <a:spcPts val="2500"/>
              </a:lnSpc>
            </a:pPr>
            <a:endParaRPr lang="de-DE" dirty="0"/>
          </a:p>
          <a:p>
            <a:pPr>
              <a:lnSpc>
                <a:spcPts val="2500"/>
              </a:lnSpc>
            </a:pPr>
            <a:r>
              <a:rPr lang="de-DE" dirty="0" err="1" smtClean="0"/>
              <a:t>Diseases</a:t>
            </a:r>
            <a:r>
              <a:rPr lang="de-DE" dirty="0" smtClean="0"/>
              <a:t> </a:t>
            </a:r>
            <a:r>
              <a:rPr lang="de-DE" dirty="0" err="1" smtClean="0"/>
              <a:t>spread</a:t>
            </a:r>
            <a:r>
              <a:rPr lang="de-DE" dirty="0" smtClean="0"/>
              <a:t> </a:t>
            </a:r>
            <a:r>
              <a:rPr lang="de-DE" dirty="0" err="1" smtClean="0"/>
              <a:t>mainly</a:t>
            </a:r>
            <a:r>
              <a:rPr lang="de-DE" dirty="0" smtClean="0"/>
              <a:t> due </a:t>
            </a:r>
            <a:r>
              <a:rPr lang="de-DE" dirty="0" err="1" smtClean="0"/>
              <a:t>to</a:t>
            </a:r>
            <a:r>
              <a:rPr lang="de-DE" dirty="0" smtClean="0"/>
              <a:t> </a:t>
            </a:r>
            <a:r>
              <a:rPr lang="de-DE" dirty="0" err="1" smtClean="0"/>
              <a:t>people‘s</a:t>
            </a:r>
            <a:r>
              <a:rPr lang="de-DE" dirty="0" smtClean="0"/>
              <a:t> </a:t>
            </a:r>
            <a:r>
              <a:rPr lang="de-DE" dirty="0" err="1" smtClean="0"/>
              <a:t>movement</a:t>
            </a:r>
            <a:r>
              <a:rPr lang="de-DE" dirty="0" smtClean="0"/>
              <a:t>.</a:t>
            </a:r>
          </a:p>
          <a:p>
            <a:pPr>
              <a:lnSpc>
                <a:spcPts val="2500"/>
              </a:lnSpc>
            </a:pPr>
            <a:endParaRPr lang="de-DE" dirty="0"/>
          </a:p>
          <a:p>
            <a:pPr>
              <a:lnSpc>
                <a:spcPts val="2500"/>
              </a:lnSpc>
            </a:pPr>
            <a:r>
              <a:rPr lang="de-DE" dirty="0" smtClean="0"/>
              <a:t>-&gt; </a:t>
            </a:r>
            <a:r>
              <a:rPr lang="de-DE" dirty="0" err="1" smtClean="0"/>
              <a:t>investigate</a:t>
            </a:r>
            <a:r>
              <a:rPr lang="de-DE" dirty="0" smtClean="0"/>
              <a:t> </a:t>
            </a:r>
            <a:r>
              <a:rPr lang="de-DE" dirty="0" err="1" smtClean="0"/>
              <a:t>two</a:t>
            </a:r>
            <a:r>
              <a:rPr lang="de-DE" dirty="0" smtClean="0"/>
              <a:t> </a:t>
            </a:r>
            <a:r>
              <a:rPr lang="de-DE" dirty="0" err="1" smtClean="0"/>
              <a:t>projections</a:t>
            </a:r>
            <a:r>
              <a:rPr lang="de-DE" dirty="0" smtClean="0"/>
              <a:t> </a:t>
            </a:r>
            <a:r>
              <a:rPr lang="de-DE" dirty="0" err="1" smtClean="0"/>
              <a:t>of</a:t>
            </a:r>
            <a:r>
              <a:rPr lang="de-DE" dirty="0" smtClean="0"/>
              <a:t> </a:t>
            </a:r>
            <a:r>
              <a:rPr lang="en-US" i="1" dirty="0"/>
              <a:t>G</a:t>
            </a:r>
            <a:r>
              <a:rPr lang="en-US" baseline="-25000" dirty="0"/>
              <a:t>PL</a:t>
            </a:r>
            <a:r>
              <a:rPr lang="en-US" dirty="0"/>
              <a:t> </a:t>
            </a:r>
            <a:r>
              <a:rPr lang="en-US" dirty="0" smtClean="0"/>
              <a:t>obtained by drawing an edge between all pairs of vertices that have a distance of 2 from each other on the bipartite graph.</a:t>
            </a:r>
          </a:p>
          <a:p>
            <a:pPr>
              <a:lnSpc>
                <a:spcPts val="2500"/>
              </a:lnSpc>
            </a:pPr>
            <a:endParaRPr lang="en-US" dirty="0"/>
          </a:p>
          <a:p>
            <a:pPr>
              <a:lnSpc>
                <a:spcPts val="2500"/>
              </a:lnSpc>
            </a:pPr>
            <a:r>
              <a:rPr lang="en-US" dirty="0" smtClean="0"/>
              <a:t>This yields two </a:t>
            </a:r>
            <a:r>
              <a:rPr lang="en-US" dirty="0"/>
              <a:t>disconnected graphs </a:t>
            </a:r>
            <a:r>
              <a:rPr lang="en-US" i="1" dirty="0"/>
              <a:t>G</a:t>
            </a:r>
            <a:r>
              <a:rPr lang="en-US" baseline="-25000" dirty="0"/>
              <a:t>P</a:t>
            </a:r>
            <a:r>
              <a:rPr lang="en-US" dirty="0"/>
              <a:t> and </a:t>
            </a:r>
            <a:r>
              <a:rPr lang="en-US" i="1" dirty="0" smtClean="0"/>
              <a:t>G</a:t>
            </a:r>
            <a:r>
              <a:rPr lang="en-US" baseline="-25000" dirty="0" smtClean="0"/>
              <a:t>L.</a:t>
            </a:r>
            <a:r>
              <a:rPr lang="en-US" dirty="0" smtClean="0"/>
              <a:t> </a:t>
            </a:r>
            <a:endParaRPr lang="de-DE"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56" y="3384004"/>
            <a:ext cx="26479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04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Static</a:t>
            </a:r>
            <a:r>
              <a:rPr lang="de-DE" altLang="de-DE" dirty="0" smtClean="0">
                <a:ea typeface="ＭＳ Ｐゴシック" pitchFamily="34" charset="-128"/>
              </a:rPr>
              <a:t> </a:t>
            </a:r>
            <a:r>
              <a:rPr lang="de-DE" altLang="de-DE" dirty="0" err="1" smtClean="0">
                <a:ea typeface="ＭＳ Ｐゴシック" pitchFamily="34" charset="-128"/>
              </a:rPr>
              <a:t>projections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graph</a:t>
            </a:r>
            <a:r>
              <a:rPr lang="de-DE" altLang="de-DE" dirty="0" smtClean="0">
                <a:ea typeface="ＭＳ Ｐゴシック" pitchFamily="34" charset="-128"/>
              </a:rPr>
              <a:t> G</a:t>
            </a:r>
            <a:r>
              <a:rPr lang="de-DE" altLang="de-DE" baseline="-25000" dirty="0" smtClean="0">
                <a:ea typeface="ＭＳ Ｐゴシック" pitchFamily="34" charset="-128"/>
              </a:rPr>
              <a:t>PL</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107504" y="5812580"/>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23</a:t>
            </a:fld>
            <a:endParaRPr lang="de-DE" altLang="de-DE" sz="1000" smtClean="0"/>
          </a:p>
        </p:txBody>
      </p:sp>
      <p:sp>
        <p:nvSpPr>
          <p:cNvPr id="11" name="Text Box 4"/>
          <p:cNvSpPr txBox="1">
            <a:spLocks noChangeArrowheads="1"/>
          </p:cNvSpPr>
          <p:nvPr/>
        </p:nvSpPr>
        <p:spPr bwMode="auto">
          <a:xfrm>
            <a:off x="2843808" y="2447022"/>
            <a:ext cx="5711188"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smtClean="0"/>
              <a:t>d</a:t>
            </a:r>
            <a:r>
              <a:rPr lang="en-US" sz="1800" dirty="0"/>
              <a:t>, </a:t>
            </a:r>
            <a:r>
              <a:rPr lang="en-US" sz="1800" dirty="0" smtClean="0"/>
              <a:t>People </a:t>
            </a:r>
            <a:r>
              <a:rPr lang="en-US" sz="1800" dirty="0"/>
              <a:t>(such as 24-year-old male) are represented by filled circles, and locations (such as 34 Elm Street) by open squares</a:t>
            </a:r>
            <a:r>
              <a:rPr lang="en-US" sz="1800" dirty="0" smtClean="0"/>
              <a:t>.</a:t>
            </a:r>
          </a:p>
          <a:p>
            <a:pPr eaLnBrk="1" hangingPunct="1">
              <a:lnSpc>
                <a:spcPct val="120000"/>
              </a:lnSpc>
              <a:spcBef>
                <a:spcPct val="0"/>
              </a:spcBef>
              <a:buNone/>
            </a:pPr>
            <a:endParaRPr lang="en-US" altLang="de-DE" sz="1800" dirty="0">
              <a:ea typeface="Cambria Math"/>
              <a:sym typeface="Symbol"/>
            </a:endParaRPr>
          </a:p>
          <a:p>
            <a:pPr eaLnBrk="1" hangingPunct="1">
              <a:lnSpc>
                <a:spcPct val="120000"/>
              </a:lnSpc>
              <a:spcBef>
                <a:spcPct val="0"/>
              </a:spcBef>
              <a:buNone/>
            </a:pPr>
            <a:r>
              <a:rPr lang="en-US" altLang="de-DE" sz="1800" dirty="0" smtClean="0">
                <a:ea typeface="Cambria Math"/>
                <a:sym typeface="Symbol"/>
              </a:rPr>
              <a:t>This projection yields a worst-case scenario for the spreading of a disease because the static graph is much more connected than </a:t>
            </a:r>
            <a:r>
              <a:rPr lang="en-US" sz="1800" i="1" dirty="0" smtClean="0"/>
              <a:t>G</a:t>
            </a:r>
            <a:r>
              <a:rPr lang="en-US" sz="1800" baseline="-25000" dirty="0" smtClean="0"/>
              <a:t>P</a:t>
            </a:r>
            <a:r>
              <a:rPr lang="en-US" sz="1800" dirty="0" smtClean="0"/>
              <a:t>.</a:t>
            </a:r>
          </a:p>
          <a:p>
            <a:pPr eaLnBrk="1" hangingPunct="1">
              <a:lnSpc>
                <a:spcPct val="120000"/>
              </a:lnSpc>
              <a:spcBef>
                <a:spcPct val="0"/>
              </a:spcBef>
              <a:buNone/>
            </a:pPr>
            <a:endParaRPr lang="en-US" altLang="de-DE" sz="1800" dirty="0">
              <a:ea typeface="Cambria Math"/>
              <a:sym typeface="Symbol"/>
            </a:endParaRPr>
          </a:p>
          <a:p>
            <a:pPr eaLnBrk="1" hangingPunct="1">
              <a:lnSpc>
                <a:spcPct val="120000"/>
              </a:lnSpc>
              <a:spcBef>
                <a:spcPct val="0"/>
              </a:spcBef>
              <a:buNone/>
            </a:pPr>
            <a:r>
              <a:rPr lang="en-US" altLang="de-DE" sz="1800" dirty="0" smtClean="0">
                <a:ea typeface="Cambria Math"/>
                <a:sym typeface="Symbol"/>
              </a:rPr>
              <a:t>Consider also the idea of an “effective contact” by removing all edges for which the duration of contact was shorter than 1 hour.</a:t>
            </a:r>
            <a:endParaRPr lang="de-DE" altLang="de-DE" sz="1800" dirty="0">
              <a:ea typeface="Cambria Math"/>
              <a:sym typeface="Symbo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5" y="2780928"/>
            <a:ext cx="20764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4"/>
          <p:cNvSpPr txBox="1">
            <a:spLocks noChangeArrowheads="1"/>
          </p:cNvSpPr>
          <p:nvPr/>
        </p:nvSpPr>
        <p:spPr bwMode="auto">
          <a:xfrm>
            <a:off x="391048" y="692696"/>
            <a:ext cx="84294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In </a:t>
            </a:r>
            <a:r>
              <a:rPr lang="en-US" sz="1800" i="1" dirty="0"/>
              <a:t>G</a:t>
            </a:r>
            <a:r>
              <a:rPr lang="en-US" sz="1800" baseline="-25000" dirty="0"/>
              <a:t>P</a:t>
            </a:r>
            <a:r>
              <a:rPr lang="en-US" sz="1800" dirty="0"/>
              <a:t> </a:t>
            </a:r>
            <a:r>
              <a:rPr lang="en-US" sz="1800" dirty="0" smtClean="0"/>
              <a:t>the edges are labelled with the sets of time intervals during which the people were co-located.</a:t>
            </a:r>
          </a:p>
          <a:p>
            <a:pPr eaLnBrk="1" hangingPunct="1">
              <a:lnSpc>
                <a:spcPct val="120000"/>
              </a:lnSpc>
              <a:spcBef>
                <a:spcPct val="0"/>
              </a:spcBef>
              <a:buNone/>
            </a:pPr>
            <a:endParaRPr lang="en-US" altLang="de-DE" sz="1800" dirty="0">
              <a:ea typeface="Cambria Math"/>
              <a:sym typeface="Symbol"/>
            </a:endParaRPr>
          </a:p>
          <a:p>
            <a:pPr eaLnBrk="1" hangingPunct="1">
              <a:lnSpc>
                <a:spcPct val="120000"/>
              </a:lnSpc>
              <a:spcBef>
                <a:spcPct val="0"/>
              </a:spcBef>
              <a:buNone/>
            </a:pPr>
            <a:r>
              <a:rPr lang="en-US" altLang="de-DE" sz="1800" dirty="0" smtClean="0">
                <a:ea typeface="Cambria Math"/>
                <a:sym typeface="Symbol"/>
              </a:rPr>
              <a:t>For simplicity, we will discard these time labels and look at the static projections shown below</a:t>
            </a:r>
            <a:endParaRPr lang="de-DE" altLang="de-DE" sz="1800" dirty="0">
              <a:ea typeface="Cambria Math"/>
              <a:sym typeface="Symbol"/>
            </a:endParaRPr>
          </a:p>
        </p:txBody>
      </p:sp>
      <p:sp>
        <p:nvSpPr>
          <p:cNvPr id="2" name="Rechteck 1"/>
          <p:cNvSpPr/>
          <p:nvPr/>
        </p:nvSpPr>
        <p:spPr bwMode="auto">
          <a:xfrm>
            <a:off x="755576" y="2852936"/>
            <a:ext cx="1358012"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10728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Degree</a:t>
            </a:r>
            <a:r>
              <a:rPr lang="de-DE" altLang="de-DE" dirty="0" smtClean="0">
                <a:ea typeface="ＭＳ Ｐゴシック" pitchFamily="34" charset="-128"/>
              </a:rPr>
              <a:t> </a:t>
            </a:r>
            <a:r>
              <a:rPr lang="de-DE" altLang="de-DE" dirty="0" err="1" smtClean="0">
                <a:ea typeface="ＭＳ Ｐゴシック" pitchFamily="34" charset="-128"/>
              </a:rPr>
              <a:t>distributions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static</a:t>
            </a:r>
            <a:r>
              <a:rPr lang="de-DE" altLang="de-DE" dirty="0" smtClean="0">
                <a:ea typeface="ＭＳ Ｐゴシック" pitchFamily="34" charset="-128"/>
              </a:rPr>
              <a:t> </a:t>
            </a:r>
            <a:r>
              <a:rPr lang="de-DE" altLang="de-DE" dirty="0" err="1" smtClean="0">
                <a:ea typeface="ＭＳ Ｐゴシック" pitchFamily="34" charset="-128"/>
              </a:rPr>
              <a:t>graph</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24</a:t>
            </a:fld>
            <a:endParaRPr lang="de-DE" altLang="de-DE" sz="1000" smtClean="0"/>
          </a:p>
        </p:txBody>
      </p:sp>
      <p:sp>
        <p:nvSpPr>
          <p:cNvPr id="11" name="Text Box 4"/>
          <p:cNvSpPr txBox="1">
            <a:spLocks noChangeArrowheads="1"/>
          </p:cNvSpPr>
          <p:nvPr/>
        </p:nvSpPr>
        <p:spPr bwMode="auto">
          <a:xfrm>
            <a:off x="194790" y="3212976"/>
            <a:ext cx="285777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a:t>c</a:t>
            </a:r>
            <a:r>
              <a:rPr lang="en-US" sz="1800" dirty="0"/>
              <a:t>, The number of people who have </a:t>
            </a:r>
            <a:r>
              <a:rPr lang="en-US" sz="1800" i="1" dirty="0"/>
              <a:t>k</a:t>
            </a:r>
            <a:r>
              <a:rPr lang="en-US" sz="1800" dirty="0"/>
              <a:t> </a:t>
            </a:r>
            <a:r>
              <a:rPr lang="en-US" sz="1800" dirty="0" smtClean="0"/>
              <a:t>neighbors </a:t>
            </a:r>
            <a:r>
              <a:rPr lang="en-US" sz="1800" dirty="0"/>
              <a:t>in the static people–contact graph </a:t>
            </a:r>
            <a:r>
              <a:rPr lang="en-US" sz="1800" baseline="-25000" dirty="0"/>
              <a:t>P</a:t>
            </a:r>
            <a:r>
              <a:rPr lang="en-US" sz="1800" dirty="0"/>
              <a:t> on log–log scale</a:t>
            </a:r>
            <a:r>
              <a:rPr lang="en-US" sz="1800" dirty="0" smtClean="0"/>
              <a:t>.</a:t>
            </a:r>
          </a:p>
          <a:p>
            <a:pPr eaLnBrk="1" hangingPunct="1">
              <a:lnSpc>
                <a:spcPct val="120000"/>
              </a:lnSpc>
              <a:spcBef>
                <a:spcPct val="0"/>
              </a:spcBef>
              <a:buNone/>
            </a:pPr>
            <a:endParaRPr lang="en-US" sz="1800" dirty="0"/>
          </a:p>
          <a:p>
            <a:pPr eaLnBrk="1" hangingPunct="1">
              <a:lnSpc>
                <a:spcPct val="120000"/>
              </a:lnSpc>
              <a:spcBef>
                <a:spcPct val="0"/>
              </a:spcBef>
              <a:buNone/>
            </a:pPr>
            <a:r>
              <a:rPr lang="en-US" sz="1800" dirty="0" smtClean="0"/>
              <a:t>This network resembles a small-world network.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4704"/>
            <a:ext cx="580159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5866724" y="676472"/>
            <a:ext cx="285777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b="1" dirty="0" smtClean="0"/>
              <a:t>d</a:t>
            </a:r>
            <a:r>
              <a:rPr lang="en-US" sz="1800" dirty="0"/>
              <a:t>, The in and out degree distributions of the locations network </a:t>
            </a:r>
            <a:r>
              <a:rPr lang="en-US" sz="1800" i="1" dirty="0"/>
              <a:t>G</a:t>
            </a:r>
            <a:r>
              <a:rPr lang="en-US" sz="1800" baseline="-25000" dirty="0"/>
              <a:t>L</a:t>
            </a:r>
            <a:r>
              <a:rPr lang="en-US" sz="1800" dirty="0"/>
              <a:t>. </a:t>
            </a:r>
            <a:endParaRPr lang="en-US" sz="1800" dirty="0" smtClean="0"/>
          </a:p>
          <a:p>
            <a:pPr eaLnBrk="1" hangingPunct="1">
              <a:lnSpc>
                <a:spcPct val="120000"/>
              </a:lnSpc>
              <a:spcBef>
                <a:spcPct val="0"/>
              </a:spcBef>
              <a:buNone/>
            </a:pPr>
            <a:r>
              <a:rPr lang="en-US" sz="1800" dirty="0" smtClean="0"/>
              <a:t>This network resembles a scale-free network with a power-law </a:t>
            </a:r>
            <a:r>
              <a:rPr lang="en-US" sz="1800" dirty="0"/>
              <a:t>distribution. The slope of the straight-line graph is -2.8.</a:t>
            </a:r>
            <a:endParaRPr lang="de-DE" altLang="de-DE" sz="1800" dirty="0">
              <a:ea typeface="Cambria Math"/>
              <a:sym typeface="Symbol"/>
            </a:endParaRPr>
          </a:p>
        </p:txBody>
      </p:sp>
      <p:sp>
        <p:nvSpPr>
          <p:cNvPr id="13" name="Text Box 4"/>
          <p:cNvSpPr txBox="1">
            <a:spLocks noChangeArrowheads="1"/>
          </p:cNvSpPr>
          <p:nvPr/>
        </p:nvSpPr>
        <p:spPr bwMode="auto">
          <a:xfrm>
            <a:off x="3347864" y="3573016"/>
            <a:ext cx="547260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scale-free</a:t>
            </a:r>
            <a:r>
              <a:rPr lang="de-DE" altLang="de-DE" sz="1800" dirty="0" smtClean="0">
                <a:ea typeface="Cambria Math"/>
                <a:sym typeface="Symbol"/>
              </a:rPr>
              <a:t> </a:t>
            </a:r>
            <a:r>
              <a:rPr lang="de-DE" altLang="de-DE" sz="1800" dirty="0" err="1" smtClean="0">
                <a:ea typeface="Cambria Math"/>
                <a:sym typeface="Symbol"/>
              </a:rPr>
              <a:t>nature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localization</a:t>
            </a:r>
            <a:r>
              <a:rPr lang="de-DE" altLang="de-DE" sz="1800" dirty="0" smtClean="0">
                <a:ea typeface="Cambria Math"/>
                <a:sym typeface="Symbol"/>
              </a:rPr>
              <a:t> </a:t>
            </a:r>
            <a:r>
              <a:rPr lang="de-DE" altLang="de-DE" sz="1800" dirty="0" err="1" smtClean="0">
                <a:ea typeface="Cambria Math"/>
                <a:sym typeface="Symbol"/>
              </a:rPr>
              <a:t>network</a:t>
            </a:r>
            <a:r>
              <a:rPr lang="de-DE" altLang="de-DE" sz="1800" dirty="0" smtClean="0">
                <a:ea typeface="Cambria Math"/>
                <a:sym typeface="Symbol"/>
              </a:rPr>
              <a:t> </a:t>
            </a:r>
            <a:r>
              <a:rPr lang="de-DE" altLang="de-DE" sz="1800" dirty="0" err="1" smtClean="0">
                <a:ea typeface="Cambria Math"/>
                <a:sym typeface="Symbol"/>
              </a:rPr>
              <a:t>reflects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capacity</a:t>
            </a:r>
            <a:r>
              <a:rPr lang="de-DE" altLang="de-DE" sz="1800" dirty="0" smtClean="0">
                <a:ea typeface="Cambria Math"/>
                <a:sym typeface="Symbol"/>
              </a:rPr>
              <a:t> </a:t>
            </a:r>
            <a:r>
              <a:rPr lang="de-DE" altLang="de-DE" sz="1800" dirty="0" err="1" smtClean="0">
                <a:ea typeface="Cambria Math"/>
                <a:sym typeface="Symbol"/>
              </a:rPr>
              <a:t>distribution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locations</a:t>
            </a:r>
            <a:r>
              <a:rPr lang="de-DE" altLang="de-DE" sz="1800" dirty="0" smtClean="0">
                <a:ea typeface="Cambria Math"/>
                <a:sym typeface="Symbol"/>
              </a:rPr>
              <a:t>.</a:t>
            </a:r>
          </a:p>
          <a:p>
            <a:pPr eaLnBrk="1" hangingPunct="1">
              <a:lnSpc>
                <a:spcPct val="120000"/>
              </a:lnSpc>
              <a:spcBef>
                <a:spcPct val="0"/>
              </a:spcBef>
              <a:buNone/>
            </a:pPr>
            <a:r>
              <a:rPr lang="de-DE" altLang="de-DE" sz="1800" b="1" dirty="0" smtClean="0">
                <a:ea typeface="Cambria Math"/>
                <a:sym typeface="Symbol"/>
              </a:rPr>
              <a:t>Shopping </a:t>
            </a:r>
            <a:r>
              <a:rPr lang="de-DE" altLang="de-DE" sz="1800" b="1" dirty="0" err="1" smtClean="0">
                <a:ea typeface="Cambria Math"/>
                <a:sym typeface="Symbol"/>
              </a:rPr>
              <a:t>malls</a:t>
            </a:r>
            <a:r>
              <a:rPr lang="de-DE" altLang="de-DE" sz="1800" b="1" dirty="0" smtClean="0">
                <a:ea typeface="Cambria Math"/>
                <a:sym typeface="Symbol"/>
              </a:rPr>
              <a:t> </a:t>
            </a:r>
            <a:r>
              <a:rPr lang="de-DE" altLang="de-DE" sz="1800" dirty="0" err="1" smtClean="0">
                <a:ea typeface="Cambria Math"/>
                <a:sym typeface="Symbol"/>
              </a:rPr>
              <a:t>take</a:t>
            </a:r>
            <a:r>
              <a:rPr lang="de-DE" altLang="de-DE" sz="1800" dirty="0" smtClean="0">
                <a:ea typeface="Cambria Math"/>
                <a:sym typeface="Symbol"/>
              </a:rPr>
              <a:t> </a:t>
            </a:r>
            <a:r>
              <a:rPr lang="de-DE" altLang="de-DE" sz="1800" dirty="0" err="1" smtClean="0">
                <a:ea typeface="Cambria Math"/>
                <a:sym typeface="Symbol"/>
              </a:rPr>
              <a:t>up</a:t>
            </a:r>
            <a:r>
              <a:rPr lang="de-DE" altLang="de-DE" sz="1800" dirty="0" smtClean="0">
                <a:ea typeface="Cambria Math"/>
                <a:sym typeface="Symbol"/>
              </a:rPr>
              <a:t> large </a:t>
            </a:r>
            <a:r>
              <a:rPr lang="de-DE" altLang="de-DE" sz="1800" dirty="0" err="1" smtClean="0">
                <a:ea typeface="Cambria Math"/>
                <a:sym typeface="Symbol"/>
              </a:rPr>
              <a:t>numbers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people</a:t>
            </a:r>
            <a:r>
              <a:rPr lang="de-DE" altLang="de-DE" sz="1800" dirty="0" smtClean="0">
                <a:ea typeface="Cambria Math"/>
                <a:sym typeface="Symbol"/>
              </a:rPr>
              <a:t> </a:t>
            </a:r>
            <a:r>
              <a:rPr lang="de-DE" altLang="de-DE" sz="1800" dirty="0" err="1" smtClean="0">
                <a:ea typeface="Cambria Math"/>
                <a:sym typeface="Symbol"/>
              </a:rPr>
              <a:t>who</a:t>
            </a:r>
            <a:r>
              <a:rPr lang="de-DE" altLang="de-DE" sz="1800" dirty="0" smtClean="0">
                <a:ea typeface="Cambria Math"/>
                <a:sym typeface="Symbol"/>
              </a:rPr>
              <a:t> </a:t>
            </a:r>
            <a:r>
              <a:rPr lang="de-DE" altLang="de-DE" sz="1800" dirty="0" err="1" smtClean="0">
                <a:ea typeface="Cambria Math"/>
                <a:sym typeface="Symbol"/>
              </a:rPr>
              <a:t>normally</a:t>
            </a:r>
            <a:r>
              <a:rPr lang="de-DE" altLang="de-DE" sz="1800" dirty="0" smtClean="0">
                <a:ea typeface="Cambria Math"/>
                <a:sym typeface="Symbol"/>
              </a:rPr>
              <a:t> live in </a:t>
            </a:r>
            <a:r>
              <a:rPr lang="de-DE" altLang="de-DE" sz="1800" b="1" dirty="0" err="1" smtClean="0">
                <a:ea typeface="Cambria Math"/>
                <a:sym typeface="Symbol"/>
              </a:rPr>
              <a:t>small</a:t>
            </a:r>
            <a:r>
              <a:rPr lang="de-DE" altLang="de-DE" sz="1800" b="1" dirty="0" smtClean="0">
                <a:ea typeface="Cambria Math"/>
                <a:sym typeface="Symbol"/>
              </a:rPr>
              <a:t> </a:t>
            </a:r>
            <a:r>
              <a:rPr lang="de-DE" altLang="de-DE" sz="1800" b="1" dirty="0" err="1" smtClean="0">
                <a:ea typeface="Cambria Math"/>
                <a:sym typeface="Symbol"/>
              </a:rPr>
              <a:t>homes</a:t>
            </a:r>
            <a:r>
              <a:rPr lang="de-DE" altLang="de-DE" sz="1800" dirty="0" smtClean="0">
                <a:ea typeface="Cambria Math"/>
                <a:sym typeface="Symbol"/>
              </a:rPr>
              <a:t>.</a:t>
            </a:r>
            <a:endParaRPr lang="de-DE" altLang="de-DE" sz="1800" dirty="0">
              <a:ea typeface="Cambria Math"/>
              <a:sym typeface="Symbol"/>
            </a:endParaRPr>
          </a:p>
        </p:txBody>
      </p:sp>
    </p:spTree>
    <p:extLst>
      <p:ext uri="{BB962C8B-B14F-4D97-AF65-F5344CB8AC3E}">
        <p14:creationId xmlns:p14="http://schemas.microsoft.com/office/powerpoint/2010/main" val="2284584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Effects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removing</a:t>
            </a:r>
            <a:r>
              <a:rPr lang="de-DE" altLang="de-DE" dirty="0" smtClean="0">
                <a:ea typeface="ＭＳ Ｐゴシック" pitchFamily="34" charset="-128"/>
              </a:rPr>
              <a:t> high-</a:t>
            </a:r>
            <a:r>
              <a:rPr lang="de-DE" altLang="de-DE" dirty="0" err="1" smtClean="0">
                <a:ea typeface="ＭＳ Ｐゴシック" pitchFamily="34" charset="-128"/>
              </a:rPr>
              <a:t>degree</a:t>
            </a:r>
            <a:r>
              <a:rPr lang="de-DE" altLang="de-DE" dirty="0" smtClean="0">
                <a:ea typeface="ＭＳ Ｐゴシック" pitchFamily="34" charset="-128"/>
              </a:rPr>
              <a:t> </a:t>
            </a:r>
            <a:r>
              <a:rPr lang="de-DE" altLang="de-DE" dirty="0" err="1" smtClean="0">
                <a:ea typeface="ＭＳ Ｐゴシック" pitchFamily="34" charset="-128"/>
              </a:rPr>
              <a:t>vertices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25</a:t>
            </a:fld>
            <a:endParaRPr lang="de-DE" altLang="de-DE" sz="1000" smtClean="0"/>
          </a:p>
        </p:txBody>
      </p:sp>
      <p:sp>
        <p:nvSpPr>
          <p:cNvPr id="13" name="Text Box 4"/>
          <p:cNvSpPr txBox="1">
            <a:spLocks noChangeArrowheads="1"/>
          </p:cNvSpPr>
          <p:nvPr/>
        </p:nvSpPr>
        <p:spPr bwMode="auto">
          <a:xfrm>
            <a:off x="4701376" y="2748984"/>
            <a:ext cx="404083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-&gt; </a:t>
            </a:r>
            <a:r>
              <a:rPr lang="de-DE" altLang="de-DE" sz="1800" dirty="0" err="1" smtClean="0">
                <a:ea typeface="Cambria Math"/>
                <a:sym typeface="Symbol"/>
              </a:rPr>
              <a:t>even</a:t>
            </a:r>
            <a:r>
              <a:rPr lang="de-DE" altLang="de-DE" sz="1800" dirty="0" smtClean="0">
                <a:ea typeface="Cambria Math"/>
                <a:sym typeface="Symbol"/>
              </a:rPr>
              <a:t> </a:t>
            </a:r>
            <a:r>
              <a:rPr lang="de-DE" altLang="de-DE" sz="1800" dirty="0" err="1" smtClean="0">
                <a:ea typeface="Cambria Math"/>
                <a:sym typeface="Symbol"/>
              </a:rPr>
              <a:t>when</a:t>
            </a:r>
            <a:r>
              <a:rPr lang="de-DE" altLang="de-DE" sz="1800" dirty="0" smtClean="0">
                <a:ea typeface="Cambria Math"/>
                <a:sym typeface="Symbol"/>
              </a:rPr>
              <a:t> all </a:t>
            </a:r>
            <a:r>
              <a:rPr lang="de-DE" altLang="de-DE" sz="1800" dirty="0" err="1" smtClean="0">
                <a:ea typeface="Cambria Math"/>
                <a:sym typeface="Symbol"/>
              </a:rPr>
              <a:t>vertices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degree</a:t>
            </a:r>
            <a:r>
              <a:rPr lang="de-DE" altLang="de-DE" sz="1800" dirty="0" smtClean="0">
                <a:ea typeface="Cambria Math"/>
                <a:sym typeface="Symbol"/>
              </a:rPr>
              <a:t> 11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higher</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removed</a:t>
            </a:r>
            <a:r>
              <a:rPr lang="de-DE" altLang="de-DE" sz="1800" dirty="0" smtClean="0">
                <a:ea typeface="Cambria Math"/>
                <a:sym typeface="Symbol"/>
              </a:rPr>
              <a:t>, a </a:t>
            </a:r>
            <a:r>
              <a:rPr lang="de-DE" altLang="de-DE" sz="1800" dirty="0" err="1" smtClean="0">
                <a:ea typeface="Cambria Math"/>
                <a:sym typeface="Symbol"/>
              </a:rPr>
              <a:t>unique</a:t>
            </a:r>
            <a:r>
              <a:rPr lang="de-DE" altLang="de-DE" sz="1800" dirty="0" smtClean="0">
                <a:ea typeface="Cambria Math"/>
                <a:sym typeface="Symbol"/>
              </a:rPr>
              <a:t> </a:t>
            </a:r>
            <a:r>
              <a:rPr lang="de-DE" altLang="de-DE" sz="1800" dirty="0" err="1" smtClean="0">
                <a:ea typeface="Cambria Math"/>
                <a:sym typeface="Symbol"/>
              </a:rPr>
              <a:t>giant</a:t>
            </a:r>
            <a:r>
              <a:rPr lang="de-DE" altLang="de-DE" sz="1800" dirty="0" smtClean="0">
                <a:ea typeface="Cambria Math"/>
                <a:sym typeface="Symbol"/>
              </a:rPr>
              <a:t> </a:t>
            </a:r>
            <a:r>
              <a:rPr lang="de-DE" altLang="de-DE" sz="1800" dirty="0" err="1" smtClean="0">
                <a:ea typeface="Cambria Math"/>
                <a:sym typeface="Symbol"/>
              </a:rPr>
              <a:t>component</a:t>
            </a:r>
            <a:r>
              <a:rPr lang="de-DE" altLang="de-DE" sz="1800" dirty="0" smtClean="0">
                <a:ea typeface="Cambria Math"/>
                <a:sym typeface="Symbol"/>
              </a:rPr>
              <a:t> </a:t>
            </a:r>
            <a:r>
              <a:rPr lang="de-DE" altLang="de-DE" sz="1800" dirty="0" err="1" smtClean="0">
                <a:ea typeface="Cambria Math"/>
                <a:sym typeface="Symbol"/>
              </a:rPr>
              <a:t>persists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Thus, </a:t>
            </a:r>
            <a:r>
              <a:rPr lang="de-DE" altLang="de-DE" sz="1800" dirty="0" err="1" smtClean="0">
                <a:ea typeface="Cambria Math"/>
                <a:sym typeface="Symbol"/>
              </a:rPr>
              <a:t>any</a:t>
            </a:r>
            <a:r>
              <a:rPr lang="de-DE" altLang="de-DE" sz="1800" dirty="0" smtClean="0">
                <a:ea typeface="Cambria Math"/>
                <a:sym typeface="Symbol"/>
              </a:rPr>
              <a:t> </a:t>
            </a:r>
            <a:r>
              <a:rPr lang="de-DE" altLang="de-DE" sz="1800" dirty="0" err="1" smtClean="0">
                <a:ea typeface="Cambria Math"/>
                <a:sym typeface="Symbol"/>
              </a:rPr>
              <a:t>effective</a:t>
            </a:r>
            <a:r>
              <a:rPr lang="de-DE" altLang="de-DE" sz="1800" dirty="0" smtClean="0">
                <a:ea typeface="Cambria Math"/>
                <a:sym typeface="Symbol"/>
              </a:rPr>
              <a:t> </a:t>
            </a:r>
            <a:r>
              <a:rPr lang="de-DE" altLang="de-DE" sz="1800" dirty="0" err="1" smtClean="0">
                <a:ea typeface="Cambria Math"/>
                <a:sym typeface="Symbol"/>
              </a:rPr>
              <a:t>vaccination</a:t>
            </a:r>
            <a:r>
              <a:rPr lang="de-DE" altLang="de-DE" sz="1800" dirty="0" smtClean="0">
                <a:ea typeface="Cambria Math"/>
                <a:sym typeface="Symbol"/>
              </a:rPr>
              <a:t> </a:t>
            </a:r>
            <a:r>
              <a:rPr lang="de-DE" altLang="de-DE" sz="1800" dirty="0" err="1" smtClean="0">
                <a:ea typeface="Cambria Math"/>
                <a:sym typeface="Symbol"/>
              </a:rPr>
              <a:t>strategy</a:t>
            </a:r>
            <a:r>
              <a:rPr lang="de-DE" altLang="de-DE" sz="1800" dirty="0" smtClean="0">
                <a:ea typeface="Cambria Math"/>
                <a:sym typeface="Symbol"/>
              </a:rPr>
              <a:t> must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mass</a:t>
            </a:r>
            <a:r>
              <a:rPr lang="de-DE" altLang="de-DE" sz="1800" dirty="0" smtClean="0">
                <a:ea typeface="Cambria Math"/>
                <a:sym typeface="Symbol"/>
              </a:rPr>
              <a:t> </a:t>
            </a:r>
            <a:r>
              <a:rPr lang="de-DE" altLang="de-DE" sz="1800" dirty="0" err="1" smtClean="0">
                <a:ea typeface="Cambria Math"/>
                <a:sym typeface="Symbol"/>
              </a:rPr>
              <a:t>vaccination</a:t>
            </a:r>
            <a:r>
              <a:rPr lang="de-DE" altLang="de-DE" sz="1800" dirty="0" smtClean="0">
                <a:ea typeface="Cambria Math"/>
                <a:sym typeface="Symbol"/>
              </a:rPr>
              <a:t>.</a:t>
            </a:r>
            <a:endParaRPr lang="de-DE" altLang="de-DE" sz="1800" dirty="0">
              <a:ea typeface="Cambria Math"/>
              <a:sym typeface="Symbo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48" y="2529462"/>
            <a:ext cx="3571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4"/>
          <p:cNvSpPr txBox="1">
            <a:spLocks noChangeArrowheads="1"/>
          </p:cNvSpPr>
          <p:nvPr/>
        </p:nvSpPr>
        <p:spPr bwMode="auto">
          <a:xfrm>
            <a:off x="251520" y="692696"/>
            <a:ext cx="84906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Can </a:t>
            </a:r>
            <a:r>
              <a:rPr lang="de-DE" altLang="de-DE" sz="1800" dirty="0" err="1" smtClean="0">
                <a:ea typeface="Cambria Math"/>
                <a:sym typeface="Symbol"/>
              </a:rPr>
              <a:t>one</a:t>
            </a:r>
            <a:r>
              <a:rPr lang="de-DE" altLang="de-DE" sz="1800" dirty="0">
                <a:ea typeface="Cambria Math"/>
                <a:sym typeface="Symbol"/>
              </a:rPr>
              <a:t> </a:t>
            </a:r>
            <a:r>
              <a:rPr lang="de-DE" altLang="de-DE" sz="1800" dirty="0" smtClean="0">
                <a:ea typeface="Cambria Math"/>
                <a:sym typeface="Symbol"/>
              </a:rPr>
              <a:t>e.g. </a:t>
            </a:r>
            <a:r>
              <a:rPr lang="de-DE" altLang="de-DE" sz="1800" dirty="0" err="1" smtClean="0">
                <a:ea typeface="Cambria Math"/>
                <a:sym typeface="Symbol"/>
              </a:rPr>
              <a:t>prevent</a:t>
            </a:r>
            <a:r>
              <a:rPr lang="de-DE" altLang="de-DE" sz="1800" dirty="0" smtClean="0">
                <a:ea typeface="Cambria Math"/>
                <a:sym typeface="Symbol"/>
              </a:rPr>
              <a:t> </a:t>
            </a:r>
            <a:r>
              <a:rPr lang="de-DE" altLang="de-DE" sz="1800" dirty="0" err="1" smtClean="0">
                <a:ea typeface="Cambria Math"/>
                <a:sym typeface="Symbol"/>
              </a:rPr>
              <a:t>disease</a:t>
            </a:r>
            <a:r>
              <a:rPr lang="de-DE" altLang="de-DE" sz="1800" dirty="0" smtClean="0">
                <a:ea typeface="Cambria Math"/>
                <a:sym typeface="Symbol"/>
              </a:rPr>
              <a:t> </a:t>
            </a:r>
            <a:r>
              <a:rPr lang="de-DE" altLang="de-DE" sz="1800" dirty="0" err="1" smtClean="0">
                <a:ea typeface="Cambria Math"/>
                <a:sym typeface="Symbol"/>
              </a:rPr>
              <a:t>propagation</a:t>
            </a:r>
            <a:r>
              <a:rPr lang="de-DE" altLang="de-DE" sz="1800" dirty="0" smtClean="0">
                <a:ea typeface="Cambria Math"/>
                <a:sym typeface="Symbol"/>
              </a:rPr>
              <a:t> in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social</a:t>
            </a:r>
            <a:r>
              <a:rPr lang="de-DE" altLang="de-DE" sz="1800" dirty="0" smtClean="0">
                <a:ea typeface="Cambria Math"/>
                <a:sym typeface="Symbol"/>
              </a:rPr>
              <a:t> </a:t>
            </a:r>
            <a:r>
              <a:rPr lang="de-DE" altLang="de-DE" sz="1800" dirty="0" err="1" smtClean="0">
                <a:ea typeface="Cambria Math"/>
                <a:sym typeface="Symbol"/>
              </a:rPr>
              <a:t>network</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vaccinating</a:t>
            </a:r>
            <a:r>
              <a:rPr lang="de-DE" altLang="de-DE" sz="1800" dirty="0" smtClean="0">
                <a:ea typeface="Cambria Math"/>
                <a:sym typeface="Symbol"/>
              </a:rPr>
              <a:t> (</a:t>
            </a:r>
            <a:r>
              <a:rPr lang="de-DE" altLang="de-DE" sz="1800" dirty="0" err="1" smtClean="0">
                <a:ea typeface="Cambria Math"/>
                <a:sym typeface="Symbol"/>
              </a:rPr>
              <a:t>or</a:t>
            </a:r>
            <a:r>
              <a:rPr lang="de-DE" altLang="de-DE" sz="1800" dirty="0" smtClean="0">
                <a:ea typeface="Cambria Math"/>
                <a:sym typeface="Symbol"/>
              </a:rPr>
              <a:t> </a:t>
            </a:r>
            <a:r>
              <a:rPr lang="de-DE" altLang="de-DE" sz="1800" dirty="0" err="1" smtClean="0">
                <a:ea typeface="Cambria Math"/>
                <a:sym typeface="Symbol"/>
              </a:rPr>
              <a:t>putting</a:t>
            </a:r>
            <a:r>
              <a:rPr lang="de-DE" altLang="de-DE" sz="1800" dirty="0" smtClean="0">
                <a:ea typeface="Cambria Math"/>
                <a:sym typeface="Symbol"/>
              </a:rPr>
              <a:t> </a:t>
            </a:r>
            <a:r>
              <a:rPr lang="de-DE" altLang="de-DE" sz="1800" dirty="0" err="1" smtClean="0">
                <a:ea typeface="Cambria Math"/>
                <a:sym typeface="Symbol"/>
              </a:rPr>
              <a:t>into</a:t>
            </a:r>
            <a:r>
              <a:rPr lang="de-DE" altLang="de-DE" sz="1800" dirty="0" smtClean="0">
                <a:ea typeface="Cambria Math"/>
                <a:sym typeface="Symbol"/>
              </a:rPr>
              <a:t> </a:t>
            </a:r>
            <a:r>
              <a:rPr lang="de-DE" altLang="de-DE" sz="1800" dirty="0" err="1" smtClean="0">
                <a:ea typeface="Cambria Math"/>
                <a:sym typeface="Symbol"/>
              </a:rPr>
              <a:t>quarantine</a:t>
            </a:r>
            <a:r>
              <a:rPr lang="de-DE" altLang="de-DE" sz="1800" dirty="0" smtClean="0">
                <a:ea typeface="Cambria Math"/>
                <a:sym typeface="Symbol"/>
              </a:rPr>
              <a:t>) a </a:t>
            </a:r>
            <a:r>
              <a:rPr lang="de-DE" altLang="de-DE" sz="1800" dirty="0" err="1" smtClean="0">
                <a:ea typeface="Cambria Math"/>
                <a:sym typeface="Symbol"/>
              </a:rPr>
              <a:t>small</a:t>
            </a:r>
            <a:r>
              <a:rPr lang="de-DE" altLang="de-DE" sz="1800" dirty="0" smtClean="0">
                <a:ea typeface="Cambria Math"/>
                <a:sym typeface="Symbol"/>
              </a:rPr>
              <a:t>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high-</a:t>
            </a:r>
            <a:r>
              <a:rPr lang="de-DE" altLang="de-DE" sz="1800" dirty="0" err="1" smtClean="0">
                <a:ea typeface="Cambria Math"/>
                <a:sym typeface="Symbol"/>
              </a:rPr>
              <a:t>degree</a:t>
            </a:r>
            <a:r>
              <a:rPr lang="de-DE" altLang="de-DE" sz="1800" dirty="0" smtClean="0">
                <a:ea typeface="Cambria Math"/>
                <a:sym typeface="Symbol"/>
              </a:rPr>
              <a:t> </a:t>
            </a:r>
            <a:r>
              <a:rPr lang="de-DE" altLang="de-DE" sz="1800" dirty="0" err="1" smtClean="0">
                <a:ea typeface="Cambria Math"/>
                <a:sym typeface="Symbol"/>
              </a:rPr>
              <a:t>vertices</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-&gt; </a:t>
            </a:r>
            <a:r>
              <a:rPr lang="de-DE" altLang="de-DE" sz="1800" dirty="0" err="1" smtClean="0">
                <a:ea typeface="Cambria Math"/>
                <a:sym typeface="Symbol"/>
              </a:rPr>
              <a:t>investigate</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size</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giant</a:t>
            </a:r>
            <a:r>
              <a:rPr lang="de-DE" altLang="de-DE" sz="1800" dirty="0" smtClean="0">
                <a:ea typeface="Cambria Math"/>
                <a:sym typeface="Symbol"/>
              </a:rPr>
              <a:t> </a:t>
            </a:r>
            <a:r>
              <a:rPr lang="de-DE" altLang="de-DE" sz="1800" dirty="0" err="1" smtClean="0">
                <a:ea typeface="Cambria Math"/>
                <a:sym typeface="Symbol"/>
              </a:rPr>
              <a:t>component</a:t>
            </a:r>
            <a:r>
              <a:rPr lang="de-DE" altLang="de-DE" sz="1800" dirty="0" smtClean="0">
                <a:ea typeface="Cambria Math"/>
                <a:sym typeface="Symbol"/>
              </a:rPr>
              <a:t> after </a:t>
            </a:r>
            <a:r>
              <a:rPr lang="de-DE" altLang="de-DE" sz="1800" dirty="0" err="1" smtClean="0">
                <a:ea typeface="Cambria Math"/>
                <a:sym typeface="Symbol"/>
              </a:rPr>
              <a:t>removing</a:t>
            </a:r>
            <a:r>
              <a:rPr lang="de-DE" altLang="de-DE" sz="1800" dirty="0" smtClean="0">
                <a:ea typeface="Cambria Math"/>
                <a:sym typeface="Symbol"/>
              </a:rPr>
              <a:t> </a:t>
            </a:r>
            <a:r>
              <a:rPr lang="en-US" sz="1800" dirty="0"/>
              <a:t>from the bipartite graph </a:t>
            </a:r>
            <a:r>
              <a:rPr lang="en-US" sz="1800" i="1" dirty="0" smtClean="0"/>
              <a:t>G</a:t>
            </a:r>
            <a:r>
              <a:rPr lang="en-US" sz="1800" baseline="-25000" dirty="0" smtClean="0"/>
              <a:t>PL</a:t>
            </a:r>
            <a:r>
              <a:rPr lang="en-US" sz="1800" dirty="0" smtClean="0"/>
              <a:t> </a:t>
            </a:r>
            <a:r>
              <a:rPr lang="de-DE" altLang="de-DE" sz="1800" dirty="0" smtClean="0">
                <a:ea typeface="Cambria Math"/>
                <a:sym typeface="Symbol"/>
              </a:rPr>
              <a:t>all </a:t>
            </a:r>
            <a:r>
              <a:rPr lang="de-DE" altLang="de-DE" sz="1800" dirty="0" err="1" smtClean="0">
                <a:ea typeface="Cambria Math"/>
                <a:sym typeface="Symbol"/>
              </a:rPr>
              <a:t>vertices</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degree</a:t>
            </a:r>
            <a:r>
              <a:rPr lang="de-DE" altLang="de-DE" sz="1800" dirty="0" smtClean="0">
                <a:ea typeface="Cambria Math"/>
                <a:sym typeface="Symbol"/>
              </a:rPr>
              <a:t> </a:t>
            </a:r>
            <a:r>
              <a:rPr lang="de-DE" altLang="de-DE" sz="1800" dirty="0" err="1" smtClean="0">
                <a:ea typeface="Cambria Math"/>
                <a:sym typeface="Symbol"/>
              </a:rPr>
              <a:t>higher</a:t>
            </a:r>
            <a:r>
              <a:rPr lang="de-DE" altLang="de-DE" sz="1800" dirty="0" smtClean="0">
                <a:ea typeface="Cambria Math"/>
                <a:sym typeface="Symbol"/>
              </a:rPr>
              <a:t> </a:t>
            </a:r>
            <a:r>
              <a:rPr lang="de-DE" altLang="de-DE" sz="1800" dirty="0" err="1" smtClean="0">
                <a:ea typeface="Cambria Math"/>
                <a:sym typeface="Symbol"/>
              </a:rPr>
              <a:t>than</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a:t>
            </a:r>
            <a:endParaRPr lang="de-DE" altLang="de-DE" sz="1800" dirty="0">
              <a:ea typeface="Cambria Math"/>
              <a:sym typeface="Symbol"/>
            </a:endParaRPr>
          </a:p>
        </p:txBody>
      </p:sp>
    </p:spTree>
    <p:extLst>
      <p:ext uri="{BB962C8B-B14F-4D97-AF65-F5344CB8AC3E}">
        <p14:creationId xmlns:p14="http://schemas.microsoft.com/office/powerpoint/2010/main" val="3518961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4701376" y="706626"/>
            <a:ext cx="404083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en-US" sz="1800" dirty="0"/>
              <a:t>In </a:t>
            </a:r>
            <a:r>
              <a:rPr lang="en-US" sz="1800" b="1" dirty="0"/>
              <a:t>b</a:t>
            </a:r>
            <a:r>
              <a:rPr lang="en-US" sz="1800" dirty="0"/>
              <a:t> </a:t>
            </a:r>
            <a:r>
              <a:rPr lang="en-US" sz="1800" dirty="0" smtClean="0"/>
              <a:t>we </a:t>
            </a:r>
            <a:r>
              <a:rPr lang="en-US" sz="1800" dirty="0"/>
              <a:t>remove all locations with degree </a:t>
            </a:r>
            <a:r>
              <a:rPr lang="en-US" sz="1800" i="1" dirty="0"/>
              <a:t>k</a:t>
            </a:r>
            <a:r>
              <a:rPr lang="en-US" sz="1800" dirty="0"/>
              <a:t> or higher from </a:t>
            </a:r>
            <a:r>
              <a:rPr lang="en-US" sz="1800" i="1" dirty="0"/>
              <a:t>G</a:t>
            </a:r>
            <a:r>
              <a:rPr lang="en-US" sz="1800" baseline="-25000" dirty="0"/>
              <a:t>PL</a:t>
            </a:r>
            <a:r>
              <a:rPr lang="en-US" sz="1800" dirty="0"/>
              <a:t> and monitor the size of the largest connected component in the static people–contact graph induced by the remaining bipartite graph</a:t>
            </a:r>
            <a:endParaRPr lang="de-DE" altLang="de-DE" sz="1800" dirty="0">
              <a:ea typeface="Cambria Math"/>
              <a:sym typeface="Symbo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5" y="404664"/>
            <a:ext cx="39147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Effect</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removing</a:t>
            </a:r>
            <a:r>
              <a:rPr lang="de-DE" altLang="de-DE" dirty="0" smtClean="0">
                <a:ea typeface="ＭＳ Ｐゴシック" pitchFamily="34" charset="-128"/>
              </a:rPr>
              <a:t> </a:t>
            </a:r>
            <a:r>
              <a:rPr lang="de-DE" altLang="de-DE" dirty="0" err="1" smtClean="0">
                <a:ea typeface="ＭＳ Ｐゴシック" pitchFamily="34" charset="-128"/>
              </a:rPr>
              <a:t>most</a:t>
            </a:r>
            <a:r>
              <a:rPr lang="de-DE" altLang="de-DE" dirty="0" smtClean="0">
                <a:ea typeface="ＭＳ Ｐゴシック" pitchFamily="34" charset="-128"/>
              </a:rPr>
              <a:t> </a:t>
            </a:r>
            <a:r>
              <a:rPr lang="de-DE" altLang="de-DE" dirty="0" err="1" smtClean="0">
                <a:ea typeface="ＭＳ Ｐゴシック" pitchFamily="34" charset="-128"/>
              </a:rPr>
              <a:t>visited</a:t>
            </a:r>
            <a:r>
              <a:rPr lang="de-DE" altLang="de-DE" dirty="0" smtClean="0">
                <a:ea typeface="ＭＳ Ｐゴシック" pitchFamily="34" charset="-128"/>
              </a:rPr>
              <a:t> </a:t>
            </a:r>
            <a:r>
              <a:rPr lang="de-DE" altLang="de-DE" dirty="0" err="1" smtClean="0">
                <a:ea typeface="ＭＳ Ｐゴシック" pitchFamily="34" charset="-128"/>
              </a:rPr>
              <a:t>locations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26</a:t>
            </a:fld>
            <a:endParaRPr lang="de-DE" altLang="de-DE" sz="1000" smtClean="0"/>
          </a:p>
        </p:txBody>
      </p:sp>
      <p:sp>
        <p:nvSpPr>
          <p:cNvPr id="14" name="Text Box 4"/>
          <p:cNvSpPr txBox="1">
            <a:spLocks noChangeArrowheads="1"/>
          </p:cNvSpPr>
          <p:nvPr/>
        </p:nvSpPr>
        <p:spPr bwMode="auto">
          <a:xfrm>
            <a:off x="225301" y="3645024"/>
            <a:ext cx="84906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-&gt; Even </a:t>
            </a:r>
            <a:r>
              <a:rPr lang="de-DE" altLang="de-DE" sz="1800" dirty="0" err="1" smtClean="0">
                <a:ea typeface="Cambria Math"/>
                <a:sym typeface="Symbol"/>
              </a:rPr>
              <a:t>closing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most-</a:t>
            </a:r>
            <a:r>
              <a:rPr lang="de-DE" altLang="de-DE" sz="1800" dirty="0" err="1" smtClean="0">
                <a:ea typeface="Cambria Math"/>
                <a:sym typeface="Symbol"/>
              </a:rPr>
              <a:t>visited</a:t>
            </a:r>
            <a:r>
              <a:rPr lang="de-DE" altLang="de-DE" sz="1800" dirty="0" smtClean="0">
                <a:ea typeface="Cambria Math"/>
                <a:sym typeface="Symbol"/>
              </a:rPr>
              <a:t> </a:t>
            </a:r>
            <a:r>
              <a:rPr lang="de-DE" altLang="de-DE" sz="1800" dirty="0" err="1" smtClean="0">
                <a:ea typeface="Cambria Math"/>
                <a:sym typeface="Symbol"/>
              </a:rPr>
              <a:t>locations</a:t>
            </a:r>
            <a:r>
              <a:rPr lang="de-DE" altLang="de-DE" sz="1800" dirty="0" smtClean="0">
                <a:ea typeface="Cambria Math"/>
                <a:sym typeface="Symbol"/>
              </a:rPr>
              <a:t> – </a:t>
            </a:r>
            <a:r>
              <a:rPr lang="de-DE" altLang="de-DE" sz="1800" dirty="0" err="1" smtClean="0">
                <a:ea typeface="Cambria Math"/>
                <a:sym typeface="Symbol"/>
              </a:rPr>
              <a:t>or</a:t>
            </a:r>
            <a:r>
              <a:rPr lang="de-DE" altLang="de-DE" sz="1800" dirty="0" smtClean="0">
                <a:ea typeface="Cambria Math"/>
                <a:sym typeface="Symbol"/>
              </a:rPr>
              <a:t> </a:t>
            </a:r>
            <a:r>
              <a:rPr lang="de-DE" altLang="de-DE" sz="1800" dirty="0" err="1" smtClean="0">
                <a:ea typeface="Cambria Math"/>
                <a:sym typeface="Symbol"/>
              </a:rPr>
              <a:t>vaccinating</a:t>
            </a:r>
            <a:r>
              <a:rPr lang="de-DE" altLang="de-DE" sz="1800" dirty="0" smtClean="0">
                <a:ea typeface="Cambria Math"/>
                <a:sym typeface="Symbol"/>
              </a:rPr>
              <a:t> </a:t>
            </a:r>
            <a:r>
              <a:rPr lang="de-DE" altLang="de-DE" sz="1800" dirty="0" err="1" smtClean="0">
                <a:ea typeface="Cambria Math"/>
                <a:sym typeface="Symbol"/>
              </a:rPr>
              <a:t>everyone</a:t>
            </a:r>
            <a:r>
              <a:rPr lang="de-DE" altLang="de-DE" sz="1800" dirty="0" smtClean="0">
                <a:ea typeface="Cambria Math"/>
                <a:sym typeface="Symbol"/>
              </a:rPr>
              <a:t> </a:t>
            </a:r>
            <a:r>
              <a:rPr lang="de-DE" altLang="de-DE" sz="1800" dirty="0" err="1" smtClean="0">
                <a:ea typeface="Cambria Math"/>
                <a:sym typeface="Symbol"/>
              </a:rPr>
              <a:t>who</a:t>
            </a:r>
            <a:r>
              <a:rPr lang="de-DE" altLang="de-DE" sz="1800" dirty="0" smtClean="0">
                <a:ea typeface="Cambria Math"/>
                <a:sym typeface="Symbol"/>
              </a:rPr>
              <a:t> </a:t>
            </a:r>
            <a:r>
              <a:rPr lang="de-DE" altLang="de-DE" sz="1800" dirty="0" err="1" smtClean="0">
                <a:ea typeface="Cambria Math"/>
                <a:sym typeface="Symbol"/>
              </a:rPr>
              <a:t>visits</a:t>
            </a:r>
            <a:r>
              <a:rPr lang="de-DE" altLang="de-DE" sz="1800" dirty="0" smtClean="0">
                <a:ea typeface="Cambria Math"/>
                <a:sym typeface="Symbol"/>
              </a:rPr>
              <a:t> </a:t>
            </a:r>
            <a:r>
              <a:rPr lang="de-DE" altLang="de-DE" sz="1800" dirty="0" err="1" smtClean="0">
                <a:ea typeface="Cambria Math"/>
                <a:sym typeface="Symbol"/>
              </a:rPr>
              <a:t>them</a:t>
            </a:r>
            <a:r>
              <a:rPr lang="de-DE" altLang="de-DE" sz="1800" dirty="0" smtClean="0">
                <a:ea typeface="Cambria Math"/>
                <a:sym typeface="Symbol"/>
              </a:rPr>
              <a:t> – </a:t>
            </a:r>
            <a:r>
              <a:rPr lang="de-DE" altLang="de-DE" sz="1800" dirty="0" err="1" smtClean="0">
                <a:ea typeface="Cambria Math"/>
                <a:sym typeface="Symbol"/>
              </a:rPr>
              <a:t>does</a:t>
            </a:r>
            <a:r>
              <a:rPr lang="de-DE" altLang="de-DE" sz="1800" dirty="0" smtClean="0">
                <a:ea typeface="Cambria Math"/>
                <a:sym typeface="Symbol"/>
              </a:rPr>
              <a:t> not </a:t>
            </a:r>
            <a:r>
              <a:rPr lang="de-DE" altLang="de-DE" sz="1800" dirty="0" err="1" smtClean="0">
                <a:ea typeface="Cambria Math"/>
                <a:sym typeface="Symbol"/>
              </a:rPr>
              <a:t>shatter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induced</a:t>
            </a:r>
            <a:r>
              <a:rPr lang="de-DE" altLang="de-DE" sz="1800" dirty="0" smtClean="0">
                <a:ea typeface="Cambria Math"/>
                <a:sym typeface="Symbol"/>
              </a:rPr>
              <a:t> people-</a:t>
            </a:r>
            <a:r>
              <a:rPr lang="de-DE" altLang="de-DE" sz="1800" dirty="0" err="1" smtClean="0">
                <a:ea typeface="Cambria Math"/>
                <a:sym typeface="Symbol"/>
              </a:rPr>
              <a:t>contact</a:t>
            </a:r>
            <a:r>
              <a:rPr lang="de-DE" altLang="de-DE" sz="1800" dirty="0" smtClean="0">
                <a:ea typeface="Cambria Math"/>
                <a:sym typeface="Symbol"/>
              </a:rPr>
              <a:t> </a:t>
            </a:r>
            <a:r>
              <a:rPr lang="de-DE" altLang="de-DE" sz="1800" dirty="0" err="1" smtClean="0">
                <a:ea typeface="Cambria Math"/>
                <a:sym typeface="Symbol"/>
              </a:rPr>
              <a:t>graph</a:t>
            </a:r>
            <a:r>
              <a:rPr lang="de-DE" altLang="de-DE" sz="1800" dirty="0" smtClean="0">
                <a:ea typeface="Cambria Math"/>
                <a:sym typeface="Symbol"/>
              </a:rPr>
              <a:t> </a:t>
            </a:r>
            <a:r>
              <a:rPr lang="de-DE" altLang="de-DE" sz="1800" dirty="0" err="1" smtClean="0">
                <a:ea typeface="Cambria Math"/>
                <a:sym typeface="Symbol"/>
              </a:rPr>
              <a:t>until</a:t>
            </a:r>
            <a:r>
              <a:rPr lang="de-DE" altLang="de-DE" sz="1800" dirty="0" smtClean="0">
                <a:ea typeface="Cambria Math"/>
                <a:sym typeface="Symbol"/>
              </a:rPr>
              <a:t> large </a:t>
            </a:r>
            <a:r>
              <a:rPr lang="de-DE" altLang="de-DE" sz="1800" dirty="0" err="1" smtClean="0">
                <a:ea typeface="Cambria Math"/>
                <a:sym typeface="Symbol"/>
              </a:rPr>
              <a:t>fractions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population</a:t>
            </a:r>
            <a:r>
              <a:rPr lang="de-DE" altLang="de-DE" sz="1800" dirty="0" smtClean="0">
                <a:ea typeface="Cambria Math"/>
                <a:sym typeface="Symbol"/>
              </a:rPr>
              <a:t> </a:t>
            </a:r>
            <a:r>
              <a:rPr lang="de-DE" altLang="de-DE" sz="1800" dirty="0" err="1" smtClean="0">
                <a:ea typeface="Cambria Math"/>
                <a:sym typeface="Symbol"/>
              </a:rPr>
              <a:t>have</a:t>
            </a:r>
            <a:r>
              <a:rPr lang="de-DE" altLang="de-DE" sz="1800" dirty="0" smtClean="0">
                <a:ea typeface="Cambria Math"/>
                <a:sym typeface="Symbol"/>
              </a:rPr>
              <a:t> </a:t>
            </a:r>
            <a:r>
              <a:rPr lang="de-DE" altLang="de-DE" sz="1800" dirty="0" err="1" smtClean="0">
                <a:ea typeface="Cambria Math"/>
                <a:sym typeface="Symbol"/>
              </a:rPr>
              <a:t>been</a:t>
            </a:r>
            <a:r>
              <a:rPr lang="de-DE" altLang="de-DE" sz="1800" dirty="0" smtClean="0">
                <a:ea typeface="Cambria Math"/>
                <a:sym typeface="Symbol"/>
              </a:rPr>
              <a:t> </a:t>
            </a:r>
            <a:r>
              <a:rPr lang="de-DE" altLang="de-DE" sz="1800" dirty="0" err="1" smtClean="0">
                <a:ea typeface="Cambria Math"/>
                <a:sym typeface="Symbol"/>
              </a:rPr>
              <a:t>effected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Q: Can </a:t>
            </a:r>
            <a:r>
              <a:rPr lang="de-DE" altLang="de-DE" sz="1800" dirty="0" err="1" smtClean="0">
                <a:ea typeface="Cambria Math"/>
                <a:sym typeface="Symbol"/>
              </a:rPr>
              <a:t>epidemics</a:t>
            </a:r>
            <a:r>
              <a:rPr lang="de-DE" altLang="de-DE" sz="1800" dirty="0" smtClean="0">
                <a:ea typeface="Cambria Math"/>
                <a:sym typeface="Symbol"/>
              </a:rPr>
              <a:t> </a:t>
            </a:r>
            <a:r>
              <a:rPr lang="de-DE" altLang="de-DE" sz="1800" dirty="0" err="1" smtClean="0">
                <a:ea typeface="Cambria Math"/>
                <a:sym typeface="Symbol"/>
              </a:rPr>
              <a:t>be</a:t>
            </a:r>
            <a:r>
              <a:rPr lang="de-DE" altLang="de-DE" sz="1800" dirty="0" smtClean="0">
                <a:ea typeface="Cambria Math"/>
                <a:sym typeface="Symbol"/>
              </a:rPr>
              <a:t> </a:t>
            </a:r>
            <a:r>
              <a:rPr lang="de-DE" altLang="de-DE" sz="1800" dirty="0" err="1" smtClean="0">
                <a:ea typeface="Cambria Math"/>
                <a:sym typeface="Symbol"/>
              </a:rPr>
              <a:t>stopped</a:t>
            </a:r>
            <a:r>
              <a:rPr lang="de-DE" altLang="de-DE" sz="1800" dirty="0" smtClean="0">
                <a:ea typeface="Cambria Math"/>
                <a:sym typeface="Symbol"/>
              </a:rPr>
              <a:t> at all </a:t>
            </a:r>
            <a:r>
              <a:rPr lang="de-DE" altLang="de-DE" sz="1800" dirty="0" err="1" smtClean="0">
                <a:ea typeface="Cambria Math"/>
                <a:sym typeface="Symbol"/>
              </a:rPr>
              <a:t>without</a:t>
            </a:r>
            <a:r>
              <a:rPr lang="de-DE" altLang="de-DE" sz="1800" dirty="0" smtClean="0">
                <a:ea typeface="Cambria Math"/>
                <a:sym typeface="Symbol"/>
              </a:rPr>
              <a:t> </a:t>
            </a:r>
            <a:r>
              <a:rPr lang="de-DE" altLang="de-DE" sz="1800" dirty="0" err="1" smtClean="0">
                <a:ea typeface="Cambria Math"/>
                <a:sym typeface="Symbol"/>
              </a:rPr>
              <a:t>resorting</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mass</a:t>
            </a:r>
            <a:r>
              <a:rPr lang="de-DE" altLang="de-DE" sz="1800" dirty="0" smtClean="0">
                <a:ea typeface="Cambria Math"/>
                <a:sym typeface="Symbol"/>
              </a:rPr>
              <a:t> </a:t>
            </a:r>
            <a:r>
              <a:rPr lang="de-DE" altLang="de-DE" sz="1800" dirty="0" err="1" smtClean="0">
                <a:ea typeface="Cambria Math"/>
                <a:sym typeface="Symbol"/>
              </a:rPr>
              <a:t>vaccination</a:t>
            </a:r>
            <a:r>
              <a:rPr lang="de-DE" altLang="de-DE" sz="1800" dirty="0" smtClean="0">
                <a:ea typeface="Cambria Math"/>
                <a:sym typeface="Symbol"/>
              </a:rPr>
              <a:t>?</a:t>
            </a:r>
            <a:endParaRPr lang="de-DE" altLang="de-DE" sz="1800" dirty="0">
              <a:ea typeface="Cambria Math"/>
              <a:sym typeface="Symbol"/>
            </a:endParaRPr>
          </a:p>
        </p:txBody>
      </p:sp>
    </p:spTree>
    <p:extLst>
      <p:ext uri="{BB962C8B-B14F-4D97-AF65-F5344CB8AC3E}">
        <p14:creationId xmlns:p14="http://schemas.microsoft.com/office/powerpoint/2010/main" val="3648136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Early </a:t>
            </a:r>
            <a:r>
              <a:rPr lang="de-DE" altLang="de-DE" dirty="0" err="1" smtClean="0">
                <a:ea typeface="ＭＳ Ｐゴシック" pitchFamily="34" charset="-128"/>
              </a:rPr>
              <a:t>detection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27</a:t>
            </a:fld>
            <a:endParaRPr lang="de-DE" altLang="de-DE" sz="1000" smtClean="0"/>
          </a:p>
        </p:txBody>
      </p:sp>
      <p:sp>
        <p:nvSpPr>
          <p:cNvPr id="14" name="Text Box 4"/>
          <p:cNvSpPr txBox="1">
            <a:spLocks noChangeArrowheads="1"/>
          </p:cNvSpPr>
          <p:nvPr/>
        </p:nvSpPr>
        <p:spPr bwMode="auto">
          <a:xfrm>
            <a:off x="225301" y="620688"/>
            <a:ext cx="8490688"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An alternative </a:t>
            </a:r>
            <a:r>
              <a:rPr lang="de-DE" altLang="de-DE" sz="1800" dirty="0" err="1" smtClean="0">
                <a:ea typeface="Cambria Math"/>
                <a:sym typeface="Symbol"/>
              </a:rPr>
              <a:t>strategy</a:t>
            </a:r>
            <a:r>
              <a:rPr lang="de-DE" altLang="de-DE" sz="1800" dirty="0" smtClean="0">
                <a:ea typeface="Cambria Math"/>
                <a:sym typeface="Symbol"/>
              </a:rPr>
              <a:t> </a:t>
            </a:r>
            <a:r>
              <a:rPr lang="de-DE" altLang="de-DE" sz="1800" dirty="0" err="1" smtClean="0">
                <a:ea typeface="Cambria Math"/>
                <a:sym typeface="Symbol"/>
              </a:rPr>
              <a:t>could</a:t>
            </a:r>
            <a:r>
              <a:rPr lang="de-DE" altLang="de-DE" sz="1800" dirty="0" smtClean="0">
                <a:ea typeface="Cambria Math"/>
                <a:sym typeface="Symbol"/>
              </a:rPr>
              <a:t> </a:t>
            </a:r>
            <a:r>
              <a:rPr lang="de-DE" altLang="de-DE" sz="1800" dirty="0" err="1" smtClean="0">
                <a:ea typeface="Cambria Math"/>
                <a:sym typeface="Symbol"/>
              </a:rPr>
              <a:t>involve</a:t>
            </a:r>
            <a:r>
              <a:rPr lang="de-DE" altLang="de-DE" sz="1800" dirty="0" smtClean="0">
                <a:ea typeface="Cambria Math"/>
                <a:sym typeface="Symbol"/>
              </a:rPr>
              <a:t> </a:t>
            </a:r>
            <a:r>
              <a:rPr lang="de-DE" altLang="de-DE" sz="1800" dirty="0" err="1" smtClean="0">
                <a:ea typeface="Cambria Math"/>
                <a:sym typeface="Symbol"/>
              </a:rPr>
              <a:t>early</a:t>
            </a:r>
            <a:r>
              <a:rPr lang="de-DE" altLang="de-DE" sz="1800" dirty="0" smtClean="0">
                <a:ea typeface="Cambria Math"/>
                <a:sym typeface="Symbol"/>
              </a:rPr>
              <a:t> </a:t>
            </a:r>
            <a:r>
              <a:rPr lang="de-DE" altLang="de-DE" sz="1800" dirty="0" err="1" smtClean="0">
                <a:ea typeface="Cambria Math"/>
                <a:sym typeface="Symbol"/>
              </a:rPr>
              <a:t>detection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individuals</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dirty="0" err="1" smtClean="0">
                <a:ea typeface="Cambria Math"/>
                <a:sym typeface="Symbol"/>
              </a:rPr>
              <a:t>efficient</a:t>
            </a:r>
            <a:r>
              <a:rPr lang="de-DE" altLang="de-DE" sz="1800" dirty="0" smtClean="0">
                <a:ea typeface="Cambria Math"/>
                <a:sym typeface="Symbol"/>
              </a:rPr>
              <a:t> </a:t>
            </a:r>
            <a:r>
              <a:rPr lang="de-DE" altLang="de-DE" sz="1800" dirty="0" err="1" smtClean="0">
                <a:ea typeface="Cambria Math"/>
                <a:sym typeface="Symbol"/>
              </a:rPr>
              <a:t>targeting</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Consider</a:t>
            </a:r>
            <a:r>
              <a:rPr lang="de-DE" altLang="de-DE" sz="1800" dirty="0">
                <a:ea typeface="Cambria Math"/>
                <a:sym typeface="Symbol"/>
              </a:rPr>
              <a:t> </a:t>
            </a:r>
            <a:r>
              <a:rPr lang="de-DE" altLang="de-DE" sz="1800" dirty="0" smtClean="0">
                <a:ea typeface="Cambria Math"/>
                <a:sym typeface="Symbol"/>
              </a:rPr>
              <a:t>an </a:t>
            </a:r>
            <a:r>
              <a:rPr lang="de-DE" altLang="de-DE" sz="1800" dirty="0" err="1" smtClean="0">
                <a:ea typeface="Cambria Math"/>
                <a:sym typeface="Symbol"/>
              </a:rPr>
              <a:t>idealized</a:t>
            </a:r>
            <a:r>
              <a:rPr lang="de-DE" altLang="de-DE" sz="1800" dirty="0" smtClean="0">
                <a:ea typeface="Cambria Math"/>
                <a:sym typeface="Symbol"/>
              </a:rPr>
              <a:t> </a:t>
            </a:r>
            <a:r>
              <a:rPr lang="de-DE" altLang="de-DE" sz="1800" dirty="0" err="1" smtClean="0">
                <a:ea typeface="Cambria Math"/>
                <a:sym typeface="Symbol"/>
              </a:rPr>
              <a:t>situation</a:t>
            </a:r>
            <a:r>
              <a:rPr lang="de-DE" altLang="de-DE" sz="1800" dirty="0" smtClean="0">
                <a:ea typeface="Cambria Math"/>
                <a:sym typeface="Symbol"/>
              </a:rPr>
              <a:t> in </a:t>
            </a:r>
            <a:r>
              <a:rPr lang="de-DE" altLang="de-DE" sz="1800" dirty="0" err="1" smtClean="0">
                <a:ea typeface="Cambria Math"/>
                <a:sym typeface="Symbol"/>
              </a:rPr>
              <a:t>which</a:t>
            </a:r>
            <a:r>
              <a:rPr lang="de-DE" altLang="de-DE" sz="1800" dirty="0" smtClean="0">
                <a:ea typeface="Cambria Math"/>
                <a:sym typeface="Symbol"/>
              </a:rPr>
              <a:t> </a:t>
            </a:r>
            <a:r>
              <a:rPr lang="de-DE" altLang="de-DE" sz="1800" dirty="0" err="1" smtClean="0">
                <a:ea typeface="Cambria Math"/>
                <a:sym typeface="Symbol"/>
              </a:rPr>
              <a:t>sensors</a:t>
            </a:r>
            <a:r>
              <a:rPr lang="de-DE" altLang="de-DE" sz="1800" dirty="0" smtClean="0">
                <a:ea typeface="Cambria Math"/>
                <a:sym typeface="Symbol"/>
              </a:rPr>
              <a:t> at a </a:t>
            </a:r>
            <a:r>
              <a:rPr lang="de-DE" altLang="de-DE" sz="1800" dirty="0" err="1" smtClean="0">
                <a:ea typeface="Cambria Math"/>
                <a:sym typeface="Symbol"/>
              </a:rPr>
              <a:t>location</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detect</a:t>
            </a:r>
            <a:r>
              <a:rPr lang="de-DE" altLang="de-DE" sz="1800" dirty="0" smtClean="0">
                <a:ea typeface="Cambria Math"/>
                <a:sym typeface="Symbol"/>
              </a:rPr>
              <a:t> </a:t>
            </a:r>
            <a:r>
              <a:rPr lang="de-DE" altLang="de-DE" sz="1800" dirty="0" err="1" smtClean="0">
                <a:ea typeface="Cambria Math"/>
                <a:sym typeface="Symbol"/>
              </a:rPr>
              <a:t>whether</a:t>
            </a:r>
            <a:r>
              <a:rPr lang="de-DE" altLang="de-DE" sz="1800" dirty="0" smtClean="0">
                <a:ea typeface="Cambria Math"/>
                <a:sym typeface="Symbol"/>
              </a:rPr>
              <a:t> </a:t>
            </a:r>
            <a:r>
              <a:rPr lang="de-DE" altLang="de-DE" sz="1800" dirty="0" err="1" smtClean="0">
                <a:ea typeface="Cambria Math"/>
                <a:sym typeface="Symbol"/>
              </a:rPr>
              <a:t>any</a:t>
            </a:r>
            <a:r>
              <a:rPr lang="de-DE" altLang="de-DE" sz="1800" dirty="0" smtClean="0">
                <a:ea typeface="Cambria Math"/>
                <a:sym typeface="Symbol"/>
              </a:rPr>
              <a:t> </a:t>
            </a:r>
            <a:r>
              <a:rPr lang="de-DE" altLang="de-DE" sz="1800" dirty="0" err="1" smtClean="0">
                <a:ea typeface="Cambria Math"/>
                <a:sym typeface="Symbol"/>
              </a:rPr>
              <a:t>person</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feasibility</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early</a:t>
            </a:r>
            <a:r>
              <a:rPr lang="de-DE" altLang="de-DE" sz="1800" dirty="0" smtClean="0">
                <a:ea typeface="Cambria Math"/>
                <a:sym typeface="Symbol"/>
              </a:rPr>
              <a:t> </a:t>
            </a:r>
            <a:r>
              <a:rPr lang="de-DE" altLang="de-DE" sz="1800" dirty="0" err="1" smtClean="0">
                <a:ea typeface="Cambria Math"/>
                <a:sym typeface="Symbol"/>
              </a:rPr>
              <a:t>detection</a:t>
            </a:r>
            <a:r>
              <a:rPr lang="de-DE" altLang="de-DE" sz="1800" dirty="0" smtClean="0">
                <a:ea typeface="Cambria Math"/>
                <a:sym typeface="Symbol"/>
              </a:rPr>
              <a:t> </a:t>
            </a:r>
            <a:r>
              <a:rPr lang="de-DE" altLang="de-DE" sz="1800" dirty="0" err="1" smtClean="0">
                <a:ea typeface="Cambria Math"/>
                <a:sym typeface="Symbol"/>
              </a:rPr>
              <a:t>depends</a:t>
            </a:r>
            <a:r>
              <a:rPr lang="de-DE" altLang="de-DE" sz="1800" dirty="0" smtClean="0">
                <a:ea typeface="Cambria Math"/>
                <a:sym typeface="Symbol"/>
              </a:rPr>
              <a:t> on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sensors</a:t>
            </a:r>
            <a:r>
              <a:rPr lang="de-DE" altLang="de-DE" sz="1800" dirty="0" smtClean="0">
                <a:ea typeface="Cambria Math"/>
                <a:sym typeface="Symbol"/>
              </a:rPr>
              <a:t> </a:t>
            </a:r>
            <a:r>
              <a:rPr lang="de-DE" altLang="de-DE" sz="1800" dirty="0" err="1" smtClean="0">
                <a:ea typeface="Cambria Math"/>
                <a:sym typeface="Symbol"/>
              </a:rPr>
              <a:t>required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problem</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equivalent</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finding</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minimum</a:t>
            </a:r>
            <a:r>
              <a:rPr lang="de-DE" altLang="de-DE" sz="1800" dirty="0" smtClean="0">
                <a:ea typeface="Cambria Math"/>
                <a:sym typeface="Symbol"/>
              </a:rPr>
              <a:t> </a:t>
            </a:r>
            <a:r>
              <a:rPr lang="de-DE" altLang="de-DE" sz="1800" dirty="0" err="1" smtClean="0">
                <a:ea typeface="Cambria Math"/>
                <a:sym typeface="Symbol"/>
              </a:rPr>
              <a:t>dominating</a:t>
            </a:r>
            <a:r>
              <a:rPr lang="de-DE" altLang="de-DE" sz="1800" dirty="0" smtClean="0">
                <a:ea typeface="Cambria Math"/>
                <a:sym typeface="Symbol"/>
              </a:rPr>
              <a:t> </a:t>
            </a:r>
            <a:r>
              <a:rPr lang="de-DE" altLang="de-DE" sz="1800" dirty="0" err="1" smtClean="0">
                <a:ea typeface="Cambria Math"/>
                <a:sym typeface="Symbol"/>
              </a:rPr>
              <a:t>set</a:t>
            </a:r>
            <a:r>
              <a:rPr lang="de-DE" altLang="de-DE" sz="1800" dirty="0" smtClean="0">
                <a:ea typeface="Cambria Math"/>
                <a:sym typeface="Symbol"/>
              </a:rPr>
              <a:t>.</a:t>
            </a:r>
            <a:endParaRPr lang="de-DE" altLang="de-DE" sz="1800" dirty="0">
              <a:ea typeface="Cambria Math"/>
              <a:sym typeface="Symbol"/>
            </a:endParaRPr>
          </a:p>
        </p:txBody>
      </p:sp>
    </p:spTree>
    <p:extLst>
      <p:ext uri="{BB962C8B-B14F-4D97-AF65-F5344CB8AC3E}">
        <p14:creationId xmlns:p14="http://schemas.microsoft.com/office/powerpoint/2010/main" val="3264398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225301" y="548680"/>
                <a:ext cx="8490688" cy="570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We </a:t>
                </a:r>
                <a:r>
                  <a:rPr lang="de-DE" altLang="de-DE" sz="1800" dirty="0" err="1" smtClean="0">
                    <a:ea typeface="Cambria Math"/>
                    <a:sym typeface="Symbol"/>
                  </a:rPr>
                  <a:t>wish</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find a </a:t>
                </a:r>
                <a:r>
                  <a:rPr lang="de-DE" altLang="de-DE" sz="1800" dirty="0" err="1" smtClean="0">
                    <a:ea typeface="Cambria Math"/>
                    <a:sym typeface="Symbol"/>
                  </a:rPr>
                  <a:t>subset</a:t>
                </a:r>
                <a:r>
                  <a:rPr lang="de-DE" altLang="de-DE" sz="1800" dirty="0" smtClean="0">
                    <a:ea typeface="Cambria Math"/>
                    <a:sym typeface="Symbol"/>
                  </a:rPr>
                  <a:t> L‘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locations</a:t>
                </a:r>
                <a:r>
                  <a:rPr lang="de-DE" altLang="de-DE" sz="1800" dirty="0" smtClean="0">
                    <a:ea typeface="Cambria Math"/>
                    <a:sym typeface="Symbol"/>
                  </a:rPr>
                  <a:t> so </a:t>
                </a:r>
                <a:r>
                  <a:rPr lang="de-DE" altLang="de-DE" sz="1800" dirty="0" err="1" smtClean="0">
                    <a:ea typeface="Cambria Math"/>
                    <a:sym typeface="Symbol"/>
                  </a:rPr>
                  <a:t>that</a:t>
                </a:r>
                <a:r>
                  <a:rPr lang="de-DE" altLang="de-DE" sz="1800" dirty="0" smtClean="0">
                    <a:ea typeface="Cambria Math"/>
                    <a:sym typeface="Symbol"/>
                  </a:rPr>
                  <a:t> all (</a:t>
                </a:r>
                <a:r>
                  <a:rPr lang="de-DE" altLang="de-DE" sz="1800" dirty="0" err="1" smtClean="0">
                    <a:ea typeface="Cambria Math"/>
                    <a:sym typeface="Symbol"/>
                  </a:rPr>
                  <a:t>or</a:t>
                </a:r>
                <a:r>
                  <a:rPr lang="de-DE" altLang="de-DE" sz="1800" dirty="0" smtClean="0">
                    <a:ea typeface="Cambria Math"/>
                    <a:sym typeface="Symbol"/>
                  </a:rPr>
                  <a:t> </a:t>
                </a:r>
                <a:r>
                  <a:rPr lang="de-DE" altLang="de-DE" sz="1800" dirty="0" err="1" smtClean="0">
                    <a:ea typeface="Cambria Math"/>
                    <a:sym typeface="Symbol"/>
                  </a:rPr>
                  <a:t>most</a:t>
                </a:r>
                <a:r>
                  <a:rPr lang="de-DE" altLang="de-DE" sz="1800" dirty="0" smtClean="0">
                    <a:ea typeface="Cambria Math"/>
                    <a:sym typeface="Symbol"/>
                  </a:rPr>
                  <a:t>) </a:t>
                </a:r>
                <a:r>
                  <a:rPr lang="de-DE" altLang="de-DE" sz="1800" dirty="0" err="1" smtClean="0">
                    <a:ea typeface="Cambria Math"/>
                    <a:sym typeface="Symbol"/>
                  </a:rPr>
                  <a:t>people</a:t>
                </a:r>
                <a:r>
                  <a:rPr lang="de-DE" altLang="de-DE" sz="1800" dirty="0" smtClean="0">
                    <a:ea typeface="Cambria Math"/>
                    <a:sym typeface="Symbol"/>
                  </a:rPr>
                  <a:t> </a:t>
                </a:r>
                <a:r>
                  <a:rPr lang="de-DE" altLang="de-DE" sz="1800" dirty="0" err="1" smtClean="0">
                    <a:ea typeface="Cambria Math"/>
                    <a:sym typeface="Symbol"/>
                  </a:rPr>
                  <a:t>visit</a:t>
                </a:r>
                <a:r>
                  <a:rPr lang="de-DE" altLang="de-DE" sz="1800" dirty="0" smtClean="0">
                    <a:ea typeface="Cambria Math"/>
                    <a:sym typeface="Symbol"/>
                  </a:rPr>
                  <a:t> </a:t>
                </a:r>
                <a:r>
                  <a:rPr lang="de-DE" altLang="de-DE" sz="1800" dirty="0" err="1" smtClean="0">
                    <a:ea typeface="Cambria Math"/>
                    <a:sym typeface="Symbol"/>
                  </a:rPr>
                  <a:t>some</a:t>
                </a:r>
                <a:r>
                  <a:rPr lang="de-DE" altLang="de-DE" sz="1800" dirty="0" smtClean="0">
                    <a:ea typeface="Cambria Math"/>
                    <a:sym typeface="Symbol"/>
                  </a:rPr>
                  <a:t> </a:t>
                </a:r>
                <a:r>
                  <a:rPr lang="de-DE" altLang="de-DE" sz="1800" dirty="0" err="1" smtClean="0">
                    <a:ea typeface="Cambria Math"/>
                    <a:sym typeface="Symbol"/>
                  </a:rPr>
                  <a:t>location</a:t>
                </a:r>
                <a:r>
                  <a:rPr lang="de-DE" altLang="de-DE" sz="1800" dirty="0" smtClean="0">
                    <a:ea typeface="Cambria Math"/>
                    <a:sym typeface="Symbol"/>
                  </a:rPr>
                  <a:t> in L‘.</a:t>
                </a: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overlap</a:t>
                </a:r>
                <a:r>
                  <a:rPr lang="de-DE" altLang="de-DE" sz="1800" dirty="0" smtClean="0">
                    <a:ea typeface="Cambria Math"/>
                    <a:sym typeface="Symbol"/>
                  </a:rPr>
                  <a:t> </a:t>
                </a:r>
                <a:r>
                  <a:rPr lang="de-DE" altLang="de-DE" sz="1800" dirty="0" err="1" smtClean="0">
                    <a:ea typeface="Cambria Math"/>
                    <a:sym typeface="Symbol"/>
                  </a:rPr>
                  <a:t>ratio</a:t>
                </a:r>
                <a:r>
                  <a:rPr lang="de-DE" altLang="de-DE" sz="1800" dirty="0" smtClean="0">
                    <a:ea typeface="Cambria Math"/>
                    <a:sym typeface="Symbol"/>
                  </a:rPr>
                  <a:t> (J) </a:t>
                </a:r>
                <a:r>
                  <a:rPr lang="de-DE" altLang="de-DE" sz="1800" dirty="0" err="1" smtClean="0">
                    <a:ea typeface="Cambria Math"/>
                    <a:sym typeface="Symbol"/>
                  </a:rPr>
                  <a:t>of</a:t>
                </a:r>
                <a:r>
                  <a:rPr lang="de-DE" altLang="de-DE" sz="1800" dirty="0" smtClean="0">
                    <a:ea typeface="Cambria Math"/>
                    <a:sym typeface="Symbol"/>
                  </a:rPr>
                  <a:t> a </a:t>
                </a:r>
                <a:r>
                  <a:rPr lang="de-DE" altLang="de-DE" sz="1800" dirty="0" err="1" smtClean="0">
                    <a:ea typeface="Cambria Math"/>
                    <a:sym typeface="Symbol"/>
                  </a:rPr>
                  <a:t>set</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locations</a:t>
                </a:r>
                <a:r>
                  <a:rPr lang="de-DE" altLang="de-DE" sz="1800" dirty="0" smtClean="0">
                    <a:ea typeface="Cambria Math"/>
                    <a:sym typeface="Symbol"/>
                  </a:rPr>
                  <a:t> J  L </a:t>
                </a:r>
                <a:r>
                  <a:rPr lang="de-DE" altLang="de-DE" sz="1800" dirty="0" err="1" smtClean="0">
                    <a:ea typeface="Cambria Math"/>
                    <a:sym typeface="Symbol"/>
                  </a:rPr>
                  <a:t>is</a:t>
                </a:r>
                <a:r>
                  <a:rPr lang="de-DE" altLang="de-DE" sz="1800" dirty="0" smtClean="0">
                    <a:ea typeface="Cambria Math"/>
                    <a:sym typeface="Symbol"/>
                  </a:rPr>
                  <a:t>  </a:t>
                </a:r>
                <a14:m>
                  <m:oMath xmlns:m="http://schemas.openxmlformats.org/officeDocument/2006/math">
                    <m:f>
                      <m:fPr>
                        <m:ctrlPr>
                          <a:rPr lang="de-DE" altLang="de-DE" sz="1800" i="1" smtClean="0">
                            <a:latin typeface="Cambria Math"/>
                            <a:ea typeface="Cambria Math"/>
                            <a:sym typeface="Symbol"/>
                          </a:rPr>
                        </m:ctrlPr>
                      </m:fPr>
                      <m:num>
                        <m:r>
                          <a:rPr lang="de-DE" altLang="de-DE" sz="1800" b="0" i="1" smtClean="0">
                            <a:latin typeface="Cambria Math"/>
                            <a:ea typeface="Cambria Math"/>
                            <a:sym typeface="Symbol"/>
                          </a:rPr>
                          <m:t>𝑛</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𝐽</m:t>
                            </m:r>
                          </m:e>
                        </m:d>
                      </m:num>
                      <m:den>
                        <m:nary>
                          <m:naryPr>
                            <m:chr m:val="∑"/>
                            <m:supHide m:val="on"/>
                            <m:ctrlPr>
                              <a:rPr lang="de-DE" altLang="de-DE" sz="1800" i="1" smtClean="0">
                                <a:latin typeface="Cambria Math"/>
                                <a:ea typeface="Cambria Math"/>
                                <a:sym typeface="Symbol"/>
                              </a:rPr>
                            </m:ctrlPr>
                          </m:naryPr>
                          <m:sub>
                            <m:r>
                              <a:rPr lang="de-DE" altLang="de-DE" sz="1800" b="0" i="1" smtClean="0">
                                <a:latin typeface="Cambria Math"/>
                                <a:ea typeface="Cambria Math"/>
                                <a:sym typeface="Symbol"/>
                              </a:rPr>
                              <m:t>𝑙</m:t>
                            </m:r>
                            <m:r>
                              <a:rPr lang="de-DE" altLang="de-DE" sz="1800" b="0" i="1" smtClean="0">
                                <a:latin typeface="Cambria Math"/>
                                <a:ea typeface="Cambria Math"/>
                                <a:sym typeface="Symbol"/>
                              </a:rPr>
                              <m:t>∈</m:t>
                            </m:r>
                            <m:r>
                              <a:rPr lang="de-DE" altLang="de-DE" sz="1800" b="0" i="1" smtClean="0">
                                <a:latin typeface="Cambria Math"/>
                                <a:ea typeface="Cambria Math"/>
                                <a:sym typeface="Symbol"/>
                              </a:rPr>
                              <m:t>𝐽</m:t>
                            </m:r>
                          </m:sub>
                          <m:sup/>
                          <m:e>
                            <m:r>
                              <a:rPr lang="de-DE" altLang="de-DE" sz="1800" b="0" i="1" smtClean="0">
                                <a:latin typeface="Cambria Math"/>
                                <a:ea typeface="Cambria Math"/>
                                <a:sym typeface="Symbol"/>
                              </a:rPr>
                              <m:t>𝑑𝑒𝑔</m:t>
                            </m:r>
                            <m:d>
                              <m:dPr>
                                <m:ctrlPr>
                                  <a:rPr lang="de-DE" altLang="de-DE" sz="1800" b="0" i="1" smtClean="0">
                                    <a:latin typeface="Cambria Math"/>
                                    <a:ea typeface="Cambria Math"/>
                                    <a:sym typeface="Symbol"/>
                                  </a:rPr>
                                </m:ctrlPr>
                              </m:dPr>
                              <m:e>
                                <m:r>
                                  <a:rPr lang="de-DE" altLang="de-DE" sz="1800" b="0" i="1" smtClean="0">
                                    <a:latin typeface="Cambria Math"/>
                                    <a:ea typeface="Cambria Math"/>
                                    <a:sym typeface="Symbol"/>
                                  </a:rPr>
                                  <m:t>𝑙</m:t>
                                </m:r>
                              </m:e>
                            </m:d>
                          </m:e>
                        </m:nary>
                      </m:den>
                    </m:f>
                  </m:oMath>
                </a14:m>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where</a:t>
                </a:r>
                <a:r>
                  <a:rPr lang="de-DE" altLang="de-DE" sz="1800" dirty="0" smtClean="0">
                    <a:ea typeface="Cambria Math"/>
                    <a:sym typeface="Symbol"/>
                  </a:rPr>
                  <a:t> </a:t>
                </a:r>
                <a:r>
                  <a:rPr lang="de-DE" altLang="de-DE" sz="1800" i="1" dirty="0" smtClean="0">
                    <a:ea typeface="Cambria Math"/>
                    <a:sym typeface="Symbol"/>
                  </a:rPr>
                  <a:t>n(J)</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total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people</a:t>
                </a:r>
                <a:r>
                  <a:rPr lang="de-DE" altLang="de-DE" sz="1800" dirty="0" smtClean="0">
                    <a:ea typeface="Cambria Math"/>
                    <a:sym typeface="Symbol"/>
                  </a:rPr>
                  <a:t> </a:t>
                </a:r>
                <a:r>
                  <a:rPr lang="de-DE" altLang="de-DE" sz="1800" dirty="0" err="1" smtClean="0">
                    <a:ea typeface="Cambria Math"/>
                    <a:sym typeface="Symbol"/>
                  </a:rPr>
                  <a:t>visiting</a:t>
                </a:r>
                <a:r>
                  <a:rPr lang="de-DE" altLang="de-DE" sz="1800" dirty="0" smtClean="0">
                    <a:ea typeface="Cambria Math"/>
                    <a:sym typeface="Symbol"/>
                  </a:rPr>
                  <a:t> </a:t>
                </a:r>
                <a:r>
                  <a:rPr lang="de-DE" altLang="de-DE" sz="1800" dirty="0" err="1" smtClean="0">
                    <a:ea typeface="Cambria Math"/>
                    <a:sym typeface="Symbol"/>
                  </a:rPr>
                  <a:t>any</a:t>
                </a:r>
                <a:r>
                  <a:rPr lang="de-DE" altLang="de-DE" sz="1800" dirty="0" smtClean="0">
                    <a:ea typeface="Cambria Math"/>
                    <a:sym typeface="Symbol"/>
                  </a:rPr>
                  <a:t> </a:t>
                </a:r>
                <a:r>
                  <a:rPr lang="de-DE" altLang="de-DE" sz="1800" dirty="0" err="1" smtClean="0">
                    <a:ea typeface="Cambria Math"/>
                    <a:sym typeface="Symbol"/>
                  </a:rPr>
                  <a:t>location</a:t>
                </a:r>
                <a:r>
                  <a:rPr lang="de-DE" altLang="de-DE" sz="1800" dirty="0" smtClean="0">
                    <a:ea typeface="Cambria Math"/>
                    <a:sym typeface="Symbol"/>
                  </a:rPr>
                  <a:t> in J</a:t>
                </a:r>
              </a:p>
              <a:p>
                <a:pPr eaLnBrk="1" hangingPunct="1">
                  <a:lnSpc>
                    <a:spcPct val="120000"/>
                  </a:lnSpc>
                  <a:spcBef>
                    <a:spcPct val="0"/>
                  </a:spcBef>
                  <a:buNone/>
                </a:pPr>
                <a:r>
                  <a:rPr lang="de-DE" altLang="de-DE" sz="1800" dirty="0" err="1">
                    <a:ea typeface="Cambria Math"/>
                    <a:sym typeface="Symbol"/>
                  </a:rPr>
                  <a:t>a</a:t>
                </a:r>
                <a:r>
                  <a:rPr lang="de-DE" altLang="de-DE" sz="1800" dirty="0" err="1" smtClean="0">
                    <a:ea typeface="Cambria Math"/>
                    <a:sym typeface="Symbol"/>
                  </a:rPr>
                  <a:t>nd</a:t>
                </a:r>
                <a:r>
                  <a:rPr lang="de-DE" altLang="de-DE" sz="1800" dirty="0" smtClean="0">
                    <a:ea typeface="Cambria Math"/>
                    <a:sym typeface="Symbol"/>
                  </a:rPr>
                  <a:t> </a:t>
                </a:r>
                <a:r>
                  <a:rPr lang="de-DE" altLang="de-DE" sz="1800" dirty="0" err="1" smtClean="0">
                    <a:ea typeface="Cambria Math"/>
                    <a:sym typeface="Symbol"/>
                  </a:rPr>
                  <a:t>deg</a:t>
                </a:r>
                <a:r>
                  <a:rPr lang="de-DE" altLang="de-DE" sz="1800" dirty="0" smtClean="0">
                    <a:ea typeface="Cambria Math"/>
                    <a:sym typeface="Symbol"/>
                  </a:rPr>
                  <a:t>(</a:t>
                </a:r>
                <a:r>
                  <a:rPr lang="de-DE" altLang="de-DE" sz="1800" i="1" dirty="0" smtClean="0">
                    <a:ea typeface="Cambria Math"/>
                    <a:sym typeface="Symbol"/>
                  </a:rPr>
                  <a:t>l</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different </a:t>
                </a:r>
                <a:r>
                  <a:rPr lang="de-DE" altLang="de-DE" sz="1800" dirty="0" err="1" smtClean="0">
                    <a:ea typeface="Cambria Math"/>
                    <a:sym typeface="Symbol"/>
                  </a:rPr>
                  <a:t>people</a:t>
                </a:r>
                <a:r>
                  <a:rPr lang="de-DE" altLang="de-DE" sz="1800" dirty="0" smtClean="0">
                    <a:ea typeface="Cambria Math"/>
                    <a:sym typeface="Symbol"/>
                  </a:rPr>
                  <a:t> </a:t>
                </a:r>
                <a:r>
                  <a:rPr lang="de-DE" altLang="de-DE" sz="1800" dirty="0" err="1" smtClean="0">
                    <a:ea typeface="Cambria Math"/>
                    <a:sym typeface="Symbol"/>
                  </a:rPr>
                  <a:t>visiting</a:t>
                </a:r>
                <a:r>
                  <a:rPr lang="de-DE" altLang="de-DE" sz="1800" dirty="0" smtClean="0">
                    <a:ea typeface="Cambria Math"/>
                    <a:sym typeface="Symbol"/>
                  </a:rPr>
                  <a:t> </a:t>
                </a:r>
                <a:r>
                  <a:rPr lang="de-DE" altLang="de-DE" sz="1800" dirty="0" err="1" smtClean="0">
                    <a:ea typeface="Cambria Math"/>
                    <a:sym typeface="Symbol"/>
                  </a:rPr>
                  <a:t>location</a:t>
                </a:r>
                <a:r>
                  <a:rPr lang="de-DE" altLang="de-DE" sz="1800" dirty="0" smtClean="0">
                    <a:ea typeface="Cambria Math"/>
                    <a:sym typeface="Symbol"/>
                  </a:rPr>
                  <a:t> </a:t>
                </a:r>
                <a:r>
                  <a:rPr lang="de-DE" altLang="de-DE" sz="1800" i="1" dirty="0" smtClean="0">
                    <a:ea typeface="Cambria Math"/>
                    <a:sym typeface="Symbol"/>
                  </a:rPr>
                  <a:t>l</a:t>
                </a:r>
                <a:r>
                  <a:rPr lang="de-DE" altLang="de-DE" sz="1800" dirty="0" smtClean="0">
                    <a:ea typeface="Cambria Math"/>
                    <a:sym typeface="Symbol"/>
                  </a:rPr>
                  <a:t>  J.</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smaller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overlap</a:t>
                </a:r>
                <a:r>
                  <a:rPr lang="de-DE" altLang="de-DE" sz="1800" dirty="0" smtClean="0">
                    <a:ea typeface="Cambria Math"/>
                    <a:sym typeface="Symbol"/>
                  </a:rPr>
                  <a:t> </a:t>
                </a:r>
                <a:r>
                  <a:rPr lang="de-DE" altLang="de-DE" sz="1800" dirty="0" err="1" smtClean="0">
                    <a:ea typeface="Cambria Math"/>
                    <a:sym typeface="Symbol"/>
                  </a:rPr>
                  <a:t>ration</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larger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number</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different </a:t>
                </a:r>
                <a:r>
                  <a:rPr lang="de-DE" altLang="de-DE" sz="1800" dirty="0" err="1" smtClean="0">
                    <a:ea typeface="Cambria Math"/>
                    <a:sym typeface="Symbol"/>
                  </a:rPr>
                  <a:t>locations</a:t>
                </a:r>
                <a:r>
                  <a:rPr lang="de-DE" altLang="de-DE" sz="1800" dirty="0" smtClean="0">
                    <a:ea typeface="Cambria Math"/>
                    <a:sym typeface="Symbol"/>
                  </a:rPr>
                  <a:t> in J </a:t>
                </a:r>
                <a:r>
                  <a:rPr lang="de-DE" altLang="de-DE" sz="1800" dirty="0" err="1" smtClean="0">
                    <a:ea typeface="Cambria Math"/>
                    <a:sym typeface="Symbol"/>
                  </a:rPr>
                  <a:t>visited</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 </a:t>
                </a:r>
                <a:r>
                  <a:rPr lang="de-DE" altLang="de-DE" sz="1800" dirty="0" err="1" smtClean="0">
                    <a:ea typeface="Cambria Math"/>
                    <a:sym typeface="Symbol"/>
                  </a:rPr>
                  <a:t>single</a:t>
                </a:r>
                <a:r>
                  <a:rPr lang="de-DE" altLang="de-DE" sz="1800" dirty="0" smtClean="0">
                    <a:ea typeface="Cambria Math"/>
                    <a:sym typeface="Symbol"/>
                  </a:rPr>
                  <a:t> </a:t>
                </a:r>
                <a:r>
                  <a:rPr lang="de-DE" altLang="de-DE" sz="1800" dirty="0" err="1" smtClean="0">
                    <a:ea typeface="Cambria Math"/>
                    <a:sym typeface="Symbol"/>
                  </a:rPr>
                  <a:t>person</a:t>
                </a:r>
                <a:r>
                  <a:rPr lang="de-DE" altLang="de-DE" sz="1800" dirty="0" smtClean="0">
                    <a:ea typeface="Cambria Math"/>
                    <a:sym typeface="Symbol"/>
                  </a:rPr>
                  <a:t>.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400" dirty="0" smtClean="0">
                    <a:ea typeface="Cambria Math"/>
                    <a:sym typeface="Symbol"/>
                  </a:rPr>
                  <a:t>d. </a:t>
                </a:r>
                <a:r>
                  <a:rPr lang="de-DE" altLang="de-DE" sz="1400" dirty="0" err="1" smtClean="0">
                    <a:ea typeface="Cambria Math"/>
                    <a:sym typeface="Symbol"/>
                  </a:rPr>
                  <a:t>Overlap</a:t>
                </a:r>
                <a:r>
                  <a:rPr lang="de-DE" altLang="de-DE" sz="1400" dirty="0" smtClean="0">
                    <a:ea typeface="Cambria Math"/>
                    <a:sym typeface="Symbol"/>
                  </a:rPr>
                  <a:t> </a:t>
                </a:r>
                <a:r>
                  <a:rPr lang="de-DE" altLang="de-DE" sz="1400" dirty="0" err="1" smtClean="0">
                    <a:ea typeface="Cambria Math"/>
                    <a:sym typeface="Symbol"/>
                  </a:rPr>
                  <a:t>ratio</a:t>
                </a:r>
                <a:r>
                  <a:rPr lang="de-DE" altLang="de-DE" sz="1400" dirty="0" smtClean="0">
                    <a:ea typeface="Cambria Math"/>
                    <a:sym typeface="Symbol"/>
                  </a:rPr>
                  <a:t> </a:t>
                </a:r>
                <a:r>
                  <a:rPr lang="de-DE" altLang="de-DE" sz="1400" dirty="0" err="1" smtClean="0">
                    <a:ea typeface="Cambria Math"/>
                    <a:sym typeface="Symbol"/>
                  </a:rPr>
                  <a:t>by</a:t>
                </a:r>
                <a:r>
                  <a:rPr lang="de-DE" altLang="de-DE" sz="1400" dirty="0" smtClean="0">
                    <a:ea typeface="Cambria Math"/>
                    <a:sym typeface="Symbol"/>
                  </a:rPr>
                  <a:t> </a:t>
                </a:r>
                <a:r>
                  <a:rPr lang="de-DE" altLang="de-DE" sz="1400" dirty="0" err="1" smtClean="0">
                    <a:ea typeface="Cambria Math"/>
                    <a:sym typeface="Symbol"/>
                  </a:rPr>
                  <a:t>degree</a:t>
                </a:r>
                <a:r>
                  <a:rPr lang="de-DE" altLang="de-DE" sz="1400" dirty="0" smtClean="0">
                    <a:ea typeface="Cambria Math"/>
                    <a:sym typeface="Symbol"/>
                  </a:rPr>
                  <a:t>. The </a:t>
                </a:r>
                <a:r>
                  <a:rPr lang="de-DE" altLang="de-DE" sz="1400" dirty="0" err="1" smtClean="0">
                    <a:ea typeface="Cambria Math"/>
                    <a:sym typeface="Symbol"/>
                  </a:rPr>
                  <a:t>lower</a:t>
                </a:r>
                <a:r>
                  <a:rPr lang="de-DE" altLang="de-DE" sz="1400" dirty="0" smtClean="0">
                    <a:ea typeface="Cambria Math"/>
                    <a:sym typeface="Symbol"/>
                  </a:rPr>
                  <a:t> </a:t>
                </a:r>
                <a:r>
                  <a:rPr lang="de-DE" altLang="de-DE" sz="1400" dirty="0" err="1" smtClean="0">
                    <a:ea typeface="Cambria Math"/>
                    <a:sym typeface="Symbol"/>
                  </a:rPr>
                  <a:t>curve</a:t>
                </a:r>
                <a:r>
                  <a:rPr lang="de-DE" altLang="de-DE" sz="1400" dirty="0">
                    <a:ea typeface="Cambria Math"/>
                    <a:sym typeface="Symbol"/>
                  </a:rPr>
                  <a:t> </a:t>
                </a:r>
                <a:r>
                  <a:rPr lang="de-DE" altLang="de-DE" sz="1400" dirty="0" err="1" smtClean="0">
                    <a:ea typeface="Cambria Math"/>
                    <a:sym typeface="Symbol"/>
                  </a:rPr>
                  <a:t>shows</a:t>
                </a:r>
                <a:r>
                  <a:rPr lang="de-DE" altLang="de-DE" sz="1400" dirty="0" smtClean="0">
                    <a:ea typeface="Cambria Math"/>
                    <a:sym typeface="Symbol"/>
                  </a:rPr>
                  <a:t> </a:t>
                </a:r>
                <a:r>
                  <a:rPr lang="de-DE" altLang="de-DE" sz="1400" dirty="0" err="1" smtClean="0">
                    <a:ea typeface="Cambria Math"/>
                    <a:sym typeface="Symbol"/>
                  </a:rPr>
                  <a:t>the</a:t>
                </a:r>
                <a:r>
                  <a:rPr lang="de-DE" altLang="de-DE" sz="1400" dirty="0" smtClean="0">
                    <a:ea typeface="Cambria Math"/>
                    <a:sym typeface="Symbol"/>
                  </a:rPr>
                  <a:t> </a:t>
                </a:r>
              </a:p>
              <a:p>
                <a:pPr eaLnBrk="1" hangingPunct="1">
                  <a:lnSpc>
                    <a:spcPct val="120000"/>
                  </a:lnSpc>
                  <a:spcBef>
                    <a:spcPct val="0"/>
                  </a:spcBef>
                  <a:buNone/>
                </a:pPr>
                <a:r>
                  <a:rPr lang="de-DE" altLang="de-DE" sz="1400" dirty="0" err="1" smtClean="0">
                    <a:ea typeface="Cambria Math"/>
                    <a:sym typeface="Symbol"/>
                  </a:rPr>
                  <a:t>cumulative</a:t>
                </a:r>
                <a:r>
                  <a:rPr lang="de-DE" altLang="de-DE" sz="1400" dirty="0" smtClean="0">
                    <a:ea typeface="Cambria Math"/>
                    <a:sym typeface="Symbol"/>
                  </a:rPr>
                  <a:t> </a:t>
                </a:r>
                <a:r>
                  <a:rPr lang="de-DE" altLang="de-DE" sz="1400" dirty="0" err="1" smtClean="0">
                    <a:ea typeface="Cambria Math"/>
                    <a:sym typeface="Symbol"/>
                  </a:rPr>
                  <a:t>overlap</a:t>
                </a:r>
                <a:r>
                  <a:rPr lang="de-DE" altLang="de-DE" sz="1400" dirty="0" smtClean="0">
                    <a:ea typeface="Cambria Math"/>
                    <a:sym typeface="Symbol"/>
                  </a:rPr>
                  <a:t> </a:t>
                </a:r>
                <a:r>
                  <a:rPr lang="de-DE" altLang="de-DE" sz="1400" dirty="0" err="1" smtClean="0">
                    <a:ea typeface="Cambria Math"/>
                    <a:sym typeface="Symbol"/>
                  </a:rPr>
                  <a:t>ratio</a:t>
                </a:r>
                <a:r>
                  <a:rPr lang="de-DE" altLang="de-DE" sz="1400" dirty="0" smtClean="0">
                    <a:ea typeface="Cambria Math"/>
                    <a:sym typeface="Symbol"/>
                  </a:rPr>
                  <a:t> </a:t>
                </a:r>
                <a:r>
                  <a:rPr lang="de-DE" altLang="de-DE" sz="1400" dirty="0" err="1" smtClean="0">
                    <a:ea typeface="Cambria Math"/>
                    <a:sym typeface="Symbol"/>
                  </a:rPr>
                  <a:t>by</a:t>
                </a:r>
                <a:r>
                  <a:rPr lang="de-DE" altLang="de-DE" sz="1400" dirty="0" smtClean="0">
                    <a:ea typeface="Cambria Math"/>
                    <a:sym typeface="Symbol"/>
                  </a:rPr>
                  <a:t> </a:t>
                </a:r>
                <a:r>
                  <a:rPr lang="de-DE" altLang="de-DE" sz="1400" dirty="0" err="1" smtClean="0">
                    <a:ea typeface="Cambria Math"/>
                    <a:sym typeface="Symbol"/>
                  </a:rPr>
                  <a:t>degree</a:t>
                </a:r>
                <a:r>
                  <a:rPr lang="de-DE" altLang="de-DE" sz="1400" dirty="0" smtClean="0">
                    <a:ea typeface="Cambria Math"/>
                    <a:sym typeface="Symbol"/>
                  </a:rPr>
                  <a:t>, </a:t>
                </a:r>
                <a:r>
                  <a:rPr lang="de-DE" altLang="de-DE" sz="1400" dirty="0" err="1">
                    <a:ea typeface="Cambria Math"/>
                    <a:sym typeface="Symbol"/>
                  </a:rPr>
                  <a:t>w</a:t>
                </a:r>
                <a:r>
                  <a:rPr lang="de-DE" altLang="de-DE" sz="1400" dirty="0" err="1" smtClean="0">
                    <a:ea typeface="Cambria Math"/>
                    <a:sym typeface="Symbol"/>
                  </a:rPr>
                  <a:t>hich</a:t>
                </a:r>
                <a:r>
                  <a:rPr lang="de-DE" altLang="de-DE" sz="1400" dirty="0" smtClean="0">
                    <a:ea typeface="Cambria Math"/>
                    <a:sym typeface="Symbol"/>
                  </a:rPr>
                  <a:t> </a:t>
                </a:r>
                <a:r>
                  <a:rPr lang="de-DE" altLang="de-DE" sz="1400" dirty="0" err="1" smtClean="0">
                    <a:ea typeface="Cambria Math"/>
                    <a:sym typeface="Symbol"/>
                  </a:rPr>
                  <a:t>is</a:t>
                </a:r>
                <a:r>
                  <a:rPr lang="de-DE" altLang="de-DE" sz="1400" dirty="0" smtClean="0">
                    <a:ea typeface="Cambria Math"/>
                    <a:sym typeface="Symbol"/>
                  </a:rPr>
                  <a:t> </a:t>
                </a:r>
                <a:r>
                  <a:rPr lang="de-DE" altLang="de-DE" sz="1400" dirty="0" err="1" smtClean="0">
                    <a:ea typeface="Cambria Math"/>
                    <a:sym typeface="Symbol"/>
                  </a:rPr>
                  <a:t>the</a:t>
                </a:r>
                <a:r>
                  <a:rPr lang="de-DE" altLang="de-DE" sz="1400" dirty="0" smtClean="0">
                    <a:ea typeface="Cambria Math"/>
                    <a:sym typeface="Symbol"/>
                  </a:rPr>
                  <a:t> </a:t>
                </a:r>
                <a:r>
                  <a:rPr lang="de-DE" altLang="de-DE" sz="1400" dirty="0" err="1" smtClean="0">
                    <a:ea typeface="Cambria Math"/>
                    <a:sym typeface="Symbol"/>
                  </a:rPr>
                  <a:t>overlap</a:t>
                </a:r>
                <a:r>
                  <a:rPr lang="de-DE" altLang="de-DE" sz="1400" dirty="0" smtClean="0">
                    <a:ea typeface="Cambria Math"/>
                    <a:sym typeface="Symbol"/>
                  </a:rPr>
                  <a:t> </a:t>
                </a:r>
                <a:r>
                  <a:rPr lang="de-DE" altLang="de-DE" sz="1400" dirty="0" err="1" smtClean="0">
                    <a:ea typeface="Cambria Math"/>
                    <a:sym typeface="Symbol"/>
                  </a:rPr>
                  <a:t>ratio</a:t>
                </a:r>
                <a:r>
                  <a:rPr lang="de-DE" altLang="de-DE" sz="1400" dirty="0" smtClean="0">
                    <a:ea typeface="Cambria Math"/>
                    <a:sym typeface="Symbol"/>
                  </a:rPr>
                  <a:t> </a:t>
                </a:r>
              </a:p>
              <a:p>
                <a:pPr eaLnBrk="1" hangingPunct="1">
                  <a:lnSpc>
                    <a:spcPct val="120000"/>
                  </a:lnSpc>
                  <a:spcBef>
                    <a:spcPct val="0"/>
                  </a:spcBef>
                  <a:buNone/>
                </a:pPr>
                <a:r>
                  <a:rPr lang="de-DE" altLang="de-DE" sz="1400" dirty="0" err="1" smtClean="0">
                    <a:ea typeface="Cambria Math"/>
                    <a:sym typeface="Symbol"/>
                  </a:rPr>
                  <a:t>for</a:t>
                </a:r>
                <a:r>
                  <a:rPr lang="de-DE" altLang="de-DE" sz="1400" dirty="0" smtClean="0">
                    <a:ea typeface="Cambria Math"/>
                    <a:sym typeface="Symbol"/>
                  </a:rPr>
                  <a:t> </a:t>
                </a:r>
                <a:r>
                  <a:rPr lang="de-DE" altLang="de-DE" sz="1400" dirty="0" err="1" smtClean="0">
                    <a:ea typeface="Cambria Math"/>
                    <a:sym typeface="Symbol"/>
                  </a:rPr>
                  <a:t>locations</a:t>
                </a:r>
                <a:r>
                  <a:rPr lang="de-DE" altLang="de-DE" sz="1400" dirty="0" smtClean="0">
                    <a:ea typeface="Cambria Math"/>
                    <a:sym typeface="Symbol"/>
                  </a:rPr>
                  <a:t> </a:t>
                </a:r>
                <a:r>
                  <a:rPr lang="de-DE" altLang="de-DE" sz="1400" dirty="0" err="1" smtClean="0">
                    <a:ea typeface="Cambria Math"/>
                    <a:sym typeface="Symbol"/>
                  </a:rPr>
                  <a:t>having</a:t>
                </a:r>
                <a:r>
                  <a:rPr lang="de-DE" altLang="de-DE" sz="1400" dirty="0">
                    <a:ea typeface="Cambria Math"/>
                    <a:sym typeface="Symbol"/>
                  </a:rPr>
                  <a:t> </a:t>
                </a:r>
                <a:r>
                  <a:rPr lang="de-DE" altLang="de-DE" sz="1400" dirty="0" err="1" smtClean="0">
                    <a:ea typeface="Cambria Math"/>
                    <a:sym typeface="Symbol"/>
                  </a:rPr>
                  <a:t>degree</a:t>
                </a:r>
                <a:r>
                  <a:rPr lang="de-DE" altLang="de-DE" sz="1400" dirty="0" smtClean="0">
                    <a:ea typeface="Cambria Math"/>
                    <a:sym typeface="Symbol"/>
                  </a:rPr>
                  <a:t> k </a:t>
                </a:r>
                <a:r>
                  <a:rPr lang="de-DE" altLang="de-DE" sz="1400" dirty="0" err="1" smtClean="0">
                    <a:ea typeface="Cambria Math"/>
                    <a:sym typeface="Symbol"/>
                  </a:rPr>
                  <a:t>or</a:t>
                </a:r>
                <a:r>
                  <a:rPr lang="de-DE" altLang="de-DE" sz="1400" dirty="0" smtClean="0">
                    <a:ea typeface="Cambria Math"/>
                    <a:sym typeface="Symbol"/>
                  </a:rPr>
                  <a:t> </a:t>
                </a:r>
                <a:r>
                  <a:rPr lang="de-DE" altLang="de-DE" sz="1400" dirty="0" err="1" smtClean="0">
                    <a:ea typeface="Cambria Math"/>
                    <a:sym typeface="Symbol"/>
                  </a:rPr>
                  <a:t>less</a:t>
                </a:r>
                <a:r>
                  <a:rPr lang="de-DE" altLang="de-DE" sz="1400" dirty="0" smtClean="0">
                    <a:ea typeface="Cambria Math"/>
                    <a:sym typeface="Symbol"/>
                  </a:rPr>
                  <a:t>. The </a:t>
                </a:r>
                <a:r>
                  <a:rPr lang="de-DE" altLang="de-DE" sz="1400" dirty="0" err="1" smtClean="0">
                    <a:ea typeface="Cambria Math"/>
                    <a:sym typeface="Symbol"/>
                  </a:rPr>
                  <a:t>upper</a:t>
                </a:r>
                <a:r>
                  <a:rPr lang="de-DE" altLang="de-DE" sz="1400" dirty="0" smtClean="0">
                    <a:ea typeface="Cambria Math"/>
                    <a:sym typeface="Symbol"/>
                  </a:rPr>
                  <a:t> </a:t>
                </a:r>
                <a:r>
                  <a:rPr lang="de-DE" altLang="de-DE" sz="1400" dirty="0" err="1" smtClean="0">
                    <a:ea typeface="Cambria Math"/>
                    <a:sym typeface="Symbol"/>
                  </a:rPr>
                  <a:t>curve</a:t>
                </a:r>
                <a:r>
                  <a:rPr lang="de-DE" altLang="de-DE" sz="1400" dirty="0" smtClean="0">
                    <a:ea typeface="Cambria Math"/>
                    <a:sym typeface="Symbol"/>
                  </a:rPr>
                  <a:t> </a:t>
                </a:r>
                <a:r>
                  <a:rPr lang="de-DE" altLang="de-DE" sz="1400" dirty="0" err="1" smtClean="0">
                    <a:ea typeface="Cambria Math"/>
                    <a:sym typeface="Symbol"/>
                  </a:rPr>
                  <a:t>shows</a:t>
                </a:r>
                <a:r>
                  <a:rPr lang="de-DE" altLang="de-DE" sz="1400" dirty="0" smtClean="0">
                    <a:ea typeface="Cambria Math"/>
                    <a:sym typeface="Symbol"/>
                  </a:rPr>
                  <a:t> </a:t>
                </a:r>
              </a:p>
              <a:p>
                <a:pPr eaLnBrk="1" hangingPunct="1">
                  <a:lnSpc>
                    <a:spcPct val="120000"/>
                  </a:lnSpc>
                  <a:spcBef>
                    <a:spcPct val="0"/>
                  </a:spcBef>
                  <a:buNone/>
                </a:pPr>
                <a:r>
                  <a:rPr lang="de-DE" altLang="de-DE" sz="1400" dirty="0" err="1">
                    <a:ea typeface="Cambria Math"/>
                    <a:sym typeface="Symbol"/>
                  </a:rPr>
                  <a:t>t</a:t>
                </a:r>
                <a:r>
                  <a:rPr lang="de-DE" altLang="de-DE" sz="1400" dirty="0" err="1" smtClean="0">
                    <a:ea typeface="Cambria Math"/>
                    <a:sym typeface="Symbol"/>
                  </a:rPr>
                  <a:t>he</a:t>
                </a:r>
                <a:r>
                  <a:rPr lang="de-DE" altLang="de-DE" sz="1400" dirty="0" smtClean="0">
                    <a:ea typeface="Cambria Math"/>
                    <a:sym typeface="Symbol"/>
                  </a:rPr>
                  <a:t> </a:t>
                </a:r>
                <a:r>
                  <a:rPr lang="de-DE" altLang="de-DE" sz="1400" dirty="0" err="1">
                    <a:ea typeface="Cambria Math"/>
                    <a:sym typeface="Symbol"/>
                  </a:rPr>
                  <a:t>o</a:t>
                </a:r>
                <a:r>
                  <a:rPr lang="de-DE" altLang="de-DE" sz="1400" dirty="0" err="1" smtClean="0">
                    <a:ea typeface="Cambria Math"/>
                    <a:sym typeface="Symbol"/>
                  </a:rPr>
                  <a:t>verlap</a:t>
                </a:r>
                <a:r>
                  <a:rPr lang="de-DE" altLang="de-DE" sz="1400" dirty="0" smtClean="0">
                    <a:ea typeface="Cambria Math"/>
                    <a:sym typeface="Symbol"/>
                  </a:rPr>
                  <a:t> </a:t>
                </a:r>
                <a:r>
                  <a:rPr lang="de-DE" altLang="de-DE" sz="1400" dirty="0" err="1" smtClean="0">
                    <a:ea typeface="Cambria Math"/>
                    <a:sym typeface="Symbol"/>
                  </a:rPr>
                  <a:t>ratio</a:t>
                </a:r>
                <a:r>
                  <a:rPr lang="de-DE" altLang="de-DE" sz="1400" dirty="0" smtClean="0">
                    <a:ea typeface="Cambria Math"/>
                    <a:sym typeface="Symbol"/>
                  </a:rPr>
                  <a:t> </a:t>
                </a:r>
                <a:r>
                  <a:rPr lang="de-DE" altLang="de-DE" sz="1400" dirty="0" err="1" smtClean="0">
                    <a:ea typeface="Cambria Math"/>
                    <a:sym typeface="Symbol"/>
                  </a:rPr>
                  <a:t>for</a:t>
                </a:r>
                <a:r>
                  <a:rPr lang="de-DE" altLang="de-DE" sz="1400" dirty="0" smtClean="0">
                    <a:ea typeface="Cambria Math"/>
                    <a:sym typeface="Symbol"/>
                  </a:rPr>
                  <a:t> </a:t>
                </a:r>
                <a:r>
                  <a:rPr lang="de-DE" altLang="de-DE" sz="1400" dirty="0" err="1" smtClean="0">
                    <a:ea typeface="Cambria Math"/>
                    <a:sym typeface="Symbol"/>
                  </a:rPr>
                  <a:t>locations</a:t>
                </a:r>
                <a:r>
                  <a:rPr lang="de-DE" altLang="de-DE" sz="1400" dirty="0" smtClean="0">
                    <a:ea typeface="Cambria Math"/>
                    <a:sym typeface="Symbol"/>
                  </a:rPr>
                  <a:t> </a:t>
                </a:r>
                <a:r>
                  <a:rPr lang="de-DE" altLang="de-DE" sz="1400" dirty="0" err="1" smtClean="0">
                    <a:ea typeface="Cambria Math"/>
                    <a:sym typeface="Symbol"/>
                  </a:rPr>
                  <a:t>having</a:t>
                </a:r>
                <a:r>
                  <a:rPr lang="de-DE" altLang="de-DE" sz="1400" dirty="0" smtClean="0">
                    <a:ea typeface="Cambria Math"/>
                    <a:sym typeface="Symbol"/>
                  </a:rPr>
                  <a:t> </a:t>
                </a:r>
                <a:r>
                  <a:rPr lang="de-DE" altLang="de-DE" sz="1400" dirty="0" err="1" smtClean="0">
                    <a:ea typeface="Cambria Math"/>
                    <a:sym typeface="Symbol"/>
                  </a:rPr>
                  <a:t>degree</a:t>
                </a:r>
                <a:r>
                  <a:rPr lang="de-DE" altLang="de-DE" sz="1400" dirty="0" smtClean="0">
                    <a:ea typeface="Cambria Math"/>
                    <a:sym typeface="Symbol"/>
                  </a:rPr>
                  <a:t> = k.</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-&gt; Not </a:t>
                </a:r>
                <a:r>
                  <a:rPr lang="de-DE" altLang="de-DE" sz="1800" dirty="0" err="1" smtClean="0">
                    <a:ea typeface="Cambria Math"/>
                    <a:sym typeface="Symbol"/>
                  </a:rPr>
                  <a:t>many</a:t>
                </a:r>
                <a:r>
                  <a:rPr lang="de-DE" altLang="de-DE" sz="1800" dirty="0" smtClean="0">
                    <a:ea typeface="Cambria Math"/>
                    <a:sym typeface="Symbol"/>
                  </a:rPr>
                  <a:t> </a:t>
                </a:r>
                <a:r>
                  <a:rPr lang="de-DE" altLang="de-DE" sz="1800" dirty="0" err="1" smtClean="0">
                    <a:ea typeface="Cambria Math"/>
                    <a:sym typeface="Symbol"/>
                  </a:rPr>
                  <a:t>people</a:t>
                </a:r>
                <a:r>
                  <a:rPr lang="de-DE" altLang="de-DE" sz="1800" dirty="0" smtClean="0">
                    <a:ea typeface="Cambria Math"/>
                    <a:sym typeface="Symbol"/>
                  </a:rPr>
                  <a:t> </a:t>
                </a:r>
                <a:r>
                  <a:rPr lang="de-DE" altLang="de-DE" sz="1800" dirty="0" err="1" smtClean="0">
                    <a:ea typeface="Cambria Math"/>
                    <a:sym typeface="Symbol"/>
                  </a:rPr>
                  <a:t>visit</a:t>
                </a:r>
                <a:r>
                  <a:rPr lang="de-DE" altLang="de-DE" sz="1800" dirty="0" smtClean="0">
                    <a:ea typeface="Cambria Math"/>
                    <a:sym typeface="Symbol"/>
                  </a:rPr>
                  <a:t> </a:t>
                </a:r>
                <a:r>
                  <a:rPr lang="de-DE" altLang="de-DE" sz="1800" dirty="0" err="1" smtClean="0">
                    <a:ea typeface="Cambria Math"/>
                    <a:sym typeface="Symbol"/>
                  </a:rPr>
                  <a:t>more</a:t>
                </a:r>
                <a:r>
                  <a:rPr lang="de-DE" altLang="de-DE" sz="1800" dirty="0" smtClean="0">
                    <a:ea typeface="Cambria Math"/>
                    <a:sym typeface="Symbol"/>
                  </a:rPr>
                  <a:t> </a:t>
                </a:r>
                <a:r>
                  <a:rPr lang="de-DE" altLang="de-DE" sz="1800" dirty="0" err="1" smtClean="0">
                    <a:ea typeface="Cambria Math"/>
                    <a:sym typeface="Symbol"/>
                  </a:rPr>
                  <a:t>than</a:t>
                </a:r>
                <a:r>
                  <a:rPr lang="de-DE" altLang="de-DE" sz="1800" dirty="0" smtClean="0">
                    <a:ea typeface="Cambria Math"/>
                    <a:sym typeface="Symbol"/>
                  </a:rPr>
                  <a:t> </a:t>
                </a:r>
                <a:r>
                  <a:rPr lang="de-DE" altLang="de-DE" sz="1800" dirty="0" err="1" smtClean="0">
                    <a:ea typeface="Cambria Math"/>
                    <a:sym typeface="Symbol"/>
                  </a:rPr>
                  <a:t>one</a:t>
                </a:r>
                <a:r>
                  <a:rPr lang="de-DE" altLang="de-DE" sz="1800" dirty="0">
                    <a:ea typeface="Cambria Math"/>
                    <a:sym typeface="Symbol"/>
                  </a:rPr>
                  <a:t> </a:t>
                </a:r>
                <a:r>
                  <a:rPr lang="de-DE" altLang="de-DE" sz="1800" dirty="0" smtClean="0">
                    <a:ea typeface="Cambria Math"/>
                    <a:sym typeface="Symbol"/>
                  </a:rPr>
                  <a:t>high-</a:t>
                </a:r>
              </a:p>
              <a:p>
                <a:pPr eaLnBrk="1" hangingPunct="1">
                  <a:lnSpc>
                    <a:spcPct val="120000"/>
                  </a:lnSpc>
                  <a:spcBef>
                    <a:spcPct val="0"/>
                  </a:spcBef>
                  <a:buNone/>
                </a:pPr>
                <a:r>
                  <a:rPr lang="de-DE" altLang="de-DE" sz="1800" dirty="0" err="1" smtClean="0">
                    <a:ea typeface="Cambria Math"/>
                    <a:sym typeface="Symbol"/>
                  </a:rPr>
                  <a:t>degree</a:t>
                </a:r>
                <a:r>
                  <a:rPr lang="de-DE" altLang="de-DE" sz="1800" dirty="0" smtClean="0">
                    <a:ea typeface="Cambria Math"/>
                    <a:sym typeface="Symbol"/>
                  </a:rPr>
                  <a:t> </a:t>
                </a:r>
                <a:r>
                  <a:rPr lang="de-DE" altLang="de-DE" sz="1800" dirty="0" err="1" smtClean="0">
                    <a:ea typeface="Cambria Math"/>
                    <a:sym typeface="Symbol"/>
                  </a:rPr>
                  <a:t>location</a:t>
                </a:r>
                <a:r>
                  <a:rPr lang="de-DE" altLang="de-DE" sz="1800" dirty="0">
                    <a:ea typeface="Cambria Math"/>
                    <a:sym typeface="Symbol"/>
                  </a:rPr>
                  <a:t> </a:t>
                </a:r>
                <a:r>
                  <a:rPr lang="de-DE" altLang="de-DE" sz="1800" dirty="0" smtClean="0">
                    <a:ea typeface="Cambria Math"/>
                    <a:sym typeface="Symbol"/>
                  </a:rPr>
                  <a:t>per </a:t>
                </a:r>
                <a:r>
                  <a:rPr lang="de-DE" altLang="de-DE" sz="1800" dirty="0" err="1" smtClean="0">
                    <a:ea typeface="Cambria Math"/>
                    <a:sym typeface="Symbol"/>
                  </a:rPr>
                  <a:t>day</a:t>
                </a:r>
                <a:r>
                  <a:rPr lang="de-DE" altLang="de-DE" sz="1800" dirty="0" smtClean="0">
                    <a:ea typeface="Cambria Math"/>
                    <a:sym typeface="Symbol"/>
                  </a:rPr>
                  <a:t>.  </a:t>
                </a:r>
                <a:r>
                  <a:rPr lang="de-DE" altLang="de-DE" sz="1800" b="1" dirty="0" smtClean="0">
                    <a:solidFill>
                      <a:srgbClr val="FF0000"/>
                    </a:solidFill>
                    <a:ea typeface="Cambria Math"/>
                    <a:sym typeface="Symbol"/>
                  </a:rPr>
                  <a:t>Early </a:t>
                </a:r>
                <a:r>
                  <a:rPr lang="de-DE" altLang="de-DE" sz="1800" b="1" dirty="0" err="1" smtClean="0">
                    <a:solidFill>
                      <a:srgbClr val="FF0000"/>
                    </a:solidFill>
                    <a:ea typeface="Cambria Math"/>
                    <a:sym typeface="Symbol"/>
                  </a:rPr>
                  <a:t>detection</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could</a:t>
                </a:r>
                <a:r>
                  <a:rPr lang="de-DE" altLang="de-DE" sz="1800" b="1" dirty="0" smtClean="0">
                    <a:solidFill>
                      <a:srgbClr val="FF0000"/>
                    </a:solidFill>
                    <a:ea typeface="Cambria Math"/>
                    <a:sym typeface="Symbol"/>
                  </a:rPr>
                  <a:t> </a:t>
                </a:r>
              </a:p>
              <a:p>
                <a:pPr eaLnBrk="1" hangingPunct="1">
                  <a:lnSpc>
                    <a:spcPct val="120000"/>
                  </a:lnSpc>
                  <a:spcBef>
                    <a:spcPct val="0"/>
                  </a:spcBef>
                  <a:buNone/>
                </a:pPr>
                <a:r>
                  <a:rPr lang="de-DE" altLang="de-DE" sz="1800" b="1" dirty="0" err="1" smtClean="0">
                    <a:solidFill>
                      <a:srgbClr val="FF0000"/>
                    </a:solidFill>
                    <a:ea typeface="Cambria Math"/>
                    <a:sym typeface="Symbol"/>
                  </a:rPr>
                  <a:t>be</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accomplished</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by</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placing</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sensors</a:t>
                </a:r>
                <a:r>
                  <a:rPr lang="de-DE" altLang="de-DE" sz="1800" b="1" dirty="0" smtClean="0">
                    <a:solidFill>
                      <a:srgbClr val="FF0000"/>
                    </a:solidFill>
                    <a:ea typeface="Cambria Math"/>
                    <a:sym typeface="Symbol"/>
                  </a:rPr>
                  <a:t> </a:t>
                </a:r>
                <a:r>
                  <a:rPr lang="de-DE" altLang="de-DE" sz="1800" b="1" dirty="0" err="1" smtClean="0">
                    <a:solidFill>
                      <a:srgbClr val="FF0000"/>
                    </a:solidFill>
                    <a:ea typeface="Cambria Math"/>
                    <a:sym typeface="Symbol"/>
                  </a:rPr>
                  <a:t>there</a:t>
                </a:r>
                <a:r>
                  <a:rPr lang="de-DE" altLang="de-DE" sz="1800" dirty="0" smtClean="0">
                    <a:ea typeface="Cambria Math"/>
                    <a:sym typeface="Symbol"/>
                  </a:rPr>
                  <a:t>.</a:t>
                </a:r>
                <a:endParaRPr lang="de-DE" altLang="de-DE" sz="1800" dirty="0">
                  <a:ea typeface="Cambria Math"/>
                  <a:sym typeface="Symbol"/>
                </a:endParaRPr>
              </a:p>
            </p:txBody>
          </p:sp>
        </mc:Choice>
        <mc:Fallback>
          <p:sp>
            <p:nvSpPr>
              <p:cNvPr id="14" name="Text Box 4"/>
              <p:cNvSpPr txBox="1">
                <a:spLocks noRot="1" noChangeAspect="1" noMove="1" noResize="1" noEditPoints="1" noAdjustHandles="1" noChangeArrowheads="1" noChangeShapeType="1" noTextEdit="1"/>
              </p:cNvSpPr>
              <p:nvPr/>
            </p:nvSpPr>
            <p:spPr bwMode="auto">
              <a:xfrm>
                <a:off x="225301" y="548680"/>
                <a:ext cx="8490688" cy="5704960"/>
              </a:xfrm>
              <a:prstGeom prst="rect">
                <a:avLst/>
              </a:prstGeom>
              <a:blipFill rotWithShape="1">
                <a:blip r:embed="rId2"/>
                <a:stretch>
                  <a:fillRect l="-646" b="-2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12976"/>
            <a:ext cx="3528392" cy="268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Overlap</a:t>
            </a:r>
            <a:r>
              <a:rPr lang="de-DE" altLang="de-DE" dirty="0" smtClean="0">
                <a:ea typeface="ＭＳ Ｐゴシック" pitchFamily="34" charset="-128"/>
              </a:rPr>
              <a:t> </a:t>
            </a:r>
            <a:r>
              <a:rPr lang="de-DE" altLang="de-DE" dirty="0" err="1" smtClean="0">
                <a:ea typeface="ＭＳ Ｐゴシック" pitchFamily="34" charset="-128"/>
              </a:rPr>
              <a:t>ratio</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6137769" y="5956596"/>
            <a:ext cx="26827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Nature 429, 180 (2004)</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28</a:t>
            </a:fld>
            <a:endParaRPr lang="de-DE" altLang="de-DE" sz="1000" smtClean="0"/>
          </a:p>
        </p:txBody>
      </p:sp>
    </p:spTree>
    <p:extLst>
      <p:ext uri="{BB962C8B-B14F-4D97-AF65-F5344CB8AC3E}">
        <p14:creationId xmlns:p14="http://schemas.microsoft.com/office/powerpoint/2010/main" val="1291812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Recent</a:t>
            </a:r>
            <a:r>
              <a:rPr lang="de-DE" altLang="de-DE" dirty="0" smtClean="0">
                <a:ea typeface="ＭＳ Ｐゴシック" pitchFamily="34" charset="-128"/>
              </a:rPr>
              <a:t> </a:t>
            </a:r>
            <a:r>
              <a:rPr lang="de-DE" altLang="de-DE" dirty="0" err="1" smtClean="0">
                <a:ea typeface="ＭＳ Ｐゴシック" pitchFamily="34" charset="-128"/>
              </a:rPr>
              <a:t>extensions</a:t>
            </a:r>
            <a:r>
              <a:rPr lang="de-DE" altLang="de-DE" dirty="0" smtClean="0">
                <a:ea typeface="ＭＳ Ｐゴシック" pitchFamily="34" charset="-128"/>
              </a:rPr>
              <a:t> in </a:t>
            </a:r>
            <a:r>
              <a:rPr lang="de-DE" altLang="de-DE" dirty="0" err="1" smtClean="0">
                <a:ea typeface="ＭＳ Ｐゴシック" pitchFamily="34" charset="-128"/>
              </a:rPr>
              <a:t>modelling</a:t>
            </a:r>
            <a:r>
              <a:rPr lang="de-DE" altLang="de-DE" dirty="0" smtClean="0">
                <a:ea typeface="ＭＳ Ｐゴシック" pitchFamily="34" charset="-128"/>
              </a:rPr>
              <a:t> </a:t>
            </a:r>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spreading</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29</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29</a:t>
            </a:fld>
            <a:endParaRPr lang="de-DE" altLang="de-DE" sz="1000" smtClean="0"/>
          </a:p>
        </p:txBody>
      </p:sp>
      <p:sp>
        <p:nvSpPr>
          <p:cNvPr id="11" name="Text Box 4"/>
          <p:cNvSpPr txBox="1">
            <a:spLocks noChangeArrowheads="1"/>
          </p:cNvSpPr>
          <p:nvPr/>
        </p:nvSpPr>
        <p:spPr bwMode="auto">
          <a:xfrm>
            <a:off x="383386" y="2459801"/>
            <a:ext cx="8365078" cy="255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Use IATA database : 3880 airports , 18.810 weighted edges, where weight </a:t>
            </a:r>
            <a:r>
              <a:rPr lang="en-US" sz="1800" i="1" dirty="0" err="1" smtClean="0"/>
              <a:t>w</a:t>
            </a:r>
            <a:r>
              <a:rPr lang="en-US" sz="1800" i="1" baseline="-25000" dirty="0" err="1" smtClean="0"/>
              <a:t>jl</a:t>
            </a:r>
            <a:r>
              <a:rPr lang="en-US" sz="1800" i="1" dirty="0" smtClean="0"/>
              <a:t> </a:t>
            </a:r>
            <a:r>
              <a:rPr lang="en-US" sz="1800" dirty="0" smtClean="0"/>
              <a:t>denotes passenger flow between airports </a:t>
            </a:r>
            <a:r>
              <a:rPr lang="en-US" sz="1800" i="1" dirty="0" smtClean="0"/>
              <a:t>j</a:t>
            </a:r>
            <a:r>
              <a:rPr lang="en-US" sz="1800" dirty="0" smtClean="0"/>
              <a:t> and </a:t>
            </a:r>
            <a:r>
              <a:rPr lang="en-US" sz="1800" i="1" dirty="0" smtClean="0"/>
              <a:t>l</a:t>
            </a:r>
            <a:r>
              <a:rPr lang="en-US" sz="1800" dirty="0" smtClean="0"/>
              <a:t>.</a:t>
            </a:r>
          </a:p>
          <a:p>
            <a:pPr>
              <a:lnSpc>
                <a:spcPts val="2500"/>
              </a:lnSpc>
              <a:buNone/>
            </a:pPr>
            <a:endParaRPr lang="en-US" sz="1800" dirty="0"/>
          </a:p>
          <a:p>
            <a:pPr>
              <a:lnSpc>
                <a:spcPts val="2500"/>
              </a:lnSpc>
              <a:buNone/>
            </a:pPr>
            <a:r>
              <a:rPr lang="en-US" sz="1800" dirty="0" smtClean="0">
                <a:effectLst/>
              </a:rPr>
              <a:t>Consider also populations </a:t>
            </a:r>
            <a:r>
              <a:rPr lang="en-US" sz="1800" i="1" dirty="0" err="1" smtClean="0">
                <a:effectLst/>
              </a:rPr>
              <a:t>N</a:t>
            </a:r>
            <a:r>
              <a:rPr lang="en-US" sz="1800" i="1" baseline="-25000" dirty="0" err="1" smtClean="0">
                <a:effectLst/>
              </a:rPr>
              <a:t>j</a:t>
            </a:r>
            <a:r>
              <a:rPr lang="en-US" sz="1800" dirty="0" smtClean="0">
                <a:effectLst/>
              </a:rPr>
              <a:t> of the metropolitan areas served by each airport.</a:t>
            </a:r>
          </a:p>
          <a:p>
            <a:pPr>
              <a:lnSpc>
                <a:spcPts val="2500"/>
              </a:lnSpc>
              <a:buNone/>
            </a:pPr>
            <a:endParaRPr lang="en-US" sz="1800" dirty="0"/>
          </a:p>
          <a:p>
            <a:pPr>
              <a:lnSpc>
                <a:spcPts val="2500"/>
              </a:lnSpc>
              <a:buNone/>
            </a:pPr>
            <a:r>
              <a:rPr lang="en-US" sz="1800" dirty="0" smtClean="0">
                <a:effectLst/>
              </a:rPr>
              <a:t>Focus on 3100 largest airports and 17182 edges accounting for 99% of the world-wide air traffic.</a:t>
            </a:r>
            <a:endParaRPr lang="en-US" sz="1800" dirty="0">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 y="573851"/>
            <a:ext cx="92678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01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Review: Time-</a:t>
            </a:r>
            <a:r>
              <a:rPr lang="de-DE" altLang="de-DE" dirty="0" err="1" smtClean="0">
                <a:ea typeface="ＭＳ Ｐゴシック" pitchFamily="34" charset="-128"/>
              </a:rPr>
              <a:t>dependent</a:t>
            </a:r>
            <a:r>
              <a:rPr lang="de-DE" altLang="de-DE" dirty="0" smtClean="0">
                <a:ea typeface="ＭＳ Ｐゴシック" pitchFamily="34" charset="-128"/>
              </a:rPr>
              <a:t> </a:t>
            </a:r>
            <a:r>
              <a:rPr lang="de-DE" altLang="de-DE" dirty="0" err="1" smtClean="0">
                <a:ea typeface="ＭＳ Ｐゴシック" pitchFamily="34" charset="-128"/>
              </a:rPr>
              <a:t>properties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49137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a:ea typeface="Cambria Math"/>
                    <a:sym typeface="Symbol"/>
                  </a:rPr>
                  <a:t> </a:t>
                </a:r>
                <a:r>
                  <a:rPr lang="de-DE" altLang="de-DE" sz="1800" dirty="0" smtClean="0">
                    <a:ea typeface="Cambria Math"/>
                    <a:sym typeface="Symbol"/>
                  </a:rPr>
                  <a:t>   </a:t>
                </a:r>
                <a14:m>
                  <m:oMath xmlns:m="http://schemas.openxmlformats.org/officeDocument/2006/math">
                    <m:f>
                      <m:fPr>
                        <m:ctrlPr>
                          <a:rPr lang="de-DE" altLang="de-DE" sz="1800" i="1" smtClean="0">
                            <a:latin typeface="Cambria Math"/>
                            <a:ea typeface="Cambria Math"/>
                          </a:rPr>
                        </m:ctrlPr>
                      </m:fPr>
                      <m:num>
                        <m:r>
                          <a:rPr lang="de-DE" altLang="de-DE" sz="1800" b="0" i="1" smtClean="0">
                            <a:latin typeface="Cambria Math"/>
                            <a:ea typeface="Cambria Math"/>
                          </a:rPr>
                          <m:t>𝑑</m:t>
                        </m:r>
                        <m:sSub>
                          <m:sSubPr>
                            <m:ctrlPr>
                              <a:rPr lang="de-DE" altLang="de-DE" sz="1800" b="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𝑖</m:t>
                            </m:r>
                          </m:sub>
                        </m:sSub>
                      </m:num>
                      <m:den>
                        <m:r>
                          <a:rPr lang="de-DE" altLang="de-DE" sz="1800" b="0" i="1" smtClean="0">
                            <a:latin typeface="Cambria Math"/>
                            <a:ea typeface="Cambria Math"/>
                          </a:rPr>
                          <m:t>𝑑𝑡</m:t>
                        </m:r>
                      </m:den>
                    </m:f>
                    <m:r>
                      <a:rPr lang="de-DE" altLang="de-DE" sz="1800" b="0" i="1" smtClean="0">
                        <a:latin typeface="Cambria Math"/>
                        <a:ea typeface="Cambria Math"/>
                      </a:rPr>
                      <m:t>=−</m:t>
                    </m:r>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oMath>
                </a14:m>
                <a:r>
                  <a:rPr lang="de-DE" altLang="de-DE" sz="1800" dirty="0" smtClean="0">
                    <a:ea typeface="Cambria Math"/>
                  </a:rPr>
                  <a:t>=-</a:t>
                </a:r>
                <a:r>
                  <a:rPr lang="de-DE" altLang="de-DE" sz="1800" dirty="0">
                    <a:ea typeface="Cambria Math"/>
                  </a:rPr>
                  <a:t> </a:t>
                </a:r>
                <a14:m>
                  <m:oMath xmlns:m="http://schemas.openxmlformats.org/officeDocument/2006/math">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d>
                          <m:dPr>
                            <m:ctrlPr>
                              <a:rPr lang="de-DE" altLang="de-DE" sz="1800" i="1" smtClean="0">
                                <a:latin typeface="Cambria Math"/>
                                <a:ea typeface="Cambria Math"/>
                              </a:rPr>
                            </m:ctrlPr>
                          </m:dPr>
                          <m:e>
                            <m:r>
                              <a:rPr lang="de-DE" altLang="de-DE" sz="1800" b="0" i="1" smtClean="0">
                                <a:latin typeface="Cambria Math"/>
                                <a:ea typeface="Cambria Math"/>
                              </a:rPr>
                              <m:t>1−</m:t>
                            </m:r>
                            <m:sSub>
                              <m:sSubPr>
                                <m:ctrlPr>
                                  <a:rPr lang="de-DE" altLang="de-DE" sz="1800" b="0" i="1" smtClean="0">
                                    <a:latin typeface="Cambria Math"/>
                                    <a:ea typeface="Cambria Math"/>
                                  </a:rPr>
                                </m:ctrlPr>
                              </m:sSubPr>
                              <m:e>
                                <m:r>
                                  <a:rPr lang="de-DE" altLang="de-DE" sz="1800" b="0" i="1" smtClean="0">
                                    <a:latin typeface="Cambria Math"/>
                                    <a:ea typeface="Cambria Math"/>
                                  </a:rPr>
                                  <m:t>𝑠</m:t>
                                </m:r>
                              </m:e>
                              <m:sub>
                                <m:r>
                                  <a:rPr lang="de-DE" altLang="de-DE" sz="1800" b="0" i="1" smtClean="0">
                                    <a:latin typeface="Cambria Math"/>
                                    <a:ea typeface="Cambria Math"/>
                                  </a:rPr>
                                  <m:t>𝑗</m:t>
                                </m:r>
                              </m:sub>
                            </m:sSub>
                          </m:e>
                        </m:d>
                      </m:e>
                    </m:nary>
                  </m:oMath>
                </a14:m>
                <a:r>
                  <a:rPr lang="de-DE" altLang="de-DE" sz="1800" dirty="0" smtClean="0">
                    <a:ea typeface="Cambria Math"/>
                  </a:rPr>
                  <a:t>  is not </a:t>
                </a:r>
                <a:r>
                  <a:rPr lang="de-DE" altLang="de-DE" sz="1800" dirty="0" err="1" smtClean="0">
                    <a:ea typeface="Cambria Math"/>
                  </a:rPr>
                  <a:t>solvable</a:t>
                </a:r>
                <a:r>
                  <a:rPr lang="de-DE" altLang="de-DE" sz="1800" dirty="0" smtClean="0">
                    <a:ea typeface="Cambria Math"/>
                  </a:rPr>
                  <a:t> </a:t>
                </a:r>
              </a:p>
              <a:p>
                <a:pPr eaLnBrk="1" hangingPunct="1">
                  <a:lnSpc>
                    <a:spcPct val="120000"/>
                  </a:lnSpc>
                  <a:spcBef>
                    <a:spcPct val="0"/>
                  </a:spcBef>
                  <a:buNone/>
                </a:pPr>
                <a:r>
                  <a:rPr lang="de-DE" altLang="de-DE" sz="1800" dirty="0" smtClean="0">
                    <a:ea typeface="Cambria Math"/>
                  </a:rPr>
                  <a:t>in </a:t>
                </a:r>
                <a:r>
                  <a:rPr lang="de-DE" altLang="de-DE" sz="1800" dirty="0" err="1" smtClean="0">
                    <a:ea typeface="Cambria Math"/>
                  </a:rPr>
                  <a:t>closed</a:t>
                </a:r>
                <a:r>
                  <a:rPr lang="de-DE" altLang="de-DE" sz="1800" dirty="0" smtClean="0">
                    <a:ea typeface="Cambria Math"/>
                  </a:rPr>
                  <a:t> form </a:t>
                </a:r>
                <a:r>
                  <a:rPr lang="de-DE" altLang="de-DE" sz="1800" dirty="0" err="1" smtClean="0">
                    <a:ea typeface="Cambria Math"/>
                  </a:rPr>
                  <a:t>for</a:t>
                </a:r>
                <a:r>
                  <a:rPr lang="de-DE" altLang="de-DE" sz="1800" dirty="0" smtClean="0">
                    <a:ea typeface="Cambria Math"/>
                  </a:rPr>
                  <a:t> </a:t>
                </a:r>
                <a:r>
                  <a:rPr lang="de-DE" altLang="de-DE" sz="1800" dirty="0" err="1" smtClean="0">
                    <a:ea typeface="Cambria Math"/>
                  </a:rPr>
                  <a:t>general</a:t>
                </a:r>
                <a:r>
                  <a:rPr lang="de-DE" altLang="de-DE" sz="1800" dirty="0" smtClean="0">
                    <a:ea typeface="Cambria Math"/>
                  </a:rPr>
                  <a:t> </a:t>
                </a:r>
                <a:r>
                  <a:rPr lang="de-DE" altLang="de-DE" sz="1800" i="1" dirty="0" err="1">
                    <a:ea typeface="Cambria Math"/>
                  </a:rPr>
                  <a:t>A</a:t>
                </a:r>
                <a:r>
                  <a:rPr lang="de-DE" altLang="de-DE" sz="1800" i="1" baseline="-25000" dirty="0" err="1">
                    <a:ea typeface="Cambria Math"/>
                  </a:rPr>
                  <a:t>ij</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err="1" smtClean="0">
                    <a:ea typeface="Cambria Math"/>
                  </a:rPr>
                  <a:t>By</a:t>
                </a:r>
                <a:r>
                  <a:rPr lang="de-DE" altLang="de-DE" sz="1800" dirty="0" smtClean="0">
                    <a:ea typeface="Cambria Math"/>
                  </a:rPr>
                  <a:t> </a:t>
                </a:r>
                <a:r>
                  <a:rPr lang="de-DE" altLang="de-DE" sz="1800" dirty="0" err="1" smtClean="0">
                    <a:ea typeface="Cambria Math"/>
                  </a:rPr>
                  <a:t>considering</a:t>
                </a:r>
                <a:r>
                  <a:rPr lang="de-DE" altLang="de-DE" sz="1800" dirty="0" smtClean="0">
                    <a:ea typeface="Cambria Math"/>
                  </a:rPr>
                  <a:t> </a:t>
                </a:r>
                <a:r>
                  <a:rPr lang="de-DE" altLang="de-DE" sz="1800" dirty="0" err="1" smtClean="0">
                    <a:ea typeface="Cambria Math"/>
                  </a:rPr>
                  <a:t>suitable</a:t>
                </a:r>
                <a:r>
                  <a:rPr lang="de-DE" altLang="de-DE" sz="1800" dirty="0" smtClean="0">
                    <a:ea typeface="Cambria Math"/>
                  </a:rPr>
                  <a:t> </a:t>
                </a:r>
                <a:r>
                  <a:rPr lang="de-DE" altLang="de-DE" sz="1800" dirty="0" err="1" smtClean="0">
                    <a:ea typeface="Cambria Math"/>
                  </a:rPr>
                  <a:t>limits</a:t>
                </a:r>
                <a:r>
                  <a:rPr lang="de-DE" altLang="de-DE" sz="1800" dirty="0" smtClean="0">
                    <a:ea typeface="Cambria Math"/>
                  </a:rPr>
                  <a:t>, </a:t>
                </a:r>
                <a:r>
                  <a:rPr lang="de-DE" altLang="de-DE" sz="1800" dirty="0" err="1" smtClean="0">
                    <a:ea typeface="Cambria Math"/>
                  </a:rPr>
                  <a:t>we</a:t>
                </a:r>
                <a:r>
                  <a:rPr lang="de-DE" altLang="de-DE" sz="1800" dirty="0" smtClean="0">
                    <a:ea typeface="Cambria Math"/>
                  </a:rPr>
                  <a:t> </a:t>
                </a:r>
                <a:r>
                  <a:rPr lang="de-DE" altLang="de-DE" sz="1800" dirty="0" err="1" smtClean="0">
                    <a:ea typeface="Cambria Math"/>
                  </a:rPr>
                  <a:t>can</a:t>
                </a:r>
                <a:r>
                  <a:rPr lang="de-DE" altLang="de-DE" sz="1800" dirty="0" smtClean="0">
                    <a:ea typeface="Cambria Math"/>
                  </a:rPr>
                  <a:t> </a:t>
                </a:r>
                <a:r>
                  <a:rPr lang="de-DE" altLang="de-DE" sz="1800" dirty="0" err="1" smtClean="0">
                    <a:ea typeface="Cambria Math"/>
                  </a:rPr>
                  <a:t>calculate</a:t>
                </a:r>
                <a:r>
                  <a:rPr lang="de-DE" altLang="de-DE" sz="1800" dirty="0" smtClean="0">
                    <a:ea typeface="Cambria Math"/>
                  </a:rPr>
                  <a:t> </a:t>
                </a:r>
                <a:r>
                  <a:rPr lang="de-DE" altLang="de-DE" sz="1800" dirty="0" err="1" smtClean="0">
                    <a:ea typeface="Cambria Math"/>
                  </a:rPr>
                  <a:t>some</a:t>
                </a:r>
                <a:r>
                  <a:rPr lang="de-DE" altLang="de-DE" sz="1800" dirty="0" smtClean="0">
                    <a:ea typeface="Cambria Math"/>
                  </a:rPr>
                  <a:t> </a:t>
                </a:r>
                <a:r>
                  <a:rPr lang="de-DE" altLang="de-DE" sz="1800" dirty="0" err="1" smtClean="0">
                    <a:ea typeface="Cambria Math"/>
                  </a:rPr>
                  <a:t>features</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its</a:t>
                </a:r>
                <a:r>
                  <a:rPr lang="de-DE" altLang="de-DE" sz="1800" dirty="0" smtClean="0">
                    <a:ea typeface="Cambria Math"/>
                  </a:rPr>
                  <a:t> </a:t>
                </a:r>
                <a:r>
                  <a:rPr lang="de-DE" altLang="de-DE" sz="1800" dirty="0" err="1" smtClean="0">
                    <a:ea typeface="Cambria Math"/>
                  </a:rPr>
                  <a:t>behavior</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err="1" smtClean="0">
                    <a:ea typeface="Cambria Math"/>
                  </a:rPr>
                  <a:t>Let</a:t>
                </a:r>
                <a:r>
                  <a:rPr lang="de-DE" altLang="de-DE" sz="1800" dirty="0" smtClean="0">
                    <a:ea typeface="Cambria Math"/>
                  </a:rPr>
                  <a:t> </a:t>
                </a:r>
                <a:r>
                  <a:rPr lang="de-DE" altLang="de-DE" sz="1800" dirty="0" err="1" smtClean="0">
                    <a:ea typeface="Cambria Math"/>
                  </a:rPr>
                  <a:t>us</a:t>
                </a:r>
                <a:r>
                  <a:rPr lang="de-DE" altLang="de-DE" sz="1800" dirty="0" smtClean="0">
                    <a:ea typeface="Cambria Math"/>
                  </a:rPr>
                  <a:t> e.g. </a:t>
                </a:r>
                <a:r>
                  <a:rPr lang="de-DE" altLang="de-DE" sz="1800" dirty="0" err="1" smtClean="0">
                    <a:ea typeface="Cambria Math"/>
                  </a:rPr>
                  <a:t>consider</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behavior</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system</a:t>
                </a:r>
                <a:r>
                  <a:rPr lang="de-DE" altLang="de-DE" sz="1800" dirty="0" smtClean="0">
                    <a:ea typeface="Cambria Math"/>
                  </a:rPr>
                  <a:t> at </a:t>
                </a:r>
                <a:r>
                  <a:rPr lang="de-DE" altLang="de-DE" sz="1800" dirty="0" err="1" smtClean="0">
                    <a:ea typeface="Cambria Math"/>
                  </a:rPr>
                  <a:t>early</a:t>
                </a:r>
                <a:r>
                  <a:rPr lang="de-DE" altLang="de-DE" sz="1800" dirty="0" smtClean="0">
                    <a:ea typeface="Cambria Math"/>
                  </a:rPr>
                  <a:t> </a:t>
                </a:r>
                <a:r>
                  <a:rPr lang="de-DE" altLang="de-DE" sz="1800" dirty="0" err="1" smtClean="0">
                    <a:ea typeface="Cambria Math"/>
                  </a:rPr>
                  <a:t>times</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err="1" smtClean="0">
                    <a:ea typeface="Cambria Math"/>
                  </a:rPr>
                  <a:t>For</a:t>
                </a:r>
                <a:r>
                  <a:rPr lang="de-DE" altLang="de-DE" sz="1800" dirty="0" smtClean="0">
                    <a:ea typeface="Cambria Math"/>
                  </a:rPr>
                  <a:t> large </a:t>
                </a:r>
                <a:r>
                  <a:rPr lang="de-DE" altLang="de-DE" sz="1800" i="1" dirty="0" smtClean="0">
                    <a:ea typeface="Cambria Math"/>
                  </a:rPr>
                  <a:t>n</a:t>
                </a:r>
                <a:r>
                  <a:rPr lang="de-DE" altLang="de-DE" sz="1800" dirty="0" smtClean="0">
                    <a:ea typeface="Cambria Math"/>
                  </a:rPr>
                  <a:t> </a:t>
                </a:r>
                <a:r>
                  <a:rPr lang="de-DE" altLang="de-DE" sz="1800" dirty="0" err="1" smtClean="0">
                    <a:ea typeface="Cambria Math"/>
                  </a:rPr>
                  <a:t>and</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given</a:t>
                </a:r>
                <a:r>
                  <a:rPr lang="de-DE" altLang="de-DE" sz="1800" dirty="0" smtClean="0">
                    <a:ea typeface="Cambria Math"/>
                  </a:rPr>
                  <a:t> initial </a:t>
                </a:r>
                <a:r>
                  <a:rPr lang="de-DE" altLang="de-DE" sz="1800" dirty="0" err="1" smtClean="0">
                    <a:ea typeface="Cambria Math"/>
                  </a:rPr>
                  <a:t>conditions</a:t>
                </a:r>
                <a:r>
                  <a:rPr lang="de-DE" altLang="de-DE" sz="1800" dirty="0" smtClean="0">
                    <a:ea typeface="Cambria Math"/>
                  </a:rPr>
                  <a:t>, </a:t>
                </a:r>
                <a:r>
                  <a:rPr lang="de-DE" altLang="de-DE" sz="1800" i="1" dirty="0" smtClean="0">
                    <a:ea typeface="Cambria Math"/>
                  </a:rPr>
                  <a:t>x</a:t>
                </a:r>
                <a:r>
                  <a:rPr lang="de-DE" altLang="de-DE" sz="1800" i="1" baseline="-25000" dirty="0" smtClean="0">
                    <a:ea typeface="Cambria Math"/>
                  </a:rPr>
                  <a:t>i</a:t>
                </a:r>
                <a:r>
                  <a:rPr lang="de-DE" altLang="de-DE" sz="1800" dirty="0" smtClean="0">
                    <a:ea typeface="Cambria Math"/>
                  </a:rPr>
                  <a:t> will </a:t>
                </a:r>
                <a:r>
                  <a:rPr lang="de-DE" altLang="de-DE" sz="1800" dirty="0" err="1" smtClean="0">
                    <a:ea typeface="Cambria Math"/>
                  </a:rPr>
                  <a:t>be</a:t>
                </a:r>
                <a:r>
                  <a:rPr lang="de-DE" altLang="de-DE" sz="1800" dirty="0" smtClean="0">
                    <a:ea typeface="Cambria Math"/>
                  </a:rPr>
                  <a:t> </a:t>
                </a:r>
                <a:r>
                  <a:rPr lang="de-DE" altLang="de-DE" sz="1800" dirty="0" err="1" smtClean="0">
                    <a:ea typeface="Cambria Math"/>
                  </a:rPr>
                  <a:t>small</a:t>
                </a:r>
                <a:r>
                  <a:rPr lang="de-DE" altLang="de-DE" sz="1800" dirty="0" smtClean="0">
                    <a:ea typeface="Cambria Math"/>
                  </a:rPr>
                  <a:t> in </a:t>
                </a:r>
                <a:r>
                  <a:rPr lang="de-DE" altLang="de-DE" sz="1800" dirty="0" err="1" smtClean="0">
                    <a:ea typeface="Cambria Math"/>
                  </a:rPr>
                  <a:t>this</a:t>
                </a:r>
                <a:r>
                  <a:rPr lang="de-DE" altLang="de-DE" sz="1800" dirty="0" smtClean="0">
                    <a:ea typeface="Cambria Math"/>
                  </a:rPr>
                  <a:t> </a:t>
                </a:r>
                <a:r>
                  <a:rPr lang="de-DE" altLang="de-DE" sz="1800" dirty="0" err="1" smtClean="0">
                    <a:ea typeface="Cambria Math"/>
                  </a:rPr>
                  <a:t>regime</a:t>
                </a:r>
                <a:r>
                  <a:rPr lang="de-DE" altLang="de-DE" sz="1800" dirty="0" smtClean="0">
                    <a:ea typeface="Cambria Math"/>
                  </a:rPr>
                  <a:t>.</a:t>
                </a:r>
              </a:p>
              <a:p>
                <a:pPr eaLnBrk="1" hangingPunct="1">
                  <a:lnSpc>
                    <a:spcPct val="120000"/>
                  </a:lnSpc>
                  <a:spcBef>
                    <a:spcPct val="0"/>
                  </a:spcBef>
                  <a:buNone/>
                </a:pPr>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By</a:t>
                </a:r>
                <a:r>
                  <a:rPr lang="de-DE" altLang="de-DE" sz="1800" dirty="0" smtClean="0">
                    <a:ea typeface="Cambria Math"/>
                  </a:rPr>
                  <a:t> </a:t>
                </a:r>
                <a:r>
                  <a:rPr lang="de-DE" altLang="de-DE" sz="1800" dirty="0" err="1" smtClean="0">
                    <a:ea typeface="Cambria Math"/>
                  </a:rPr>
                  <a:t>ignoring</a:t>
                </a:r>
                <a:r>
                  <a:rPr lang="de-DE" altLang="de-DE" sz="1800" dirty="0" smtClean="0">
                    <a:ea typeface="Cambria Math"/>
                  </a:rPr>
                  <a:t> </a:t>
                </a:r>
                <a:r>
                  <a:rPr lang="de-DE" altLang="de-DE" sz="1800" dirty="0" err="1" smtClean="0">
                    <a:ea typeface="Cambria Math"/>
                  </a:rPr>
                  <a:t>terms</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quadratic</a:t>
                </a:r>
                <a:r>
                  <a:rPr lang="de-DE" altLang="de-DE" sz="1800" dirty="0" smtClean="0">
                    <a:ea typeface="Cambria Math"/>
                  </a:rPr>
                  <a:t> </a:t>
                </a:r>
                <a:r>
                  <a:rPr lang="de-DE" altLang="de-DE" sz="1800" dirty="0" err="1" smtClean="0">
                    <a:ea typeface="Cambria Math"/>
                  </a:rPr>
                  <a:t>order</a:t>
                </a:r>
                <a:r>
                  <a:rPr lang="de-DE" altLang="de-DE" sz="1800" dirty="0" smtClean="0">
                    <a:ea typeface="Cambria Math"/>
                  </a:rPr>
                  <a:t>, </a:t>
                </a:r>
                <a:r>
                  <a:rPr lang="de-DE" altLang="de-DE" sz="1800" dirty="0" err="1" smtClean="0">
                    <a:ea typeface="Cambria Math"/>
                  </a:rPr>
                  <a:t>we</a:t>
                </a:r>
                <a:r>
                  <a:rPr lang="de-DE" altLang="de-DE" sz="1800" dirty="0" smtClean="0">
                    <a:ea typeface="Cambria Math"/>
                  </a:rPr>
                  <a:t> </a:t>
                </a:r>
                <a:r>
                  <a:rPr lang="de-DE" altLang="de-DE" sz="1800" dirty="0" err="1" smtClean="0">
                    <a:ea typeface="Cambria Math"/>
                  </a:rPr>
                  <a:t>can</a:t>
                </a:r>
                <a:r>
                  <a:rPr lang="de-DE" altLang="de-DE" sz="1800" dirty="0" smtClean="0">
                    <a:ea typeface="Cambria Math"/>
                  </a:rPr>
                  <a:t> </a:t>
                </a:r>
                <a:r>
                  <a:rPr lang="de-DE" altLang="de-DE" sz="1800" dirty="0" err="1" smtClean="0">
                    <a:ea typeface="Cambria Math"/>
                  </a:rPr>
                  <a:t>approximate</a:t>
                </a:r>
                <a:endParaRPr lang="de-DE" altLang="de-DE" sz="1800" dirty="0">
                  <a:ea typeface="Cambria Math"/>
                </a:endParaRPr>
              </a:p>
              <a:p>
                <a:pPr algn="ctr" eaLnBrk="1" hangingPunct="1">
                  <a:lnSpc>
                    <a:spcPct val="120000"/>
                  </a:lnSpc>
                  <a:spcBef>
                    <a:spcPct val="0"/>
                  </a:spcBef>
                  <a:buNone/>
                </a:pPr>
                <a14:m>
                  <m:oMath xmlns:m="http://schemas.openxmlformats.org/officeDocument/2006/math">
                    <m:f>
                      <m:fPr>
                        <m:ctrlPr>
                          <a:rPr lang="de-DE" altLang="de-DE" sz="1800" i="1">
                            <a:latin typeface="Cambria Math"/>
                            <a:ea typeface="Cambria Math"/>
                          </a:rPr>
                        </m:ctrlPr>
                      </m:fPr>
                      <m:num>
                        <m:r>
                          <a:rPr lang="de-DE" altLang="de-DE" sz="1800" i="1">
                            <a:latin typeface="Cambria Math"/>
                            <a:ea typeface="Cambria Math"/>
                          </a:rPr>
                          <m:t>𝑑</m:t>
                        </m:r>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𝑖</m:t>
                            </m:r>
                          </m:sub>
                        </m:sSub>
                      </m:num>
                      <m:den>
                        <m:r>
                          <a:rPr lang="de-DE" altLang="de-DE" sz="1800" i="1">
                            <a:latin typeface="Cambria Math"/>
                            <a:ea typeface="Cambria Math"/>
                          </a:rPr>
                          <m:t>𝑑𝑡</m:t>
                        </m:r>
                      </m:den>
                    </m:f>
                    <m:r>
                      <a:rPr lang="de-DE" altLang="de-DE" sz="1800" i="1">
                        <a:latin typeface="Cambria Math"/>
                        <a:ea typeface="Cambria Math"/>
                      </a:rPr>
                      <m:t>=</m:t>
                    </m:r>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r>
                          <a:rPr lang="de-DE" altLang="de-DE" sz="1800" i="1" smtClean="0">
                            <a:latin typeface="Cambria Math"/>
                            <a:ea typeface="Cambria Math"/>
                          </a:rPr>
                          <m:t>≈</m:t>
                        </m:r>
                      </m:e>
                    </m:nary>
                  </m:oMath>
                </a14:m>
                <a:r>
                  <a:rPr lang="de-DE" altLang="de-DE" sz="1800" dirty="0">
                    <a:ea typeface="Cambria Math"/>
                  </a:rPr>
                  <a:t> </a:t>
                </a:r>
                <a14:m>
                  <m:oMath xmlns:m="http://schemas.openxmlformats.org/officeDocument/2006/math">
                    <m:r>
                      <a:rPr lang="de-DE" altLang="de-DE" sz="1800" i="1">
                        <a:latin typeface="Cambria Math"/>
                        <a:ea typeface="Cambria Math"/>
                      </a:rPr>
                      <m:t>𝛽</m:t>
                    </m:r>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oMath>
                </a14:m>
                <a:endParaRPr lang="de-DE" altLang="de-DE" sz="1800" dirty="0" smtClean="0">
                  <a:ea typeface="Cambria Math"/>
                </a:endParaRPr>
              </a:p>
              <a:p>
                <a:pPr eaLnBrk="1" hangingPunct="1">
                  <a:lnSpc>
                    <a:spcPct val="120000"/>
                  </a:lnSpc>
                  <a:spcBef>
                    <a:spcPct val="0"/>
                  </a:spcBef>
                  <a:buNone/>
                </a:pPr>
                <a:r>
                  <a:rPr lang="de-DE" altLang="de-DE" sz="1800" dirty="0" err="1">
                    <a:ea typeface="Cambria Math"/>
                  </a:rPr>
                  <a:t>o</a:t>
                </a:r>
                <a:r>
                  <a:rPr lang="de-DE" altLang="de-DE" sz="1800" dirty="0" err="1" smtClean="0">
                    <a:ea typeface="Cambria Math"/>
                  </a:rPr>
                  <a:t>r</a:t>
                </a:r>
                <a:r>
                  <a:rPr lang="de-DE" altLang="de-DE" sz="1800" dirty="0" smtClean="0">
                    <a:ea typeface="Cambria Math"/>
                  </a:rPr>
                  <a:t> in </a:t>
                </a:r>
                <a:r>
                  <a:rPr lang="de-DE" altLang="de-DE" sz="1800" dirty="0" err="1" smtClean="0">
                    <a:ea typeface="Cambria Math"/>
                  </a:rPr>
                  <a:t>matrix</a:t>
                </a:r>
                <a:r>
                  <a:rPr lang="de-DE" altLang="de-DE" sz="1800" dirty="0" smtClean="0">
                    <a:ea typeface="Cambria Math"/>
                  </a:rPr>
                  <a:t> form</a:t>
                </a:r>
              </a:p>
              <a:p>
                <a:pPr eaLnBrk="1" hangingPunct="1">
                  <a:lnSpc>
                    <a:spcPct val="120000"/>
                  </a:lnSpc>
                  <a:spcBef>
                    <a:spcPct val="0"/>
                  </a:spcBef>
                  <a:buNone/>
                </a:pPr>
                <a:r>
                  <a:rPr lang="de-DE" altLang="de-DE" sz="1800" dirty="0" smtClean="0">
                    <a:ea typeface="Cambria Math"/>
                  </a:rPr>
                  <a:t>	</a:t>
                </a:r>
                <a14:m>
                  <m:oMath xmlns:m="http://schemas.openxmlformats.org/officeDocument/2006/math">
                    <m:f>
                      <m:fPr>
                        <m:ctrlPr>
                          <a:rPr lang="de-DE" altLang="de-DE" sz="1800" i="1" smtClean="0">
                            <a:latin typeface="Cambria Math"/>
                            <a:ea typeface="Cambria Math"/>
                          </a:rPr>
                        </m:ctrlPr>
                      </m:fPr>
                      <m:num>
                        <m:r>
                          <m:rPr>
                            <m:nor/>
                          </m:rPr>
                          <a:rPr lang="de-DE" altLang="de-DE" sz="1800" b="0" i="0" smtClean="0">
                            <a:latin typeface="Cambria Math"/>
                            <a:ea typeface="Cambria Math"/>
                          </a:rPr>
                          <m:t>d</m:t>
                        </m:r>
                        <m:r>
                          <m:rPr>
                            <m:nor/>
                          </m:rPr>
                          <a:rPr lang="de-DE" altLang="de-DE" sz="1800" b="1" i="0" smtClean="0">
                            <a:latin typeface="Cambria Math"/>
                            <a:ea typeface="Cambria Math"/>
                          </a:rPr>
                          <m:t>x</m:t>
                        </m:r>
                      </m:num>
                      <m:den>
                        <m:r>
                          <m:rPr>
                            <m:nor/>
                          </m:rPr>
                          <a:rPr lang="de-DE" altLang="de-DE" sz="1800" b="0" i="0" smtClean="0">
                            <a:latin typeface="Cambria Math"/>
                            <a:ea typeface="Cambria Math"/>
                          </a:rPr>
                          <m:t>dt</m:t>
                        </m:r>
                      </m:den>
                    </m:f>
                    <m:r>
                      <a:rPr lang="de-DE" altLang="de-DE" sz="1800" b="0" i="1" smtClean="0">
                        <a:latin typeface="Cambria Math"/>
                        <a:ea typeface="Cambria Math"/>
                      </a:rPr>
                      <m:t>=</m:t>
                    </m:r>
                    <m:r>
                      <a:rPr lang="de-DE" altLang="de-DE" sz="1800" b="0" i="1" smtClean="0">
                        <a:latin typeface="Cambria Math"/>
                        <a:ea typeface="Cambria Math"/>
                      </a:rPr>
                      <m:t>𝛽</m:t>
                    </m:r>
                    <m:r>
                      <m:rPr>
                        <m:nor/>
                      </m:rPr>
                      <a:rPr lang="de-DE" altLang="de-DE" sz="1800" b="1" i="0" smtClean="0">
                        <a:latin typeface="Cambria Math"/>
                        <a:ea typeface="Cambria Math"/>
                      </a:rPr>
                      <m:t>Ax</m:t>
                    </m:r>
                    <m:r>
                      <m:rPr>
                        <m:nor/>
                      </m:rPr>
                      <a:rPr lang="de-DE" altLang="de-DE" sz="1800" b="1" i="0" smtClean="0">
                        <a:latin typeface="Cambria Math"/>
                        <a:ea typeface="Cambria Math"/>
                      </a:rPr>
                      <m:t>        </m:t>
                    </m:r>
                  </m:oMath>
                </a14:m>
                <a:r>
                  <a:rPr lang="de-DE" altLang="de-DE" sz="1800" dirty="0" smtClean="0">
                    <a:ea typeface="Cambria Math"/>
                  </a:rPr>
                  <a:t>  </a:t>
                </a:r>
                <a:r>
                  <a:rPr lang="de-DE" altLang="de-DE" sz="1800" dirty="0" err="1" smtClean="0">
                    <a:ea typeface="Cambria Math"/>
                  </a:rPr>
                  <a:t>where</a:t>
                </a:r>
                <a:r>
                  <a:rPr lang="de-DE" altLang="de-DE" sz="1800" dirty="0" smtClean="0">
                    <a:ea typeface="Cambria Math"/>
                  </a:rPr>
                  <a:t> </a:t>
                </a:r>
                <a:r>
                  <a:rPr lang="de-DE" altLang="de-DE" sz="1800" b="1" dirty="0" smtClean="0">
                    <a:ea typeface="Cambria Math"/>
                  </a:rPr>
                  <a:t>x</a:t>
                </a:r>
                <a:r>
                  <a:rPr lang="de-DE" altLang="de-DE" sz="1800" dirty="0" smtClean="0">
                    <a:ea typeface="Cambria Math"/>
                  </a:rPr>
                  <a:t> </a:t>
                </a:r>
                <a:r>
                  <a:rPr lang="de-DE" altLang="de-DE" sz="1800" dirty="0" err="1" smtClean="0">
                    <a:ea typeface="Cambria Math"/>
                  </a:rPr>
                  <a:t>is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vector</a:t>
                </a:r>
                <a:r>
                  <a:rPr lang="de-DE" altLang="de-DE" sz="1800" dirty="0" smtClean="0">
                    <a:ea typeface="Cambria Math"/>
                  </a:rPr>
                  <a:t> </a:t>
                </a:r>
                <a:r>
                  <a:rPr lang="de-DE" altLang="de-DE" sz="1800" dirty="0" err="1" smtClean="0">
                    <a:ea typeface="Cambria Math"/>
                  </a:rPr>
                  <a:t>with</a:t>
                </a:r>
                <a:r>
                  <a:rPr lang="de-DE" altLang="de-DE" sz="1800" dirty="0" smtClean="0">
                    <a:ea typeface="Cambria Math"/>
                  </a:rPr>
                  <a:t> </a:t>
                </a:r>
                <a:r>
                  <a:rPr lang="de-DE" altLang="de-DE" sz="1800" dirty="0" err="1" smtClean="0">
                    <a:ea typeface="Cambria Math"/>
                  </a:rPr>
                  <a:t>elements</a:t>
                </a:r>
                <a:r>
                  <a:rPr lang="de-DE" altLang="de-DE" sz="1800" dirty="0" smtClean="0">
                    <a:ea typeface="Cambria Math"/>
                  </a:rPr>
                  <a:t> </a:t>
                </a:r>
                <a:r>
                  <a:rPr lang="de-DE" altLang="de-DE" sz="1800" i="1" dirty="0" smtClean="0">
                    <a:ea typeface="Cambria Math"/>
                  </a:rPr>
                  <a:t>x</a:t>
                </a:r>
                <a:r>
                  <a:rPr lang="de-DE" altLang="de-DE" sz="1800" i="1" baseline="-25000" dirty="0" smtClean="0">
                    <a:ea typeface="Cambria Math"/>
                  </a:rPr>
                  <a:t>i</a:t>
                </a:r>
                <a:r>
                  <a:rPr lang="de-DE" altLang="de-DE" sz="1800" dirty="0" smtClean="0">
                    <a:ea typeface="Cambria Math"/>
                  </a:rPr>
                  <a:t> .</a:t>
                </a:r>
                <a:endParaRPr lang="de-DE" altLang="de-DE" sz="1800" dirty="0">
                  <a:ea typeface="Cambria Math"/>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4913781"/>
              </a:xfrm>
              <a:prstGeom prst="rect">
                <a:avLst/>
              </a:prstGeom>
              <a:blipFill rotWithShape="1">
                <a:blip r:embed="rId2"/>
                <a:stretch>
                  <a:fillRect l="-569" t="-6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2783267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48680"/>
            <a:ext cx="6996352" cy="24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Properties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the</a:t>
            </a:r>
            <a:r>
              <a:rPr lang="de-DE" altLang="de-DE" dirty="0" smtClean="0">
                <a:ea typeface="ＭＳ Ｐゴシック" pitchFamily="34" charset="-128"/>
              </a:rPr>
              <a:t> </a:t>
            </a:r>
            <a:r>
              <a:rPr lang="de-DE" altLang="de-DE" dirty="0" err="1" smtClean="0">
                <a:ea typeface="ＭＳ Ｐゴシック" pitchFamily="34" charset="-128"/>
              </a:rPr>
              <a:t>world-wide</a:t>
            </a:r>
            <a:r>
              <a:rPr lang="de-DE" altLang="de-DE" dirty="0" smtClean="0">
                <a:ea typeface="ＭＳ Ｐゴシック" pitchFamily="34" charset="-128"/>
              </a:rPr>
              <a:t> </a:t>
            </a:r>
            <a:r>
              <a:rPr lang="de-DE" altLang="de-DE" dirty="0" err="1" smtClean="0">
                <a:ea typeface="ＭＳ Ｐゴシック" pitchFamily="34" charset="-128"/>
              </a:rPr>
              <a:t>airport</a:t>
            </a:r>
            <a:r>
              <a:rPr lang="de-DE" altLang="de-DE" dirty="0" smtClean="0">
                <a:ea typeface="ＭＳ Ｐゴシック" pitchFamily="34" charset="-128"/>
              </a:rPr>
              <a:t> </a:t>
            </a:r>
            <a:r>
              <a:rPr lang="de-DE" altLang="de-DE" dirty="0" err="1" smtClean="0">
                <a:ea typeface="ＭＳ Ｐゴシック" pitchFamily="34" charset="-128"/>
              </a:rPr>
              <a:t>network</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30</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30</a:t>
            </a:fld>
            <a:endParaRPr lang="de-DE" altLang="de-DE" sz="1000" smtClean="0"/>
          </a:p>
        </p:txBody>
      </p:sp>
      <p:sp>
        <p:nvSpPr>
          <p:cNvPr id="11" name="Text Box 4"/>
          <p:cNvSpPr txBox="1">
            <a:spLocks noChangeArrowheads="1"/>
          </p:cNvSpPr>
          <p:nvPr/>
        </p:nvSpPr>
        <p:spPr bwMode="auto">
          <a:xfrm>
            <a:off x="6797992" y="974145"/>
            <a:ext cx="2310512"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a:t>
            </a:r>
            <a:r>
              <a:rPr lang="en-US" sz="1800" i="1" dirty="0"/>
              <a:t>B</a:t>
            </a:r>
            <a:r>
              <a:rPr lang="en-US" sz="1800" dirty="0"/>
              <a:t>) The distribution of the weights (fluxes) is skewed and heavy-tailed.</a:t>
            </a:r>
            <a:endParaRPr lang="en-US" sz="1800" dirty="0">
              <a:effectLst/>
            </a:endParaRPr>
          </a:p>
        </p:txBody>
      </p:sp>
      <p:sp>
        <p:nvSpPr>
          <p:cNvPr id="12" name="Text Box 4"/>
          <p:cNvSpPr txBox="1">
            <a:spLocks noChangeArrowheads="1"/>
          </p:cNvSpPr>
          <p:nvPr/>
        </p:nvSpPr>
        <p:spPr bwMode="auto">
          <a:xfrm>
            <a:off x="107504" y="3212976"/>
            <a:ext cx="6264696"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a:t>
            </a:r>
            <a:r>
              <a:rPr lang="en-US" sz="1800" i="1" dirty="0"/>
              <a:t>A</a:t>
            </a:r>
            <a:r>
              <a:rPr lang="en-US" sz="1800" dirty="0"/>
              <a:t>) The degree distribution </a:t>
            </a:r>
            <a:r>
              <a:rPr lang="en-US" sz="1800" i="1" dirty="0"/>
              <a:t>P</a:t>
            </a:r>
            <a:r>
              <a:rPr lang="en-US" sz="1800" dirty="0"/>
              <a:t>(</a:t>
            </a:r>
            <a:r>
              <a:rPr lang="en-US" sz="1800" i="1" dirty="0"/>
              <a:t>k</a:t>
            </a:r>
            <a:r>
              <a:rPr lang="en-US" sz="1800" dirty="0"/>
              <a:t>) </a:t>
            </a:r>
            <a:r>
              <a:rPr lang="en-US" sz="1800" dirty="0" smtClean="0"/>
              <a:t>that an airport </a:t>
            </a:r>
            <a:r>
              <a:rPr lang="en-US" sz="1800" i="1" dirty="0" smtClean="0"/>
              <a:t>j</a:t>
            </a:r>
            <a:r>
              <a:rPr lang="en-US" sz="1800" dirty="0" smtClean="0"/>
              <a:t> has </a:t>
            </a:r>
            <a:r>
              <a:rPr lang="en-US" sz="1800" i="1" dirty="0" err="1" smtClean="0"/>
              <a:t>k</a:t>
            </a:r>
            <a:r>
              <a:rPr lang="en-US" sz="1800" i="1" baseline="-25000" dirty="0" err="1" smtClean="0"/>
              <a:t>j</a:t>
            </a:r>
            <a:r>
              <a:rPr lang="en-US" sz="1800" dirty="0" smtClean="0"/>
              <a:t> connections to other airports follows </a:t>
            </a:r>
            <a:r>
              <a:rPr lang="en-US" sz="1800" dirty="0"/>
              <a:t>a power-law behavior on almost two decades with exponent </a:t>
            </a:r>
            <a:r>
              <a:rPr lang="en-US" sz="1800" dirty="0" smtClean="0"/>
              <a:t>1.8 </a:t>
            </a:r>
            <a:r>
              <a:rPr lang="en-US" sz="1800" dirty="0"/>
              <a:t>± 0.2</a:t>
            </a:r>
            <a:r>
              <a:rPr lang="en-US" sz="1800" dirty="0" smtClean="0"/>
              <a:t>.</a:t>
            </a:r>
            <a:endParaRPr lang="en-US" sz="1800" dirty="0">
              <a:effectLst/>
            </a:endParaRPr>
          </a:p>
        </p:txBody>
      </p:sp>
    </p:spTree>
    <p:extLst>
      <p:ext uri="{BB962C8B-B14F-4D97-AF65-F5344CB8AC3E}">
        <p14:creationId xmlns:p14="http://schemas.microsoft.com/office/powerpoint/2010/main" val="274503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a:ea typeface="ＭＳ Ｐゴシック" pitchFamily="34" charset="-128"/>
              </a:rPr>
              <a:t>Properties </a:t>
            </a:r>
            <a:r>
              <a:rPr lang="de-DE" altLang="de-DE" dirty="0" err="1">
                <a:ea typeface="ＭＳ Ｐゴシック" pitchFamily="34" charset="-128"/>
              </a:rPr>
              <a:t>of</a:t>
            </a:r>
            <a:r>
              <a:rPr lang="de-DE" altLang="de-DE" dirty="0">
                <a:ea typeface="ＭＳ Ｐゴシック" pitchFamily="34" charset="-128"/>
              </a:rPr>
              <a:t> </a:t>
            </a:r>
            <a:r>
              <a:rPr lang="de-DE" altLang="de-DE" dirty="0" err="1">
                <a:ea typeface="ＭＳ Ｐゴシック" pitchFamily="34" charset="-128"/>
              </a:rPr>
              <a:t>the</a:t>
            </a:r>
            <a:r>
              <a:rPr lang="de-DE" altLang="de-DE" dirty="0">
                <a:ea typeface="ＭＳ Ｐゴシック" pitchFamily="34" charset="-128"/>
              </a:rPr>
              <a:t> </a:t>
            </a:r>
            <a:r>
              <a:rPr lang="de-DE" altLang="de-DE" dirty="0" err="1">
                <a:ea typeface="ＭＳ Ｐゴシック" pitchFamily="34" charset="-128"/>
              </a:rPr>
              <a:t>world-wide</a:t>
            </a:r>
            <a:r>
              <a:rPr lang="de-DE" altLang="de-DE" dirty="0">
                <a:ea typeface="ＭＳ Ｐゴシック" pitchFamily="34" charset="-128"/>
              </a:rPr>
              <a:t> </a:t>
            </a:r>
            <a:r>
              <a:rPr lang="de-DE" altLang="de-DE" dirty="0" err="1">
                <a:ea typeface="ＭＳ Ｐゴシック" pitchFamily="34" charset="-128"/>
              </a:rPr>
              <a:t>airport</a:t>
            </a:r>
            <a:r>
              <a:rPr lang="de-DE" altLang="de-DE" dirty="0">
                <a:ea typeface="ＭＳ Ｐゴシック" pitchFamily="34" charset="-128"/>
              </a:rPr>
              <a:t> </a:t>
            </a:r>
            <a:r>
              <a:rPr lang="de-DE" altLang="de-DE" dirty="0" err="1">
                <a:ea typeface="ＭＳ Ｐゴシック" pitchFamily="34" charset="-128"/>
              </a:rPr>
              <a:t>network</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31</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31</a:t>
            </a:fld>
            <a:endParaRPr lang="de-DE" altLang="de-DE" sz="1000" smtClean="0"/>
          </a:p>
        </p:txBody>
      </p:sp>
      <p:sp>
        <p:nvSpPr>
          <p:cNvPr id="11" name="Text Box 4"/>
          <p:cNvSpPr txBox="1">
            <a:spLocks noChangeArrowheads="1"/>
          </p:cNvSpPr>
          <p:nvPr/>
        </p:nvSpPr>
        <p:spPr bwMode="auto">
          <a:xfrm>
            <a:off x="383385" y="3501008"/>
            <a:ext cx="7219207" cy="138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300"/>
              </a:lnSpc>
              <a:buNone/>
            </a:pPr>
            <a:r>
              <a:rPr lang="en-US" sz="1800" dirty="0"/>
              <a:t>(</a:t>
            </a:r>
            <a:r>
              <a:rPr lang="en-US" sz="1800" i="1" dirty="0"/>
              <a:t>C</a:t>
            </a:r>
            <a:r>
              <a:rPr lang="en-US" sz="1800" dirty="0"/>
              <a:t>) The distribution of </a:t>
            </a:r>
            <a:r>
              <a:rPr lang="en-US" sz="1800" dirty="0" smtClean="0"/>
              <a:t>populations</a:t>
            </a:r>
            <a:r>
              <a:rPr lang="en-US" sz="1800" i="1" dirty="0"/>
              <a:t> </a:t>
            </a:r>
            <a:r>
              <a:rPr lang="en-US" sz="1800" i="1" dirty="0" err="1"/>
              <a:t>N</a:t>
            </a:r>
            <a:r>
              <a:rPr lang="en-US" sz="1800" i="1" baseline="-25000" dirty="0" err="1"/>
              <a:t>j</a:t>
            </a:r>
            <a:r>
              <a:rPr lang="en-US" sz="1800" dirty="0" smtClean="0"/>
              <a:t> </a:t>
            </a:r>
            <a:r>
              <a:rPr lang="en-US" sz="1800" dirty="0"/>
              <a:t>is heavy-tailed </a:t>
            </a:r>
            <a:r>
              <a:rPr lang="en-US" sz="1800" dirty="0" smtClean="0"/>
              <a:t>distributed</a:t>
            </a:r>
            <a:r>
              <a:rPr lang="en-US" sz="1800" dirty="0" smtClean="0"/>
              <a:t>.</a:t>
            </a:r>
          </a:p>
          <a:p>
            <a:pPr>
              <a:lnSpc>
                <a:spcPts val="2300"/>
              </a:lnSpc>
              <a:buNone/>
            </a:pPr>
            <a:r>
              <a:rPr lang="en-US" sz="1800" dirty="0" smtClean="0"/>
              <a:t> </a:t>
            </a:r>
            <a:endParaRPr lang="en-US" sz="1800" dirty="0" smtClean="0"/>
          </a:p>
          <a:p>
            <a:pPr>
              <a:lnSpc>
                <a:spcPts val="2300"/>
              </a:lnSpc>
              <a:buNone/>
            </a:pPr>
            <a:r>
              <a:rPr lang="en-US" sz="1800" dirty="0" smtClean="0"/>
              <a:t>(</a:t>
            </a:r>
            <a:r>
              <a:rPr lang="en-US" sz="1800" dirty="0"/>
              <a:t>D) The city population varies with the traffic of the corresponding airport as </a:t>
            </a:r>
            <a:r>
              <a:rPr lang="en-US" sz="1800" i="1" dirty="0"/>
              <a:t>N</a:t>
            </a:r>
            <a:r>
              <a:rPr lang="en-US" sz="1800" dirty="0"/>
              <a:t> ≈ </a:t>
            </a:r>
            <a:r>
              <a:rPr lang="en-US" sz="1800" i="1" dirty="0"/>
              <a:t>T</a:t>
            </a:r>
            <a:r>
              <a:rPr lang="en-US" sz="1800" dirty="0"/>
              <a:t> </a:t>
            </a:r>
            <a:r>
              <a:rPr lang="en-US" sz="1800" baseline="30000" dirty="0"/>
              <a:t>α</a:t>
            </a:r>
            <a:r>
              <a:rPr lang="en-US" sz="1800" dirty="0"/>
              <a:t> with α ≅ </a:t>
            </a:r>
            <a:r>
              <a:rPr lang="en-US" sz="1800" dirty="0" smtClean="0"/>
              <a:t>0.5</a:t>
            </a:r>
            <a:r>
              <a:rPr lang="en-US" sz="1800" dirty="0"/>
              <a:t>.</a:t>
            </a:r>
            <a:endParaRPr lang="en-US" sz="1800" dirty="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5723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34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Model </a:t>
            </a:r>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propagration</a:t>
            </a:r>
            <a:r>
              <a:rPr lang="de-DE" altLang="de-DE" dirty="0" smtClean="0">
                <a:ea typeface="ＭＳ Ｐゴシック" pitchFamily="34" charset="-128"/>
              </a:rPr>
              <a:t> </a:t>
            </a:r>
            <a:r>
              <a:rPr lang="de-DE" altLang="de-DE" dirty="0" err="1" smtClean="0">
                <a:ea typeface="ＭＳ Ｐゴシック" pitchFamily="34" charset="-128"/>
              </a:rPr>
              <a:t>by</a:t>
            </a:r>
            <a:r>
              <a:rPr lang="de-DE" altLang="de-DE" dirty="0" smtClean="0">
                <a:ea typeface="ＭＳ Ｐゴシック" pitchFamily="34" charset="-128"/>
              </a:rPr>
              <a:t> SIR </a:t>
            </a:r>
            <a:r>
              <a:rPr lang="de-DE" altLang="de-DE" dirty="0" err="1" smtClean="0">
                <a:ea typeface="ＭＳ Ｐゴシック" pitchFamily="34" charset="-128"/>
              </a:rPr>
              <a:t>model</a:t>
            </a:r>
            <a:r>
              <a:rPr lang="de-DE" altLang="de-DE" dirty="0" smtClean="0">
                <a:ea typeface="ＭＳ Ｐゴシック" pitchFamily="34" charset="-128"/>
              </a:rPr>
              <a:t> </a:t>
            </a:r>
            <a:r>
              <a:rPr lang="de-DE" altLang="de-DE" dirty="0" err="1" smtClean="0">
                <a:ea typeface="ＭＳ Ｐゴシック" pitchFamily="34" charset="-128"/>
              </a:rPr>
              <a:t>for</a:t>
            </a:r>
            <a:r>
              <a:rPr lang="de-DE" altLang="de-DE" dirty="0" smtClean="0">
                <a:ea typeface="ＭＳ Ｐゴシック" pitchFamily="34" charset="-128"/>
              </a:rPr>
              <a:t> </a:t>
            </a:r>
            <a:r>
              <a:rPr lang="de-DE" altLang="de-DE" dirty="0" err="1" smtClean="0">
                <a:ea typeface="ＭＳ Ｐゴシック" pitchFamily="34" charset="-128"/>
              </a:rPr>
              <a:t>each</a:t>
            </a:r>
            <a:r>
              <a:rPr lang="de-DE" altLang="de-DE" dirty="0" smtClean="0">
                <a:ea typeface="ＭＳ Ｐゴシック" pitchFamily="34" charset="-128"/>
              </a:rPr>
              <a:t> </a:t>
            </a:r>
            <a:r>
              <a:rPr lang="de-DE" altLang="de-DE" dirty="0" err="1" smtClean="0">
                <a:ea typeface="ＭＳ Ｐゴシック" pitchFamily="34" charset="-128"/>
              </a:rPr>
              <a:t>airport</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32</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32</a:t>
            </a:fld>
            <a:endParaRPr lang="de-DE" altLang="de-DE" sz="1000" smtClean="0"/>
          </a:p>
        </p:txBody>
      </p:sp>
      <p:sp>
        <p:nvSpPr>
          <p:cNvPr id="11" name="Text Box 4"/>
          <p:cNvSpPr txBox="1">
            <a:spLocks noChangeArrowheads="1"/>
          </p:cNvSpPr>
          <p:nvPr/>
        </p:nvSpPr>
        <p:spPr bwMode="auto">
          <a:xfrm>
            <a:off x="251520" y="764704"/>
            <a:ext cx="8640960" cy="261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Use compartment model with 3100 compartments.</a:t>
            </a:r>
          </a:p>
          <a:p>
            <a:pPr>
              <a:lnSpc>
                <a:spcPts val="2500"/>
              </a:lnSpc>
              <a:buNone/>
            </a:pPr>
            <a:endParaRPr lang="en-US" sz="1800" dirty="0" smtClean="0">
              <a:effectLst/>
            </a:endParaRPr>
          </a:p>
          <a:p>
            <a:pPr>
              <a:lnSpc>
                <a:spcPts val="2500"/>
              </a:lnSpc>
              <a:buNone/>
            </a:pPr>
            <a:r>
              <a:rPr lang="en-US" sz="1800" dirty="0" smtClean="0"/>
              <a:t>In each city (airport), individuals can exist in one of 3 discrete </a:t>
            </a:r>
            <a:r>
              <a:rPr lang="en-US" sz="1800" dirty="0" smtClean="0"/>
              <a:t>states:</a:t>
            </a:r>
            <a:endParaRPr lang="en-US" sz="1800" dirty="0" smtClean="0"/>
          </a:p>
          <a:p>
            <a:pPr>
              <a:lnSpc>
                <a:spcPts val="2500"/>
              </a:lnSpc>
              <a:buNone/>
            </a:pPr>
            <a:r>
              <a:rPr lang="en-US" sz="1800" dirty="0" smtClean="0"/>
              <a:t>	s</a:t>
            </a:r>
            <a:r>
              <a:rPr lang="en-US" sz="1800" dirty="0" smtClean="0">
                <a:effectLst/>
              </a:rPr>
              <a:t>usceptible </a:t>
            </a:r>
            <a:r>
              <a:rPr lang="en-US" sz="1800" dirty="0" smtClean="0">
                <a:effectLst/>
              </a:rPr>
              <a:t>(S), infected (I), permanently recovered (R)</a:t>
            </a:r>
            <a:endParaRPr lang="en-US" sz="1800" dirty="0">
              <a:effectLst/>
            </a:endParaRPr>
          </a:p>
          <a:p>
            <a:pPr>
              <a:lnSpc>
                <a:spcPts val="2500"/>
              </a:lnSpc>
              <a:buNone/>
            </a:pPr>
            <a:endParaRPr lang="en-US" sz="1800" dirty="0" smtClean="0">
              <a:effectLst/>
            </a:endParaRPr>
          </a:p>
          <a:p>
            <a:pPr>
              <a:lnSpc>
                <a:spcPts val="2500"/>
              </a:lnSpc>
              <a:buNone/>
            </a:pPr>
            <a:r>
              <a:rPr lang="en-US" sz="1800" dirty="0" smtClean="0"/>
              <a:t>Model dynamics by numerical integration of a set of 3 </a:t>
            </a:r>
            <a:r>
              <a:rPr lang="en-US" sz="1800" dirty="0" smtClean="0">
                <a:sym typeface="Symbol"/>
              </a:rPr>
              <a:t> 3100 stochastic differential equations.</a:t>
            </a:r>
            <a:endParaRPr lang="en-US" sz="1800" dirty="0">
              <a:effectLst/>
            </a:endParaRPr>
          </a:p>
        </p:txBody>
      </p:sp>
    </p:spTree>
    <p:extLst>
      <p:ext uri="{BB962C8B-B14F-4D97-AF65-F5344CB8AC3E}">
        <p14:creationId xmlns:p14="http://schemas.microsoft.com/office/powerpoint/2010/main" val="295510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Recent</a:t>
            </a:r>
            <a:r>
              <a:rPr lang="de-DE" altLang="de-DE" dirty="0" smtClean="0">
                <a:ea typeface="ＭＳ Ｐゴシック" pitchFamily="34" charset="-128"/>
              </a:rPr>
              <a:t> </a:t>
            </a:r>
            <a:r>
              <a:rPr lang="de-DE" altLang="de-DE" dirty="0" err="1" smtClean="0">
                <a:ea typeface="ＭＳ Ｐゴシック" pitchFamily="34" charset="-128"/>
              </a:rPr>
              <a:t>extensions</a:t>
            </a:r>
            <a:r>
              <a:rPr lang="de-DE" altLang="de-DE" dirty="0" smtClean="0">
                <a:ea typeface="ＭＳ Ｐゴシック" pitchFamily="34" charset="-128"/>
              </a:rPr>
              <a:t> in </a:t>
            </a:r>
            <a:r>
              <a:rPr lang="de-DE" altLang="de-DE" dirty="0" err="1" smtClean="0">
                <a:ea typeface="ＭＳ Ｐゴシック" pitchFamily="34" charset="-128"/>
              </a:rPr>
              <a:t>modelling</a:t>
            </a:r>
            <a:r>
              <a:rPr lang="de-DE" altLang="de-DE" dirty="0" smtClean="0">
                <a:ea typeface="ＭＳ Ｐゴシック" pitchFamily="34" charset="-128"/>
              </a:rPr>
              <a:t> </a:t>
            </a:r>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spreading</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5921745" y="6059126"/>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33</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33</a:t>
            </a:fld>
            <a:endParaRPr lang="de-DE" altLang="de-DE" sz="1000" smtClean="0"/>
          </a:p>
        </p:txBody>
      </p:sp>
      <p:sp>
        <p:nvSpPr>
          <p:cNvPr id="11" name="Text Box 4"/>
          <p:cNvSpPr txBox="1">
            <a:spLocks noChangeArrowheads="1"/>
          </p:cNvSpPr>
          <p:nvPr/>
        </p:nvSpPr>
        <p:spPr bwMode="auto">
          <a:xfrm>
            <a:off x="152341" y="3439965"/>
            <a:ext cx="8644480" cy="25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300"/>
              </a:lnSpc>
              <a:buNone/>
            </a:pPr>
            <a:r>
              <a:rPr lang="en-US" sz="1600" dirty="0"/>
              <a:t>Geographical representation of the disease evolution in the United States for an epidemics starting in Hong Kong based on a SIR dynamics within each city. </a:t>
            </a:r>
            <a:r>
              <a:rPr lang="en-US" sz="1600" dirty="0" smtClean="0"/>
              <a:t>The </a:t>
            </a:r>
            <a:r>
              <a:rPr lang="en-US" sz="1600" dirty="0"/>
              <a:t>color code corresponds to the prevalence in each region, from </a:t>
            </a:r>
            <a:r>
              <a:rPr lang="en-US" sz="1600" dirty="0" smtClean="0"/>
              <a:t>0 to </a:t>
            </a:r>
            <a:r>
              <a:rPr lang="en-US" sz="1600" dirty="0"/>
              <a:t>the maximum value reached (</a:t>
            </a:r>
            <a:r>
              <a:rPr lang="en-US" sz="1600" dirty="0" err="1"/>
              <a:t>ρ</a:t>
            </a:r>
            <a:r>
              <a:rPr lang="en-US" sz="1600" baseline="-25000" dirty="0" err="1"/>
              <a:t>max</a:t>
            </a:r>
            <a:r>
              <a:rPr lang="en-US" sz="1600" dirty="0"/>
              <a:t>). </a:t>
            </a:r>
          </a:p>
          <a:p>
            <a:pPr>
              <a:lnSpc>
                <a:spcPts val="2300"/>
              </a:lnSpc>
              <a:buNone/>
            </a:pPr>
            <a:r>
              <a:rPr lang="en-US" sz="1600" dirty="0"/>
              <a:t>T</a:t>
            </a:r>
            <a:r>
              <a:rPr lang="en-US" sz="1600" dirty="0" smtClean="0"/>
              <a:t>op row: </a:t>
            </a:r>
            <a:r>
              <a:rPr lang="en-US" sz="1600" dirty="0"/>
              <a:t>the original United States </a:t>
            </a:r>
            <a:r>
              <a:rPr lang="en-US" sz="1600" dirty="0" smtClean="0"/>
              <a:t>maps, </a:t>
            </a:r>
          </a:p>
          <a:p>
            <a:pPr>
              <a:lnSpc>
                <a:spcPts val="2300"/>
              </a:lnSpc>
              <a:buNone/>
            </a:pPr>
            <a:r>
              <a:rPr lang="en-US" sz="1600" dirty="0"/>
              <a:t>B</a:t>
            </a:r>
            <a:r>
              <a:rPr lang="en-US" sz="1600" dirty="0" smtClean="0"/>
              <a:t>ottom row: obtained </a:t>
            </a:r>
            <a:r>
              <a:rPr lang="en-US" sz="1600" dirty="0"/>
              <a:t>by rescaling each region according to its population. </a:t>
            </a:r>
            <a:endParaRPr lang="en-US" sz="1600" dirty="0" smtClean="0"/>
          </a:p>
          <a:p>
            <a:pPr>
              <a:lnSpc>
                <a:spcPts val="2300"/>
              </a:lnSpc>
              <a:buNone/>
            </a:pPr>
            <a:r>
              <a:rPr lang="en-US" sz="1600" dirty="0" smtClean="0"/>
              <a:t>Shown below are 3 representations </a:t>
            </a:r>
            <a:r>
              <a:rPr lang="en-US" sz="1600" dirty="0"/>
              <a:t>of the airport network restricted to the 100 airports in the United States with highest </a:t>
            </a:r>
            <a:r>
              <a:rPr lang="en-US" sz="1600" dirty="0" smtClean="0"/>
              <a:t>traffic; </a:t>
            </a:r>
            <a:r>
              <a:rPr lang="en-US" sz="1600" dirty="0"/>
              <a:t>the color is assigned in accordance to the color code adopted for the maps.</a:t>
            </a:r>
            <a:endParaRPr lang="en-US" sz="1600" dirty="0">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18" y="548680"/>
            <a:ext cx="8024864" cy="288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86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476673"/>
            <a:ext cx="3600399" cy="282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Heterogeneity</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a:t>
            </a:r>
            <a:r>
              <a:rPr lang="de-DE" altLang="de-DE" dirty="0" err="1" smtClean="0">
                <a:ea typeface="ＭＳ Ｐゴシック" pitchFamily="34" charset="-128"/>
              </a:rPr>
              <a:t>pattern</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5964642" y="606271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34</a:t>
            </a:fld>
            <a:endParaRPr lang="de-DE" altLang="de-DE" sz="1000" smtClean="0"/>
          </a:p>
        </p:txBody>
      </p:sp>
      <p:sp>
        <p:nvSpPr>
          <p:cNvPr id="11" name="Text Box 4"/>
          <p:cNvSpPr txBox="1">
            <a:spLocks noChangeArrowheads="1"/>
          </p:cNvSpPr>
          <p:nvPr/>
        </p:nvSpPr>
        <p:spPr bwMode="auto">
          <a:xfrm>
            <a:off x="4018588" y="700664"/>
            <a:ext cx="4801884"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buNone/>
            </a:pPr>
            <a:r>
              <a:rPr lang="en-US" sz="1800" dirty="0" smtClean="0"/>
              <a:t>heterogeneity </a:t>
            </a:r>
            <a:r>
              <a:rPr lang="en-US" sz="1800" dirty="0"/>
              <a:t>of </a:t>
            </a:r>
            <a:r>
              <a:rPr lang="en-US" sz="1800" dirty="0" smtClean="0"/>
              <a:t>epidemic </a:t>
            </a:r>
            <a:r>
              <a:rPr lang="en-US" sz="1800" dirty="0"/>
              <a:t>pattern </a:t>
            </a:r>
            <a:r>
              <a:rPr lang="en-US" sz="1800" dirty="0" smtClean="0"/>
              <a:t>in </a:t>
            </a:r>
            <a:r>
              <a:rPr lang="en-US" sz="1800" dirty="0"/>
              <a:t>actual network (</a:t>
            </a:r>
            <a:r>
              <a:rPr lang="en-US" sz="1800" i="1" dirty="0"/>
              <a:t>WAN</a:t>
            </a:r>
            <a:r>
              <a:rPr lang="en-US" sz="1800" dirty="0"/>
              <a:t>) </a:t>
            </a:r>
            <a:r>
              <a:rPr lang="en-US" sz="1800" dirty="0" smtClean="0"/>
              <a:t>is compared </a:t>
            </a:r>
            <a:r>
              <a:rPr lang="en-US" sz="1800" dirty="0"/>
              <a:t>with 2</a:t>
            </a:r>
            <a:r>
              <a:rPr lang="en-US" sz="1800" dirty="0" smtClean="0"/>
              <a:t> </a:t>
            </a:r>
            <a:r>
              <a:rPr lang="en-US" sz="1800" dirty="0"/>
              <a:t>network models (</a:t>
            </a:r>
            <a:r>
              <a:rPr lang="en-US" sz="1800" i="1" dirty="0"/>
              <a:t>HOMN</a:t>
            </a:r>
            <a:r>
              <a:rPr lang="en-US" sz="1800" dirty="0"/>
              <a:t> and </a:t>
            </a:r>
            <a:r>
              <a:rPr lang="en-US" sz="1800" i="1" dirty="0"/>
              <a:t>HETN</a:t>
            </a:r>
            <a:r>
              <a:rPr lang="en-US" sz="1800" dirty="0" smtClean="0"/>
              <a:t>). </a:t>
            </a:r>
          </a:p>
          <a:p>
            <a:pPr>
              <a:buNone/>
            </a:pPr>
            <a:r>
              <a:rPr lang="en-US" sz="1800" dirty="0" smtClean="0"/>
              <a:t>HOMN: homogenous </a:t>
            </a:r>
            <a:r>
              <a:rPr lang="en-US" sz="1800" dirty="0" err="1" smtClean="0"/>
              <a:t>Erdos-Renyi</a:t>
            </a:r>
            <a:r>
              <a:rPr lang="en-US" sz="1800" dirty="0" smtClean="0"/>
              <a:t> random graph</a:t>
            </a:r>
          </a:p>
          <a:p>
            <a:pPr>
              <a:buNone/>
            </a:pPr>
            <a:r>
              <a:rPr lang="en-US" sz="1800" dirty="0" smtClean="0"/>
              <a:t>HETN: topology of real network</a:t>
            </a:r>
            <a:endParaRPr lang="en-US" sz="1800" dirty="0"/>
          </a:p>
          <a:p>
            <a:pPr>
              <a:buNone/>
            </a:pPr>
            <a:r>
              <a:rPr lang="en-US" sz="1800" dirty="0" smtClean="0"/>
              <a:t>For HOMN and HETN, all fluxes and populations are set to average value.</a:t>
            </a:r>
          </a:p>
        </p:txBody>
      </p:sp>
      <mc:AlternateContent xmlns:mc="http://schemas.openxmlformats.org/markup-compatibility/2006">
        <mc:Choice xmlns:a14="http://schemas.microsoft.com/office/drawing/2010/main" Requires="a14">
          <p:sp>
            <p:nvSpPr>
              <p:cNvPr id="12" name="Text Box 4"/>
              <p:cNvSpPr txBox="1">
                <a:spLocks noChangeArrowheads="1"/>
              </p:cNvSpPr>
              <p:nvPr/>
            </p:nvSpPr>
            <p:spPr bwMode="auto">
              <a:xfrm>
                <a:off x="251520" y="3284984"/>
                <a:ext cx="8424936" cy="298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Shown is entropy </a:t>
                </a:r>
                <a14:m>
                  <m:oMath xmlns:m="http://schemas.openxmlformats.org/officeDocument/2006/math">
                    <m:r>
                      <a:rPr lang="de-DE" sz="1800" b="0" i="1" smtClean="0">
                        <a:latin typeface="Cambria Math"/>
                      </a:rPr>
                      <m:t>𝐻</m:t>
                    </m:r>
                    <m:d>
                      <m:dPr>
                        <m:ctrlPr>
                          <a:rPr lang="de-DE" sz="1800" b="0" i="1" smtClean="0">
                            <a:latin typeface="Cambria Math"/>
                          </a:rPr>
                        </m:ctrlPr>
                      </m:dPr>
                      <m:e>
                        <m:r>
                          <a:rPr lang="de-DE" sz="1800" b="0" i="1" smtClean="0">
                            <a:latin typeface="Cambria Math"/>
                          </a:rPr>
                          <m:t>𝑡</m:t>
                        </m:r>
                      </m:e>
                    </m:d>
                    <m:r>
                      <a:rPr lang="de-DE" sz="1800" b="0" i="1" smtClean="0">
                        <a:latin typeface="Cambria Math"/>
                      </a:rPr>
                      <m:t>=</m:t>
                    </m:r>
                    <m:nary>
                      <m:naryPr>
                        <m:chr m:val="∑"/>
                        <m:supHide m:val="on"/>
                        <m:ctrlPr>
                          <a:rPr lang="de-DE" sz="1800" b="0" i="1" smtClean="0">
                            <a:latin typeface="Cambria Math"/>
                          </a:rPr>
                        </m:ctrlPr>
                      </m:naryPr>
                      <m:sub>
                        <m:r>
                          <m:rPr>
                            <m:brk m:alnAt="7"/>
                          </m:rPr>
                          <a:rPr lang="de-DE" sz="1800" b="0" i="1" smtClean="0">
                            <a:latin typeface="Cambria Math"/>
                          </a:rPr>
                          <m:t>𝑗</m:t>
                        </m:r>
                      </m:sub>
                      <m:sup/>
                      <m:e>
                        <m:sSub>
                          <m:sSubPr>
                            <m:ctrlPr>
                              <a:rPr lang="de-DE" sz="1800" b="0" i="1" smtClean="0">
                                <a:latin typeface="Cambria Math"/>
                              </a:rPr>
                            </m:ctrlPr>
                          </m:sSubPr>
                          <m:e>
                            <m:r>
                              <a:rPr lang="de-DE" sz="1800" b="0" i="1" smtClean="0">
                                <a:latin typeface="Cambria Math"/>
                                <a:ea typeface="Cambria Math"/>
                              </a:rPr>
                              <m:t>𝜌</m:t>
                            </m:r>
                          </m:e>
                          <m:sub>
                            <m:r>
                              <a:rPr lang="de-DE" sz="1800" b="0" i="1" smtClean="0">
                                <a:latin typeface="Cambria Math"/>
                              </a:rPr>
                              <m:t>𝑗</m:t>
                            </m:r>
                          </m:sub>
                        </m:sSub>
                        <m:d>
                          <m:dPr>
                            <m:ctrlPr>
                              <a:rPr lang="de-DE" sz="1800" b="0" i="1" smtClean="0">
                                <a:latin typeface="Cambria Math"/>
                              </a:rPr>
                            </m:ctrlPr>
                          </m:dPr>
                          <m:e>
                            <m:r>
                              <a:rPr lang="de-DE" sz="1800" b="0" i="1" smtClean="0">
                                <a:latin typeface="Cambria Math"/>
                              </a:rPr>
                              <m:t>𝑡</m:t>
                            </m:r>
                          </m:e>
                        </m:d>
                        <m:r>
                          <a:rPr lang="de-DE" sz="1800" b="0" i="1" smtClean="0">
                            <a:latin typeface="Cambria Math"/>
                          </a:rPr>
                          <m:t>𝑙𝑜𝑔</m:t>
                        </m:r>
                        <m:sSub>
                          <m:sSubPr>
                            <m:ctrlPr>
                              <a:rPr lang="de-DE" sz="1800" b="0" i="1" smtClean="0">
                                <a:latin typeface="Cambria Math"/>
                              </a:rPr>
                            </m:ctrlPr>
                          </m:sSubPr>
                          <m:e>
                            <m:r>
                              <a:rPr lang="de-DE" sz="1800" b="0" i="1" smtClean="0">
                                <a:latin typeface="Cambria Math"/>
                                <a:ea typeface="Cambria Math"/>
                              </a:rPr>
                              <m:t>𝜌</m:t>
                            </m:r>
                          </m:e>
                          <m:sub>
                            <m:r>
                              <a:rPr lang="de-DE" sz="1800" b="0" i="1" smtClean="0">
                                <a:latin typeface="Cambria Math"/>
                              </a:rPr>
                              <m:t>𝑗</m:t>
                            </m:r>
                          </m:sub>
                        </m:sSub>
                        <m:d>
                          <m:dPr>
                            <m:ctrlPr>
                              <a:rPr lang="de-DE" sz="1800" b="0" i="1" smtClean="0">
                                <a:latin typeface="Cambria Math"/>
                              </a:rPr>
                            </m:ctrlPr>
                          </m:dPr>
                          <m:e>
                            <m:r>
                              <a:rPr lang="de-DE" sz="1800" b="0" i="1" smtClean="0">
                                <a:latin typeface="Cambria Math"/>
                              </a:rPr>
                              <m:t>𝑡</m:t>
                            </m:r>
                          </m:e>
                        </m:d>
                      </m:e>
                    </m:nary>
                  </m:oMath>
                </a14:m>
                <a:r>
                  <a:rPr lang="en-US" sz="1800" dirty="0" smtClean="0"/>
                  <a:t> . </a:t>
                </a:r>
              </a:p>
              <a:p>
                <a:pPr>
                  <a:lnSpc>
                    <a:spcPts val="2500"/>
                  </a:lnSpc>
                  <a:buNone/>
                </a:pPr>
                <a:r>
                  <a:rPr lang="en-US" sz="1800" dirty="0" smtClean="0"/>
                  <a:t>H(t) = 1 means that epidemics is homogenously distributed over all nodes. </a:t>
                </a:r>
              </a:p>
              <a:p>
                <a:pPr>
                  <a:lnSpc>
                    <a:spcPts val="2500"/>
                  </a:lnSpc>
                  <a:buNone/>
                </a:pPr>
                <a:r>
                  <a:rPr lang="en-US" sz="1800" dirty="0" smtClean="0"/>
                  <a:t>H(t) = 0 means that only 1 city is affected</a:t>
                </a:r>
              </a:p>
              <a:p>
                <a:pPr>
                  <a:lnSpc>
                    <a:spcPts val="2500"/>
                  </a:lnSpc>
                  <a:buNone/>
                </a:pPr>
                <a:r>
                  <a:rPr lang="en-US" sz="1800" dirty="0" smtClean="0"/>
                  <a:t>Each </a:t>
                </a:r>
                <a:r>
                  <a:rPr lang="en-US" sz="1800" dirty="0"/>
                  <a:t>profile </a:t>
                </a:r>
                <a:r>
                  <a:rPr lang="en-US" sz="1800" dirty="0" smtClean="0"/>
                  <a:t>is split into </a:t>
                </a:r>
                <a:r>
                  <a:rPr lang="en-US" sz="1800" dirty="0"/>
                  <a:t>3</a:t>
                </a:r>
                <a:r>
                  <a:rPr lang="en-US" sz="1800" dirty="0" smtClean="0"/>
                  <a:t> </a:t>
                </a:r>
                <a:r>
                  <a:rPr lang="en-US" sz="1800" dirty="0"/>
                  <a:t>different </a:t>
                </a:r>
                <a:r>
                  <a:rPr lang="en-US" sz="1800" dirty="0" smtClean="0"/>
                  <a:t>phases. </a:t>
                </a:r>
                <a:r>
                  <a:rPr lang="en-US" sz="1800" dirty="0"/>
                  <a:t>T</a:t>
                </a:r>
                <a:r>
                  <a:rPr lang="en-US" sz="1800" dirty="0" smtClean="0"/>
                  <a:t>he </a:t>
                </a:r>
                <a:r>
                  <a:rPr lang="en-US" sz="1800" dirty="0"/>
                  <a:t>central </a:t>
                </a:r>
                <a:r>
                  <a:rPr lang="en-US" sz="1800" dirty="0" smtClean="0"/>
                  <a:t>phase corresponds </a:t>
                </a:r>
                <a:r>
                  <a:rPr lang="en-US" sz="1800" dirty="0"/>
                  <a:t>to </a:t>
                </a:r>
                <a:endParaRPr lang="en-US" sz="1800" dirty="0" smtClean="0"/>
              </a:p>
              <a:p>
                <a:pPr>
                  <a:lnSpc>
                    <a:spcPts val="2500"/>
                  </a:lnSpc>
                  <a:buNone/>
                </a:pPr>
                <a:r>
                  <a:rPr lang="en-US" sz="1800" i="1" dirty="0" smtClean="0"/>
                  <a:t>H</a:t>
                </a:r>
                <a:r>
                  <a:rPr lang="en-US" sz="1800" dirty="0" smtClean="0"/>
                  <a:t> </a:t>
                </a:r>
                <a:r>
                  <a:rPr lang="en-US" sz="1800" dirty="0"/>
                  <a:t>&gt; 0.9; i.e., to a homogeneous geographical spread of the disease. </a:t>
                </a:r>
                <a:endParaRPr lang="en-US" sz="1800" dirty="0" smtClean="0"/>
              </a:p>
              <a:p>
                <a:pPr>
                  <a:lnSpc>
                    <a:spcPts val="2500"/>
                  </a:lnSpc>
                  <a:buNone/>
                </a:pPr>
                <a:r>
                  <a:rPr lang="en-US" sz="1800" dirty="0" smtClean="0"/>
                  <a:t>This </a:t>
                </a:r>
                <a:r>
                  <a:rPr lang="en-US" sz="1800" dirty="0"/>
                  <a:t>phase is much longer for the </a:t>
                </a:r>
                <a:r>
                  <a:rPr lang="en-US" sz="1800" i="1" dirty="0" smtClean="0"/>
                  <a:t>HOMN </a:t>
                </a:r>
                <a:r>
                  <a:rPr lang="en-US" sz="1800" dirty="0" smtClean="0"/>
                  <a:t> </a:t>
                </a:r>
                <a:r>
                  <a:rPr lang="en-US" sz="1800" dirty="0"/>
                  <a:t>than for the real airport </a:t>
                </a:r>
                <a:r>
                  <a:rPr lang="en-US" sz="1800" dirty="0" smtClean="0"/>
                  <a:t>network </a:t>
                </a:r>
                <a:r>
                  <a:rPr lang="en-US" sz="1800" i="1" dirty="0" smtClean="0"/>
                  <a:t>WAN</a:t>
                </a:r>
                <a:r>
                  <a:rPr lang="en-US" sz="1800" dirty="0" smtClean="0"/>
                  <a:t>. </a:t>
                </a:r>
              </a:p>
              <a:p>
                <a:pPr>
                  <a:lnSpc>
                    <a:spcPts val="2500"/>
                  </a:lnSpc>
                  <a:buNone/>
                </a:pPr>
                <a:r>
                  <a:rPr lang="en-US" sz="1800" dirty="0" smtClean="0"/>
                  <a:t>The </a:t>
                </a:r>
                <a:r>
                  <a:rPr lang="en-US" sz="1800" dirty="0"/>
                  <a:t>behavior observed in </a:t>
                </a:r>
                <a:r>
                  <a:rPr lang="en-US" sz="1800" i="1" dirty="0"/>
                  <a:t>HETN</a:t>
                </a:r>
                <a:r>
                  <a:rPr lang="en-US" sz="1800" dirty="0"/>
                  <a:t> is close to the real case meaning that </a:t>
                </a:r>
                <a:r>
                  <a:rPr lang="en-US" sz="1800" b="1" dirty="0">
                    <a:solidFill>
                      <a:srgbClr val="FF0000"/>
                    </a:solidFill>
                  </a:rPr>
                  <a:t>the connectivity pattern plays a leading role in the epidemic behavior.</a:t>
                </a:r>
                <a:endParaRPr lang="en-US" sz="1800" b="1" dirty="0">
                  <a:solidFill>
                    <a:srgbClr val="FF0000"/>
                  </a:solidFill>
                  <a:effectLst/>
                </a:endParaRPr>
              </a:p>
            </p:txBody>
          </p:sp>
        </mc:Choice>
        <mc:Fallback>
          <p:sp>
            <p:nvSpPr>
              <p:cNvPr id="12" name="Text Box 4"/>
              <p:cNvSpPr txBox="1">
                <a:spLocks noRot="1" noChangeAspect="1" noMove="1" noResize="1" noEditPoints="1" noAdjustHandles="1" noChangeArrowheads="1" noChangeShapeType="1" noTextEdit="1"/>
              </p:cNvSpPr>
              <p:nvPr/>
            </p:nvSpPr>
            <p:spPr bwMode="auto">
              <a:xfrm>
                <a:off x="251520" y="3284984"/>
                <a:ext cx="8424936" cy="2989536"/>
              </a:xfrm>
              <a:prstGeom prst="rect">
                <a:avLst/>
              </a:prstGeom>
              <a:blipFill rotWithShape="1">
                <a:blip r:embed="rId3"/>
                <a:stretch>
                  <a:fillRect l="-579" t="-14286" b="-16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Tree>
    <p:extLst>
      <p:ext uri="{BB962C8B-B14F-4D97-AF65-F5344CB8AC3E}">
        <p14:creationId xmlns:p14="http://schemas.microsoft.com/office/powerpoint/2010/main" val="3724307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What</a:t>
            </a:r>
            <a:r>
              <a:rPr lang="de-DE" altLang="de-DE" dirty="0" smtClean="0">
                <a:ea typeface="ＭＳ Ｐゴシック" pitchFamily="34" charset="-128"/>
              </a:rPr>
              <a:t> </a:t>
            </a:r>
            <a:r>
              <a:rPr lang="de-DE" altLang="de-DE" dirty="0" err="1" smtClean="0">
                <a:ea typeface="ＭＳ Ｐゴシック" pitchFamily="34" charset="-128"/>
              </a:rPr>
              <a:t>cities</a:t>
            </a:r>
            <a:r>
              <a:rPr lang="de-DE" altLang="de-DE" dirty="0" smtClean="0">
                <a:ea typeface="ＭＳ Ｐゴシック" pitchFamily="34" charset="-128"/>
              </a:rPr>
              <a:t> </a:t>
            </a:r>
            <a:r>
              <a:rPr lang="de-DE" altLang="de-DE" dirty="0" err="1" smtClean="0">
                <a:ea typeface="ＭＳ Ｐゴシック" pitchFamily="34" charset="-128"/>
              </a:rPr>
              <a:t>are</a:t>
            </a:r>
            <a:r>
              <a:rPr lang="de-DE" altLang="de-DE" dirty="0" smtClean="0">
                <a:ea typeface="ＭＳ Ｐゴシック" pitchFamily="34" charset="-128"/>
              </a:rPr>
              <a:t> </a:t>
            </a:r>
            <a:r>
              <a:rPr lang="de-DE" altLang="de-DE" dirty="0" err="1" smtClean="0">
                <a:ea typeface="ＭＳ Ｐゴシック" pitchFamily="34" charset="-128"/>
              </a:rPr>
              <a:t>affected</a:t>
            </a:r>
            <a:r>
              <a:rPr lang="de-DE" altLang="de-DE" dirty="0" smtClean="0">
                <a:ea typeface="ＭＳ Ｐゴシック" pitchFamily="34" charset="-128"/>
              </a:rPr>
              <a:t>?</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35</a:t>
            </a:fld>
            <a:endParaRPr lang="de-DE" altLang="de-DE" sz="1000" smtClean="0"/>
          </a:p>
        </p:txBody>
      </p:sp>
      <p:sp>
        <p:nvSpPr>
          <p:cNvPr id="11" name="Text Box 4"/>
          <p:cNvSpPr txBox="1">
            <a:spLocks noChangeArrowheads="1"/>
          </p:cNvSpPr>
          <p:nvPr/>
        </p:nvSpPr>
        <p:spPr bwMode="auto">
          <a:xfrm>
            <a:off x="4021964" y="764704"/>
            <a:ext cx="4582484"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a:t>Percentage of infected cities as a function of time for an epidemics starting in Hong Kong based on a SIR dynamics within each city. </a:t>
            </a:r>
            <a:endParaRPr lang="en-US" sz="1800" dirty="0" smtClean="0"/>
          </a:p>
          <a:p>
            <a:pPr>
              <a:lnSpc>
                <a:spcPts val="2500"/>
              </a:lnSpc>
              <a:buNone/>
            </a:pPr>
            <a:endParaRPr lang="en-US" sz="1800" dirty="0"/>
          </a:p>
          <a:p>
            <a:pPr>
              <a:lnSpc>
                <a:spcPts val="2500"/>
              </a:lnSpc>
              <a:buNone/>
            </a:pPr>
            <a:r>
              <a:rPr lang="en-US" sz="1800" dirty="0" smtClean="0"/>
              <a:t>The </a:t>
            </a:r>
            <a:r>
              <a:rPr lang="en-US" sz="1800" i="1" dirty="0"/>
              <a:t>HOMN</a:t>
            </a:r>
            <a:r>
              <a:rPr lang="en-US" sz="1800" dirty="0"/>
              <a:t> case displays a large interval in which all cities are infected. </a:t>
            </a:r>
            <a:endParaRPr lang="en-US" sz="1800" dirty="0" smtClean="0"/>
          </a:p>
          <a:p>
            <a:pPr>
              <a:lnSpc>
                <a:spcPts val="2500"/>
              </a:lnSpc>
              <a:buNone/>
            </a:pPr>
            <a:endParaRPr lang="en-US" sz="1800" dirty="0"/>
          </a:p>
          <a:p>
            <a:pPr>
              <a:lnSpc>
                <a:spcPts val="2500"/>
              </a:lnSpc>
              <a:buNone/>
            </a:pPr>
            <a:r>
              <a:rPr lang="en-US" sz="1800" dirty="0" smtClean="0"/>
              <a:t>The </a:t>
            </a:r>
            <a:r>
              <a:rPr lang="en-US" sz="1800" i="1" dirty="0"/>
              <a:t>HETN</a:t>
            </a:r>
            <a:r>
              <a:rPr lang="en-US" sz="1800" dirty="0"/>
              <a:t> and the real case show a smoother profile with long tails, signature of a long lasting geographical heterogeneity of the epidemic diffusion. </a:t>
            </a:r>
            <a:endParaRPr lang="en-US" sz="1800" dirty="0">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97663"/>
            <a:ext cx="37338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436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Quality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disease</a:t>
            </a:r>
            <a:r>
              <a:rPr lang="de-DE" altLang="de-DE" dirty="0" smtClean="0">
                <a:ea typeface="ＭＳ Ｐゴシック" pitchFamily="34" charset="-128"/>
              </a:rPr>
              <a:t> </a:t>
            </a:r>
            <a:r>
              <a:rPr lang="de-DE" altLang="de-DE" dirty="0" err="1" smtClean="0">
                <a:ea typeface="ＭＳ Ｐゴシック" pitchFamily="34" charset="-128"/>
              </a:rPr>
              <a:t>forecasts</a:t>
            </a:r>
            <a:r>
              <a:rPr lang="de-DE" altLang="de-DE" dirty="0" smtClean="0">
                <a:ea typeface="ＭＳ Ｐゴシック" pitchFamily="34" charset="-128"/>
              </a:rPr>
              <a:t>?</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36</a:t>
            </a:fld>
            <a:endParaRPr lang="de-DE" altLang="de-DE" sz="1000" smtClean="0"/>
          </a:p>
        </p:txBody>
      </p:sp>
      <p:sp>
        <p:nvSpPr>
          <p:cNvPr id="11" name="Text Box 4"/>
          <p:cNvSpPr txBox="1">
            <a:spLocks noChangeArrowheads="1"/>
          </p:cNvSpPr>
          <p:nvPr/>
        </p:nvSpPr>
        <p:spPr bwMode="auto">
          <a:xfrm>
            <a:off x="383385" y="692696"/>
            <a:ext cx="8293071" cy="255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Measure similarity of 2 outbreak scenarios.</a:t>
            </a:r>
          </a:p>
          <a:p>
            <a:pPr>
              <a:lnSpc>
                <a:spcPts val="2500"/>
              </a:lnSpc>
              <a:buNone/>
            </a:pPr>
            <a:endParaRPr lang="en-US" sz="1800" dirty="0">
              <a:effectLst/>
            </a:endParaRPr>
          </a:p>
          <a:p>
            <a:pPr>
              <a:lnSpc>
                <a:spcPts val="2500"/>
              </a:lnSpc>
              <a:buNone/>
            </a:pPr>
            <a:r>
              <a:rPr lang="en-US" sz="1800" dirty="0" smtClean="0"/>
              <a:t>Overlap = 1 means that the very same cities have the very same number of infectious individuals in both realizations.</a:t>
            </a:r>
          </a:p>
          <a:p>
            <a:pPr>
              <a:lnSpc>
                <a:spcPts val="2500"/>
              </a:lnSpc>
              <a:buNone/>
            </a:pPr>
            <a:endParaRPr lang="en-US" sz="1800" dirty="0">
              <a:effectLst/>
            </a:endParaRPr>
          </a:p>
          <a:p>
            <a:pPr>
              <a:lnSpc>
                <a:spcPts val="2500"/>
              </a:lnSpc>
              <a:buNone/>
            </a:pPr>
            <a:r>
              <a:rPr lang="en-US" sz="1800" dirty="0" smtClean="0"/>
              <a:t>Overlap = 0 means that the two realizations do not have any common infected cities at time t.</a:t>
            </a:r>
            <a:endParaRPr lang="en-US" sz="1800" dirty="0">
              <a:effectLst/>
            </a:endParaRPr>
          </a:p>
        </p:txBody>
      </p:sp>
    </p:spTree>
    <p:extLst>
      <p:ext uri="{BB962C8B-B14F-4D97-AF65-F5344CB8AC3E}">
        <p14:creationId xmlns:p14="http://schemas.microsoft.com/office/powerpoint/2010/main" val="2819886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Overlap</a:t>
            </a:r>
            <a:r>
              <a:rPr lang="de-DE" altLang="de-DE" dirty="0" smtClean="0">
                <a:ea typeface="ＭＳ Ｐゴシック" pitchFamily="34" charset="-128"/>
              </a:rPr>
              <a:t> </a:t>
            </a:r>
            <a:r>
              <a:rPr lang="de-DE" altLang="de-DE" dirty="0" err="1" smtClean="0">
                <a:ea typeface="ＭＳ Ｐゴシック" pitchFamily="34" charset="-128"/>
              </a:rPr>
              <a:t>as</a:t>
            </a:r>
            <a:r>
              <a:rPr lang="de-DE" altLang="de-DE" dirty="0" smtClean="0">
                <a:ea typeface="ＭＳ Ｐゴシック" pitchFamily="34" charset="-128"/>
              </a:rPr>
              <a:t> a </a:t>
            </a:r>
            <a:r>
              <a:rPr lang="de-DE" altLang="de-DE" dirty="0" err="1" smtClean="0">
                <a:ea typeface="ＭＳ Ｐゴシック" pitchFamily="34" charset="-128"/>
              </a:rPr>
              <a:t>function</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time</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37</a:t>
            </a:fld>
            <a:endParaRPr lang="de-DE" altLang="de-DE" sz="1000" smtClean="0"/>
          </a:p>
        </p:txBody>
      </p:sp>
      <p:sp>
        <p:nvSpPr>
          <p:cNvPr id="11" name="Text Box 4"/>
          <p:cNvSpPr txBox="1">
            <a:spLocks noChangeArrowheads="1"/>
          </p:cNvSpPr>
          <p:nvPr/>
        </p:nvSpPr>
        <p:spPr bwMode="auto">
          <a:xfrm>
            <a:off x="4760120" y="692696"/>
            <a:ext cx="4204368" cy="395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400"/>
              </a:lnSpc>
              <a:buNone/>
            </a:pPr>
            <a:r>
              <a:rPr lang="en-US" sz="1800" dirty="0" smtClean="0"/>
              <a:t>(Right): Outbreaks </a:t>
            </a:r>
            <a:r>
              <a:rPr lang="en-US" sz="1800" dirty="0" smtClean="0"/>
              <a:t>from poorly connected cities lead in all models to well </a:t>
            </a:r>
            <a:r>
              <a:rPr lang="en-US" sz="1800" dirty="0" err="1" smtClean="0"/>
              <a:t>reproducable</a:t>
            </a:r>
            <a:r>
              <a:rPr lang="en-US" sz="1800" dirty="0" smtClean="0"/>
              <a:t> behavior because only few connections are available.</a:t>
            </a:r>
          </a:p>
          <a:p>
            <a:pPr>
              <a:lnSpc>
                <a:spcPts val="2400"/>
              </a:lnSpc>
              <a:buNone/>
            </a:pPr>
            <a:endParaRPr lang="en-US" sz="1800" dirty="0">
              <a:effectLst/>
            </a:endParaRPr>
          </a:p>
          <a:p>
            <a:pPr>
              <a:lnSpc>
                <a:spcPts val="2400"/>
              </a:lnSpc>
              <a:buNone/>
            </a:pPr>
            <a:r>
              <a:rPr lang="en-US" sz="1800" dirty="0" smtClean="0"/>
              <a:t>(Left): Outbreaks </a:t>
            </a:r>
            <a:r>
              <a:rPr lang="en-US" sz="1800" dirty="0" smtClean="0"/>
              <a:t>from hubs lead to well </a:t>
            </a:r>
            <a:r>
              <a:rPr lang="en-US" sz="1800" dirty="0" err="1" smtClean="0"/>
              <a:t>reproducable</a:t>
            </a:r>
            <a:r>
              <a:rPr lang="en-US" sz="1800" dirty="0" smtClean="0"/>
              <a:t> behavior in the HOMN model.</a:t>
            </a:r>
          </a:p>
          <a:p>
            <a:pPr>
              <a:lnSpc>
                <a:spcPts val="2400"/>
              </a:lnSpc>
              <a:buNone/>
            </a:pPr>
            <a:r>
              <a:rPr lang="en-US" sz="1800" dirty="0" smtClean="0"/>
              <a:t>The </a:t>
            </a:r>
            <a:r>
              <a:rPr lang="en-US" sz="1800" dirty="0" smtClean="0"/>
              <a:t>HETN and WAN models lead to considerable variation of the </a:t>
            </a:r>
            <a:r>
              <a:rPr lang="en-US" sz="1800" dirty="0" smtClean="0"/>
              <a:t>results here </a:t>
            </a:r>
            <a:r>
              <a:rPr lang="en-US" sz="1800" dirty="0" smtClean="0"/>
              <a:t>because the epidemics can take one of several possible channels.</a:t>
            </a:r>
            <a:endParaRPr lang="en-US" sz="1800" dirty="0">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9" y="692696"/>
            <a:ext cx="47529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251520" y="4031697"/>
            <a:ext cx="4619424" cy="14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ts val="2500"/>
              </a:lnSpc>
              <a:buNone/>
            </a:pPr>
            <a:r>
              <a:rPr lang="en-US" sz="1800" dirty="0" smtClean="0"/>
              <a:t>(Left): initially infected city is an airport hub</a:t>
            </a:r>
          </a:p>
          <a:p>
            <a:pPr>
              <a:lnSpc>
                <a:spcPts val="2500"/>
              </a:lnSpc>
              <a:buNone/>
            </a:pPr>
            <a:endParaRPr lang="en-US" sz="1800" dirty="0"/>
          </a:p>
          <a:p>
            <a:pPr>
              <a:lnSpc>
                <a:spcPts val="2500"/>
              </a:lnSpc>
              <a:buNone/>
            </a:pPr>
            <a:r>
              <a:rPr lang="en-US" sz="1800" dirty="0" smtClean="0"/>
              <a:t>(Right): initially infected city is a poorly connected city.</a:t>
            </a:r>
          </a:p>
        </p:txBody>
      </p:sp>
    </p:spTree>
    <p:extLst>
      <p:ext uri="{BB962C8B-B14F-4D97-AF65-F5344CB8AC3E}">
        <p14:creationId xmlns:p14="http://schemas.microsoft.com/office/powerpoint/2010/main" val="2964743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err="1" smtClean="0">
                <a:ea typeface="ＭＳ Ｐゴシック" pitchFamily="34" charset="-128"/>
              </a:rPr>
              <a:t>Conclusions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83385" y="5740572"/>
            <a:ext cx="268270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PNAS 103, 2015 (2006)</a:t>
            </a:r>
            <a:endParaRPr lang="de-DE" altLang="de-DE" sz="1800" dirty="0">
              <a:ea typeface="Cambria Math"/>
              <a:sym typeface="Symbol"/>
            </a:endParaRPr>
          </a:p>
        </p:txBody>
      </p:sp>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0" name="Foliennummernplatzhalter 7"/>
          <p:cNvSpPr txBox="1">
            <a:spLocks/>
          </p:cNvSpPr>
          <p:nvPr/>
        </p:nvSpPr>
        <p:spPr bwMode="auto">
          <a:xfrm>
            <a:off x="2113588" y="6456922"/>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20000"/>
              </a:spcBef>
              <a:spcAft>
                <a:spcPct val="0"/>
              </a:spcAft>
              <a:buChar char="•"/>
              <a:defRPr sz="3200"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1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ＭＳ Ｐゴシック" pitchFamily="34" charset="-128"/>
                <a:cs typeface="+mn-cs"/>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38</a:t>
            </a:fld>
            <a:endParaRPr lang="de-DE" altLang="de-DE" sz="1000" smtClean="0"/>
          </a:p>
        </p:txBody>
      </p:sp>
      <p:sp>
        <p:nvSpPr>
          <p:cNvPr id="11" name="Text Box 4"/>
          <p:cNvSpPr txBox="1">
            <a:spLocks noChangeArrowheads="1"/>
          </p:cNvSpPr>
          <p:nvPr/>
        </p:nvSpPr>
        <p:spPr bwMode="auto">
          <a:xfrm>
            <a:off x="179512" y="692696"/>
            <a:ext cx="8964488" cy="491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85750" indent="-285750">
              <a:lnSpc>
                <a:spcPts val="2500"/>
              </a:lnSpc>
              <a:buFontTx/>
              <a:buChar char="-"/>
            </a:pPr>
            <a:r>
              <a:rPr lang="en-US" sz="1800" dirty="0" smtClean="0"/>
              <a:t>air-transportation-network </a:t>
            </a:r>
            <a:r>
              <a:rPr lang="en-US" sz="1800" dirty="0"/>
              <a:t>properties </a:t>
            </a:r>
            <a:r>
              <a:rPr lang="en-US" sz="1800" dirty="0" smtClean="0"/>
              <a:t>seems </a:t>
            </a:r>
            <a:r>
              <a:rPr lang="en-US" sz="1800" dirty="0"/>
              <a:t>responsible for the global pattern of emerging diseases. </a:t>
            </a:r>
            <a:endParaRPr lang="en-US" sz="1800" dirty="0" smtClean="0"/>
          </a:p>
          <a:p>
            <a:pPr marL="285750" indent="-285750">
              <a:lnSpc>
                <a:spcPts val="2500"/>
              </a:lnSpc>
              <a:buFontTx/>
              <a:buChar char="-"/>
            </a:pPr>
            <a:endParaRPr lang="en-US" sz="1800" dirty="0" smtClean="0"/>
          </a:p>
          <a:p>
            <a:pPr marL="285750" indent="-285750">
              <a:lnSpc>
                <a:spcPts val="2500"/>
              </a:lnSpc>
              <a:buFontTx/>
              <a:buChar char="-"/>
            </a:pPr>
            <a:r>
              <a:rPr lang="en-US" sz="1800" dirty="0" smtClean="0"/>
              <a:t>Large-scale </a:t>
            </a:r>
            <a:r>
              <a:rPr lang="en-US" sz="1800" dirty="0"/>
              <a:t>mathematical models that take fully into account the complexity of the transportation matrix can be used to obtain detailed forecast of emergent disease outbreaks. </a:t>
            </a:r>
            <a:endParaRPr lang="en-US" sz="1800" dirty="0" smtClean="0"/>
          </a:p>
          <a:p>
            <a:pPr marL="285750" indent="-285750">
              <a:lnSpc>
                <a:spcPts val="2500"/>
              </a:lnSpc>
              <a:buFontTx/>
              <a:buChar char="-"/>
            </a:pPr>
            <a:endParaRPr lang="en-US" sz="1800" dirty="0"/>
          </a:p>
          <a:p>
            <a:pPr marL="285750" indent="-285750">
              <a:lnSpc>
                <a:spcPts val="2500"/>
              </a:lnSpc>
              <a:buFontTx/>
              <a:buChar char="-"/>
            </a:pPr>
            <a:r>
              <a:rPr lang="en-US" sz="1800" dirty="0" smtClean="0"/>
              <a:t>To </a:t>
            </a:r>
            <a:r>
              <a:rPr lang="en-US" sz="1800" dirty="0"/>
              <a:t>make the forecast more realistic, it is necessary to introduce more details in the disease dynamics. In particular, seasonal effects and geographical heterogeneity in the basic transmission rate (due to different hygienic conditions and health care systems in different countries) should be addressed. </a:t>
            </a:r>
            <a:endParaRPr lang="en-US" sz="1800" dirty="0" smtClean="0"/>
          </a:p>
          <a:p>
            <a:pPr marL="285750" indent="-285750">
              <a:lnSpc>
                <a:spcPts val="2500"/>
              </a:lnSpc>
              <a:buFontTx/>
              <a:buChar char="-"/>
            </a:pPr>
            <a:endParaRPr lang="en-US" sz="1800" dirty="0" smtClean="0"/>
          </a:p>
          <a:p>
            <a:pPr marL="285750" indent="-285750">
              <a:lnSpc>
                <a:spcPts val="2500"/>
              </a:lnSpc>
              <a:buFontTx/>
              <a:buChar char="-"/>
            </a:pPr>
            <a:r>
              <a:rPr lang="en-US" sz="1800" dirty="0" smtClean="0"/>
              <a:t>Also need </a:t>
            </a:r>
            <a:r>
              <a:rPr lang="en-US" sz="1800" dirty="0" smtClean="0"/>
              <a:t>to connect air </a:t>
            </a:r>
            <a:r>
              <a:rPr lang="en-US" sz="1800" dirty="0"/>
              <a:t>transportation network with other transportation systems such as railways and highways </a:t>
            </a:r>
            <a:r>
              <a:rPr lang="en-US" sz="1800" dirty="0" smtClean="0"/>
              <a:t>for forecasting </a:t>
            </a:r>
            <a:r>
              <a:rPr lang="en-US" sz="1800" dirty="0"/>
              <a:t>on longer time scales</a:t>
            </a:r>
            <a:r>
              <a:rPr lang="en-US" sz="1800" dirty="0" smtClean="0"/>
              <a:t>. </a:t>
            </a:r>
          </a:p>
        </p:txBody>
      </p:sp>
    </p:spTree>
    <p:extLst>
      <p:ext uri="{BB962C8B-B14F-4D97-AF65-F5344CB8AC3E}">
        <p14:creationId xmlns:p14="http://schemas.microsoft.com/office/powerpoint/2010/main" val="1004945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Review: Time-</a:t>
            </a:r>
            <a:r>
              <a:rPr lang="de-DE" altLang="de-DE" dirty="0" err="1" smtClean="0">
                <a:ea typeface="ＭＳ Ｐゴシック" pitchFamily="34" charset="-128"/>
              </a:rPr>
              <a:t>dependent</a:t>
            </a:r>
            <a:r>
              <a:rPr lang="de-DE" altLang="de-DE" dirty="0" smtClean="0">
                <a:ea typeface="ＭＳ Ｐゴシック" pitchFamily="34" charset="-128"/>
              </a:rPr>
              <a:t> </a:t>
            </a:r>
            <a:r>
              <a:rPr lang="de-DE" altLang="de-DE" dirty="0" err="1" smtClean="0">
                <a:ea typeface="ＭＳ Ｐゴシック" pitchFamily="34" charset="-128"/>
              </a:rPr>
              <a:t>properties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54057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Write  </a:t>
                </a:r>
                <a:r>
                  <a:rPr lang="de-DE" altLang="de-DE" sz="1800" b="1" dirty="0" smtClean="0">
                    <a:ea typeface="Cambria Math"/>
                    <a:sym typeface="Symbol"/>
                  </a:rPr>
                  <a:t>x</a:t>
                </a:r>
                <a:r>
                  <a:rPr lang="de-DE" altLang="de-DE" sz="1800" dirty="0" smtClean="0">
                    <a:ea typeface="Cambria Math"/>
                    <a:sym typeface="Symbol"/>
                  </a:rPr>
                  <a:t> </a:t>
                </a:r>
                <a:r>
                  <a:rPr lang="de-DE" altLang="de-DE" sz="1800" dirty="0" err="1" smtClean="0">
                    <a:ea typeface="Cambria Math"/>
                    <a:sym typeface="Symbol"/>
                  </a:rPr>
                  <a:t>as</a:t>
                </a:r>
                <a:r>
                  <a:rPr lang="de-DE" altLang="de-DE" sz="1800" dirty="0" smtClean="0">
                    <a:ea typeface="Cambria Math"/>
                    <a:sym typeface="Symbol"/>
                  </a:rPr>
                  <a:t> a linear </a:t>
                </a:r>
                <a:r>
                  <a:rPr lang="de-DE" altLang="de-DE" sz="1800" dirty="0" err="1" smtClean="0">
                    <a:ea typeface="Cambria Math"/>
                    <a:sym typeface="Symbol"/>
                  </a:rPr>
                  <a:t>combination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eigenvectors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adjacency</a:t>
                </a:r>
                <a:r>
                  <a:rPr lang="de-DE" altLang="de-DE" sz="1800" dirty="0" smtClean="0">
                    <a:ea typeface="Cambria Math"/>
                    <a:sym typeface="Symbol"/>
                  </a:rPr>
                  <a:t> </a:t>
                </a:r>
                <a:r>
                  <a:rPr lang="de-DE" altLang="de-DE" sz="1800" dirty="0" err="1" smtClean="0">
                    <a:ea typeface="Cambria Math"/>
                    <a:sym typeface="Symbol"/>
                  </a:rPr>
                  <a:t>matrix</a:t>
                </a:r>
                <a:r>
                  <a:rPr lang="de-DE" altLang="de-DE" sz="1800" dirty="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a:rPr lang="de-DE" altLang="de-DE" sz="1800" b="1" i="0" smtClean="0">
                          <a:latin typeface="Cambria Math"/>
                          <a:ea typeface="Cambria Math"/>
                        </a:rPr>
                        <m:t>𝐱</m:t>
                      </m:r>
                      <m:d>
                        <m:dPr>
                          <m:ctrlPr>
                            <a:rPr lang="de-DE" altLang="de-DE" sz="1800" b="0" i="1" smtClean="0">
                              <a:latin typeface="Cambria Math"/>
                              <a:ea typeface="Cambria Math"/>
                            </a:rPr>
                          </m:ctrlPr>
                        </m:dPr>
                        <m:e>
                          <m:r>
                            <a:rPr lang="de-DE" altLang="de-DE" sz="1800" b="0" i="1" smtClean="0">
                              <a:latin typeface="Cambria Math"/>
                              <a:ea typeface="Cambria Math"/>
                            </a:rPr>
                            <m:t>𝑡</m:t>
                          </m:r>
                        </m:e>
                      </m:d>
                      <m:r>
                        <a:rPr lang="de-DE" altLang="de-DE" sz="1800" b="0" i="1" smtClean="0">
                          <a:latin typeface="Cambria Math"/>
                          <a:ea typeface="Cambria Math"/>
                        </a:rPr>
                        <m:t>=</m:t>
                      </m:r>
                      <m:nary>
                        <m:naryPr>
                          <m:chr m:val="∑"/>
                          <m:ctrlPr>
                            <a:rPr lang="de-DE" altLang="de-DE" sz="1800" b="0" i="1" smtClean="0">
                              <a:latin typeface="Cambria Math"/>
                              <a:ea typeface="Cambria Math"/>
                            </a:rPr>
                          </m:ctrlPr>
                        </m:naryPr>
                        <m:sub>
                          <m:r>
                            <m:rPr>
                              <m:brk m:alnAt="23"/>
                            </m:rPr>
                            <a:rPr lang="de-DE" altLang="de-DE" sz="1800" b="0" i="1" smtClean="0">
                              <a:latin typeface="Cambria Math"/>
                              <a:ea typeface="Cambria Math"/>
                            </a:rPr>
                            <m:t>𝑟</m:t>
                          </m:r>
                          <m:r>
                            <a:rPr lang="de-DE" altLang="de-DE" sz="1800" b="0" i="1" smtClean="0">
                              <a:latin typeface="Cambria Math"/>
                              <a:ea typeface="Cambria Math"/>
                            </a:rPr>
                            <m:t>=1</m:t>
                          </m:r>
                        </m:sub>
                        <m:sup>
                          <m:r>
                            <a:rPr lang="de-DE" altLang="de-DE" sz="1800" b="0" i="1" smtClean="0">
                              <a:latin typeface="Cambria Math"/>
                              <a:ea typeface="Cambria Math"/>
                            </a:rPr>
                            <m:t>𝑛</m:t>
                          </m:r>
                        </m:sup>
                        <m:e>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d>
                            <m:dPr>
                              <m:ctrlPr>
                                <a:rPr lang="de-DE" altLang="de-DE" sz="1800" b="0" i="1" smtClean="0">
                                  <a:latin typeface="Cambria Math"/>
                                  <a:ea typeface="Cambria Math"/>
                                </a:rPr>
                              </m:ctrlPr>
                            </m:dPr>
                            <m:e>
                              <m:r>
                                <a:rPr lang="de-DE" altLang="de-DE" sz="1800" b="0" i="1" smtClean="0">
                                  <a:latin typeface="Cambria Math"/>
                                  <a:ea typeface="Cambria Math"/>
                                </a:rPr>
                                <m:t>𝑡</m:t>
                              </m:r>
                            </m:e>
                          </m:d>
                          <m:sSub>
                            <m:sSubPr>
                              <m:ctrlPr>
                                <a:rPr lang="de-DE" altLang="de-DE" sz="1800" b="0" i="1" smtClean="0">
                                  <a:latin typeface="Cambria Math"/>
                                  <a:ea typeface="Cambria Math"/>
                                </a:rPr>
                              </m:ctrlPr>
                            </m:sSubPr>
                            <m:e>
                              <m:r>
                                <m:rPr>
                                  <m:nor/>
                                </m:rPr>
                                <a:rPr lang="de-DE" altLang="de-DE" sz="1800" b="1" i="0" smtClean="0">
                                  <a:latin typeface="Cambria Math"/>
                                  <a:ea typeface="Cambria Math"/>
                                </a:rPr>
                                <m:t>v</m:t>
                              </m:r>
                            </m:e>
                            <m:sub>
                              <m:r>
                                <a:rPr lang="de-DE" altLang="de-DE" sz="1800" b="0" i="1" smtClean="0">
                                  <a:latin typeface="Cambria Math"/>
                                  <a:ea typeface="Cambria Math"/>
                                </a:rPr>
                                <m:t>𝑟</m:t>
                              </m:r>
                            </m:sub>
                          </m:sSub>
                        </m:e>
                      </m:nary>
                    </m:oMath>
                  </m:oMathPara>
                </a14:m>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where</a:t>
                </a:r>
                <a:r>
                  <a:rPr lang="de-DE" altLang="de-DE" sz="1800" dirty="0" smtClean="0">
                    <a:ea typeface="Cambria Math"/>
                  </a:rPr>
                  <a:t> </a:t>
                </a:r>
                <a:r>
                  <a:rPr lang="de-DE" altLang="de-DE" sz="1800" b="1" dirty="0" err="1" smtClean="0">
                    <a:ea typeface="Cambria Math"/>
                  </a:rPr>
                  <a:t>v</a:t>
                </a:r>
                <a:r>
                  <a:rPr lang="de-DE" altLang="de-DE" sz="1800" baseline="-25000" dirty="0" err="1" smtClean="0">
                    <a:ea typeface="Cambria Math"/>
                  </a:rPr>
                  <a:t>r</a:t>
                </a:r>
                <a:r>
                  <a:rPr lang="de-DE" altLang="de-DE" sz="1800" dirty="0" smtClean="0">
                    <a:ea typeface="Cambria Math"/>
                  </a:rPr>
                  <a:t> </a:t>
                </a:r>
                <a:r>
                  <a:rPr lang="de-DE" altLang="de-DE" sz="1800" dirty="0" err="1" smtClean="0">
                    <a:ea typeface="Cambria Math"/>
                  </a:rPr>
                  <a:t>is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eigenvector</a:t>
                </a:r>
                <a:r>
                  <a:rPr lang="de-DE" altLang="de-DE" sz="1800" dirty="0" smtClean="0">
                    <a:ea typeface="Cambria Math"/>
                  </a:rPr>
                  <a:t> </a:t>
                </a:r>
                <a:r>
                  <a:rPr lang="de-DE" altLang="de-DE" sz="1800" dirty="0" err="1" smtClean="0">
                    <a:ea typeface="Cambria Math"/>
                  </a:rPr>
                  <a:t>with</a:t>
                </a:r>
                <a:r>
                  <a:rPr lang="de-DE" altLang="de-DE" sz="1800" dirty="0" smtClean="0">
                    <a:ea typeface="Cambria Math"/>
                  </a:rPr>
                  <a:t> </a:t>
                </a:r>
                <a:r>
                  <a:rPr lang="de-DE" altLang="de-DE" sz="1800" dirty="0" err="1" smtClean="0">
                    <a:ea typeface="Cambria Math"/>
                  </a:rPr>
                  <a:t>eigenvalue</a:t>
                </a:r>
                <a:r>
                  <a:rPr lang="de-DE" altLang="de-DE" sz="1800" dirty="0" smtClean="0">
                    <a:ea typeface="Cambria Math"/>
                  </a:rPr>
                  <a:t> </a:t>
                </a:r>
                <a:r>
                  <a:rPr lang="de-DE" altLang="de-DE" sz="1800" dirty="0" smtClean="0">
                    <a:ea typeface="Cambria Math"/>
                    <a:sym typeface="Symbol"/>
                  </a:rPr>
                  <a:t></a:t>
                </a:r>
                <a:r>
                  <a:rPr lang="de-DE" altLang="de-DE" sz="1800" baseline="-25000" dirty="0" smtClean="0">
                    <a:ea typeface="Cambria Math"/>
                    <a:sym typeface="Symbol"/>
                  </a:rPr>
                  <a:t>r</a:t>
                </a:r>
                <a:r>
                  <a:rPr lang="de-DE" altLang="de-DE" sz="1800" dirty="0" smtClean="0">
                    <a:ea typeface="Cambria Math"/>
                    <a:sym typeface="Symbol"/>
                  </a:rPr>
                  <a:t> . </a:t>
                </a:r>
                <a:r>
                  <a:rPr lang="de-DE" altLang="de-DE" sz="1800" dirty="0" err="1" smtClean="0">
                    <a:ea typeface="Cambria Math"/>
                    <a:sym typeface="Symbol"/>
                  </a:rPr>
                  <a:t>Then</a:t>
                </a:r>
                <a:endParaRPr lang="de-DE" altLang="de-DE" sz="1800" dirty="0" smtClean="0">
                  <a:ea typeface="Cambria Math"/>
                  <a:sym typeface="Symbol"/>
                </a:endParaRP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f>
                        <m:fPr>
                          <m:ctrlPr>
                            <a:rPr lang="de-DE" altLang="de-DE" sz="1800" i="1" smtClean="0">
                              <a:latin typeface="Cambria Math"/>
                              <a:ea typeface="Cambria Math"/>
                            </a:rPr>
                          </m:ctrlPr>
                        </m:fPr>
                        <m:num>
                          <m:r>
                            <a:rPr lang="de-DE" altLang="de-DE" sz="1800" b="0" i="1" smtClean="0">
                              <a:latin typeface="Cambria Math"/>
                              <a:ea typeface="Cambria Math"/>
                            </a:rPr>
                            <m:t>𝑑</m:t>
                          </m:r>
                          <m:r>
                            <m:rPr>
                              <m:nor/>
                            </m:rPr>
                            <a:rPr lang="de-DE" altLang="de-DE" sz="1800" b="1" i="0" smtClean="0">
                              <a:latin typeface="Cambria Math"/>
                              <a:ea typeface="Cambria Math"/>
                            </a:rPr>
                            <m:t>x</m:t>
                          </m:r>
                        </m:num>
                        <m:den>
                          <m:r>
                            <a:rPr lang="de-DE" altLang="de-DE" sz="1800" b="0" i="1" smtClean="0">
                              <a:latin typeface="Cambria Math"/>
                              <a:ea typeface="Cambria Math"/>
                            </a:rPr>
                            <m:t>𝑑𝑡</m:t>
                          </m:r>
                        </m:den>
                      </m:f>
                      <m:r>
                        <a:rPr lang="de-DE" altLang="de-DE" sz="1800" b="0" i="1" smtClean="0">
                          <a:latin typeface="Cambria Math"/>
                          <a:ea typeface="Cambria Math"/>
                        </a:rPr>
                        <m:t>=</m:t>
                      </m:r>
                      <m:nary>
                        <m:naryPr>
                          <m:chr m:val="∑"/>
                          <m:ctrlPr>
                            <a:rPr lang="de-DE" altLang="de-DE" sz="1800" b="0" i="1" smtClean="0">
                              <a:latin typeface="Cambria Math"/>
                              <a:ea typeface="Cambria Math"/>
                            </a:rPr>
                          </m:ctrlPr>
                        </m:naryPr>
                        <m:sub>
                          <m:r>
                            <m:rPr>
                              <m:brk m:alnAt="23"/>
                            </m:rPr>
                            <a:rPr lang="de-DE" altLang="de-DE" sz="1800" b="0" i="1" smtClean="0">
                              <a:latin typeface="Cambria Math"/>
                              <a:ea typeface="Cambria Math"/>
                            </a:rPr>
                            <m:t>𝑟</m:t>
                          </m:r>
                          <m:r>
                            <a:rPr lang="de-DE" altLang="de-DE" sz="1800" b="0" i="1" smtClean="0">
                              <a:latin typeface="Cambria Math"/>
                              <a:ea typeface="Cambria Math"/>
                            </a:rPr>
                            <m:t>=1</m:t>
                          </m:r>
                        </m:sub>
                        <m:sup>
                          <m:r>
                            <a:rPr lang="de-DE" altLang="de-DE" sz="1800" b="0" i="1" smtClean="0">
                              <a:latin typeface="Cambria Math"/>
                              <a:ea typeface="Cambria Math"/>
                            </a:rPr>
                            <m:t>𝑛</m:t>
                          </m:r>
                        </m:sup>
                        <m:e>
                          <m:f>
                            <m:fPr>
                              <m:ctrlPr>
                                <a:rPr lang="de-DE" altLang="de-DE" sz="1800" b="0" i="1" smtClean="0">
                                  <a:latin typeface="Cambria Math"/>
                                  <a:ea typeface="Cambria Math"/>
                                </a:rPr>
                              </m:ctrlPr>
                            </m:fPr>
                            <m:num>
                              <m:r>
                                <a:rPr lang="de-DE" altLang="de-DE" sz="1800" b="0" i="1" smtClean="0">
                                  <a:latin typeface="Cambria Math"/>
                                  <a:ea typeface="Cambria Math"/>
                                </a:rPr>
                                <m:t>𝑑</m:t>
                              </m:r>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num>
                            <m:den>
                              <m:r>
                                <a:rPr lang="de-DE" altLang="de-DE" sz="1800" b="0" i="1" smtClean="0">
                                  <a:latin typeface="Cambria Math"/>
                                  <a:ea typeface="Cambria Math"/>
                                </a:rPr>
                                <m:t>𝑑𝑡</m:t>
                              </m:r>
                            </m:den>
                          </m:f>
                          <m:sSub>
                            <m:sSubPr>
                              <m:ctrlPr>
                                <a:rPr lang="de-DE" altLang="de-DE" sz="1800" b="0" i="1" smtClean="0">
                                  <a:latin typeface="Cambria Math"/>
                                  <a:ea typeface="Cambria Math"/>
                                </a:rPr>
                              </m:ctrlPr>
                            </m:sSubPr>
                            <m:e>
                              <m:r>
                                <m:rPr>
                                  <m:nor/>
                                </m:rPr>
                                <a:rPr lang="de-DE" altLang="de-DE" sz="1800" b="1" i="0" smtClean="0">
                                  <a:latin typeface="Cambria Math"/>
                                  <a:ea typeface="Cambria Math"/>
                                </a:rPr>
                                <m:t>v</m:t>
                              </m:r>
                            </m:e>
                            <m:sub>
                              <m:r>
                                <a:rPr lang="de-DE" altLang="de-DE" sz="1800" b="0" i="1" smtClean="0">
                                  <a:latin typeface="Cambria Math"/>
                                  <a:ea typeface="Cambria Math"/>
                                </a:rPr>
                                <m:t>𝑟</m:t>
                              </m:r>
                            </m:sub>
                          </m:sSub>
                          <m:r>
                            <a:rPr lang="de-DE" altLang="de-DE" sz="1800" b="0" i="1" smtClean="0">
                              <a:latin typeface="Cambria Math"/>
                              <a:ea typeface="Cambria Math"/>
                            </a:rPr>
                            <m:t>=</m:t>
                          </m:r>
                          <m:r>
                            <a:rPr lang="de-DE" altLang="de-DE" sz="1800" b="0" i="1" smtClean="0">
                              <a:latin typeface="Cambria Math"/>
                              <a:ea typeface="Cambria Math"/>
                            </a:rPr>
                            <m:t>𝛽</m:t>
                          </m:r>
                          <m:r>
                            <m:rPr>
                              <m:nor/>
                            </m:rPr>
                            <a:rPr lang="de-DE" altLang="de-DE" sz="1800" b="1" i="0" smtClean="0">
                              <a:latin typeface="Cambria Math"/>
                              <a:ea typeface="Cambria Math"/>
                            </a:rPr>
                            <m:t>A</m:t>
                          </m:r>
                        </m:e>
                      </m:nary>
                      <m:nary>
                        <m:naryPr>
                          <m:chr m:val="∑"/>
                          <m:ctrlPr>
                            <a:rPr lang="de-DE" altLang="de-DE" sz="1800" b="0" i="1" smtClean="0">
                              <a:latin typeface="Cambria Math"/>
                              <a:ea typeface="Cambria Math"/>
                            </a:rPr>
                          </m:ctrlPr>
                        </m:naryPr>
                        <m:sub>
                          <m:r>
                            <m:rPr>
                              <m:brk m:alnAt="23"/>
                            </m:rPr>
                            <a:rPr lang="de-DE" altLang="de-DE" sz="1800" b="0" i="1" smtClean="0">
                              <a:latin typeface="Cambria Math"/>
                              <a:ea typeface="Cambria Math"/>
                            </a:rPr>
                            <m:t>𝑟</m:t>
                          </m:r>
                          <m:r>
                            <a:rPr lang="de-DE" altLang="de-DE" sz="1800" b="0" i="1" smtClean="0">
                              <a:latin typeface="Cambria Math"/>
                              <a:ea typeface="Cambria Math"/>
                            </a:rPr>
                            <m:t>=1</m:t>
                          </m:r>
                        </m:sub>
                        <m:sup>
                          <m:r>
                            <a:rPr lang="de-DE" altLang="de-DE" sz="1800" b="0" i="1" smtClean="0">
                              <a:latin typeface="Cambria Math"/>
                              <a:ea typeface="Cambria Math"/>
                            </a:rPr>
                            <m:t>𝑛</m:t>
                          </m:r>
                        </m:sup>
                        <m:e>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d>
                            <m:dPr>
                              <m:ctrlPr>
                                <a:rPr lang="de-DE" altLang="de-DE" sz="1800" b="0" i="1" smtClean="0">
                                  <a:latin typeface="Cambria Math"/>
                                  <a:ea typeface="Cambria Math"/>
                                </a:rPr>
                              </m:ctrlPr>
                            </m:dPr>
                            <m:e>
                              <m:r>
                                <a:rPr lang="de-DE" altLang="de-DE" sz="1800" b="0" i="1" smtClean="0">
                                  <a:latin typeface="Cambria Math"/>
                                  <a:ea typeface="Cambria Math"/>
                                </a:rPr>
                                <m:t>𝑡</m:t>
                              </m:r>
                            </m:e>
                          </m:d>
                          <m:sSub>
                            <m:sSubPr>
                              <m:ctrlPr>
                                <a:rPr lang="de-DE" altLang="de-DE" sz="1800" b="0" i="1" smtClean="0">
                                  <a:latin typeface="Cambria Math"/>
                                  <a:ea typeface="Cambria Math"/>
                                </a:rPr>
                              </m:ctrlPr>
                            </m:sSubPr>
                            <m:e>
                              <m:r>
                                <m:rPr>
                                  <m:nor/>
                                </m:rPr>
                                <a:rPr lang="de-DE" altLang="de-DE" sz="1800" b="1" i="0" smtClean="0">
                                  <a:latin typeface="Cambria Math"/>
                                  <a:ea typeface="Cambria Math"/>
                                </a:rPr>
                                <m:t>v</m:t>
                              </m:r>
                            </m:e>
                            <m:sub>
                              <m:r>
                                <a:rPr lang="de-DE" altLang="de-DE" sz="1800" b="0" i="1" smtClean="0">
                                  <a:latin typeface="Cambria Math"/>
                                  <a:ea typeface="Cambria Math"/>
                                </a:rPr>
                                <m:t>𝑟</m:t>
                              </m:r>
                            </m:sub>
                          </m:sSub>
                          <m:r>
                            <a:rPr lang="de-DE" altLang="de-DE" sz="1800" b="0" i="1" smtClean="0">
                              <a:latin typeface="Cambria Math"/>
                              <a:ea typeface="Cambria Math"/>
                            </a:rPr>
                            <m:t>=</m:t>
                          </m:r>
                          <m:r>
                            <a:rPr lang="de-DE" altLang="de-DE" sz="1800" b="0" i="1" smtClean="0">
                              <a:latin typeface="Cambria Math"/>
                              <a:ea typeface="Cambria Math"/>
                            </a:rPr>
                            <m:t>𝛽</m:t>
                          </m:r>
                          <m:nary>
                            <m:naryPr>
                              <m:chr m:val="∑"/>
                              <m:ctrlPr>
                                <a:rPr lang="de-DE" altLang="de-DE" sz="1800" b="0" i="1" smtClean="0">
                                  <a:latin typeface="Cambria Math"/>
                                  <a:ea typeface="Cambria Math"/>
                                </a:rPr>
                              </m:ctrlPr>
                            </m:naryPr>
                            <m:sub>
                              <m:r>
                                <m:rPr>
                                  <m:brk m:alnAt="23"/>
                                </m:rPr>
                                <a:rPr lang="de-DE" altLang="de-DE" sz="1800" b="0" i="1" smtClean="0">
                                  <a:latin typeface="Cambria Math"/>
                                  <a:ea typeface="Cambria Math"/>
                                </a:rPr>
                                <m:t>𝑟</m:t>
                              </m:r>
                              <m:r>
                                <a:rPr lang="de-DE" altLang="de-DE" sz="1800" b="0" i="1" smtClean="0">
                                  <a:latin typeface="Cambria Math"/>
                                  <a:ea typeface="Cambria Math"/>
                                </a:rPr>
                                <m:t>=1</m:t>
                              </m:r>
                            </m:sub>
                            <m:sup>
                              <m:r>
                                <a:rPr lang="de-DE" altLang="de-DE" sz="1800" b="0" i="1" smtClean="0">
                                  <a:latin typeface="Cambria Math"/>
                                  <a:ea typeface="Cambria Math"/>
                                </a:rPr>
                                <m:t>𝑛</m:t>
                              </m:r>
                            </m:sup>
                            <m:e>
                              <m:sSub>
                                <m:sSubPr>
                                  <m:ctrlPr>
                                    <a:rPr lang="de-DE" altLang="de-DE" sz="1800" b="0" i="1" smtClean="0">
                                      <a:latin typeface="Cambria Math"/>
                                      <a:ea typeface="Cambria Math"/>
                                    </a:rPr>
                                  </m:ctrlPr>
                                </m:sSubPr>
                                <m:e>
                                  <m:r>
                                    <a:rPr lang="de-DE" altLang="de-DE" sz="1800" b="0" i="1" smtClean="0">
                                      <a:latin typeface="Cambria Math"/>
                                      <a:ea typeface="Cambria Math"/>
                                    </a:rPr>
                                    <m:t>𝜎</m:t>
                                  </m:r>
                                </m:e>
                                <m:sub>
                                  <m:r>
                                    <a:rPr lang="de-DE" altLang="de-DE" sz="1800" b="0" i="1" smtClean="0">
                                      <a:latin typeface="Cambria Math"/>
                                      <a:ea typeface="Cambria Math"/>
                                    </a:rPr>
                                    <m:t>𝑟</m:t>
                                  </m:r>
                                </m:sub>
                              </m:sSub>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d>
                                <m:dPr>
                                  <m:ctrlPr>
                                    <a:rPr lang="de-DE" altLang="de-DE" sz="1800" b="0" i="1" smtClean="0">
                                      <a:latin typeface="Cambria Math"/>
                                      <a:ea typeface="Cambria Math"/>
                                    </a:rPr>
                                  </m:ctrlPr>
                                </m:dPr>
                                <m:e>
                                  <m:r>
                                    <a:rPr lang="de-DE" altLang="de-DE" sz="1800" b="0" i="1" smtClean="0">
                                      <a:latin typeface="Cambria Math"/>
                                      <a:ea typeface="Cambria Math"/>
                                    </a:rPr>
                                    <m:t>𝑡</m:t>
                                  </m:r>
                                </m:e>
                              </m:d>
                              <m:sSub>
                                <m:sSubPr>
                                  <m:ctrlPr>
                                    <a:rPr lang="de-DE" altLang="de-DE" sz="1800" b="0" i="1" smtClean="0">
                                      <a:latin typeface="Cambria Math"/>
                                      <a:ea typeface="Cambria Math"/>
                                    </a:rPr>
                                  </m:ctrlPr>
                                </m:sSubPr>
                                <m:e>
                                  <m:r>
                                    <m:rPr>
                                      <m:nor/>
                                    </m:rPr>
                                    <a:rPr lang="de-DE" altLang="de-DE" sz="1800" b="1" i="0" smtClean="0">
                                      <a:latin typeface="Cambria Math"/>
                                      <a:ea typeface="Cambria Math"/>
                                    </a:rPr>
                                    <m:t>v</m:t>
                                  </m:r>
                                </m:e>
                                <m:sub>
                                  <m:r>
                                    <a:rPr lang="de-DE" altLang="de-DE" sz="1800" b="0" i="1" smtClean="0">
                                      <a:latin typeface="Cambria Math"/>
                                      <a:ea typeface="Cambria Math"/>
                                    </a:rPr>
                                    <m:t>𝑟</m:t>
                                  </m:r>
                                </m:sub>
                              </m:sSub>
                            </m:e>
                          </m:nary>
                        </m:e>
                      </m:nary>
                    </m:oMath>
                  </m:oMathPara>
                </a14:m>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By</a:t>
                </a:r>
                <a:r>
                  <a:rPr lang="de-DE" altLang="de-DE" sz="1800" dirty="0" smtClean="0">
                    <a:ea typeface="Cambria Math"/>
                  </a:rPr>
                  <a:t> </a:t>
                </a:r>
                <a:r>
                  <a:rPr lang="de-DE" altLang="de-DE" sz="1800" dirty="0" err="1" smtClean="0">
                    <a:ea typeface="Cambria Math"/>
                  </a:rPr>
                  <a:t>comparing</a:t>
                </a:r>
                <a:r>
                  <a:rPr lang="de-DE" altLang="de-DE" sz="1800" dirty="0" smtClean="0">
                    <a:ea typeface="Cambria Math"/>
                  </a:rPr>
                  <a:t> </a:t>
                </a:r>
                <a:r>
                  <a:rPr lang="de-DE" altLang="de-DE" sz="1800" dirty="0" err="1" smtClean="0">
                    <a:ea typeface="Cambria Math"/>
                  </a:rPr>
                  <a:t>terms</a:t>
                </a:r>
                <a:r>
                  <a:rPr lang="de-DE" altLang="de-DE" sz="1800" dirty="0" smtClean="0">
                    <a:ea typeface="Cambria Math"/>
                  </a:rPr>
                  <a:t> in </a:t>
                </a:r>
                <a:r>
                  <a:rPr lang="de-DE" altLang="de-DE" sz="1800" b="1" dirty="0" err="1">
                    <a:ea typeface="Cambria Math"/>
                  </a:rPr>
                  <a:t>v</a:t>
                </a:r>
                <a:r>
                  <a:rPr lang="de-DE" altLang="de-DE" sz="1800" baseline="-25000" dirty="0" err="1">
                    <a:ea typeface="Cambria Math"/>
                  </a:rPr>
                  <a:t>r</a:t>
                </a:r>
                <a:r>
                  <a:rPr lang="de-DE" altLang="de-DE" sz="1800" dirty="0" smtClean="0">
                    <a:ea typeface="Cambria Math"/>
                  </a:rPr>
                  <a:t> </a:t>
                </a:r>
                <a:r>
                  <a:rPr lang="de-DE" altLang="de-DE" sz="1800" dirty="0" err="1" smtClean="0">
                    <a:ea typeface="Cambria Math"/>
                  </a:rPr>
                  <a:t>we</a:t>
                </a:r>
                <a:r>
                  <a:rPr lang="de-DE" altLang="de-DE" sz="1800" dirty="0" smtClean="0">
                    <a:ea typeface="Cambria Math"/>
                  </a:rPr>
                  <a:t> </a:t>
                </a:r>
                <a:r>
                  <a:rPr lang="de-DE" altLang="de-DE" sz="1800" dirty="0" err="1" smtClean="0">
                    <a:ea typeface="Cambria Math"/>
                  </a:rPr>
                  <a:t>get</a:t>
                </a:r>
                <a:r>
                  <a:rPr lang="de-DE" altLang="de-DE" sz="1800" dirty="0">
                    <a:ea typeface="Cambria Math"/>
                  </a:rPr>
                  <a:t> </a:t>
                </a:r>
                <a:r>
                  <a:rPr lang="de-DE" altLang="de-DE" sz="1800" dirty="0" smtClean="0">
                    <a:ea typeface="Cambria Math"/>
                  </a:rPr>
                  <a:t> </a:t>
                </a:r>
                <a14:m>
                  <m:oMath xmlns:m="http://schemas.openxmlformats.org/officeDocument/2006/math">
                    <m:f>
                      <m:fPr>
                        <m:ctrlPr>
                          <a:rPr lang="de-DE" altLang="de-DE" sz="1800" i="1" smtClean="0">
                            <a:latin typeface="Cambria Math"/>
                            <a:ea typeface="Cambria Math"/>
                          </a:rPr>
                        </m:ctrlPr>
                      </m:fPr>
                      <m:num>
                        <m:r>
                          <a:rPr lang="de-DE" altLang="de-DE" sz="1800" b="0" i="1" smtClean="0">
                            <a:latin typeface="Cambria Math"/>
                            <a:ea typeface="Cambria Math"/>
                          </a:rPr>
                          <m:t>𝑑</m:t>
                        </m:r>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num>
                      <m:den>
                        <m:r>
                          <a:rPr lang="de-DE" altLang="de-DE" sz="1800" b="0" i="1" smtClean="0">
                            <a:latin typeface="Cambria Math"/>
                            <a:ea typeface="Cambria Math"/>
                          </a:rPr>
                          <m:t>𝑑𝑡</m:t>
                        </m:r>
                      </m:den>
                    </m:f>
                    <m:r>
                      <a:rPr lang="de-DE" altLang="de-DE" sz="1800" b="0" i="1" smtClean="0">
                        <a:latin typeface="Cambria Math"/>
                        <a:ea typeface="Cambria Math"/>
                      </a:rPr>
                      <m:t>=</m:t>
                    </m:r>
                    <m:r>
                      <a:rPr lang="de-DE" altLang="de-DE" sz="1800" b="0" i="1" smtClean="0">
                        <a:latin typeface="Cambria Math"/>
                        <a:ea typeface="Cambria Math"/>
                      </a:rPr>
                      <m:t>𝛽</m:t>
                    </m:r>
                    <m:sSub>
                      <m:sSubPr>
                        <m:ctrlPr>
                          <a:rPr lang="de-DE" altLang="de-DE" sz="1800" b="0" i="1" smtClean="0">
                            <a:latin typeface="Cambria Math"/>
                            <a:ea typeface="Cambria Math"/>
                          </a:rPr>
                        </m:ctrlPr>
                      </m:sSubPr>
                      <m:e>
                        <m:r>
                          <a:rPr lang="de-DE" altLang="de-DE" sz="1800" b="0" i="1" smtClean="0">
                            <a:latin typeface="Cambria Math"/>
                            <a:ea typeface="Cambria Math"/>
                          </a:rPr>
                          <m:t>𝜎</m:t>
                        </m:r>
                      </m:e>
                      <m:sub>
                        <m:r>
                          <a:rPr lang="de-DE" altLang="de-DE" sz="1800" b="0" i="1" smtClean="0">
                            <a:latin typeface="Cambria Math"/>
                            <a:ea typeface="Cambria Math"/>
                          </a:rPr>
                          <m:t>𝑟</m:t>
                        </m:r>
                      </m:sub>
                    </m:sSub>
                    <m:sSub>
                      <m:sSubPr>
                        <m:ctrlPr>
                          <a:rPr lang="de-DE" altLang="de-DE" sz="1800" b="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oMath>
                </a14:m>
                <a:endParaRPr lang="de-DE" altLang="de-DE" sz="1800" dirty="0" smtClean="0">
                  <a:ea typeface="Cambria Math"/>
                </a:endParaRP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This </a:t>
                </a:r>
                <a:r>
                  <a:rPr lang="de-DE" altLang="de-DE" sz="1800" dirty="0" err="1" smtClean="0">
                    <a:ea typeface="Cambria Math"/>
                  </a:rPr>
                  <a:t>has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solution</a:t>
                </a:r>
                <a:r>
                  <a:rPr lang="de-DE" altLang="de-DE" sz="1800" dirty="0" smtClean="0">
                    <a:ea typeface="Cambria Math"/>
                  </a:rPr>
                  <a:t> </a:t>
                </a:r>
                <a14:m>
                  <m:oMath xmlns:m="http://schemas.openxmlformats.org/officeDocument/2006/math">
                    <m:sSub>
                      <m:sSubPr>
                        <m:ctrlPr>
                          <a:rPr lang="de-DE" altLang="de-DE" sz="1800" i="1" smtClean="0">
                            <a:latin typeface="Cambria Math"/>
                            <a:ea typeface="Cambria Math"/>
                          </a:rPr>
                        </m:ctrlPr>
                      </m:sSubPr>
                      <m:e>
                        <m:r>
                          <a:rPr lang="de-DE" altLang="de-DE" sz="1800" b="0" i="1" smtClean="0">
                            <a:latin typeface="Cambria Math"/>
                            <a:ea typeface="Cambria Math"/>
                          </a:rPr>
                          <m:t>𝑎</m:t>
                        </m:r>
                      </m:e>
                      <m:sub>
                        <m:r>
                          <a:rPr lang="de-DE" altLang="de-DE" sz="1800" b="0" i="1" smtClean="0">
                            <a:latin typeface="Cambria Math"/>
                            <a:ea typeface="Cambria Math"/>
                          </a:rPr>
                          <m:t>𝑟</m:t>
                        </m:r>
                      </m:sub>
                    </m:sSub>
                    <m:d>
                      <m:dPr>
                        <m:ctrlPr>
                          <a:rPr lang="de-DE" altLang="de-DE" sz="1800" i="1" smtClean="0">
                            <a:latin typeface="Cambria Math"/>
                            <a:ea typeface="Cambria Math"/>
                          </a:rPr>
                        </m:ctrlPr>
                      </m:dPr>
                      <m:e>
                        <m:r>
                          <a:rPr lang="de-DE" altLang="de-DE" sz="1800" b="0" i="1" smtClean="0">
                            <a:latin typeface="Cambria Math"/>
                            <a:ea typeface="Cambria Math"/>
                          </a:rPr>
                          <m:t>𝑡</m:t>
                        </m:r>
                      </m:e>
                    </m:d>
                    <m:r>
                      <a:rPr lang="de-DE" altLang="de-DE" sz="1800" b="0" i="1" smtClean="0">
                        <a:latin typeface="Cambria Math"/>
                        <a:ea typeface="Cambria Math"/>
                      </a:rPr>
                      <m:t>=</m:t>
                    </m:r>
                    <m:sSub>
                      <m:sSubPr>
                        <m:ctrlPr>
                          <a:rPr lang="de-DE" altLang="de-DE" sz="1800" i="1">
                            <a:latin typeface="Cambria Math"/>
                            <a:ea typeface="Cambria Math"/>
                          </a:rPr>
                        </m:ctrlPr>
                      </m:sSubPr>
                      <m:e>
                        <m:r>
                          <a:rPr lang="de-DE" altLang="de-DE" sz="1800" i="1">
                            <a:latin typeface="Cambria Math"/>
                            <a:ea typeface="Cambria Math"/>
                          </a:rPr>
                          <m:t>𝑎</m:t>
                        </m:r>
                      </m:e>
                      <m:sub>
                        <m:r>
                          <a:rPr lang="de-DE" altLang="de-DE" sz="1800" i="1">
                            <a:latin typeface="Cambria Math"/>
                            <a:ea typeface="Cambria Math"/>
                          </a:rPr>
                          <m:t>𝑟</m:t>
                        </m:r>
                      </m:sub>
                    </m:sSub>
                    <m:d>
                      <m:dPr>
                        <m:ctrlPr>
                          <a:rPr lang="de-DE" altLang="de-DE" sz="1800" i="1">
                            <a:latin typeface="Cambria Math"/>
                            <a:ea typeface="Cambria Math"/>
                          </a:rPr>
                        </m:ctrlPr>
                      </m:dPr>
                      <m:e>
                        <m:r>
                          <a:rPr lang="de-DE" altLang="de-DE" sz="1800" b="0" i="1" smtClean="0">
                            <a:latin typeface="Cambria Math"/>
                            <a:ea typeface="Cambria Math"/>
                          </a:rPr>
                          <m:t>0</m:t>
                        </m:r>
                      </m:e>
                    </m:d>
                    <m:sSup>
                      <m:sSupPr>
                        <m:ctrlPr>
                          <a:rPr lang="de-DE" altLang="de-DE" sz="1800" i="1" smtClean="0">
                            <a:latin typeface="Cambria Math"/>
                            <a:ea typeface="Cambria Math"/>
                          </a:rPr>
                        </m:ctrlPr>
                      </m:sSupPr>
                      <m:e>
                        <m:r>
                          <a:rPr lang="de-DE" altLang="de-DE" sz="1800" b="0" i="1" smtClean="0">
                            <a:latin typeface="Cambria Math"/>
                            <a:ea typeface="Cambria Math"/>
                          </a:rPr>
                          <m:t>𝑒</m:t>
                        </m:r>
                      </m:e>
                      <m:sup>
                        <m:r>
                          <a:rPr lang="de-DE" altLang="de-DE" sz="1800" i="1" smtClean="0">
                            <a:latin typeface="Cambria Math"/>
                            <a:ea typeface="Cambria Math"/>
                          </a:rPr>
                          <m:t>𝛽</m:t>
                        </m:r>
                        <m:sSub>
                          <m:sSubPr>
                            <m:ctrlPr>
                              <a:rPr lang="de-DE" altLang="de-DE" sz="1800" i="1" smtClean="0">
                                <a:latin typeface="Cambria Math"/>
                                <a:ea typeface="Cambria Math"/>
                              </a:rPr>
                            </m:ctrlPr>
                          </m:sSubPr>
                          <m:e>
                            <m:r>
                              <a:rPr lang="de-DE" altLang="de-DE" sz="1800" i="1" smtClean="0">
                                <a:latin typeface="Cambria Math"/>
                                <a:ea typeface="Cambria Math"/>
                              </a:rPr>
                              <m:t>𝜎</m:t>
                            </m:r>
                          </m:e>
                          <m:sub>
                            <m:r>
                              <a:rPr lang="de-DE" altLang="de-DE" sz="1800" b="0" i="1" smtClean="0">
                                <a:latin typeface="Cambria Math"/>
                                <a:ea typeface="Cambria Math"/>
                              </a:rPr>
                              <m:t>𝑟</m:t>
                            </m:r>
                          </m:sub>
                        </m:sSub>
                        <m:r>
                          <a:rPr lang="de-DE" altLang="de-DE" sz="1800" b="0" i="1" smtClean="0">
                            <a:latin typeface="Cambria Math"/>
                            <a:ea typeface="Cambria Math"/>
                          </a:rPr>
                          <m:t>𝑡</m:t>
                        </m:r>
                      </m:sup>
                    </m:sSup>
                  </m:oMath>
                </a14:m>
                <a:endParaRPr lang="de-DE" altLang="de-DE" sz="1800" dirty="0" smtClean="0">
                  <a:ea typeface="Cambria Math"/>
                </a:endParaRP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err="1" smtClean="0">
                    <a:ea typeface="Cambria Math"/>
                  </a:rPr>
                  <a:t>Substituting</a:t>
                </a:r>
                <a:r>
                  <a:rPr lang="de-DE" altLang="de-DE" sz="1800" dirty="0" smtClean="0">
                    <a:ea typeface="Cambria Math"/>
                  </a:rPr>
                  <a:t> </a:t>
                </a:r>
                <a:r>
                  <a:rPr lang="de-DE" altLang="de-DE" sz="1800" dirty="0" err="1" smtClean="0">
                    <a:ea typeface="Cambria Math"/>
                  </a:rPr>
                  <a:t>this</a:t>
                </a:r>
                <a:r>
                  <a:rPr lang="de-DE" altLang="de-DE" sz="1800" dirty="0" smtClean="0">
                    <a:ea typeface="Cambria Math"/>
                  </a:rPr>
                  <a:t> </a:t>
                </a:r>
                <a:r>
                  <a:rPr lang="de-DE" altLang="de-DE" sz="1800" dirty="0" err="1" smtClean="0">
                    <a:ea typeface="Cambria Math"/>
                  </a:rPr>
                  <a:t>expression</a:t>
                </a:r>
                <a:r>
                  <a:rPr lang="de-DE" altLang="de-DE" sz="1800" dirty="0" smtClean="0">
                    <a:ea typeface="Cambria Math"/>
                  </a:rPr>
                  <a:t> back </a:t>
                </a:r>
                <a:r>
                  <a:rPr lang="de-DE" altLang="de-DE" sz="1800" dirty="0" err="1" smtClean="0">
                    <a:ea typeface="Cambria Math"/>
                  </a:rPr>
                  <a:t>gives</a:t>
                </a:r>
                <a:r>
                  <a:rPr lang="de-DE" altLang="de-DE" sz="1800" dirty="0" smtClean="0">
                    <a:ea typeface="Cambria Math"/>
                  </a:rPr>
                  <a:t> </a:t>
                </a:r>
                <a14:m>
                  <m:oMath xmlns:m="http://schemas.openxmlformats.org/officeDocument/2006/math">
                    <m:r>
                      <a:rPr lang="de-DE" altLang="de-DE" sz="1800" b="1">
                        <a:latin typeface="Cambria Math"/>
                        <a:ea typeface="Cambria Math"/>
                      </a:rPr>
                      <m:t>𝐱</m:t>
                    </m:r>
                    <m:d>
                      <m:dPr>
                        <m:ctrlPr>
                          <a:rPr lang="de-DE" altLang="de-DE" sz="1800" i="1">
                            <a:latin typeface="Cambria Math"/>
                            <a:ea typeface="Cambria Math"/>
                          </a:rPr>
                        </m:ctrlPr>
                      </m:dPr>
                      <m:e>
                        <m:r>
                          <a:rPr lang="de-DE" altLang="de-DE" sz="1800" i="1">
                            <a:latin typeface="Cambria Math"/>
                            <a:ea typeface="Cambria Math"/>
                          </a:rPr>
                          <m:t>𝑡</m:t>
                        </m:r>
                      </m:e>
                    </m:d>
                    <m:r>
                      <a:rPr lang="de-DE" altLang="de-DE" sz="1800" i="1">
                        <a:latin typeface="Cambria Math"/>
                        <a:ea typeface="Cambria Math"/>
                      </a:rPr>
                      <m:t>=</m:t>
                    </m:r>
                    <m:nary>
                      <m:naryPr>
                        <m:chr m:val="∑"/>
                        <m:ctrlPr>
                          <a:rPr lang="de-DE" altLang="de-DE" sz="1800" i="1">
                            <a:latin typeface="Cambria Math"/>
                            <a:ea typeface="Cambria Math"/>
                          </a:rPr>
                        </m:ctrlPr>
                      </m:naryPr>
                      <m:sub>
                        <m:r>
                          <m:rPr>
                            <m:brk m:alnAt="23"/>
                          </m:rPr>
                          <a:rPr lang="de-DE" altLang="de-DE" sz="1800" i="1">
                            <a:latin typeface="Cambria Math"/>
                            <a:ea typeface="Cambria Math"/>
                          </a:rPr>
                          <m:t>𝑟</m:t>
                        </m:r>
                        <m:r>
                          <a:rPr lang="de-DE" altLang="de-DE" sz="1800" i="1">
                            <a:latin typeface="Cambria Math"/>
                            <a:ea typeface="Cambria Math"/>
                          </a:rPr>
                          <m:t>=1</m:t>
                        </m:r>
                      </m:sub>
                      <m:sup>
                        <m:r>
                          <a:rPr lang="de-DE" altLang="de-DE" sz="1800" i="1">
                            <a:latin typeface="Cambria Math"/>
                            <a:ea typeface="Cambria Math"/>
                          </a:rPr>
                          <m:t>𝑛</m:t>
                        </m:r>
                      </m:sup>
                      <m:e>
                        <m:sSub>
                          <m:sSubPr>
                            <m:ctrlPr>
                              <a:rPr lang="de-DE" altLang="de-DE" sz="1800" i="1">
                                <a:latin typeface="Cambria Math"/>
                                <a:ea typeface="Cambria Math"/>
                              </a:rPr>
                            </m:ctrlPr>
                          </m:sSubPr>
                          <m:e>
                            <m:r>
                              <a:rPr lang="de-DE" altLang="de-DE" sz="1800" i="1">
                                <a:latin typeface="Cambria Math"/>
                                <a:ea typeface="Cambria Math"/>
                              </a:rPr>
                              <m:t>𝑎</m:t>
                            </m:r>
                          </m:e>
                          <m:sub>
                            <m:r>
                              <a:rPr lang="de-DE" altLang="de-DE" sz="1800" i="1">
                                <a:latin typeface="Cambria Math"/>
                                <a:ea typeface="Cambria Math"/>
                              </a:rPr>
                              <m:t>𝑟</m:t>
                            </m:r>
                          </m:sub>
                        </m:sSub>
                        <m:d>
                          <m:dPr>
                            <m:ctrlPr>
                              <a:rPr lang="de-DE" altLang="de-DE" sz="1800" i="1">
                                <a:latin typeface="Cambria Math"/>
                                <a:ea typeface="Cambria Math"/>
                              </a:rPr>
                            </m:ctrlPr>
                          </m:dPr>
                          <m:e>
                            <m:r>
                              <a:rPr lang="de-DE" altLang="de-DE" sz="1800" i="1">
                                <a:latin typeface="Cambria Math"/>
                                <a:ea typeface="Cambria Math"/>
                              </a:rPr>
                              <m:t>0</m:t>
                            </m:r>
                          </m:e>
                        </m:d>
                        <m:sSup>
                          <m:sSupPr>
                            <m:ctrlPr>
                              <a:rPr lang="de-DE" altLang="de-DE" sz="1800" i="1">
                                <a:latin typeface="Cambria Math"/>
                                <a:ea typeface="Cambria Math"/>
                              </a:rPr>
                            </m:ctrlPr>
                          </m:sSupPr>
                          <m:e>
                            <m:r>
                              <a:rPr lang="de-DE" altLang="de-DE" sz="1800" i="1">
                                <a:latin typeface="Cambria Math"/>
                                <a:ea typeface="Cambria Math"/>
                              </a:rPr>
                              <m:t>𝑒</m:t>
                            </m:r>
                          </m:e>
                          <m:sup>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𝜎</m:t>
                                </m:r>
                              </m:e>
                              <m:sub>
                                <m:r>
                                  <a:rPr lang="de-DE" altLang="de-DE" sz="1800" i="1">
                                    <a:latin typeface="Cambria Math"/>
                                    <a:ea typeface="Cambria Math"/>
                                  </a:rPr>
                                  <m:t>𝑟</m:t>
                                </m:r>
                              </m:sub>
                            </m:sSub>
                            <m:r>
                              <a:rPr lang="de-DE" altLang="de-DE" sz="1800" i="1">
                                <a:latin typeface="Cambria Math"/>
                                <a:ea typeface="Cambria Math"/>
                              </a:rPr>
                              <m:t>𝑡</m:t>
                            </m:r>
                          </m:sup>
                        </m:sSup>
                        <m:sSub>
                          <m:sSubPr>
                            <m:ctrlPr>
                              <a:rPr lang="de-DE" altLang="de-DE" sz="1800" i="1">
                                <a:latin typeface="Cambria Math"/>
                                <a:ea typeface="Cambria Math"/>
                              </a:rPr>
                            </m:ctrlPr>
                          </m:sSubPr>
                          <m:e>
                            <m:r>
                              <m:rPr>
                                <m:nor/>
                              </m:rPr>
                              <a:rPr lang="de-DE" altLang="de-DE" sz="1800" b="1">
                                <a:latin typeface="Cambria Math"/>
                                <a:ea typeface="Cambria Math"/>
                              </a:rPr>
                              <m:t>v</m:t>
                            </m:r>
                          </m:e>
                          <m:sub>
                            <m:r>
                              <a:rPr lang="de-DE" altLang="de-DE" sz="1800" i="1">
                                <a:latin typeface="Cambria Math"/>
                                <a:ea typeface="Cambria Math"/>
                              </a:rPr>
                              <m:t>𝑟</m:t>
                            </m:r>
                          </m:sub>
                        </m:sSub>
                      </m:e>
                    </m:nary>
                  </m:oMath>
                </a14:m>
                <a:endParaRPr lang="de-DE" altLang="de-DE" sz="1800" dirty="0" smtClean="0">
                  <a:ea typeface="Cambria Math"/>
                </a:endParaRP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The fastest </a:t>
                </a:r>
                <a:r>
                  <a:rPr lang="de-DE" altLang="de-DE" sz="1800" dirty="0" err="1" smtClean="0">
                    <a:ea typeface="Cambria Math"/>
                  </a:rPr>
                  <a:t>growing</a:t>
                </a:r>
                <a:r>
                  <a:rPr lang="de-DE" altLang="de-DE" sz="1800" dirty="0" smtClean="0">
                    <a:ea typeface="Cambria Math"/>
                  </a:rPr>
                  <a:t> </a:t>
                </a:r>
                <a:r>
                  <a:rPr lang="de-DE" altLang="de-DE" sz="1800" dirty="0" err="1" smtClean="0">
                    <a:ea typeface="Cambria Math"/>
                  </a:rPr>
                  <a:t>term</a:t>
                </a:r>
                <a:r>
                  <a:rPr lang="de-DE" altLang="de-DE" sz="1800" dirty="0" smtClean="0">
                    <a:ea typeface="Cambria Math"/>
                  </a:rPr>
                  <a:t> in </a:t>
                </a:r>
                <a:r>
                  <a:rPr lang="de-DE" altLang="de-DE" sz="1800" dirty="0" err="1" smtClean="0">
                    <a:ea typeface="Cambria Math"/>
                  </a:rPr>
                  <a:t>this</a:t>
                </a:r>
                <a:r>
                  <a:rPr lang="de-DE" altLang="de-DE" sz="1800" dirty="0" smtClean="0">
                    <a:ea typeface="Cambria Math"/>
                  </a:rPr>
                  <a:t> </a:t>
                </a:r>
                <a:r>
                  <a:rPr lang="de-DE" altLang="de-DE" sz="1800" dirty="0" err="1" smtClean="0">
                    <a:ea typeface="Cambria Math"/>
                  </a:rPr>
                  <a:t>expression</a:t>
                </a:r>
                <a:r>
                  <a:rPr lang="de-DE" altLang="de-DE" sz="1800" dirty="0" smtClean="0">
                    <a:ea typeface="Cambria Math"/>
                  </a:rPr>
                  <a:t> </a:t>
                </a:r>
                <a:r>
                  <a:rPr lang="de-DE" altLang="de-DE" sz="1800" dirty="0" err="1" smtClean="0">
                    <a:ea typeface="Cambria Math"/>
                  </a:rPr>
                  <a:t>is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term</a:t>
                </a:r>
                <a:r>
                  <a:rPr lang="de-DE" altLang="de-DE" sz="1800" dirty="0" smtClean="0">
                    <a:ea typeface="Cambria Math"/>
                  </a:rPr>
                  <a:t> </a:t>
                </a:r>
                <a:r>
                  <a:rPr lang="de-DE" altLang="de-DE" sz="1800" dirty="0" err="1" smtClean="0">
                    <a:ea typeface="Cambria Math"/>
                  </a:rPr>
                  <a:t>corresponding</a:t>
                </a:r>
                <a:r>
                  <a:rPr lang="de-DE" altLang="de-DE" sz="1800" dirty="0" smtClean="0">
                    <a:ea typeface="Cambria Math"/>
                  </a:rPr>
                  <a:t> </a:t>
                </a:r>
              </a:p>
              <a:p>
                <a:pPr eaLnBrk="1" hangingPunct="1">
                  <a:lnSpc>
                    <a:spcPct val="120000"/>
                  </a:lnSpc>
                  <a:spcBef>
                    <a:spcPct val="0"/>
                  </a:spcBef>
                  <a:buNone/>
                </a:pPr>
                <a:r>
                  <a:rPr lang="de-DE" altLang="de-DE" sz="1800" dirty="0" err="1" smtClean="0">
                    <a:ea typeface="Cambria Math"/>
                  </a:rPr>
                  <a:t>to</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largest</a:t>
                </a:r>
                <a:r>
                  <a:rPr lang="de-DE" altLang="de-DE" sz="1800" dirty="0" smtClean="0">
                    <a:ea typeface="Cambria Math"/>
                  </a:rPr>
                  <a:t> </a:t>
                </a:r>
                <a:r>
                  <a:rPr lang="de-DE" altLang="de-DE" sz="1800" dirty="0" err="1" smtClean="0">
                    <a:ea typeface="Cambria Math"/>
                  </a:rPr>
                  <a:t>eigenvalue</a:t>
                </a:r>
                <a:r>
                  <a:rPr lang="de-DE" altLang="de-DE" sz="1800" dirty="0" smtClean="0">
                    <a:ea typeface="Cambria Math"/>
                  </a:rPr>
                  <a:t> </a:t>
                </a:r>
                <a:r>
                  <a:rPr lang="de-DE" altLang="de-DE" sz="1800" dirty="0" smtClean="0">
                    <a:ea typeface="Cambria Math"/>
                    <a:sym typeface="Symbol"/>
                  </a:rPr>
                  <a:t></a:t>
                </a:r>
                <a:r>
                  <a:rPr lang="de-DE" altLang="de-DE" sz="1800" baseline="-25000" dirty="0" smtClean="0">
                    <a:ea typeface="Cambria Math"/>
                    <a:sym typeface="Symbol"/>
                  </a:rPr>
                  <a:t>1</a:t>
                </a:r>
                <a:r>
                  <a:rPr lang="de-DE" altLang="de-DE" sz="1800" dirty="0" smtClean="0">
                    <a:ea typeface="Cambria Math"/>
                    <a:sym typeface="Symbol"/>
                  </a:rPr>
                  <a:t> </a:t>
                </a:r>
                <a:r>
                  <a:rPr lang="de-DE" altLang="de-DE" sz="1800" dirty="0">
                    <a:ea typeface="Cambria Math"/>
                    <a:sym typeface="Symbol"/>
                  </a:rPr>
                  <a:t>. </a:t>
                </a:r>
                <a:endParaRPr lang="de-DE" altLang="de-DE" sz="1800" dirty="0">
                  <a:ea typeface="Cambria Math"/>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5405711"/>
              </a:xfrm>
              <a:prstGeom prst="rect">
                <a:avLst/>
              </a:prstGeom>
              <a:blipFill rotWithShape="1">
                <a:blip r:embed="rId2"/>
                <a:stretch>
                  <a:fillRect l="-569" b="-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4</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5654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Review: Time-</a:t>
            </a:r>
            <a:r>
              <a:rPr lang="de-DE" altLang="de-DE" dirty="0" err="1" smtClean="0">
                <a:ea typeface="ＭＳ Ｐゴシック" pitchFamily="34" charset="-128"/>
              </a:rPr>
              <a:t>dependent</a:t>
            </a:r>
            <a:r>
              <a:rPr lang="de-DE" altLang="de-DE" dirty="0" smtClean="0">
                <a:ea typeface="ＭＳ Ｐゴシック" pitchFamily="34" charset="-128"/>
              </a:rPr>
              <a:t> </a:t>
            </a:r>
            <a:r>
              <a:rPr lang="de-DE" altLang="de-DE" dirty="0" err="1" smtClean="0">
                <a:ea typeface="ＭＳ Ｐゴシック" pitchFamily="34" charset="-128"/>
              </a:rPr>
              <a:t>properties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a:t>
            </a:r>
            <a:r>
              <a:rPr lang="de-DE" altLang="de-DE" dirty="0" err="1" smtClean="0">
                <a:ea typeface="ＭＳ Ｐゴシック" pitchFamily="34" charset="-128"/>
              </a:rPr>
              <a:t>Epidemic</a:t>
            </a:r>
            <a:r>
              <a:rPr lang="de-DE" altLang="de-DE" dirty="0" smtClean="0">
                <a:ea typeface="ＭＳ Ｐゴシック" pitchFamily="34" charset="-128"/>
              </a:rPr>
              <a:t>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309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Assuming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term</a:t>
                </a:r>
                <a:r>
                  <a:rPr lang="de-DE" altLang="de-DE" sz="1800" dirty="0" smtClean="0">
                    <a:ea typeface="Cambria Math"/>
                    <a:sym typeface="Symbol"/>
                  </a:rPr>
                  <a:t> </a:t>
                </a:r>
                <a:r>
                  <a:rPr lang="de-DE" altLang="de-DE" sz="1800" dirty="0" err="1" smtClean="0">
                    <a:ea typeface="Cambria Math"/>
                    <a:sym typeface="Symbol"/>
                  </a:rPr>
                  <a:t>dominates</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others</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will </a:t>
                </a:r>
                <a:r>
                  <a:rPr lang="de-DE" altLang="de-DE" sz="1800" dirty="0" err="1" smtClean="0">
                    <a:ea typeface="Cambria Math"/>
                    <a:sym typeface="Symbol"/>
                  </a:rPr>
                  <a:t>get</a:t>
                </a:r>
                <a:r>
                  <a:rPr lang="de-DE" altLang="de-DE" sz="1800" dirty="0" smtClean="0">
                    <a:ea typeface="Cambria Math"/>
                    <a:sym typeface="Symbol"/>
                  </a:rPr>
                  <a:t> </a:t>
                </a:r>
              </a:p>
              <a:p>
                <a:pPr eaLnBrk="1" hangingPunct="1">
                  <a:lnSpc>
                    <a:spcPct val="120000"/>
                  </a:lnSpc>
                  <a:spcBef>
                    <a:spcPct val="0"/>
                  </a:spcBef>
                  <a:buNone/>
                </a:pPr>
                <a14:m>
                  <m:oMathPara xmlns:m="http://schemas.openxmlformats.org/officeDocument/2006/math">
                    <m:oMathParaPr>
                      <m:jc m:val="centerGroup"/>
                    </m:oMathParaPr>
                    <m:oMath xmlns:m="http://schemas.openxmlformats.org/officeDocument/2006/math">
                      <m:r>
                        <m:rPr>
                          <m:nor/>
                        </m:rPr>
                        <a:rPr lang="de-DE" altLang="de-DE" sz="1800" b="1" i="0" smtClean="0">
                          <a:latin typeface="Cambria Math"/>
                          <a:ea typeface="Cambria Math"/>
                        </a:rPr>
                        <m:t>x</m:t>
                      </m:r>
                      <m:d>
                        <m:dPr>
                          <m:ctrlPr>
                            <a:rPr lang="de-DE" altLang="de-DE" sz="1800" b="0" i="1" smtClean="0">
                              <a:latin typeface="Cambria Math"/>
                              <a:ea typeface="Cambria Math"/>
                            </a:rPr>
                          </m:ctrlPr>
                        </m:dPr>
                        <m:e>
                          <m:r>
                            <a:rPr lang="de-DE" altLang="de-DE" sz="1800" b="0" i="1" smtClean="0">
                              <a:latin typeface="Cambria Math"/>
                              <a:ea typeface="Cambria Math"/>
                            </a:rPr>
                            <m:t>𝑡</m:t>
                          </m:r>
                        </m:e>
                      </m:d>
                      <m:r>
                        <a:rPr lang="de-DE" altLang="de-DE" sz="1800" b="0" i="1" smtClean="0">
                          <a:latin typeface="Cambria Math"/>
                          <a:ea typeface="Cambria Math"/>
                        </a:rPr>
                        <m:t>~</m:t>
                      </m:r>
                      <m:sSup>
                        <m:sSupPr>
                          <m:ctrlPr>
                            <a:rPr lang="de-DE" altLang="de-DE" sz="1800" b="0" i="1" smtClean="0">
                              <a:latin typeface="Cambria Math"/>
                              <a:ea typeface="Cambria Math"/>
                            </a:rPr>
                          </m:ctrlPr>
                        </m:sSupPr>
                        <m:e>
                          <m:r>
                            <a:rPr lang="de-DE" altLang="de-DE" sz="1800" b="0" i="1" smtClean="0">
                              <a:latin typeface="Cambria Math"/>
                              <a:ea typeface="Cambria Math"/>
                            </a:rPr>
                            <m:t>𝑒</m:t>
                          </m:r>
                        </m:e>
                        <m:sup>
                          <m:r>
                            <a:rPr lang="de-DE" altLang="de-DE" sz="1800" b="0" i="1" smtClean="0">
                              <a:latin typeface="Cambria Math"/>
                              <a:ea typeface="Cambria Math"/>
                            </a:rPr>
                            <m:t>𝛽</m:t>
                          </m:r>
                          <m:sSub>
                            <m:sSubPr>
                              <m:ctrlPr>
                                <a:rPr lang="de-DE" altLang="de-DE" sz="1800" b="0" i="1" smtClean="0">
                                  <a:latin typeface="Cambria Math"/>
                                  <a:ea typeface="Cambria Math"/>
                                </a:rPr>
                              </m:ctrlPr>
                            </m:sSubPr>
                            <m:e>
                              <m:r>
                                <a:rPr lang="de-DE" altLang="de-DE" sz="1800" b="0" i="1" smtClean="0">
                                  <a:latin typeface="Cambria Math"/>
                                  <a:ea typeface="Cambria Math"/>
                                </a:rPr>
                                <m:t>𝜎</m:t>
                              </m:r>
                            </m:e>
                            <m:sub>
                              <m:r>
                                <a:rPr lang="de-DE" altLang="de-DE" sz="1800" b="0" i="1" smtClean="0">
                                  <a:latin typeface="Cambria Math"/>
                                  <a:ea typeface="Cambria Math"/>
                                </a:rPr>
                                <m:t>1</m:t>
                              </m:r>
                            </m:sub>
                          </m:sSub>
                          <m:r>
                            <a:rPr lang="de-DE" altLang="de-DE" sz="1800" b="0" i="1" smtClean="0">
                              <a:latin typeface="Cambria Math"/>
                              <a:ea typeface="Cambria Math"/>
                            </a:rPr>
                            <m:t>𝑡</m:t>
                          </m:r>
                        </m:sup>
                      </m:sSup>
                      <m:sSub>
                        <m:sSubPr>
                          <m:ctrlPr>
                            <a:rPr lang="de-DE" altLang="de-DE" sz="1800" b="0" i="1" smtClean="0">
                              <a:latin typeface="Cambria Math"/>
                              <a:ea typeface="Cambria Math"/>
                            </a:rPr>
                          </m:ctrlPr>
                        </m:sSubPr>
                        <m:e>
                          <m:r>
                            <m:rPr>
                              <m:nor/>
                            </m:rPr>
                            <a:rPr lang="de-DE" altLang="de-DE" sz="1800" b="1" i="0" smtClean="0">
                              <a:latin typeface="Cambria Math"/>
                              <a:ea typeface="Cambria Math"/>
                            </a:rPr>
                            <m:t>v</m:t>
                          </m:r>
                        </m:e>
                        <m:sub>
                          <m:r>
                            <a:rPr lang="de-DE" altLang="de-DE" sz="1800" b="0" i="1" smtClean="0">
                              <a:latin typeface="Cambria Math"/>
                              <a:ea typeface="Cambria Math"/>
                            </a:rPr>
                            <m:t>1</m:t>
                          </m:r>
                        </m:sub>
                      </m:sSub>
                    </m:oMath>
                  </m:oMathPara>
                </a14:m>
                <a:endParaRPr lang="de-DE" altLang="de-DE" sz="1800" dirty="0" smtClean="0">
                  <a:ea typeface="Cambria Math"/>
                </a:endParaRP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So </a:t>
                </a:r>
                <a:r>
                  <a:rPr lang="de-DE" altLang="de-DE" sz="1800" dirty="0" err="1" smtClean="0">
                    <a:ea typeface="Cambria Math"/>
                  </a:rPr>
                  <a:t>we</a:t>
                </a:r>
                <a:r>
                  <a:rPr lang="de-DE" altLang="de-DE" sz="1800" dirty="0" smtClean="0">
                    <a:ea typeface="Cambria Math"/>
                  </a:rPr>
                  <a:t> </a:t>
                </a:r>
                <a:r>
                  <a:rPr lang="de-DE" altLang="de-DE" sz="1800" dirty="0" err="1" smtClean="0">
                    <a:ea typeface="Cambria Math"/>
                  </a:rPr>
                  <a:t>expect</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number</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infected</a:t>
                </a:r>
                <a:r>
                  <a:rPr lang="de-DE" altLang="de-DE" sz="1800" dirty="0" smtClean="0">
                    <a:ea typeface="Cambria Math"/>
                  </a:rPr>
                  <a:t> </a:t>
                </a:r>
                <a:r>
                  <a:rPr lang="de-DE" altLang="de-DE" sz="1800" dirty="0" err="1" smtClean="0">
                    <a:ea typeface="Cambria Math"/>
                  </a:rPr>
                  <a:t>individuals</a:t>
                </a:r>
                <a:r>
                  <a:rPr lang="de-DE" altLang="de-DE" sz="1800" dirty="0" smtClean="0">
                    <a:ea typeface="Cambria Math"/>
                  </a:rPr>
                  <a:t> </a:t>
                </a:r>
                <a:r>
                  <a:rPr lang="de-DE" altLang="de-DE" sz="1800" dirty="0" err="1" smtClean="0">
                    <a:ea typeface="Cambria Math"/>
                  </a:rPr>
                  <a:t>to</a:t>
                </a:r>
                <a:r>
                  <a:rPr lang="de-DE" altLang="de-DE" sz="1800" dirty="0" smtClean="0">
                    <a:ea typeface="Cambria Math"/>
                  </a:rPr>
                  <a:t> </a:t>
                </a:r>
                <a:r>
                  <a:rPr lang="de-DE" altLang="de-DE" sz="1800" dirty="0" err="1" smtClean="0">
                    <a:ea typeface="Cambria Math"/>
                  </a:rPr>
                  <a:t>grow</a:t>
                </a:r>
                <a:r>
                  <a:rPr lang="de-DE" altLang="de-DE" sz="1800" dirty="0" smtClean="0">
                    <a:ea typeface="Cambria Math"/>
                  </a:rPr>
                  <a:t> </a:t>
                </a:r>
                <a:r>
                  <a:rPr lang="de-DE" altLang="de-DE" sz="1800" dirty="0" err="1" smtClean="0">
                    <a:ea typeface="Cambria Math"/>
                  </a:rPr>
                  <a:t>exponentially</a:t>
                </a:r>
                <a:r>
                  <a:rPr lang="de-DE" altLang="de-DE" sz="1800" dirty="0" smtClean="0">
                    <a:ea typeface="Cambria Math"/>
                  </a:rPr>
                  <a:t>, just </a:t>
                </a:r>
                <a:r>
                  <a:rPr lang="de-DE" altLang="de-DE" sz="1800" dirty="0" err="1" smtClean="0">
                    <a:ea typeface="Cambria Math"/>
                  </a:rPr>
                  <a:t>as</a:t>
                </a:r>
                <a:r>
                  <a:rPr lang="de-DE" altLang="de-DE" sz="1800" dirty="0" smtClean="0">
                    <a:ea typeface="Cambria Math"/>
                  </a:rPr>
                  <a:t> in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fully</a:t>
                </a:r>
                <a:r>
                  <a:rPr lang="de-DE" altLang="de-DE" sz="1800" dirty="0" smtClean="0">
                    <a:ea typeface="Cambria Math"/>
                  </a:rPr>
                  <a:t> </a:t>
                </a:r>
                <a:r>
                  <a:rPr lang="de-DE" altLang="de-DE" sz="1800" dirty="0" err="1" smtClean="0">
                    <a:ea typeface="Cambria Math"/>
                  </a:rPr>
                  <a:t>mixed</a:t>
                </a:r>
                <a:r>
                  <a:rPr lang="de-DE" altLang="de-DE" sz="1800" dirty="0" smtClean="0">
                    <a:ea typeface="Cambria Math"/>
                  </a:rPr>
                  <a:t> </a:t>
                </a:r>
                <a:r>
                  <a:rPr lang="de-DE" altLang="de-DE" sz="1800" dirty="0" err="1" smtClean="0">
                    <a:ea typeface="Cambria Math"/>
                  </a:rPr>
                  <a:t>version</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SI </a:t>
                </a:r>
                <a:r>
                  <a:rPr lang="de-DE" altLang="de-DE" sz="1800" dirty="0" err="1" smtClean="0">
                    <a:ea typeface="Cambria Math"/>
                  </a:rPr>
                  <a:t>model</a:t>
                </a:r>
                <a:r>
                  <a:rPr lang="de-DE" altLang="de-DE" sz="1800" dirty="0" smtClean="0">
                    <a:ea typeface="Cambria Math"/>
                  </a:rPr>
                  <a:t>, but </a:t>
                </a:r>
                <a:r>
                  <a:rPr lang="de-DE" altLang="de-DE" sz="1800" dirty="0" err="1" smtClean="0">
                    <a:ea typeface="Cambria Math"/>
                  </a:rPr>
                  <a:t>now</a:t>
                </a:r>
                <a:r>
                  <a:rPr lang="de-DE" altLang="de-DE" sz="1800" dirty="0" smtClean="0">
                    <a:ea typeface="Cambria Math"/>
                  </a:rPr>
                  <a:t> </a:t>
                </a:r>
                <a:r>
                  <a:rPr lang="de-DE" altLang="de-DE" sz="1800" dirty="0" err="1" smtClean="0">
                    <a:ea typeface="Cambria Math"/>
                  </a:rPr>
                  <a:t>with</a:t>
                </a:r>
                <a:r>
                  <a:rPr lang="de-DE" altLang="de-DE" sz="1800" dirty="0" smtClean="0">
                    <a:ea typeface="Cambria Math"/>
                  </a:rPr>
                  <a:t> an </a:t>
                </a:r>
                <a:r>
                  <a:rPr lang="de-DE" altLang="de-DE" sz="1800" dirty="0" err="1" smtClean="0">
                    <a:ea typeface="Cambria Math"/>
                  </a:rPr>
                  <a:t>exponential</a:t>
                </a:r>
                <a:r>
                  <a:rPr lang="de-DE" altLang="de-DE" sz="1800" dirty="0" smtClean="0">
                    <a:ea typeface="Cambria Math"/>
                  </a:rPr>
                  <a:t> </a:t>
                </a:r>
                <a:r>
                  <a:rPr lang="de-DE" altLang="de-DE" sz="1800" dirty="0" err="1" smtClean="0">
                    <a:ea typeface="Cambria Math"/>
                  </a:rPr>
                  <a:t>constant</a:t>
                </a:r>
                <a:r>
                  <a:rPr lang="de-DE" altLang="de-DE" sz="1800" dirty="0" smtClean="0">
                    <a:ea typeface="Cambria Math"/>
                  </a:rPr>
                  <a:t> </a:t>
                </a:r>
                <a:r>
                  <a:rPr lang="de-DE" altLang="de-DE" sz="1800" dirty="0" err="1" smtClean="0">
                    <a:ea typeface="Cambria Math"/>
                  </a:rPr>
                  <a:t>that</a:t>
                </a:r>
                <a:r>
                  <a:rPr lang="de-DE" altLang="de-DE" sz="1800" dirty="0" smtClean="0">
                    <a:ea typeface="Cambria Math"/>
                  </a:rPr>
                  <a:t> </a:t>
                </a:r>
                <a:r>
                  <a:rPr lang="de-DE" altLang="de-DE" sz="1800" dirty="0" err="1" smtClean="0">
                    <a:ea typeface="Cambria Math"/>
                  </a:rPr>
                  <a:t>depends</a:t>
                </a:r>
                <a:r>
                  <a:rPr lang="de-DE" altLang="de-DE" sz="1800" dirty="0" smtClean="0">
                    <a:ea typeface="Cambria Math"/>
                  </a:rPr>
                  <a:t> not </a:t>
                </a:r>
                <a:r>
                  <a:rPr lang="de-DE" altLang="de-DE" sz="1800" dirty="0" err="1" smtClean="0">
                    <a:ea typeface="Cambria Math"/>
                  </a:rPr>
                  <a:t>only</a:t>
                </a:r>
                <a:r>
                  <a:rPr lang="de-DE" altLang="de-DE" sz="1800" dirty="0" smtClean="0">
                    <a:ea typeface="Cambria Math"/>
                  </a:rPr>
                  <a:t> on </a:t>
                </a:r>
                <a:r>
                  <a:rPr lang="de-DE" altLang="de-DE" sz="1800" dirty="0" smtClean="0">
                    <a:ea typeface="Cambria Math"/>
                    <a:sym typeface="Symbol"/>
                  </a:rPr>
                  <a:t></a:t>
                </a:r>
                <a:r>
                  <a:rPr lang="de-DE" altLang="de-DE" sz="1800" dirty="0" smtClean="0">
                    <a:ea typeface="Cambria Math"/>
                  </a:rPr>
                  <a:t> but also on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leading</a:t>
                </a:r>
                <a:r>
                  <a:rPr lang="de-DE" altLang="de-DE" sz="1800" dirty="0" smtClean="0">
                    <a:ea typeface="Cambria Math"/>
                  </a:rPr>
                  <a:t> </a:t>
                </a:r>
                <a:r>
                  <a:rPr lang="de-DE" altLang="de-DE" sz="1800" dirty="0" err="1" smtClean="0">
                    <a:ea typeface="Cambria Math"/>
                  </a:rPr>
                  <a:t>eigenvalue</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adjacency</a:t>
                </a:r>
                <a:r>
                  <a:rPr lang="de-DE" altLang="de-DE" sz="1800" dirty="0" smtClean="0">
                    <a:ea typeface="Cambria Math"/>
                  </a:rPr>
                  <a:t> </a:t>
                </a:r>
                <a:r>
                  <a:rPr lang="de-DE" altLang="de-DE" sz="1800" dirty="0" err="1" smtClean="0">
                    <a:ea typeface="Cambria Math"/>
                  </a:rPr>
                  <a:t>matrix</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The </a:t>
                </a:r>
                <a:r>
                  <a:rPr lang="de-DE" altLang="de-DE" sz="1800" dirty="0" err="1" smtClean="0">
                    <a:ea typeface="Cambria Math"/>
                  </a:rPr>
                  <a:t>probability</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infection</a:t>
                </a:r>
                <a:r>
                  <a:rPr lang="de-DE" altLang="de-DE" sz="1800" dirty="0" smtClean="0">
                    <a:ea typeface="Cambria Math"/>
                  </a:rPr>
                  <a:t> in </a:t>
                </a:r>
                <a:r>
                  <a:rPr lang="de-DE" altLang="de-DE" sz="1800" dirty="0" err="1" smtClean="0">
                    <a:ea typeface="Cambria Math"/>
                  </a:rPr>
                  <a:t>this</a:t>
                </a:r>
                <a:r>
                  <a:rPr lang="de-DE" altLang="de-DE" sz="1800" dirty="0" smtClean="0">
                    <a:ea typeface="Cambria Math"/>
                  </a:rPr>
                  <a:t> </a:t>
                </a:r>
                <a:r>
                  <a:rPr lang="de-DE" altLang="de-DE" sz="1800" dirty="0" err="1" smtClean="0">
                    <a:ea typeface="Cambria Math"/>
                  </a:rPr>
                  <a:t>early</a:t>
                </a:r>
                <a:r>
                  <a:rPr lang="de-DE" altLang="de-DE" sz="1800" dirty="0" smtClean="0">
                    <a:ea typeface="Cambria Math"/>
                  </a:rPr>
                  <a:t> </a:t>
                </a:r>
                <a:r>
                  <a:rPr lang="de-DE" altLang="de-DE" sz="1800" dirty="0" err="1" smtClean="0">
                    <a:ea typeface="Cambria Math"/>
                  </a:rPr>
                  <a:t>period</a:t>
                </a:r>
                <a:r>
                  <a:rPr lang="de-DE" altLang="de-DE" sz="1800" dirty="0" smtClean="0">
                    <a:ea typeface="Cambria Math"/>
                  </a:rPr>
                  <a:t> </a:t>
                </a:r>
                <a:r>
                  <a:rPr lang="de-DE" altLang="de-DE" sz="1800" dirty="0" err="1" smtClean="0">
                    <a:ea typeface="Cambria Math"/>
                  </a:rPr>
                  <a:t>varies</a:t>
                </a:r>
                <a:r>
                  <a:rPr lang="de-DE" altLang="de-DE" sz="1800" dirty="0" smtClean="0">
                    <a:ea typeface="Cambria Math"/>
                  </a:rPr>
                  <a:t> </a:t>
                </a:r>
                <a:r>
                  <a:rPr lang="de-DE" altLang="de-DE" sz="1800" dirty="0" err="1" smtClean="0">
                    <a:ea typeface="Cambria Math"/>
                  </a:rPr>
                  <a:t>from</a:t>
                </a:r>
                <a:r>
                  <a:rPr lang="de-DE" altLang="de-DE" sz="1800" dirty="0" smtClean="0">
                    <a:ea typeface="Cambria Math"/>
                  </a:rPr>
                  <a:t> </a:t>
                </a:r>
                <a:r>
                  <a:rPr lang="de-DE" altLang="de-DE" sz="1800" dirty="0" err="1" smtClean="0">
                    <a:ea typeface="Cambria Math"/>
                  </a:rPr>
                  <a:t>vertex</a:t>
                </a:r>
                <a:r>
                  <a:rPr lang="de-DE" altLang="de-DE" sz="1800" dirty="0" smtClean="0">
                    <a:ea typeface="Cambria Math"/>
                  </a:rPr>
                  <a:t> </a:t>
                </a:r>
                <a:r>
                  <a:rPr lang="de-DE" altLang="de-DE" sz="1800" dirty="0" err="1" smtClean="0">
                    <a:ea typeface="Cambria Math"/>
                  </a:rPr>
                  <a:t>to</a:t>
                </a:r>
                <a:r>
                  <a:rPr lang="de-DE" altLang="de-DE" sz="1800" dirty="0" smtClean="0">
                    <a:ea typeface="Cambria Math"/>
                  </a:rPr>
                  <a:t> </a:t>
                </a:r>
                <a:r>
                  <a:rPr lang="de-DE" altLang="de-DE" sz="1800" dirty="0" err="1" smtClean="0">
                    <a:ea typeface="Cambria Math"/>
                  </a:rPr>
                  <a:t>vertex</a:t>
                </a:r>
                <a:r>
                  <a:rPr lang="de-DE" altLang="de-DE" sz="1800" dirty="0" smtClean="0">
                    <a:ea typeface="Cambria Math"/>
                  </a:rPr>
                  <a:t> </a:t>
                </a:r>
              </a:p>
              <a:p>
                <a:pPr eaLnBrk="1" hangingPunct="1">
                  <a:lnSpc>
                    <a:spcPct val="120000"/>
                  </a:lnSpc>
                  <a:spcBef>
                    <a:spcPct val="0"/>
                  </a:spcBef>
                  <a:buNone/>
                </a:pPr>
                <a:r>
                  <a:rPr lang="de-DE" altLang="de-DE" sz="1800" dirty="0" err="1" smtClean="0">
                    <a:ea typeface="Cambria Math"/>
                  </a:rPr>
                  <a:t>roughly</a:t>
                </a:r>
                <a:r>
                  <a:rPr lang="de-DE" altLang="de-DE" sz="1800" dirty="0" smtClean="0">
                    <a:ea typeface="Cambria Math"/>
                  </a:rPr>
                  <a:t> </a:t>
                </a:r>
                <a:r>
                  <a:rPr lang="de-DE" altLang="de-DE" sz="1800" dirty="0" err="1" smtClean="0">
                    <a:ea typeface="Cambria Math"/>
                  </a:rPr>
                  <a:t>as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corresponding</a:t>
                </a:r>
                <a:r>
                  <a:rPr lang="de-DE" altLang="de-DE" sz="1800" dirty="0" smtClean="0">
                    <a:ea typeface="Cambria Math"/>
                  </a:rPr>
                  <a:t> </a:t>
                </a:r>
                <a:r>
                  <a:rPr lang="de-DE" altLang="de-DE" sz="1800" dirty="0" err="1" smtClean="0">
                    <a:ea typeface="Cambria Math"/>
                  </a:rPr>
                  <a:t>element</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leading</a:t>
                </a:r>
                <a:r>
                  <a:rPr lang="de-DE" altLang="de-DE" sz="1800" dirty="0" smtClean="0">
                    <a:ea typeface="Cambria Math"/>
                  </a:rPr>
                  <a:t> </a:t>
                </a:r>
                <a:r>
                  <a:rPr lang="de-DE" altLang="de-DE" sz="1800" dirty="0" err="1" smtClean="0">
                    <a:ea typeface="Cambria Math"/>
                  </a:rPr>
                  <a:t>eigenvector</a:t>
                </a:r>
                <a:r>
                  <a:rPr lang="de-DE" altLang="de-DE" sz="1800" dirty="0" smtClean="0">
                    <a:ea typeface="Cambria Math"/>
                  </a:rPr>
                  <a:t> </a:t>
                </a:r>
                <a:r>
                  <a:rPr lang="de-DE" altLang="de-DE" sz="1800" b="1" dirty="0" smtClean="0">
                    <a:ea typeface="Cambria Math"/>
                  </a:rPr>
                  <a:t>v</a:t>
                </a:r>
                <a:r>
                  <a:rPr lang="de-DE" altLang="de-DE" sz="1800" baseline="-25000" dirty="0" smtClean="0">
                    <a:ea typeface="Cambria Math"/>
                  </a:rPr>
                  <a:t>1</a:t>
                </a:r>
                <a:r>
                  <a:rPr lang="de-DE" altLang="de-DE" sz="1800" dirty="0" smtClean="0">
                    <a:ea typeface="Cambria Math"/>
                  </a:rPr>
                  <a:t> .</a:t>
                </a: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3099438"/>
              </a:xfrm>
              <a:prstGeom prst="rect">
                <a:avLst/>
              </a:prstGeom>
              <a:blipFill rotWithShape="1">
                <a:blip r:embed="rId2"/>
                <a:stretch>
                  <a:fillRect l="-569" b="-11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5</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82596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Propagation </a:t>
            </a:r>
            <a:r>
              <a:rPr lang="de-DE" altLang="de-DE" dirty="0" err="1" smtClean="0">
                <a:ea typeface="ＭＳ Ｐゴシック" pitchFamily="34" charset="-128"/>
              </a:rPr>
              <a:t>of</a:t>
            </a:r>
            <a:r>
              <a:rPr lang="de-DE" altLang="de-DE" dirty="0" smtClean="0">
                <a:ea typeface="ＭＳ Ｐゴシック" pitchFamily="34" charset="-128"/>
              </a:rPr>
              <a:t> SI </a:t>
            </a:r>
            <a:r>
              <a:rPr lang="de-DE" altLang="de-DE" dirty="0" err="1" smtClean="0">
                <a:ea typeface="ＭＳ Ｐゴシック" pitchFamily="34" charset="-128"/>
              </a:rPr>
              <a:t>model</a:t>
            </a:r>
            <a:r>
              <a:rPr lang="de-DE" altLang="de-DE" dirty="0" smtClean="0">
                <a:ea typeface="ＭＳ Ｐゴシック" pitchFamily="34" charset="-128"/>
              </a:rPr>
              <a:t> on </a:t>
            </a:r>
            <a:r>
              <a:rPr lang="de-DE" altLang="de-DE" dirty="0" err="1" smtClean="0">
                <a:ea typeface="ＭＳ Ｐゴシック" pitchFamily="34" charset="-128"/>
              </a:rPr>
              <a:t>network</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5224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long</a:t>
                </a:r>
                <a:r>
                  <a:rPr lang="de-DE" altLang="de-DE" sz="1800" dirty="0" smtClean="0">
                    <a:ea typeface="Cambria Math"/>
                    <a:sym typeface="Symbol"/>
                  </a:rPr>
                  <a:t> </a:t>
                </a:r>
                <a:r>
                  <a:rPr lang="de-DE" altLang="de-DE" sz="1800" dirty="0" err="1" smtClean="0">
                    <a:ea typeface="Cambria Math"/>
                    <a:sym typeface="Symbol"/>
                  </a:rPr>
                  <a:t>times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network</a:t>
                </a:r>
                <a:r>
                  <a:rPr lang="de-DE" altLang="de-DE" sz="1800" dirty="0" smtClean="0">
                    <a:ea typeface="Cambria Math"/>
                    <a:sym typeface="Symbol"/>
                  </a:rPr>
                  <a:t> </a:t>
                </a:r>
                <a:r>
                  <a:rPr lang="de-DE" altLang="de-DE" sz="1800" dirty="0" err="1" smtClean="0">
                    <a:ea typeface="Cambria Math"/>
                    <a:sym typeface="Symbol"/>
                  </a:rPr>
                  <a:t>version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SI </a:t>
                </a:r>
                <a:r>
                  <a:rPr lang="de-DE" altLang="de-DE" sz="1800" dirty="0" err="1" smtClean="0">
                    <a:ea typeface="Cambria Math"/>
                    <a:sym typeface="Symbol"/>
                  </a:rPr>
                  <a:t>model</a:t>
                </a:r>
                <a:r>
                  <a:rPr lang="de-DE" altLang="de-DE" sz="1800" dirty="0" smtClean="0">
                    <a:ea typeface="Cambria Math"/>
                    <a:sym typeface="Symbol"/>
                  </a:rPr>
                  <a:t> </a:t>
                </a:r>
                <a:r>
                  <a:rPr lang="de-DE" altLang="de-DE" sz="1800" dirty="0" err="1" smtClean="0">
                    <a:ea typeface="Cambria Math"/>
                    <a:sym typeface="Symbol"/>
                  </a:rPr>
                  <a:t>predicts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infection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smtClean="0">
                    <a:ea typeface="Cambria Math"/>
                    <a:sym typeface="Symbol"/>
                  </a:rPr>
                  <a:t>a </a:t>
                </a:r>
                <a:r>
                  <a:rPr lang="de-DE" altLang="de-DE" sz="1800" dirty="0" err="1" smtClean="0">
                    <a:ea typeface="Cambria Math"/>
                    <a:sym typeface="Symbol"/>
                  </a:rPr>
                  <a:t>vertex</a:t>
                </a:r>
                <a:r>
                  <a:rPr lang="de-DE" altLang="de-DE" sz="1800" dirty="0" smtClean="0">
                    <a:ea typeface="Cambria Math"/>
                    <a:sym typeface="Symbol"/>
                  </a:rPr>
                  <a:t> in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giant</a:t>
                </a:r>
                <a:r>
                  <a:rPr lang="de-DE" altLang="de-DE" sz="1800" dirty="0" smtClean="0">
                    <a:ea typeface="Cambria Math"/>
                    <a:sym typeface="Symbol"/>
                  </a:rPr>
                  <a:t> </a:t>
                </a:r>
                <a:r>
                  <a:rPr lang="de-DE" altLang="de-DE" sz="1800" dirty="0" err="1" smtClean="0">
                    <a:ea typeface="Cambria Math"/>
                    <a:sym typeface="Symbol"/>
                  </a:rPr>
                  <a:t>component</a:t>
                </a:r>
                <a:r>
                  <a:rPr lang="de-DE" altLang="de-DE" sz="1800" dirty="0" smtClean="0">
                    <a:ea typeface="Cambria Math"/>
                    <a:sym typeface="Symbol"/>
                  </a:rPr>
                  <a:t> </a:t>
                </a:r>
                <a:r>
                  <a:rPr lang="de-DE" altLang="de-DE" sz="1800" dirty="0" err="1" smtClean="0">
                    <a:ea typeface="Cambria Math"/>
                    <a:sym typeface="Symbol"/>
                  </a:rPr>
                  <a:t>tends</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1.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qualitatively</a:t>
                </a:r>
                <a:r>
                  <a:rPr lang="de-DE" altLang="de-DE" sz="1800" dirty="0" smtClean="0">
                    <a:ea typeface="Cambria Math"/>
                    <a:sym typeface="Symbol"/>
                  </a:rPr>
                  <a:t> </a:t>
                </a:r>
                <a:r>
                  <a:rPr lang="de-DE" altLang="de-DE" sz="1800" dirty="0" err="1" smtClean="0">
                    <a:ea typeface="Cambria Math"/>
                    <a:sym typeface="Symbol"/>
                  </a:rPr>
                  <a:t>similar</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fully</a:t>
                </a:r>
                <a:r>
                  <a:rPr lang="de-DE" altLang="de-DE" sz="1800" dirty="0" smtClean="0">
                    <a:ea typeface="Cambria Math"/>
                    <a:sym typeface="Symbol"/>
                  </a:rPr>
                  <a:t> </a:t>
                </a:r>
                <a:r>
                  <a:rPr lang="de-DE" altLang="de-DE" sz="1800" dirty="0" err="1" smtClean="0">
                    <a:ea typeface="Cambria Math"/>
                    <a:sym typeface="Symbol"/>
                  </a:rPr>
                  <a:t>mixed</a:t>
                </a:r>
                <a:r>
                  <a:rPr lang="de-DE" altLang="de-DE" sz="1800" dirty="0" smtClean="0">
                    <a:ea typeface="Cambria Math"/>
                    <a:sym typeface="Symbol"/>
                  </a:rPr>
                  <a:t> </a:t>
                </a:r>
                <a:r>
                  <a:rPr lang="de-DE" altLang="de-DE" sz="1800" dirty="0" err="1" smtClean="0">
                    <a:ea typeface="Cambria Math"/>
                    <a:sym typeface="Symbol"/>
                  </a:rPr>
                  <a:t>version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SI </a:t>
                </a:r>
                <a:r>
                  <a:rPr lang="de-DE" altLang="de-DE" sz="1800" dirty="0" err="1" smtClean="0">
                    <a:ea typeface="Cambria Math"/>
                    <a:sym typeface="Symbol"/>
                  </a:rPr>
                  <a:t>model</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What</a:t>
                </a:r>
                <a:r>
                  <a:rPr lang="de-DE" altLang="de-DE" sz="1800" dirty="0" smtClean="0">
                    <a:ea typeface="Cambria Math"/>
                    <a:sym typeface="Symbol"/>
                  </a:rPr>
                  <a:t> </a:t>
                </a:r>
                <a:r>
                  <a:rPr lang="de-DE" altLang="de-DE" sz="1800" dirty="0" err="1" smtClean="0">
                    <a:ea typeface="Cambria Math"/>
                    <a:sym typeface="Symbol"/>
                  </a:rPr>
                  <a:t>happens</a:t>
                </a:r>
                <a:r>
                  <a:rPr lang="de-DE" altLang="de-DE" sz="1800" dirty="0" smtClean="0">
                    <a:ea typeface="Cambria Math"/>
                    <a:sym typeface="Symbol"/>
                  </a:rPr>
                  <a:t> </a:t>
                </a:r>
                <a:r>
                  <a:rPr lang="de-DE" altLang="de-DE" sz="1800" dirty="0" err="1" smtClean="0">
                    <a:ea typeface="Cambria Math"/>
                    <a:sym typeface="Symbol"/>
                  </a:rPr>
                  <a:t>if</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integrate</a:t>
                </a:r>
                <a:r>
                  <a:rPr lang="de-DE" altLang="de-DE" sz="1800" dirty="0" smtClean="0">
                    <a:ea typeface="Cambria Math"/>
                    <a:sym typeface="Symbol"/>
                  </a:rPr>
                  <a:t> </a:t>
                </a:r>
                <a14:m>
                  <m:oMath xmlns:m="http://schemas.openxmlformats.org/officeDocument/2006/math">
                    <m:f>
                      <m:fPr>
                        <m:ctrlPr>
                          <a:rPr lang="de-DE" altLang="de-DE" sz="1800" i="1">
                            <a:latin typeface="Cambria Math"/>
                            <a:ea typeface="Cambria Math"/>
                          </a:rPr>
                        </m:ctrlPr>
                      </m:fPr>
                      <m:num>
                        <m:r>
                          <a:rPr lang="de-DE" altLang="de-DE" sz="1800" i="1">
                            <a:latin typeface="Cambria Math"/>
                            <a:ea typeface="Cambria Math"/>
                          </a:rPr>
                          <m:t>𝑑</m:t>
                        </m:r>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𝑖</m:t>
                            </m:r>
                          </m:sub>
                        </m:sSub>
                      </m:num>
                      <m:den>
                        <m:r>
                          <a:rPr lang="de-DE" altLang="de-DE" sz="1800" i="1">
                            <a:latin typeface="Cambria Math"/>
                            <a:ea typeface="Cambria Math"/>
                          </a:rPr>
                          <m:t>𝑑𝑡</m:t>
                        </m:r>
                      </m:den>
                    </m:f>
                    <m:r>
                      <a:rPr lang="de-DE" altLang="de-DE" sz="1800" i="1">
                        <a:latin typeface="Cambria Math"/>
                        <a:ea typeface="Cambria Math"/>
                      </a:rPr>
                      <m:t>=</m:t>
                    </m:r>
                    <m:r>
                      <a:rPr lang="de-DE" altLang="de-DE" sz="1800" i="1">
                        <a:latin typeface="Cambria Math"/>
                        <a:ea typeface="Cambria Math"/>
                      </a:rPr>
                      <m:t>𝛽</m:t>
                    </m:r>
                    <m:d>
                      <m:dPr>
                        <m:ctrlPr>
                          <a:rPr lang="de-DE" altLang="de-DE" sz="1800" i="1">
                            <a:latin typeface="Cambria Math"/>
                            <a:ea typeface="Cambria Math"/>
                          </a:rPr>
                        </m:ctrlPr>
                      </m:dPr>
                      <m:e>
                        <m:r>
                          <a:rPr lang="de-DE" altLang="de-DE" sz="1800" i="1">
                            <a:latin typeface="Cambria Math"/>
                            <a:ea typeface="Cambria Math"/>
                          </a:rPr>
                          <m:t>1−</m:t>
                        </m:r>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𝑖</m:t>
                            </m:r>
                          </m:sub>
                        </m:sSub>
                      </m:e>
                    </m:d>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oMath>
                </a14:m>
                <a:r>
                  <a:rPr lang="de-DE" altLang="de-DE" sz="1800" dirty="0" smtClean="0">
                    <a:ea typeface="Cambria Math"/>
                  </a:rPr>
                  <a:t> </a:t>
                </a:r>
                <a:r>
                  <a:rPr lang="de-DE" altLang="de-DE" sz="1800" dirty="0" err="1" smtClean="0">
                    <a:ea typeface="Cambria Math"/>
                  </a:rPr>
                  <a:t>numerically</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The </a:t>
                </a:r>
                <a:r>
                  <a:rPr lang="de-DE" altLang="de-DE" sz="1800" dirty="0" err="1" smtClean="0">
                    <a:ea typeface="Cambria Math"/>
                  </a:rPr>
                  <a:t>curve</a:t>
                </a:r>
                <a:r>
                  <a:rPr lang="de-DE" altLang="de-DE" sz="1800" dirty="0" smtClean="0">
                    <a:ea typeface="Cambria Math"/>
                  </a:rPr>
                  <a:t> „first-order“ </a:t>
                </a:r>
                <a:r>
                  <a:rPr lang="de-DE" altLang="de-DE" sz="1800" dirty="0" err="1" smtClean="0">
                    <a:ea typeface="Cambria Math"/>
                  </a:rPr>
                  <a:t>shows</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a:t>
                </a:r>
                <a:r>
                  <a:rPr lang="de-DE" altLang="de-DE" sz="1800" dirty="0" err="1" smtClean="0">
                    <a:ea typeface="Cambria Math"/>
                  </a:rPr>
                  <a:t>results</a:t>
                </a:r>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of</a:t>
                </a:r>
                <a:r>
                  <a:rPr lang="de-DE" altLang="de-DE" sz="1800" dirty="0" smtClean="0">
                    <a:ea typeface="Cambria Math"/>
                  </a:rPr>
                  <a:t> a </a:t>
                </a:r>
                <a:r>
                  <a:rPr lang="de-DE" altLang="de-DE" sz="1800" dirty="0" err="1" smtClean="0">
                    <a:ea typeface="Cambria Math"/>
                  </a:rPr>
                  <a:t>numerical</a:t>
                </a:r>
                <a:r>
                  <a:rPr lang="de-DE" altLang="de-DE" sz="1800" dirty="0" smtClean="0">
                    <a:ea typeface="Cambria Math"/>
                  </a:rPr>
                  <a:t> </a:t>
                </a:r>
                <a:r>
                  <a:rPr lang="de-DE" altLang="de-DE" sz="1800" dirty="0" err="1" smtClean="0">
                    <a:ea typeface="Cambria Math"/>
                  </a:rPr>
                  <a:t>integration</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ea typeface="Cambria Math"/>
                  </a:rPr>
                  <a:t>The </a:t>
                </a:r>
                <a:r>
                  <a:rPr lang="de-DE" altLang="de-DE" sz="1800" dirty="0" err="1" smtClean="0">
                    <a:ea typeface="Cambria Math"/>
                  </a:rPr>
                  <a:t>points</a:t>
                </a:r>
                <a:r>
                  <a:rPr lang="de-DE" altLang="de-DE" sz="1800" dirty="0" smtClean="0">
                    <a:ea typeface="Cambria Math"/>
                  </a:rPr>
                  <a:t> </a:t>
                </a:r>
                <a:r>
                  <a:rPr lang="de-DE" altLang="de-DE" sz="1800" dirty="0" err="1" smtClean="0">
                    <a:ea typeface="Cambria Math"/>
                  </a:rPr>
                  <a:t>labelled„simulation</a:t>
                </a:r>
                <a:r>
                  <a:rPr lang="de-DE" altLang="de-DE" sz="1800" dirty="0" smtClean="0">
                    <a:ea typeface="Cambria Math"/>
                  </a:rPr>
                  <a:t>“ </a:t>
                </a:r>
                <a:r>
                  <a:rPr lang="de-DE" altLang="de-DE" sz="1800" dirty="0" err="1" smtClean="0">
                    <a:ea typeface="Cambria Math"/>
                  </a:rPr>
                  <a:t>are</a:t>
                </a:r>
                <a:r>
                  <a:rPr lang="de-DE" altLang="de-DE" sz="1800" dirty="0">
                    <a:ea typeface="Cambria Math"/>
                  </a:rPr>
                  <a:t> </a:t>
                </a:r>
                <a:r>
                  <a:rPr lang="de-DE" altLang="de-DE" sz="1800" dirty="0" err="1" smtClean="0">
                    <a:ea typeface="Cambria Math"/>
                  </a:rPr>
                  <a:t>average</a:t>
                </a:r>
                <a:endParaRPr lang="de-DE" altLang="de-DE" sz="1800" dirty="0" smtClean="0">
                  <a:ea typeface="Cambria Math"/>
                </a:endParaRPr>
              </a:p>
              <a:p>
                <a:pPr eaLnBrk="1" hangingPunct="1">
                  <a:lnSpc>
                    <a:spcPct val="120000"/>
                  </a:lnSpc>
                  <a:spcBef>
                    <a:spcPct val="0"/>
                  </a:spcBef>
                  <a:buNone/>
                </a:pPr>
                <a:r>
                  <a:rPr lang="de-DE" altLang="de-DE" sz="1800" dirty="0" err="1" smtClean="0">
                    <a:ea typeface="Cambria Math"/>
                  </a:rPr>
                  <a:t>values</a:t>
                </a:r>
                <a:r>
                  <a:rPr lang="de-DE" altLang="de-DE" sz="1800" dirty="0" smtClean="0">
                    <a:ea typeface="Cambria Math"/>
                  </a:rPr>
                  <a:t> </a:t>
                </a:r>
                <a:r>
                  <a:rPr lang="de-DE" altLang="de-DE" sz="1800" dirty="0" err="1" smtClean="0">
                    <a:ea typeface="Cambria Math"/>
                  </a:rPr>
                  <a:t>from</a:t>
                </a:r>
                <a:r>
                  <a:rPr lang="de-DE" altLang="de-DE" sz="1800" dirty="0" smtClean="0">
                    <a:ea typeface="Cambria Math"/>
                  </a:rPr>
                  <a:t> </a:t>
                </a:r>
                <a:r>
                  <a:rPr lang="de-DE" altLang="de-DE" sz="1800" dirty="0" err="1" smtClean="0">
                    <a:ea typeface="Cambria Math"/>
                  </a:rPr>
                  <a:t>many</a:t>
                </a:r>
                <a:r>
                  <a:rPr lang="de-DE" altLang="de-DE" sz="1800" dirty="0" smtClean="0">
                    <a:ea typeface="Cambria Math"/>
                  </a:rPr>
                  <a:t> </a:t>
                </a:r>
                <a:r>
                  <a:rPr lang="de-DE" altLang="de-DE" sz="1800" dirty="0" err="1" smtClean="0">
                    <a:ea typeface="Cambria Math"/>
                  </a:rPr>
                  <a:t>simulations</a:t>
                </a:r>
                <a:r>
                  <a:rPr lang="de-DE" altLang="de-DE" sz="1800" dirty="0" smtClean="0">
                    <a:ea typeface="Cambria Math"/>
                  </a:rPr>
                  <a:t> </a:t>
                </a:r>
                <a:r>
                  <a:rPr lang="de-DE" altLang="de-DE" sz="1800" dirty="0" err="1" smtClean="0">
                    <a:ea typeface="Cambria Math"/>
                  </a:rPr>
                  <a:t>of</a:t>
                </a:r>
                <a:r>
                  <a:rPr lang="de-DE" altLang="de-DE" sz="1800" dirty="0" smtClean="0">
                    <a:ea typeface="Cambria Math"/>
                  </a:rPr>
                  <a:t> </a:t>
                </a:r>
                <a:r>
                  <a:rPr lang="de-DE" altLang="de-DE" sz="1800" dirty="0" err="1" smtClean="0">
                    <a:ea typeface="Cambria Math"/>
                  </a:rPr>
                  <a:t>simulated</a:t>
                </a:r>
                <a:endParaRPr lang="de-DE" altLang="de-DE" sz="1800" dirty="0" smtClean="0">
                  <a:ea typeface="Cambria Math"/>
                </a:endParaRPr>
              </a:p>
              <a:p>
                <a:pPr eaLnBrk="1" hangingPunct="1">
                  <a:lnSpc>
                    <a:spcPct val="120000"/>
                  </a:lnSpc>
                  <a:spcBef>
                    <a:spcPct val="0"/>
                  </a:spcBef>
                  <a:buNone/>
                </a:pPr>
                <a:r>
                  <a:rPr lang="de-DE" altLang="de-DE" sz="1800" dirty="0" err="1">
                    <a:ea typeface="Cambria Math"/>
                  </a:rPr>
                  <a:t>e</a:t>
                </a:r>
                <a:r>
                  <a:rPr lang="de-DE" altLang="de-DE" sz="1800" dirty="0" err="1" smtClean="0">
                    <a:ea typeface="Cambria Math"/>
                  </a:rPr>
                  <a:t>pidemics</a:t>
                </a:r>
                <a:r>
                  <a:rPr lang="de-DE" altLang="de-DE" sz="1800" dirty="0" smtClean="0">
                    <a:ea typeface="Cambria Math"/>
                  </a:rPr>
                  <a:t> </a:t>
                </a:r>
                <a:r>
                  <a:rPr lang="de-DE" altLang="de-DE" sz="1800" dirty="0" err="1" smtClean="0">
                    <a:ea typeface="Cambria Math"/>
                  </a:rPr>
                  <a:t>with</a:t>
                </a:r>
                <a:r>
                  <a:rPr lang="de-DE" altLang="de-DE" sz="1800" dirty="0" smtClean="0">
                    <a:ea typeface="Cambria Math"/>
                  </a:rPr>
                  <a:t> </a:t>
                </a:r>
                <a:r>
                  <a:rPr lang="de-DE" altLang="de-DE" sz="1800" dirty="0" err="1" smtClean="0">
                    <a:ea typeface="Cambria Math"/>
                  </a:rPr>
                  <a:t>the</a:t>
                </a:r>
                <a:r>
                  <a:rPr lang="de-DE" altLang="de-DE" sz="1800" dirty="0" smtClean="0">
                    <a:ea typeface="Cambria Math"/>
                  </a:rPr>
                  <a:t> same </a:t>
                </a:r>
                <a:r>
                  <a:rPr lang="de-DE" altLang="de-DE" sz="1800" dirty="0" err="1" smtClean="0">
                    <a:ea typeface="Cambria Math"/>
                  </a:rPr>
                  <a:t>spreading</a:t>
                </a:r>
                <a:r>
                  <a:rPr lang="de-DE" altLang="de-DE" sz="1800" dirty="0" smtClean="0">
                    <a:ea typeface="Cambria Math"/>
                  </a:rPr>
                  <a:t> </a:t>
                </a:r>
                <a:r>
                  <a:rPr lang="de-DE" altLang="de-DE" sz="1800" dirty="0" smtClean="0">
                    <a:ea typeface="Cambria Math"/>
                    <a:sym typeface="Symbol"/>
                  </a:rPr>
                  <a:t></a:t>
                </a:r>
                <a:r>
                  <a:rPr lang="de-DE" altLang="de-DE" sz="1800" dirty="0" smtClean="0">
                    <a:ea typeface="Cambria Math"/>
                  </a:rPr>
                  <a:t>.</a:t>
                </a:r>
              </a:p>
              <a:p>
                <a:pPr eaLnBrk="1" hangingPunct="1">
                  <a:lnSpc>
                    <a:spcPct val="120000"/>
                  </a:lnSpc>
                  <a:spcBef>
                    <a:spcPct val="0"/>
                  </a:spcBef>
                  <a:buNone/>
                </a:pPr>
                <a:endParaRPr lang="de-DE" altLang="de-DE" sz="1800" dirty="0">
                  <a:ea typeface="Cambria Math"/>
                </a:endParaRPr>
              </a:p>
              <a:p>
                <a:pPr eaLnBrk="1" hangingPunct="1">
                  <a:lnSpc>
                    <a:spcPct val="120000"/>
                  </a:lnSpc>
                  <a:spcBef>
                    <a:spcPct val="0"/>
                  </a:spcBef>
                  <a:buNone/>
                </a:pPr>
                <a:r>
                  <a:rPr lang="de-DE" altLang="de-DE" sz="1800" dirty="0" smtClean="0">
                    <a:latin typeface="Arial"/>
                    <a:ea typeface="Cambria Math"/>
                    <a:cs typeface="Arial"/>
                  </a:rPr>
                  <a:t>→ </a:t>
                </a:r>
                <a:r>
                  <a:rPr lang="de-DE" altLang="de-DE" sz="1800" dirty="0" err="1" smtClean="0">
                    <a:latin typeface="Arial"/>
                    <a:ea typeface="Cambria Math"/>
                    <a:cs typeface="Arial"/>
                  </a:rPr>
                  <a:t>the</a:t>
                </a:r>
                <a:r>
                  <a:rPr lang="de-DE" altLang="de-DE" sz="1800" dirty="0" smtClean="0">
                    <a:latin typeface="Arial"/>
                    <a:ea typeface="Cambria Math"/>
                    <a:cs typeface="Arial"/>
                  </a:rPr>
                  <a:t> </a:t>
                </a:r>
                <a:r>
                  <a:rPr lang="de-DE" altLang="de-DE" sz="1800" dirty="0" err="1" smtClean="0">
                    <a:latin typeface="Arial"/>
                    <a:ea typeface="Cambria Math"/>
                    <a:cs typeface="Arial"/>
                  </a:rPr>
                  <a:t>agreement</a:t>
                </a:r>
                <a:r>
                  <a:rPr lang="de-DE" altLang="de-DE" sz="1800" dirty="0" smtClean="0">
                    <a:latin typeface="Arial"/>
                    <a:ea typeface="Cambria Math"/>
                    <a:cs typeface="Arial"/>
                  </a:rPr>
                  <a:t> </a:t>
                </a:r>
                <a:r>
                  <a:rPr lang="de-DE" altLang="de-DE" sz="1800" dirty="0" err="1" smtClean="0">
                    <a:latin typeface="Arial"/>
                    <a:ea typeface="Cambria Math"/>
                    <a:cs typeface="Arial"/>
                  </a:rPr>
                  <a:t>is</a:t>
                </a:r>
                <a:r>
                  <a:rPr lang="de-DE" altLang="de-DE" sz="1800" dirty="0" smtClean="0">
                    <a:latin typeface="Arial"/>
                    <a:ea typeface="Cambria Math"/>
                    <a:cs typeface="Arial"/>
                  </a:rPr>
                  <a:t> ok but not </a:t>
                </a:r>
                <a:r>
                  <a:rPr lang="de-DE" altLang="de-DE" sz="1800" dirty="0" err="1" smtClean="0">
                    <a:latin typeface="Arial"/>
                    <a:ea typeface="Cambria Math"/>
                    <a:cs typeface="Arial"/>
                  </a:rPr>
                  <a:t>perfect</a:t>
                </a:r>
                <a:r>
                  <a:rPr lang="de-DE" altLang="de-DE" sz="1800" dirty="0" smtClean="0">
                    <a:latin typeface="Arial"/>
                    <a:ea typeface="Cambria Math"/>
                    <a:cs typeface="Arial"/>
                  </a:rPr>
                  <a:t>.</a:t>
                </a:r>
                <a:endParaRPr lang="de-DE" altLang="de-DE" sz="1800" dirty="0" smtClean="0">
                  <a:ea typeface="Cambria Math"/>
                </a:endParaRP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5224635"/>
              </a:xfrm>
              <a:prstGeom prst="rect">
                <a:avLst/>
              </a:prstGeom>
              <a:blipFill rotWithShape="1">
                <a:blip r:embed="rId2"/>
                <a:stretch>
                  <a:fillRect l="-569" b="-3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6</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8" name="Bild 13"/>
          <p:cNvPicPr/>
          <p:nvPr/>
        </p:nvPicPr>
        <p:blipFill>
          <a:blip r:embed="rId3"/>
          <a:srcRect/>
          <a:stretch>
            <a:fillRect/>
          </a:stretch>
        </p:blipFill>
        <p:spPr bwMode="auto">
          <a:xfrm>
            <a:off x="4763462" y="2860438"/>
            <a:ext cx="4392488" cy="5830039"/>
          </a:xfrm>
          <a:prstGeom prst="rect">
            <a:avLst/>
          </a:prstGeom>
          <a:noFill/>
          <a:ln w="9525">
            <a:noFill/>
            <a:miter lim="800000"/>
            <a:headEnd/>
            <a:tailEnd/>
          </a:ln>
        </p:spPr>
      </p:pic>
      <p:sp>
        <p:nvSpPr>
          <p:cNvPr id="2" name="Rechteck 1"/>
          <p:cNvSpPr/>
          <p:nvPr/>
        </p:nvSpPr>
        <p:spPr bwMode="auto">
          <a:xfrm>
            <a:off x="5220072" y="5775457"/>
            <a:ext cx="4176464" cy="139795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14408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Propagation </a:t>
            </a:r>
            <a:r>
              <a:rPr lang="de-DE" altLang="de-DE" dirty="0" err="1" smtClean="0">
                <a:ea typeface="ＭＳ Ｐゴシック" pitchFamily="34" charset="-128"/>
              </a:rPr>
              <a:t>of</a:t>
            </a:r>
            <a:r>
              <a:rPr lang="de-DE" altLang="de-DE" dirty="0" smtClean="0">
                <a:ea typeface="ＭＳ Ｐゴシック" pitchFamily="34" charset="-128"/>
              </a:rPr>
              <a:t> SI </a:t>
            </a:r>
            <a:r>
              <a:rPr lang="de-DE" altLang="de-DE" dirty="0" err="1" smtClean="0">
                <a:ea typeface="ＭＳ Ｐゴシック" pitchFamily="34" charset="-128"/>
              </a:rPr>
              <a:t>model</a:t>
            </a:r>
            <a:r>
              <a:rPr lang="de-DE" altLang="de-DE" dirty="0" smtClean="0">
                <a:ea typeface="ＭＳ Ｐゴシック" pitchFamily="34" charset="-128"/>
              </a:rPr>
              <a:t> on </a:t>
            </a:r>
            <a:r>
              <a:rPr lang="de-DE" altLang="de-DE" dirty="0" err="1" smtClean="0">
                <a:ea typeface="ＭＳ Ｐゴシック" pitchFamily="34" charset="-128"/>
              </a:rPr>
              <a:t>network</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323850" y="658813"/>
                <a:ext cx="8569325" cy="25654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reason</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discrepancy</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probabilities</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two</a:t>
                </a:r>
                <a:r>
                  <a:rPr lang="de-DE" altLang="de-DE" sz="1800" dirty="0" smtClean="0">
                    <a:ea typeface="Cambria Math"/>
                    <a:sym typeface="Symbol"/>
                  </a:rPr>
                  <a:t> </a:t>
                </a:r>
                <a:r>
                  <a:rPr lang="de-DE" altLang="de-DE" sz="1800" dirty="0" err="1" smtClean="0">
                    <a:ea typeface="Cambria Math"/>
                    <a:sym typeface="Symbol"/>
                  </a:rPr>
                  <a:t>nodes</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in </a:t>
                </a:r>
                <a14:m>
                  <m:oMath xmlns:m="http://schemas.openxmlformats.org/officeDocument/2006/math">
                    <m:f>
                      <m:fPr>
                        <m:ctrlPr>
                          <a:rPr lang="de-DE" altLang="de-DE" sz="1800" i="1" smtClean="0">
                            <a:latin typeface="Cambria Math"/>
                            <a:ea typeface="Cambria Math"/>
                          </a:rPr>
                        </m:ctrlPr>
                      </m:fPr>
                      <m:num>
                        <m:r>
                          <a:rPr lang="de-DE" altLang="de-DE" sz="1800" i="1">
                            <a:latin typeface="Cambria Math"/>
                            <a:ea typeface="Cambria Math"/>
                          </a:rPr>
                          <m:t>𝑑</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um>
                      <m:den>
                        <m:r>
                          <a:rPr lang="de-DE" altLang="de-DE" sz="1800" i="1">
                            <a:latin typeface="Cambria Math"/>
                            <a:ea typeface="Cambria Math"/>
                          </a:rPr>
                          <m:t>𝑑𝑡</m:t>
                        </m:r>
                      </m:den>
                    </m:f>
                    <m:r>
                      <a:rPr lang="de-DE" altLang="de-DE" sz="1800" i="1">
                        <a:latin typeface="Cambria Math"/>
                        <a:ea typeface="Cambria Math"/>
                      </a:rPr>
                      <m:t>=−</m:t>
                    </m:r>
                    <m:r>
                      <a:rPr lang="de-DE" altLang="de-DE" sz="1800" i="1">
                        <a:latin typeface="Cambria Math"/>
                        <a:ea typeface="Cambria Math"/>
                      </a:rPr>
                      <m:t>𝛽</m:t>
                    </m:r>
                    <m:sSub>
                      <m:sSubPr>
                        <m:ctrlPr>
                          <a:rPr lang="de-DE" altLang="de-DE" sz="1800" i="1">
                            <a:latin typeface="Cambria Math"/>
                            <a:ea typeface="Cambria Math"/>
                          </a:rPr>
                        </m:ctrlPr>
                      </m:sSubPr>
                      <m:e>
                        <m:r>
                          <a:rPr lang="de-DE" altLang="de-DE" sz="1800" i="1">
                            <a:latin typeface="Cambria Math"/>
                            <a:ea typeface="Cambria Math"/>
                          </a:rPr>
                          <m:t>𝑠</m:t>
                        </m:r>
                      </m:e>
                      <m:sub>
                        <m:r>
                          <a:rPr lang="de-DE" altLang="de-DE" sz="1800" i="1">
                            <a:latin typeface="Cambria Math"/>
                            <a:ea typeface="Cambria Math"/>
                          </a:rPr>
                          <m:t>𝑖</m:t>
                        </m:r>
                      </m:sub>
                    </m:sSub>
                    <m:nary>
                      <m:naryPr>
                        <m:chr m:val="∑"/>
                        <m:limLoc m:val="subSup"/>
                        <m:supHide m:val="on"/>
                        <m:ctrlPr>
                          <a:rPr lang="de-DE" altLang="de-DE" sz="1800" i="1">
                            <a:latin typeface="Cambria Math"/>
                            <a:ea typeface="Cambria Math"/>
                          </a:rPr>
                        </m:ctrlPr>
                      </m:naryPr>
                      <m:sub>
                        <m:r>
                          <m:rPr>
                            <m:brk m:alnAt="9"/>
                          </m:rPr>
                          <a:rPr lang="de-DE" altLang="de-DE" sz="1800" i="1">
                            <a:latin typeface="Cambria Math"/>
                            <a:ea typeface="Cambria Math"/>
                          </a:rPr>
                          <m:t>𝑗</m:t>
                        </m:r>
                      </m:sub>
                      <m:sup/>
                      <m:e>
                        <m:sSub>
                          <m:sSubPr>
                            <m:ctrlPr>
                              <a:rPr lang="de-DE" altLang="de-DE" sz="1800" i="1">
                                <a:latin typeface="Cambria Math"/>
                                <a:ea typeface="Cambria Math"/>
                              </a:rPr>
                            </m:ctrlPr>
                          </m:sSubPr>
                          <m:e>
                            <m:r>
                              <a:rPr lang="de-DE" altLang="de-DE" sz="1800" i="1">
                                <a:latin typeface="Cambria Math"/>
                                <a:ea typeface="Cambria Math"/>
                              </a:rPr>
                              <m:t>𝐴</m:t>
                            </m:r>
                          </m:e>
                          <m:sub>
                            <m:r>
                              <a:rPr lang="de-DE" altLang="de-DE" sz="1800" i="1">
                                <a:latin typeface="Cambria Math"/>
                                <a:ea typeface="Cambria Math"/>
                              </a:rPr>
                              <m:t>𝑖𝑗</m:t>
                            </m:r>
                          </m:sub>
                        </m:sSub>
                        <m:sSub>
                          <m:sSubPr>
                            <m:ctrlPr>
                              <a:rPr lang="de-DE" altLang="de-DE" sz="1800" i="1">
                                <a:latin typeface="Cambria Math"/>
                                <a:ea typeface="Cambria Math"/>
                              </a:rPr>
                            </m:ctrlPr>
                          </m:sSubPr>
                          <m:e>
                            <m:r>
                              <a:rPr lang="de-DE" altLang="de-DE" sz="1800" i="1">
                                <a:latin typeface="Cambria Math"/>
                                <a:ea typeface="Cambria Math"/>
                              </a:rPr>
                              <m:t>𝑥</m:t>
                            </m:r>
                          </m:e>
                          <m:sub>
                            <m:r>
                              <a:rPr lang="de-DE" altLang="de-DE" sz="1800" i="1">
                                <a:latin typeface="Cambria Math"/>
                                <a:ea typeface="Cambria Math"/>
                              </a:rPr>
                              <m:t>𝑗</m:t>
                            </m:r>
                          </m:sub>
                        </m:sSub>
                      </m:e>
                    </m:nary>
                    <m:r>
                      <a:rPr lang="de-DE" altLang="de-DE" sz="1800" b="0" i="0" smtClean="0">
                        <a:latin typeface="Cambria Math"/>
                        <a:ea typeface="Cambria Math"/>
                      </a:rPr>
                      <m:t> </m:t>
                    </m:r>
                  </m:oMath>
                </a14:m>
                <a:r>
                  <a:rPr lang="de-DE" altLang="de-DE" sz="1800" dirty="0" err="1" smtClean="0">
                    <a:ea typeface="Cambria Math"/>
                    <a:sym typeface="Symbol"/>
                  </a:rPr>
                  <a:t>are</a:t>
                </a:r>
                <a:r>
                  <a:rPr lang="de-DE" altLang="de-DE" sz="1800" dirty="0" smtClean="0">
                    <a:ea typeface="Cambria Math"/>
                    <a:sym typeface="Symbol"/>
                  </a:rPr>
                  <a:t> not </a:t>
                </a:r>
                <a:r>
                  <a:rPr lang="de-DE" altLang="de-DE" sz="1800" dirty="0" err="1" smtClean="0">
                    <a:ea typeface="Cambria Math"/>
                    <a:sym typeface="Symbol"/>
                  </a:rPr>
                  <a:t>independent</a:t>
                </a:r>
                <a:r>
                  <a:rPr lang="de-DE" altLang="de-DE" sz="1800" dirty="0" smtClean="0">
                    <a:ea typeface="Cambria Math"/>
                    <a:sym typeface="Symbol"/>
                  </a:rPr>
                  <a:t>. </a:t>
                </a: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In </a:t>
                </a:r>
                <a:r>
                  <a:rPr lang="de-DE" altLang="de-DE" sz="1800" dirty="0" err="1" smtClean="0">
                    <a:ea typeface="Cambria Math"/>
                    <a:sym typeface="Symbol"/>
                  </a:rPr>
                  <a:t>general</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quantities</a:t>
                </a:r>
                <a:r>
                  <a:rPr lang="de-DE" altLang="de-DE" sz="1800" dirty="0" smtClean="0">
                    <a:ea typeface="Cambria Math"/>
                    <a:sym typeface="Symbol"/>
                  </a:rPr>
                  <a:t> </a:t>
                </a:r>
                <a:r>
                  <a:rPr lang="de-DE" altLang="de-DE" sz="1800" i="1" dirty="0" smtClean="0">
                    <a:ea typeface="Cambria Math"/>
                    <a:sym typeface="Symbol"/>
                  </a:rPr>
                  <a:t>s</a:t>
                </a:r>
                <a:r>
                  <a:rPr lang="de-DE" altLang="de-DE" sz="1800" i="1" baseline="-25000"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err="1" smtClean="0">
                    <a:ea typeface="Cambria Math"/>
                    <a:sym typeface="Symbol"/>
                  </a:rPr>
                  <a:t>x</a:t>
                </a:r>
                <a:r>
                  <a:rPr lang="de-DE" altLang="de-DE" sz="1800" i="1" baseline="-25000" dirty="0" err="1">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between</a:t>
                </a:r>
                <a:r>
                  <a:rPr lang="de-DE" altLang="de-DE" sz="1800" dirty="0" smtClean="0">
                    <a:ea typeface="Cambria Math"/>
                    <a:sym typeface="Symbol"/>
                  </a:rPr>
                  <a:t> </a:t>
                </a:r>
                <a:r>
                  <a:rPr lang="de-DE" altLang="de-DE" sz="1800" dirty="0" err="1" smtClean="0">
                    <a:ea typeface="Cambria Math"/>
                    <a:sym typeface="Symbol"/>
                  </a:rPr>
                  <a:t>neighboring</a:t>
                </a:r>
                <a:r>
                  <a:rPr lang="de-DE" altLang="de-DE" sz="1800" dirty="0" smtClean="0">
                    <a:ea typeface="Cambria Math"/>
                    <a:sym typeface="Symbol"/>
                  </a:rPr>
                  <a:t> </a:t>
                </a:r>
                <a:r>
                  <a:rPr lang="de-DE" altLang="de-DE" sz="1800" dirty="0" err="1" smtClean="0">
                    <a:ea typeface="Cambria Math"/>
                    <a:sym typeface="Symbol"/>
                  </a:rPr>
                  <a:t>vertices</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b="1" dirty="0" err="1" smtClean="0">
                    <a:ea typeface="Cambria Math"/>
                    <a:sym typeface="Symbol"/>
                  </a:rPr>
                  <a:t>correlated</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a:t>
                </a:r>
                <a:r>
                  <a:rPr lang="de-DE" altLang="de-DE" sz="1800" dirty="0" smtClean="0">
                    <a:ea typeface="Cambria Math"/>
                    <a:sym typeface="Symbol"/>
                  </a:rPr>
                  <a:t> </a:t>
                </a:r>
                <a:r>
                  <a:rPr lang="de-DE" altLang="de-DE" sz="1800" dirty="0" err="1" smtClean="0">
                    <a:ea typeface="Cambria Math"/>
                    <a:sym typeface="Symbol"/>
                  </a:rPr>
                  <a:t>incorporate</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into</a:t>
                </a:r>
                <a:r>
                  <a:rPr lang="de-DE" altLang="de-DE" sz="1800" dirty="0" smtClean="0">
                    <a:ea typeface="Cambria Math"/>
                    <a:sym typeface="Symbol"/>
                  </a:rPr>
                  <a:t> </a:t>
                </a:r>
                <a:r>
                  <a:rPr lang="de-DE" altLang="de-DE" sz="1800" dirty="0" err="1" smtClean="0">
                    <a:ea typeface="Cambria Math"/>
                    <a:sym typeface="Symbol"/>
                  </a:rPr>
                  <a:t>our</a:t>
                </a:r>
                <a:r>
                  <a:rPr lang="de-DE" altLang="de-DE" sz="1800" dirty="0" smtClean="0">
                    <a:ea typeface="Cambria Math"/>
                    <a:sym typeface="Symbol"/>
                  </a:rPr>
                  <a:t> </a:t>
                </a:r>
                <a:r>
                  <a:rPr lang="de-DE" altLang="de-DE" sz="1800" dirty="0" err="1" smtClean="0">
                    <a:ea typeface="Cambria Math"/>
                    <a:sym typeface="Symbol"/>
                  </a:rPr>
                  <a:t>calculations</a:t>
                </a:r>
                <a:r>
                  <a:rPr lang="de-DE" altLang="de-DE" sz="1800" dirty="0" smtClean="0">
                    <a:ea typeface="Cambria Math"/>
                    <a:sym typeface="Symbol"/>
                  </a:rPr>
                  <a:t>, at least </a:t>
                </a:r>
                <a:r>
                  <a:rPr lang="de-DE" altLang="de-DE" sz="1800" dirty="0" err="1" smtClean="0">
                    <a:ea typeface="Cambria Math"/>
                    <a:sym typeface="Symbol"/>
                  </a:rPr>
                  <a:t>approximately</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using</a:t>
                </a:r>
                <a:r>
                  <a:rPr lang="de-DE" altLang="de-DE" sz="1800" dirty="0" smtClean="0">
                    <a:ea typeface="Cambria Math"/>
                    <a:sym typeface="Symbol"/>
                  </a:rPr>
                  <a:t> a so-</a:t>
                </a:r>
                <a:r>
                  <a:rPr lang="de-DE" altLang="de-DE" sz="1800" dirty="0" err="1" smtClean="0">
                    <a:ea typeface="Cambria Math"/>
                    <a:sym typeface="Symbol"/>
                  </a:rPr>
                  <a:t>called</a:t>
                </a:r>
                <a:r>
                  <a:rPr lang="de-DE" altLang="de-DE" sz="1800" dirty="0" smtClean="0">
                    <a:ea typeface="Cambria Math"/>
                    <a:sym typeface="Symbol"/>
                  </a:rPr>
                  <a:t> </a:t>
                </a:r>
                <a:r>
                  <a:rPr lang="de-DE" altLang="de-DE" sz="1800" b="1" dirty="0" smtClean="0">
                    <a:ea typeface="Cambria Math"/>
                    <a:sym typeface="Symbol"/>
                  </a:rPr>
                  <a:t>pair </a:t>
                </a:r>
                <a:r>
                  <a:rPr lang="de-DE" altLang="de-DE" sz="1800" b="1" dirty="0" err="1" smtClean="0">
                    <a:ea typeface="Cambria Math"/>
                    <a:sym typeface="Symbol"/>
                  </a:rPr>
                  <a:t>approximation</a:t>
                </a:r>
                <a:r>
                  <a:rPr lang="de-DE" altLang="de-DE" sz="1800" dirty="0" smtClean="0">
                    <a:ea typeface="Cambria Math"/>
                    <a:sym typeface="Symbol"/>
                  </a:rPr>
                  <a:t>.</a:t>
                </a: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323850" y="658813"/>
                <a:ext cx="8569325" cy="2565446"/>
              </a:xfrm>
              <a:prstGeom prst="rect">
                <a:avLst/>
              </a:prstGeom>
              <a:blipFill rotWithShape="1">
                <a:blip r:embed="rId2"/>
                <a:stretch>
                  <a:fillRect l="-569" b="-16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7</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424228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Pair </a:t>
            </a:r>
            <a:r>
              <a:rPr lang="de-DE" altLang="de-DE" dirty="0" err="1" smtClean="0">
                <a:ea typeface="ＭＳ Ｐゴシック" pitchFamily="34" charset="-128"/>
              </a:rPr>
              <a:t>approximations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xmlns:a14="http://schemas.microsoft.com/office/drawing/2010/main">
        <mc:Choice Requires="a14">
          <p:sp>
            <p:nvSpPr>
              <p:cNvPr id="15364" name="Text Box 4"/>
              <p:cNvSpPr txBox="1">
                <a:spLocks noChangeArrowheads="1"/>
              </p:cNvSpPr>
              <p:nvPr/>
            </p:nvSpPr>
            <p:spPr bwMode="auto">
              <a:xfrm>
                <a:off x="179512" y="658813"/>
                <a:ext cx="8713663" cy="4611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Let </a:t>
                </a:r>
                <a:r>
                  <a:rPr lang="de-DE" altLang="de-DE" sz="1800" dirty="0" err="1" smtClean="0">
                    <a:ea typeface="Cambria Math"/>
                    <a:sym typeface="Symbol"/>
                  </a:rPr>
                  <a:t>us</a:t>
                </a:r>
                <a:r>
                  <a:rPr lang="de-DE" altLang="de-DE" sz="1800" dirty="0" smtClean="0">
                    <a:ea typeface="Cambria Math"/>
                    <a:sym typeface="Symbol"/>
                  </a:rPr>
                  <a:t> </a:t>
                </a:r>
                <a:r>
                  <a:rPr lang="de-DE" altLang="de-DE" sz="1800" dirty="0" err="1" smtClean="0">
                    <a:ea typeface="Cambria Math"/>
                    <a:sym typeface="Symbol"/>
                  </a:rPr>
                  <a:t>denote</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14:m>
                  <m:oMath xmlns:m="http://schemas.openxmlformats.org/officeDocument/2006/math">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r>
                      <a:rPr lang="de-DE" altLang="de-DE" sz="1800" b="0" i="1" smtClean="0">
                        <a:latin typeface="Cambria Math"/>
                        <a:ea typeface="Cambria Math"/>
                        <a:sym typeface="Symbol"/>
                      </a:rPr>
                      <m:t> </m:t>
                    </m:r>
                  </m:oMath>
                </a14:m>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average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susceptible</a:t>
                </a:r>
                <a:r>
                  <a:rPr lang="de-DE" altLang="de-DE" sz="1800" dirty="0" smtClean="0">
                    <a:ea typeface="Cambria Math"/>
                    <a:sym typeface="Symbol"/>
                  </a:rPr>
                  <a:t>.</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Similarly</a:t>
                </a:r>
                <a:r>
                  <a:rPr lang="de-DE" altLang="de-DE" sz="1800" dirty="0" smtClean="0">
                    <a:ea typeface="Cambria Math"/>
                    <a:sym typeface="Symbol"/>
                  </a:rPr>
                  <a:t>,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i="1">
                                <a:latin typeface="Cambria Math"/>
                                <a:ea typeface="Cambria Math"/>
                                <a:sym typeface="Symbol"/>
                              </a:rPr>
                              <m:t>𝑖</m:t>
                            </m:r>
                          </m:sub>
                        </m:sSub>
                      </m:e>
                    </m:d>
                    <m:r>
                      <a:rPr lang="de-DE" altLang="de-DE" sz="1800" i="1">
                        <a:latin typeface="Cambria Math"/>
                        <a:ea typeface="Cambria Math"/>
                        <a:sym typeface="Symbol"/>
                      </a:rPr>
                      <m:t> </m:t>
                    </m:r>
                  </m:oMath>
                </a14:m>
                <a:r>
                  <a:rPr lang="de-DE" altLang="de-DE" sz="1800" dirty="0" smtClean="0">
                    <a:ea typeface="Cambria Math"/>
                    <a:sym typeface="Symbol"/>
                  </a:rPr>
                  <a:t>is the </a:t>
                </a:r>
                <a:r>
                  <a:rPr lang="de-DE" altLang="de-DE" sz="1800" dirty="0" err="1">
                    <a:ea typeface="Cambria Math"/>
                    <a:sym typeface="Symbol"/>
                  </a:rPr>
                  <a:t>average</a:t>
                </a:r>
                <a:r>
                  <a:rPr lang="de-DE" altLang="de-DE" sz="1800" dirty="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a:ea typeface="Cambria Math"/>
                    <a:sym typeface="Symbol"/>
                  </a:rPr>
                  <a:t> </a:t>
                </a:r>
                <a:r>
                  <a:rPr lang="de-DE" altLang="de-DE" sz="1800" dirty="0" smtClean="0">
                    <a:ea typeface="Cambria Math"/>
                    <a:sym typeface="Symbol"/>
                  </a:rPr>
                  <a:t>and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r>
                      <a:rPr lang="de-DE" altLang="de-DE" sz="1800" i="1">
                        <a:latin typeface="Cambria Math"/>
                        <a:ea typeface="Cambria Math"/>
                        <a:sym typeface="Symbol"/>
                      </a:rPr>
                      <m:t> </m:t>
                    </m:r>
                  </m:oMath>
                </a14:m>
                <a:r>
                  <a:rPr lang="de-DE" altLang="de-DE" sz="1800" dirty="0" smtClean="0">
                    <a:ea typeface="Cambria Math"/>
                    <a:sym typeface="Symbol"/>
                  </a:rPr>
                  <a:t>is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average</a:t>
                </a:r>
                <a:r>
                  <a:rPr lang="de-DE" altLang="de-DE" sz="1800" dirty="0" smtClean="0">
                    <a:ea typeface="Cambria Math"/>
                    <a:sym typeface="Symbol"/>
                  </a:rPr>
                  <a:t>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susceptible</a:t>
                </a:r>
                <a:r>
                  <a:rPr lang="de-DE" altLang="de-DE" sz="1800" dirty="0" smtClean="0">
                    <a:ea typeface="Cambria Math"/>
                    <a:sym typeface="Symbol"/>
                  </a:rPr>
                  <a:t> AND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t>
                </a:r>
                <a:r>
                  <a:rPr lang="de-DE" altLang="de-DE" sz="1800" dirty="0" err="1" smtClean="0">
                    <a:ea typeface="Cambria Math"/>
                    <a:sym typeface="Symbol"/>
                  </a:rPr>
                  <a:t>the</a:t>
                </a:r>
                <a:r>
                  <a:rPr lang="de-DE" altLang="de-DE" sz="1800" dirty="0" smtClean="0">
                    <a:ea typeface="Cambria Math"/>
                    <a:sym typeface="Symbol"/>
                  </a:rPr>
                  <a:t> same time.</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This </a:t>
                </a:r>
                <a:r>
                  <a:rPr lang="de-DE" altLang="de-DE" sz="1800" dirty="0" err="1" smtClean="0">
                    <a:ea typeface="Cambria Math"/>
                    <a:sym typeface="Symbol"/>
                  </a:rPr>
                  <a:t>yields</a:t>
                </a:r>
                <a:r>
                  <a:rPr lang="de-DE" altLang="de-DE" sz="1800" dirty="0" smtClean="0">
                    <a:ea typeface="Cambria Math"/>
                    <a:sym typeface="Symbol"/>
                  </a:rPr>
                  <a:t> </a:t>
                </a:r>
                <a:r>
                  <a:rPr lang="de-DE" altLang="de-DE" sz="1800" dirty="0" err="1" smtClean="0">
                    <a:ea typeface="Cambria Math"/>
                    <a:sym typeface="Symbol"/>
                  </a:rPr>
                  <a:t>now</a:t>
                </a:r>
                <a:r>
                  <a:rPr lang="de-DE" altLang="de-DE" sz="1800" dirty="0" smtClean="0">
                    <a:ea typeface="Cambria Math"/>
                    <a:sym typeface="Symbol"/>
                  </a:rPr>
                  <a:t> a </a:t>
                </a:r>
                <a:r>
                  <a:rPr lang="de-DE" altLang="de-DE" sz="1800" dirty="0" err="1" smtClean="0">
                    <a:ea typeface="Cambria Math"/>
                    <a:sym typeface="Symbol"/>
                  </a:rPr>
                  <a:t>truly</a:t>
                </a:r>
                <a:r>
                  <a:rPr lang="de-DE" altLang="de-DE" sz="1800" dirty="0" smtClean="0">
                    <a:ea typeface="Cambria Math"/>
                    <a:sym typeface="Symbol"/>
                  </a:rPr>
                  <a:t> </a:t>
                </a:r>
                <a:r>
                  <a:rPr lang="de-DE" altLang="de-DE" sz="1800" dirty="0" err="1" smtClean="0">
                    <a:ea typeface="Cambria Math"/>
                    <a:sym typeface="Symbol"/>
                  </a:rPr>
                  <a:t>exact</a:t>
                </a:r>
                <a:r>
                  <a:rPr lang="de-DE" altLang="de-DE" sz="1800" dirty="0" smtClean="0">
                    <a:ea typeface="Cambria Math"/>
                    <a:sym typeface="Symbol"/>
                  </a:rPr>
                  <a:t> </a:t>
                </a:r>
                <a:r>
                  <a:rPr lang="de-DE" altLang="de-DE" sz="1800" dirty="0" err="1" smtClean="0">
                    <a:ea typeface="Cambria Math"/>
                    <a:sym typeface="Symbol"/>
                  </a:rPr>
                  <a:t>version</a:t>
                </a:r>
                <a:r>
                  <a:rPr lang="de-DE" altLang="de-DE" sz="1800" dirty="0" smtClean="0">
                    <a:ea typeface="Cambria Math"/>
                    <a:sym typeface="Symbol"/>
                  </a:rPr>
                  <a:t> </a:t>
                </a:r>
                <a:r>
                  <a:rPr lang="de-DE" altLang="de-DE" sz="1800" dirty="0" err="1" smtClean="0">
                    <a:ea typeface="Cambria Math"/>
                    <a:sym typeface="Symbol"/>
                  </a:rPr>
                  <a:t>of</a:t>
                </a:r>
                <a:r>
                  <a:rPr lang="de-DE" altLang="de-DE" sz="1800" dirty="0" smtClean="0">
                    <a:ea typeface="Cambria Math"/>
                    <a:sym typeface="Symbol"/>
                  </a:rPr>
                  <a:t> </a:t>
                </a:r>
                <a:r>
                  <a:rPr lang="de-DE" altLang="de-DE" sz="1800" dirty="0" err="1" smtClean="0">
                    <a:ea typeface="Cambria Math"/>
                    <a:sym typeface="Symbol"/>
                  </a:rPr>
                  <a:t>our</a:t>
                </a:r>
                <a:r>
                  <a:rPr lang="de-DE" altLang="de-DE" sz="1800" dirty="0" smtClean="0">
                    <a:ea typeface="Cambria Math"/>
                    <a:sym typeface="Symbol"/>
                  </a:rPr>
                  <a:t> </a:t>
                </a:r>
                <a:r>
                  <a:rPr lang="de-DE" altLang="de-DE" sz="1800" dirty="0" err="1" smtClean="0">
                    <a:ea typeface="Cambria Math"/>
                    <a:sym typeface="Symbol"/>
                  </a:rPr>
                  <a:t>previous</a:t>
                </a:r>
                <a:r>
                  <a:rPr lang="de-DE" altLang="de-DE" sz="1800" dirty="0" smtClean="0">
                    <a:ea typeface="Cambria Math"/>
                    <a:sym typeface="Symbol"/>
                  </a:rPr>
                  <a:t> </a:t>
                </a:r>
                <a:r>
                  <a:rPr lang="de-DE" altLang="de-DE" sz="1800" dirty="0" err="1" smtClean="0">
                    <a:ea typeface="Cambria Math"/>
                    <a:sym typeface="Symbol"/>
                  </a:rPr>
                  <a:t>eq</a:t>
                </a:r>
                <a:r>
                  <a:rPr lang="de-DE" altLang="de-DE" sz="2000" dirty="0" smtClean="0">
                    <a:ea typeface="Cambria Math"/>
                    <a:sym typeface="Symbol"/>
                  </a:rPr>
                  <a:t>.  </a:t>
                </a:r>
                <a14:m>
                  <m:oMath xmlns:m="http://schemas.openxmlformats.org/officeDocument/2006/math">
                    <m:f>
                      <m:fPr>
                        <m:ctrlPr>
                          <a:rPr lang="de-DE" altLang="de-DE" sz="2000" i="1">
                            <a:latin typeface="Cambria Math"/>
                            <a:ea typeface="Cambria Math"/>
                          </a:rPr>
                        </m:ctrlPr>
                      </m:fPr>
                      <m:num>
                        <m:r>
                          <a:rPr lang="de-DE" altLang="de-DE" sz="2000" i="1">
                            <a:latin typeface="Cambria Math"/>
                            <a:ea typeface="Cambria Math"/>
                          </a:rPr>
                          <m:t>𝑑</m:t>
                        </m:r>
                        <m:sSub>
                          <m:sSubPr>
                            <m:ctrlPr>
                              <a:rPr lang="de-DE" altLang="de-DE" sz="2000" i="1">
                                <a:latin typeface="Cambria Math"/>
                                <a:ea typeface="Cambria Math"/>
                              </a:rPr>
                            </m:ctrlPr>
                          </m:sSubPr>
                          <m:e>
                            <m:r>
                              <a:rPr lang="de-DE" altLang="de-DE" sz="2000" i="1">
                                <a:latin typeface="Cambria Math"/>
                                <a:ea typeface="Cambria Math"/>
                              </a:rPr>
                              <m:t>𝑠</m:t>
                            </m:r>
                          </m:e>
                          <m:sub>
                            <m:r>
                              <a:rPr lang="de-DE" altLang="de-DE" sz="2000" i="1">
                                <a:latin typeface="Cambria Math"/>
                                <a:ea typeface="Cambria Math"/>
                              </a:rPr>
                              <m:t>𝑖</m:t>
                            </m:r>
                          </m:sub>
                        </m:sSub>
                      </m:num>
                      <m:den>
                        <m:r>
                          <a:rPr lang="de-DE" altLang="de-DE" sz="2000" i="1">
                            <a:latin typeface="Cambria Math"/>
                            <a:ea typeface="Cambria Math"/>
                          </a:rPr>
                          <m:t>𝑑𝑡</m:t>
                        </m:r>
                      </m:den>
                    </m:f>
                    <m:r>
                      <a:rPr lang="de-DE" altLang="de-DE" sz="2000" i="1">
                        <a:latin typeface="Cambria Math"/>
                        <a:ea typeface="Cambria Math"/>
                      </a:rPr>
                      <m:t>=−</m:t>
                    </m:r>
                    <m:r>
                      <a:rPr lang="de-DE" altLang="de-DE" sz="2000" i="1">
                        <a:latin typeface="Cambria Math"/>
                        <a:ea typeface="Cambria Math"/>
                      </a:rPr>
                      <m:t>𝛽</m:t>
                    </m:r>
                    <m:nary>
                      <m:naryPr>
                        <m:chr m:val="∑"/>
                        <m:limLoc m:val="subSup"/>
                        <m:supHide m:val="on"/>
                        <m:ctrlPr>
                          <a:rPr lang="de-DE" altLang="de-DE" sz="2000" i="1" smtClean="0">
                            <a:latin typeface="Cambria Math"/>
                            <a:ea typeface="Cambria Math"/>
                          </a:rPr>
                        </m:ctrlPr>
                      </m:naryPr>
                      <m:sub>
                        <m:r>
                          <m:rPr>
                            <m:brk m:alnAt="9"/>
                          </m:rPr>
                          <a:rPr lang="de-DE" altLang="de-DE" sz="2000" i="1">
                            <a:latin typeface="Cambria Math"/>
                            <a:ea typeface="Cambria Math"/>
                          </a:rPr>
                          <m:t>𝑗</m:t>
                        </m:r>
                      </m:sub>
                      <m:sup/>
                      <m:e>
                        <m:sSub>
                          <m:sSubPr>
                            <m:ctrlPr>
                              <a:rPr lang="de-DE" altLang="de-DE" sz="2000" i="1">
                                <a:latin typeface="Cambria Math"/>
                                <a:ea typeface="Cambria Math"/>
                              </a:rPr>
                            </m:ctrlPr>
                          </m:sSubPr>
                          <m:e>
                            <m:r>
                              <a:rPr lang="de-DE" altLang="de-DE" sz="2000" i="1">
                                <a:latin typeface="Cambria Math"/>
                                <a:ea typeface="Cambria Math"/>
                              </a:rPr>
                              <m:t>𝐴</m:t>
                            </m:r>
                          </m:e>
                          <m:sub>
                            <m:r>
                              <a:rPr lang="de-DE" altLang="de-DE" sz="2000" i="1">
                                <a:latin typeface="Cambria Math"/>
                                <a:ea typeface="Cambria Math"/>
                              </a:rPr>
                              <m:t>𝑖𝑗</m:t>
                            </m:r>
                          </m:sub>
                        </m:sSub>
                        <m:sSub>
                          <m:sSubPr>
                            <m:ctrlPr>
                              <a:rPr lang="de-DE" altLang="de-DE" sz="2000" i="1">
                                <a:latin typeface="Cambria Math"/>
                                <a:ea typeface="Cambria Math"/>
                              </a:rPr>
                            </m:ctrlPr>
                          </m:sSubPr>
                          <m:e>
                            <m:d>
                              <m:dPr>
                                <m:begChr m:val="⟨"/>
                                <m:endChr m:val="⟩"/>
                                <m:ctrlPr>
                                  <a:rPr lang="de-DE" altLang="de-DE" sz="2000" i="1" smtClean="0">
                                    <a:latin typeface="Cambria Math"/>
                                    <a:ea typeface="Cambria Math"/>
                                  </a:rPr>
                                </m:ctrlPr>
                              </m:dPr>
                              <m:e>
                                <m:sSub>
                                  <m:sSubPr>
                                    <m:ctrlPr>
                                      <a:rPr lang="de-DE" altLang="de-DE" sz="2000" i="1" smtClean="0">
                                        <a:latin typeface="Cambria Math"/>
                                        <a:ea typeface="Cambria Math"/>
                                      </a:rPr>
                                    </m:ctrlPr>
                                  </m:sSubPr>
                                  <m:e>
                                    <m:r>
                                      <a:rPr lang="de-DE" altLang="de-DE" sz="2000" b="0" i="1" smtClean="0">
                                        <a:latin typeface="Cambria Math"/>
                                        <a:ea typeface="Cambria Math"/>
                                      </a:rPr>
                                      <m:t>𝑠</m:t>
                                    </m:r>
                                  </m:e>
                                  <m:sub>
                                    <m:r>
                                      <a:rPr lang="de-DE" altLang="de-DE" sz="2000" b="0" i="1" smtClean="0">
                                        <a:latin typeface="Cambria Math"/>
                                        <a:ea typeface="Cambria Math"/>
                                      </a:rPr>
                                      <m:t>𝑖</m:t>
                                    </m:r>
                                  </m:sub>
                                </m:sSub>
                                <m:sSub>
                                  <m:sSubPr>
                                    <m:ctrlPr>
                                      <a:rPr lang="de-DE" altLang="de-DE" sz="2000" i="1" smtClean="0">
                                        <a:latin typeface="Cambria Math"/>
                                        <a:ea typeface="Cambria Math"/>
                                      </a:rPr>
                                    </m:ctrlPr>
                                  </m:sSubPr>
                                  <m:e>
                                    <m:r>
                                      <a:rPr lang="de-DE" altLang="de-DE" sz="2000" b="0" i="1" smtClean="0">
                                        <a:latin typeface="Cambria Math"/>
                                        <a:ea typeface="Cambria Math"/>
                                      </a:rPr>
                                      <m:t>𝑥</m:t>
                                    </m:r>
                                  </m:e>
                                  <m:sub>
                                    <m:r>
                                      <a:rPr lang="de-DE" altLang="de-DE" sz="2000" b="0" i="1" smtClean="0">
                                        <a:latin typeface="Cambria Math"/>
                                        <a:ea typeface="Cambria Math"/>
                                      </a:rPr>
                                      <m:t>𝑗</m:t>
                                    </m:r>
                                  </m:sub>
                                </m:sSub>
                              </m:e>
                            </m:d>
                            <m:r>
                              <a:rPr lang="de-DE" altLang="de-DE" sz="2000" b="0" i="1" smtClean="0">
                                <a:latin typeface="Cambria Math"/>
                                <a:ea typeface="Cambria Math"/>
                              </a:rPr>
                              <m:t> </m:t>
                            </m:r>
                          </m:e>
                          <m:sub>
                            <m:r>
                              <a:rPr lang="de-DE" altLang="de-DE" sz="2000" b="0" i="1" smtClean="0">
                                <a:latin typeface="Cambria Math"/>
                                <a:ea typeface="Cambria Math"/>
                              </a:rPr>
                              <m:t>.</m:t>
                            </m:r>
                          </m:sub>
                        </m:sSub>
                      </m:e>
                    </m:nary>
                  </m:oMath>
                </a14:m>
                <a:r>
                  <a:rPr lang="de-DE" altLang="de-DE" sz="2000" dirty="0" smtClean="0">
                    <a:solidFill>
                      <a:srgbClr val="FF0000"/>
                    </a:solidFill>
                    <a:ea typeface="Cambria Math"/>
                    <a:sym typeface="Symbol"/>
                  </a:rPr>
                  <a:t>(1)</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previously</a:t>
                </a:r>
                <a:r>
                  <a:rPr lang="de-DE" altLang="de-DE" sz="1800" dirty="0" smtClean="0">
                    <a:ea typeface="Cambria Math"/>
                    <a:sym typeface="Symbol"/>
                  </a:rPr>
                  <a:t> </a:t>
                </a:r>
                <a:r>
                  <a:rPr lang="de-DE" altLang="de-DE" sz="1800" dirty="0" err="1" smtClean="0">
                    <a:ea typeface="Cambria Math"/>
                    <a:sym typeface="Symbol"/>
                  </a:rPr>
                  <a:t>used</a:t>
                </a:r>
                <a:r>
                  <a:rPr lang="de-DE" altLang="de-DE" sz="1800" dirty="0" smtClean="0">
                    <a:ea typeface="Cambria Math"/>
                    <a:sym typeface="Symbol"/>
                  </a:rPr>
                  <a:t> </a:t>
                </a:r>
                <a:r>
                  <a:rPr lang="de-DE" altLang="de-DE" sz="1800" dirty="0" err="1" smtClean="0">
                    <a:ea typeface="Cambria Math"/>
                    <a:sym typeface="Symbol"/>
                  </a:rPr>
                  <a:t>equation</a:t>
                </a:r>
                <a:r>
                  <a:rPr lang="de-DE" altLang="de-DE" sz="1800" dirty="0" smtClean="0">
                    <a:ea typeface="Cambria Math"/>
                    <a:sym typeface="Symbol"/>
                  </a:rPr>
                  <a:t> </a:t>
                </a:r>
                <a14:m>
                  <m:oMath xmlns:m="http://schemas.openxmlformats.org/officeDocument/2006/math">
                    <m:f>
                      <m:fPr>
                        <m:ctrlPr>
                          <a:rPr lang="de-DE" altLang="de-DE" sz="2000" i="1">
                            <a:latin typeface="Cambria Math"/>
                            <a:ea typeface="Cambria Math"/>
                          </a:rPr>
                        </m:ctrlPr>
                      </m:fPr>
                      <m:num>
                        <m:r>
                          <a:rPr lang="de-DE" altLang="de-DE" sz="2000" i="1">
                            <a:latin typeface="Cambria Math"/>
                            <a:ea typeface="Cambria Math"/>
                          </a:rPr>
                          <m:t>𝑑</m:t>
                        </m:r>
                        <m:sSub>
                          <m:sSubPr>
                            <m:ctrlPr>
                              <a:rPr lang="de-DE" altLang="de-DE" sz="2000" i="1">
                                <a:latin typeface="Cambria Math"/>
                                <a:ea typeface="Cambria Math"/>
                              </a:rPr>
                            </m:ctrlPr>
                          </m:sSubPr>
                          <m:e>
                            <m:r>
                              <a:rPr lang="de-DE" altLang="de-DE" sz="2000" i="1">
                                <a:latin typeface="Cambria Math"/>
                                <a:ea typeface="Cambria Math"/>
                              </a:rPr>
                              <m:t>𝑠</m:t>
                            </m:r>
                          </m:e>
                          <m:sub>
                            <m:r>
                              <a:rPr lang="de-DE" altLang="de-DE" sz="2000" i="1">
                                <a:latin typeface="Cambria Math"/>
                                <a:ea typeface="Cambria Math"/>
                              </a:rPr>
                              <m:t>𝑖</m:t>
                            </m:r>
                          </m:sub>
                        </m:sSub>
                      </m:num>
                      <m:den>
                        <m:r>
                          <a:rPr lang="de-DE" altLang="de-DE" sz="2000" i="1">
                            <a:latin typeface="Cambria Math"/>
                            <a:ea typeface="Cambria Math"/>
                          </a:rPr>
                          <m:t>𝑑𝑡</m:t>
                        </m:r>
                      </m:den>
                    </m:f>
                    <m:r>
                      <a:rPr lang="de-DE" altLang="de-DE" sz="2000" i="1">
                        <a:latin typeface="Cambria Math"/>
                        <a:ea typeface="Cambria Math"/>
                      </a:rPr>
                      <m:t>=−</m:t>
                    </m:r>
                    <m:r>
                      <a:rPr lang="de-DE" altLang="de-DE" sz="2000" i="1">
                        <a:latin typeface="Cambria Math"/>
                        <a:ea typeface="Cambria Math"/>
                      </a:rPr>
                      <m:t>𝛽</m:t>
                    </m:r>
                    <m:sSub>
                      <m:sSubPr>
                        <m:ctrlPr>
                          <a:rPr lang="de-DE" altLang="de-DE" sz="2000" i="1">
                            <a:latin typeface="Cambria Math"/>
                            <a:ea typeface="Cambria Math"/>
                          </a:rPr>
                        </m:ctrlPr>
                      </m:sSubPr>
                      <m:e>
                        <m:r>
                          <a:rPr lang="de-DE" altLang="de-DE" sz="2000" i="1">
                            <a:latin typeface="Cambria Math"/>
                            <a:ea typeface="Cambria Math"/>
                          </a:rPr>
                          <m:t>𝑠</m:t>
                        </m:r>
                      </m:e>
                      <m:sub>
                        <m:r>
                          <a:rPr lang="de-DE" altLang="de-DE" sz="2000" i="1">
                            <a:latin typeface="Cambria Math"/>
                            <a:ea typeface="Cambria Math"/>
                          </a:rPr>
                          <m:t>𝑖</m:t>
                        </m:r>
                      </m:sub>
                    </m:sSub>
                    <m:nary>
                      <m:naryPr>
                        <m:chr m:val="∑"/>
                        <m:limLoc m:val="subSup"/>
                        <m:supHide m:val="on"/>
                        <m:ctrlPr>
                          <a:rPr lang="de-DE" altLang="de-DE" sz="2000" i="1">
                            <a:latin typeface="Cambria Math"/>
                            <a:ea typeface="Cambria Math"/>
                          </a:rPr>
                        </m:ctrlPr>
                      </m:naryPr>
                      <m:sub>
                        <m:r>
                          <m:rPr>
                            <m:brk m:alnAt="9"/>
                          </m:rPr>
                          <a:rPr lang="de-DE" altLang="de-DE" sz="2000" i="1">
                            <a:latin typeface="Cambria Math"/>
                            <a:ea typeface="Cambria Math"/>
                          </a:rPr>
                          <m:t>𝑗</m:t>
                        </m:r>
                      </m:sub>
                      <m:sup/>
                      <m:e>
                        <m:sSub>
                          <m:sSubPr>
                            <m:ctrlPr>
                              <a:rPr lang="de-DE" altLang="de-DE" sz="2000" i="1">
                                <a:latin typeface="Cambria Math"/>
                                <a:ea typeface="Cambria Math"/>
                              </a:rPr>
                            </m:ctrlPr>
                          </m:sSubPr>
                          <m:e>
                            <m:r>
                              <a:rPr lang="de-DE" altLang="de-DE" sz="2000" i="1">
                                <a:latin typeface="Cambria Math"/>
                                <a:ea typeface="Cambria Math"/>
                              </a:rPr>
                              <m:t>𝐴</m:t>
                            </m:r>
                          </m:e>
                          <m:sub>
                            <m:r>
                              <a:rPr lang="de-DE" altLang="de-DE" sz="2000" i="1">
                                <a:latin typeface="Cambria Math"/>
                                <a:ea typeface="Cambria Math"/>
                              </a:rPr>
                              <m:t>𝑖𝑗</m:t>
                            </m:r>
                          </m:sub>
                        </m:sSub>
                        <m:sSub>
                          <m:sSubPr>
                            <m:ctrlPr>
                              <a:rPr lang="de-DE" altLang="de-DE" sz="2000" i="1">
                                <a:latin typeface="Cambria Math"/>
                                <a:ea typeface="Cambria Math"/>
                              </a:rPr>
                            </m:ctrlPr>
                          </m:sSubPr>
                          <m:e>
                            <m:r>
                              <a:rPr lang="de-DE" altLang="de-DE" sz="2000" i="1">
                                <a:latin typeface="Cambria Math"/>
                                <a:ea typeface="Cambria Math"/>
                              </a:rPr>
                              <m:t>𝑥</m:t>
                            </m:r>
                          </m:e>
                          <m:sub>
                            <m:r>
                              <a:rPr lang="de-DE" altLang="de-DE" sz="2000" i="1">
                                <a:latin typeface="Cambria Math"/>
                                <a:ea typeface="Cambria Math"/>
                              </a:rPr>
                              <m:t>𝑗</m:t>
                            </m:r>
                          </m:sub>
                        </m:sSub>
                      </m:e>
                    </m:nary>
                    <m:r>
                      <a:rPr lang="de-DE" altLang="de-DE" sz="2000">
                        <a:latin typeface="Cambria Math"/>
                        <a:ea typeface="Cambria Math"/>
                      </a:rPr>
                      <m:t> </m:t>
                    </m:r>
                  </m:oMath>
                </a14:m>
                <a:endParaRPr lang="de-DE" altLang="de-DE" sz="20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is</a:t>
                </a:r>
                <a:r>
                  <a:rPr lang="de-DE" altLang="de-DE" sz="1800" dirty="0" smtClean="0">
                    <a:ea typeface="Cambria Math"/>
                    <a:sym typeface="Symbol"/>
                  </a:rPr>
                  <a:t> an </a:t>
                </a:r>
                <a:r>
                  <a:rPr lang="de-DE" altLang="de-DE" sz="1800" dirty="0" err="1" smtClean="0">
                    <a:ea typeface="Cambria Math"/>
                    <a:sym typeface="Symbol"/>
                  </a:rPr>
                  <a:t>approximation</a:t>
                </a:r>
                <a:r>
                  <a:rPr lang="de-DE" altLang="de-DE" sz="1800" dirty="0" smtClean="0">
                    <a:ea typeface="Cambria Math"/>
                    <a:sym typeface="Symbol"/>
                  </a:rPr>
                  <a:t> </a:t>
                </a: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true</a:t>
                </a:r>
                <a:r>
                  <a:rPr lang="de-DE" altLang="de-DE" sz="1800" dirty="0" smtClean="0">
                    <a:ea typeface="Cambria Math"/>
                    <a:sym typeface="Symbol"/>
                  </a:rPr>
                  <a:t> </a:t>
                </a:r>
                <a:r>
                  <a:rPr lang="de-DE" altLang="de-DE" sz="1800" dirty="0" err="1" smtClean="0">
                    <a:ea typeface="Cambria Math"/>
                    <a:sym typeface="Symbol"/>
                  </a:rPr>
                  <a:t>equation</a:t>
                </a:r>
                <a:r>
                  <a:rPr lang="de-DE" altLang="de-DE" sz="1800" dirty="0" smtClean="0">
                    <a:ea typeface="Cambria Math"/>
                    <a:sym typeface="Symbol"/>
                  </a:rPr>
                  <a:t> </a:t>
                </a:r>
                <a:r>
                  <a:rPr lang="de-DE" altLang="de-DE" sz="1800" dirty="0" err="1" smtClean="0">
                    <a:ea typeface="Cambria Math"/>
                    <a:sym typeface="Symbol"/>
                  </a:rPr>
                  <a:t>where</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assumed</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14:m>
                  <m:oMath xmlns:m="http://schemas.openxmlformats.org/officeDocument/2006/math">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r>
                      <a:rPr lang="de-DE" altLang="de-DE" sz="1800" i="1" smtClean="0">
                        <a:latin typeface="Cambria Math"/>
                        <a:ea typeface="Cambria Math"/>
                        <a:sym typeface="Symbol"/>
                      </a:rPr>
                      <m:t>≅</m:t>
                    </m:r>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𝑠</m:t>
                            </m:r>
                          </m:e>
                          <m:sub>
                            <m:r>
                              <a:rPr lang="de-DE" altLang="de-DE" sz="1800" b="0" i="1" smtClean="0">
                                <a:latin typeface="Cambria Math"/>
                                <a:ea typeface="Cambria Math"/>
                                <a:sym typeface="Symbol"/>
                              </a:rPr>
                              <m:t>𝑖</m:t>
                            </m:r>
                          </m:sub>
                        </m:sSub>
                      </m:e>
                    </m:d>
                    <m:d>
                      <m:dPr>
                        <m:begChr m:val="⟨"/>
                        <m:endChr m:val="⟩"/>
                        <m:ctrlPr>
                          <a:rPr lang="de-DE" altLang="de-DE" sz="1800" i="1" smtClean="0">
                            <a:latin typeface="Cambria Math"/>
                            <a:ea typeface="Cambria Math"/>
                            <a:sym typeface="Symbol"/>
                          </a:rPr>
                        </m:ctrlPr>
                      </m:dPr>
                      <m:e>
                        <m:sSub>
                          <m:sSubPr>
                            <m:ctrlPr>
                              <a:rPr lang="de-DE" altLang="de-DE" sz="1800" i="1" smtClean="0">
                                <a:latin typeface="Cambria Math"/>
                                <a:ea typeface="Cambria Math"/>
                                <a:sym typeface="Symbol"/>
                              </a:rPr>
                            </m:ctrlPr>
                          </m:sSubPr>
                          <m:e>
                            <m:r>
                              <a:rPr lang="de-DE" altLang="de-DE" sz="1800" b="0" i="1" smtClean="0">
                                <a:latin typeface="Cambria Math"/>
                                <a:ea typeface="Cambria Math"/>
                                <a:sym typeface="Symbol"/>
                              </a:rPr>
                              <m:t>𝑥</m:t>
                            </m:r>
                          </m:e>
                          <m:sub>
                            <m:r>
                              <a:rPr lang="de-DE" altLang="de-DE" sz="1800" b="0" i="1" smtClean="0">
                                <a:latin typeface="Cambria Math"/>
                                <a:ea typeface="Cambria Math"/>
                                <a:sym typeface="Symbol"/>
                              </a:rPr>
                              <m:t>𝑗</m:t>
                            </m:r>
                          </m:sub>
                        </m:sSub>
                      </m:e>
                    </m:d>
                  </m:oMath>
                </a14:m>
                <a:endParaRPr lang="de-DE" altLang="de-DE" sz="1800" dirty="0" smtClean="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trouble</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new</a:t>
                </a:r>
                <a:r>
                  <a:rPr lang="de-DE" altLang="de-DE" sz="1800" dirty="0" smtClean="0">
                    <a:ea typeface="Cambria Math"/>
                    <a:sym typeface="Symbol"/>
                  </a:rPr>
                  <a:t> </a:t>
                </a:r>
                <a:r>
                  <a:rPr lang="de-DE" altLang="de-DE" sz="1800" dirty="0" err="1" smtClean="0">
                    <a:ea typeface="Cambria Math"/>
                    <a:sym typeface="Symbol"/>
                  </a:rPr>
                  <a:t>eq</a:t>
                </a:r>
                <a:r>
                  <a:rPr lang="de-DE" altLang="de-DE" sz="1800" dirty="0" smtClean="0">
                    <a:ea typeface="Cambria Math"/>
                    <a:sym typeface="Symbol"/>
                  </a:rPr>
                  <a:t>. </a:t>
                </a:r>
                <a:r>
                  <a:rPr lang="de-DE" altLang="de-DE" sz="1800" dirty="0" err="1">
                    <a:ea typeface="Cambria Math"/>
                    <a:sym typeface="Symbol"/>
                  </a:rPr>
                  <a:t>i</a:t>
                </a:r>
                <a:r>
                  <a:rPr lang="de-DE" altLang="de-DE" sz="1800" dirty="0" err="1" smtClean="0">
                    <a:ea typeface="Cambria Math"/>
                    <a:sym typeface="Symbol"/>
                  </a:rPr>
                  <a:t>s</a:t>
                </a:r>
                <a:r>
                  <a:rPr lang="de-DE" altLang="de-DE" sz="1800" dirty="0" smtClean="0">
                    <a:ea typeface="Cambria Math"/>
                    <a:sym typeface="Symbol"/>
                  </a:rPr>
                  <a:t> </a:t>
                </a:r>
                <a:r>
                  <a:rPr lang="de-DE" altLang="de-DE" sz="1800" dirty="0" err="1" smtClean="0">
                    <a:ea typeface="Cambria Math"/>
                    <a:sym typeface="Symbol"/>
                  </a:rPr>
                  <a:t>that</a:t>
                </a:r>
                <a:r>
                  <a:rPr lang="de-DE" altLang="de-DE" sz="1800" dirty="0" smtClean="0">
                    <a:ea typeface="Cambria Math"/>
                    <a:sym typeface="Symbol"/>
                  </a:rPr>
                  <a:t> </a:t>
                </a:r>
                <a:r>
                  <a:rPr lang="de-DE" altLang="de-DE" sz="1800" dirty="0" err="1" smtClean="0">
                    <a:ea typeface="Cambria Math"/>
                    <a:sym typeface="Symbol"/>
                  </a:rPr>
                  <a:t>we</a:t>
                </a:r>
                <a:r>
                  <a:rPr lang="de-DE" altLang="de-DE" sz="1800" dirty="0" smtClean="0">
                    <a:ea typeface="Cambria Math"/>
                    <a:sym typeface="Symbol"/>
                  </a:rPr>
                  <a:t> </a:t>
                </a:r>
                <a:r>
                  <a:rPr lang="de-DE" altLang="de-DE" sz="1800" dirty="0" err="1" smtClean="0">
                    <a:ea typeface="Cambria Math"/>
                    <a:sym typeface="Symbol"/>
                  </a:rPr>
                  <a:t>cannot</a:t>
                </a:r>
                <a:r>
                  <a:rPr lang="de-DE" altLang="de-DE" sz="1800" dirty="0" smtClean="0">
                    <a:ea typeface="Cambria Math"/>
                    <a:sym typeface="Symbol"/>
                  </a:rPr>
                  <a:t> </a:t>
                </a:r>
                <a:r>
                  <a:rPr lang="de-DE" altLang="de-DE" sz="1800" dirty="0" err="1" smtClean="0">
                    <a:ea typeface="Cambria Math"/>
                    <a:sym typeface="Symbol"/>
                  </a:rPr>
                  <a:t>solve</a:t>
                </a:r>
                <a:r>
                  <a:rPr lang="de-DE" altLang="de-DE" sz="1800" dirty="0" smtClean="0">
                    <a:ea typeface="Cambria Math"/>
                    <a:sym typeface="Symbol"/>
                  </a:rPr>
                  <a:t> </a:t>
                </a: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directly</a:t>
                </a:r>
                <a:r>
                  <a:rPr lang="de-DE" altLang="de-DE" sz="1800" dirty="0" smtClean="0">
                    <a:ea typeface="Cambria Math"/>
                    <a:sym typeface="Symbol"/>
                  </a:rPr>
                  <a:t> </a:t>
                </a:r>
                <a:r>
                  <a:rPr lang="de-DE" altLang="de-DE" sz="1800" dirty="0" err="1" smtClean="0">
                    <a:ea typeface="Cambria Math"/>
                    <a:sym typeface="Symbol"/>
                  </a:rPr>
                  <a:t>because</a:t>
                </a:r>
                <a:r>
                  <a:rPr lang="de-DE" altLang="de-DE" sz="1800" dirty="0" smtClean="0">
                    <a:ea typeface="Cambria Math"/>
                    <a:sym typeface="Symbol"/>
                  </a:rPr>
                  <a:t> </a:t>
                </a:r>
              </a:p>
              <a:p>
                <a:pPr eaLnBrk="1" hangingPunct="1">
                  <a:lnSpc>
                    <a:spcPct val="120000"/>
                  </a:lnSpc>
                  <a:spcBef>
                    <a:spcPct val="0"/>
                  </a:spcBef>
                  <a:buNone/>
                </a:pPr>
                <a:r>
                  <a:rPr lang="de-DE" altLang="de-DE" sz="1800" dirty="0" err="1" smtClean="0">
                    <a:ea typeface="Cambria Math"/>
                    <a:sym typeface="Symbol"/>
                  </a:rPr>
                  <a:t>it</a:t>
                </a:r>
                <a:r>
                  <a:rPr lang="de-DE" altLang="de-DE" sz="1800" dirty="0" smtClean="0">
                    <a:ea typeface="Cambria Math"/>
                    <a:sym typeface="Symbol"/>
                  </a:rPr>
                  <a:t> </a:t>
                </a:r>
                <a:r>
                  <a:rPr lang="de-DE" altLang="de-DE" sz="1800" dirty="0" err="1" smtClean="0">
                    <a:ea typeface="Cambria Math"/>
                    <a:sym typeface="Symbol"/>
                  </a:rPr>
                  <a:t>contains</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unkown</a:t>
                </a:r>
                <a:r>
                  <a:rPr lang="de-DE" altLang="de-DE" sz="1800" dirty="0" smtClean="0">
                    <a:ea typeface="Cambria Math"/>
                    <a:sym typeface="Symbol"/>
                  </a:rPr>
                  <a:t> </a:t>
                </a:r>
                <a:r>
                  <a:rPr lang="de-DE" altLang="de-DE" sz="1800" dirty="0" err="1" smtClean="0">
                    <a:ea typeface="Cambria Math"/>
                    <a:sym typeface="Symbol"/>
                  </a:rPr>
                  <a:t>quantity</a:t>
                </a:r>
                <a:r>
                  <a:rPr lang="de-DE" altLang="de-DE" sz="1800" dirty="0" smtClean="0">
                    <a:ea typeface="Cambria Math"/>
                    <a:sym typeface="Symbol"/>
                  </a:rPr>
                  <a:t> </a:t>
                </a:r>
                <a14:m>
                  <m:oMath xmlns:m="http://schemas.openxmlformats.org/officeDocument/2006/math">
                    <m:d>
                      <m:dPr>
                        <m:begChr m:val="⟨"/>
                        <m:endChr m:val="⟩"/>
                        <m:ctrlPr>
                          <a:rPr lang="de-DE" altLang="de-DE" sz="1800" i="1">
                            <a:latin typeface="Cambria Math"/>
                            <a:ea typeface="Cambria Math"/>
                            <a:sym typeface="Symbol"/>
                          </a:rPr>
                        </m:ctrlPr>
                      </m:dPr>
                      <m:e>
                        <m:sSub>
                          <m:sSubPr>
                            <m:ctrlPr>
                              <a:rPr lang="de-DE" altLang="de-DE" sz="1800" i="1">
                                <a:latin typeface="Cambria Math"/>
                                <a:ea typeface="Cambria Math"/>
                                <a:sym typeface="Symbol"/>
                              </a:rPr>
                            </m:ctrlPr>
                          </m:sSubPr>
                          <m:e>
                            <m:r>
                              <a:rPr lang="de-DE" altLang="de-DE" sz="1800" i="1">
                                <a:latin typeface="Cambria Math"/>
                                <a:ea typeface="Cambria Math"/>
                                <a:sym typeface="Symbol"/>
                              </a:rPr>
                              <m:t>𝑠</m:t>
                            </m:r>
                          </m:e>
                          <m:sub>
                            <m:r>
                              <a:rPr lang="de-DE" altLang="de-DE" sz="1800" i="1">
                                <a:latin typeface="Cambria Math"/>
                                <a:ea typeface="Cambria Math"/>
                                <a:sym typeface="Symbol"/>
                              </a:rPr>
                              <m:t>𝑖</m:t>
                            </m:r>
                          </m:sub>
                        </m:sSub>
                        <m:sSub>
                          <m:sSubPr>
                            <m:ctrlPr>
                              <a:rPr lang="de-DE" altLang="de-DE" sz="1800" i="1">
                                <a:latin typeface="Cambria Math"/>
                                <a:ea typeface="Cambria Math"/>
                                <a:sym typeface="Symbol"/>
                              </a:rPr>
                            </m:ctrlPr>
                          </m:sSubPr>
                          <m:e>
                            <m:r>
                              <a:rPr lang="de-DE" altLang="de-DE" sz="1800" i="1">
                                <a:latin typeface="Cambria Math"/>
                                <a:ea typeface="Cambria Math"/>
                                <a:sym typeface="Symbol"/>
                              </a:rPr>
                              <m:t>𝑥</m:t>
                            </m:r>
                          </m:e>
                          <m:sub>
                            <m:r>
                              <a:rPr lang="de-DE" altLang="de-DE" sz="1800" i="1">
                                <a:latin typeface="Cambria Math"/>
                                <a:ea typeface="Cambria Math"/>
                                <a:sym typeface="Symbol"/>
                              </a:rPr>
                              <m:t>𝑗</m:t>
                            </m:r>
                          </m:sub>
                        </m:sSub>
                      </m:e>
                    </m:d>
                  </m:oMath>
                </a14:m>
                <a:r>
                  <a:rPr lang="de-DE" altLang="de-DE" sz="1800" dirty="0" smtClean="0">
                    <a:ea typeface="Cambria Math"/>
                    <a:sym typeface="Symbol"/>
                  </a:rPr>
                  <a:t>. </a:t>
                </a:r>
                <a:endParaRPr lang="de-DE" altLang="de-DE" sz="1800" dirty="0">
                  <a:ea typeface="Cambria Math"/>
                  <a:sym typeface="Symbol"/>
                </a:endParaRPr>
              </a:p>
            </p:txBody>
          </p:sp>
        </mc:Choice>
        <mc:Fallback xmlns="">
          <p:sp>
            <p:nvSpPr>
              <p:cNvPr id="15364" name="Text Box 4"/>
              <p:cNvSpPr txBox="1">
                <a:spLocks noRot="1" noChangeAspect="1" noMove="1" noResize="1" noEditPoints="1" noAdjustHandles="1" noChangeArrowheads="1" noChangeShapeType="1" noTextEdit="1"/>
              </p:cNvSpPr>
              <p:nvPr/>
            </p:nvSpPr>
            <p:spPr bwMode="auto">
              <a:xfrm>
                <a:off x="179512" y="658813"/>
                <a:ext cx="8713663" cy="4611262"/>
              </a:xfrm>
              <a:prstGeom prst="rect">
                <a:avLst/>
              </a:prstGeom>
              <a:blipFill rotWithShape="1">
                <a:blip r:embed="rId2"/>
                <a:stretch>
                  <a:fillRect l="-559" b="-5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8</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637383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5" y="188913"/>
            <a:ext cx="8928992" cy="360362"/>
          </a:xfrm>
        </p:spPr>
        <p:txBody>
          <a:bodyPr/>
          <a:lstStyle/>
          <a:p>
            <a:pPr eaLnBrk="1" hangingPunct="1"/>
            <a:r>
              <a:rPr lang="de-DE" altLang="de-DE" dirty="0" smtClean="0">
                <a:ea typeface="ＭＳ Ｐゴシック" pitchFamily="34" charset="-128"/>
              </a:rPr>
              <a:t>Pair </a:t>
            </a:r>
            <a:r>
              <a:rPr lang="de-DE" altLang="de-DE" dirty="0" err="1" smtClean="0">
                <a:ea typeface="ＭＳ Ｐゴシック" pitchFamily="34" charset="-128"/>
              </a:rPr>
              <a:t>approximations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mc:AlternateContent xmlns:mc="http://schemas.openxmlformats.org/markup-compatibility/2006">
        <mc:Choice xmlns:a14="http://schemas.microsoft.com/office/drawing/2010/main" Requires="a14">
          <p:sp>
            <p:nvSpPr>
              <p:cNvPr id="15364" name="Text Box 4"/>
              <p:cNvSpPr txBox="1">
                <a:spLocks noChangeArrowheads="1"/>
              </p:cNvSpPr>
              <p:nvPr/>
            </p:nvSpPr>
            <p:spPr bwMode="auto">
              <a:xfrm>
                <a:off x="323850" y="658813"/>
                <a:ext cx="8569325" cy="4645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None/>
                </a:pPr>
                <a:r>
                  <a:rPr lang="de-DE" altLang="de-DE" sz="1800" dirty="0" smtClean="0">
                    <a:ea typeface="Cambria Math"/>
                    <a:sym typeface="Symbol"/>
                  </a:rPr>
                  <a:t>-&gt; </a:t>
                </a:r>
                <a:r>
                  <a:rPr lang="de-DE" altLang="de-DE" sz="1800" dirty="0" err="1">
                    <a:ea typeface="Cambria Math"/>
                    <a:sym typeface="Symbol"/>
                  </a:rPr>
                  <a:t>w</a:t>
                </a:r>
                <a:r>
                  <a:rPr lang="de-DE" altLang="de-DE" sz="1800" dirty="0" err="1" smtClean="0">
                    <a:ea typeface="Cambria Math"/>
                    <a:sym typeface="Symbol"/>
                  </a:rPr>
                  <a:t>e</a:t>
                </a:r>
                <a:r>
                  <a:rPr lang="de-DE" altLang="de-DE" sz="1800" dirty="0" smtClean="0">
                    <a:ea typeface="Cambria Math"/>
                    <a:sym typeface="Symbol"/>
                  </a:rPr>
                  <a:t> </a:t>
                </a:r>
                <a:r>
                  <a:rPr lang="de-DE" altLang="de-DE" sz="1800" dirty="0" err="1" smtClean="0">
                    <a:ea typeface="Cambria Math"/>
                    <a:sym typeface="Symbol"/>
                  </a:rPr>
                  <a:t>need</a:t>
                </a:r>
                <a:r>
                  <a:rPr lang="de-DE" altLang="de-DE" sz="1800" dirty="0" smtClean="0">
                    <a:ea typeface="Cambria Math"/>
                    <a:sym typeface="Symbol"/>
                  </a:rPr>
                  <a:t> an expression for </a:t>
                </a:r>
                <a14:m>
                  <m:oMath xmlns:m="http://schemas.openxmlformats.org/officeDocument/2006/math">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r>
                              <a:rPr lang="de-DE" altLang="de-DE" sz="2000" i="1">
                                <a:latin typeface="Cambria Math"/>
                                <a:ea typeface="Cambria Math"/>
                                <a:sym typeface="Symbol"/>
                              </a:rPr>
                              <m:t>𝑥</m:t>
                            </m:r>
                          </m:e>
                          <m:sub>
                            <m:r>
                              <a:rPr lang="de-DE" altLang="de-DE" sz="2000" i="1">
                                <a:latin typeface="Cambria Math"/>
                                <a:ea typeface="Cambria Math"/>
                                <a:sym typeface="Symbol"/>
                              </a:rPr>
                              <m:t>𝑗</m:t>
                            </m:r>
                          </m:sub>
                        </m:sSub>
                      </m:e>
                    </m:d>
                  </m:oMath>
                </a14:m>
                <a:r>
                  <a:rPr lang="de-DE" altLang="de-DE" sz="2000" dirty="0" smtClean="0">
                    <a:ea typeface="Cambria Math"/>
                    <a:sym typeface="Symbol"/>
                  </a:rPr>
                  <a:t>. </a:t>
                </a:r>
                <a:endParaRPr lang="de-DE" altLang="de-DE" sz="2000" dirty="0">
                  <a:ea typeface="Cambria Math"/>
                  <a:sym typeface="Symbol"/>
                </a:endParaRPr>
              </a:p>
              <a:p>
                <a:pPr eaLnBrk="1" hangingPunct="1">
                  <a:lnSpc>
                    <a:spcPct val="120000"/>
                  </a:lnSpc>
                  <a:spcBef>
                    <a:spcPct val="0"/>
                  </a:spcBef>
                  <a:buNone/>
                </a:pP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To</a:t>
                </a:r>
                <a:r>
                  <a:rPr lang="de-DE" altLang="de-DE" sz="1800" dirty="0" smtClean="0">
                    <a:ea typeface="Cambria Math"/>
                    <a:sym typeface="Symbol"/>
                  </a:rPr>
                  <a:t> </a:t>
                </a:r>
                <a:r>
                  <a:rPr lang="de-DE" altLang="de-DE" sz="1800" dirty="0" err="1" smtClean="0">
                    <a:ea typeface="Cambria Math"/>
                    <a:sym typeface="Symbol"/>
                  </a:rPr>
                  <a:t>reach</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a:t>
                </a:r>
                <a:r>
                  <a:rPr lang="de-DE" altLang="de-DE" sz="1800" dirty="0" err="1" smtClean="0">
                    <a:ea typeface="Cambria Math"/>
                    <a:sym typeface="Symbol"/>
                  </a:rPr>
                  <a:t>state</a:t>
                </a:r>
                <a:r>
                  <a:rPr lang="de-DE" altLang="de-DE" sz="1800" dirty="0" smtClean="0">
                    <a:ea typeface="Cambria Math"/>
                    <a:sym typeface="Symbol"/>
                  </a:rPr>
                  <a:t> </a:t>
                </a:r>
                <a:r>
                  <a:rPr lang="de-DE" altLang="de-DE" sz="1800" dirty="0" err="1" smtClean="0">
                    <a:ea typeface="Cambria Math"/>
                    <a:sym typeface="Symbol"/>
                  </a:rPr>
                  <a:t>where</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susceptible</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i="1" dirty="0" smtClean="0">
                    <a:ea typeface="Cambria Math"/>
                    <a:sym typeface="Symbol"/>
                  </a:rPr>
                  <a:t>j </a:t>
                </a:r>
                <a:r>
                  <a:rPr lang="de-DE" altLang="de-DE" sz="1800" dirty="0" smtClean="0">
                    <a:ea typeface="Cambria Math"/>
                    <a:sym typeface="Symbol"/>
                  </a:rPr>
                  <a:t>must </a:t>
                </a:r>
                <a:r>
                  <a:rPr lang="de-DE" altLang="de-DE" sz="1800" dirty="0" err="1" smtClean="0">
                    <a:ea typeface="Cambria Math"/>
                    <a:sym typeface="Symbol"/>
                  </a:rPr>
                  <a:t>have</a:t>
                </a:r>
                <a:r>
                  <a:rPr lang="de-DE" altLang="de-DE" sz="1800" dirty="0" smtClean="0">
                    <a:ea typeface="Cambria Math"/>
                    <a:sym typeface="Symbol"/>
                  </a:rPr>
                  <a:t> </a:t>
                </a:r>
                <a:r>
                  <a:rPr lang="de-DE" altLang="de-DE" sz="1800" dirty="0" err="1" smtClean="0">
                    <a:ea typeface="Cambria Math"/>
                    <a:sym typeface="Symbol"/>
                  </a:rPr>
                  <a:t>been</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by</a:t>
                </a:r>
                <a:r>
                  <a:rPr lang="de-DE" altLang="de-DE" sz="1800" dirty="0" smtClean="0">
                    <a:ea typeface="Cambria Math"/>
                    <a:sym typeface="Symbol"/>
                  </a:rPr>
                  <a:t> </a:t>
                </a:r>
                <a:r>
                  <a:rPr lang="de-DE" altLang="de-DE" sz="1800" dirty="0" err="1" smtClean="0">
                    <a:ea typeface="Cambria Math"/>
                    <a:sym typeface="Symbol"/>
                  </a:rPr>
                  <a:t>another</a:t>
                </a:r>
                <a:r>
                  <a:rPr lang="de-DE" altLang="de-DE" sz="1800" dirty="0" smtClean="0">
                    <a:ea typeface="Cambria Math"/>
                    <a:sym typeface="Symbol"/>
                  </a:rPr>
                  <a:t> </a:t>
                </a:r>
                <a:r>
                  <a:rPr lang="de-DE" altLang="de-DE" sz="1800" dirty="0" err="1" smtClean="0">
                    <a:ea typeface="Cambria Math"/>
                    <a:sym typeface="Symbol"/>
                  </a:rPr>
                  <a:t>neighboring</a:t>
                </a:r>
                <a:r>
                  <a:rPr lang="de-DE" altLang="de-DE" sz="1800" dirty="0" smtClean="0">
                    <a:ea typeface="Cambria Math"/>
                    <a:sym typeface="Symbol"/>
                  </a:rPr>
                  <a:t> </a:t>
                </a:r>
                <a:r>
                  <a:rPr lang="de-DE" altLang="de-DE" sz="1800" dirty="0" err="1" smtClean="0">
                    <a:ea typeface="Cambria Math"/>
                    <a:sym typeface="Symbol"/>
                  </a:rPr>
                  <a:t>vertex</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smtClean="0">
                    <a:ea typeface="Cambria Math"/>
                    <a:sym typeface="Symbol"/>
                  </a:rPr>
                  <a:t>The </a:t>
                </a:r>
                <a:r>
                  <a:rPr lang="de-DE" altLang="de-DE" sz="1800" dirty="0" err="1" smtClean="0">
                    <a:ea typeface="Cambria Math"/>
                    <a:sym typeface="Symbol"/>
                  </a:rPr>
                  <a:t>probability</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such a </a:t>
                </a:r>
                <a:r>
                  <a:rPr lang="de-DE" altLang="de-DE" sz="1800" dirty="0" err="1" smtClean="0">
                    <a:ea typeface="Cambria Math"/>
                    <a:sym typeface="Symbol"/>
                  </a:rPr>
                  <a:t>previous</a:t>
                </a:r>
                <a:r>
                  <a:rPr lang="de-DE" altLang="de-DE" sz="1800" dirty="0" smtClean="0">
                    <a:ea typeface="Cambria Math"/>
                    <a:sym typeface="Symbol"/>
                  </a:rPr>
                  <a:t> </a:t>
                </a:r>
                <a:r>
                  <a:rPr lang="de-DE" altLang="de-DE" sz="1800" dirty="0" err="1" smtClean="0">
                    <a:ea typeface="Cambria Math"/>
                    <a:sym typeface="Symbol"/>
                  </a:rPr>
                  <a:t>configuration</a:t>
                </a:r>
                <a:r>
                  <a:rPr lang="de-DE" altLang="de-DE" sz="1800" dirty="0" smtClean="0">
                    <a:ea typeface="Cambria Math"/>
                    <a:sym typeface="Symbol"/>
                  </a:rPr>
                  <a:t> </a:t>
                </a:r>
                <a:r>
                  <a:rPr lang="de-DE" altLang="de-DE" sz="1800" dirty="0" err="1" smtClean="0">
                    <a:ea typeface="Cambria Math"/>
                    <a:sym typeface="Symbol"/>
                  </a:rPr>
                  <a:t>where</a:t>
                </a:r>
                <a:r>
                  <a:rPr lang="de-DE" altLang="de-DE" sz="1800" dirty="0" smtClean="0">
                    <a:ea typeface="Cambria Math"/>
                    <a:sym typeface="Symbol"/>
                  </a:rPr>
                  <a:t> </a:t>
                </a:r>
                <a:r>
                  <a:rPr lang="de-DE" altLang="de-DE" sz="1800" i="1" dirty="0" smtClean="0">
                    <a:ea typeface="Cambria Math"/>
                    <a:sym typeface="Symbol"/>
                  </a:rPr>
                  <a:t>i</a:t>
                </a:r>
                <a:r>
                  <a:rPr lang="de-DE" altLang="de-DE" sz="1800" dirty="0" smtClean="0">
                    <a:ea typeface="Cambria Math"/>
                    <a:sym typeface="Symbol"/>
                  </a:rPr>
                  <a:t> </a:t>
                </a: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j </a:t>
                </a:r>
                <a:r>
                  <a:rPr lang="de-DE" altLang="de-DE" sz="1800" dirty="0" smtClean="0">
                    <a:ea typeface="Cambria Math"/>
                    <a:sym typeface="Symbol"/>
                  </a:rPr>
                  <a:t> </a:t>
                </a:r>
                <a:r>
                  <a:rPr lang="de-DE" altLang="de-DE" sz="1800" dirty="0" err="1" smtClean="0">
                    <a:ea typeface="Cambria Math"/>
                    <a:sym typeface="Symbol"/>
                  </a:rPr>
                  <a:t>are</a:t>
                </a:r>
                <a:r>
                  <a:rPr lang="de-DE" altLang="de-DE" sz="1800" dirty="0" smtClean="0">
                    <a:ea typeface="Cambria Math"/>
                    <a:sym typeface="Symbol"/>
                  </a:rPr>
                  <a:t> </a:t>
                </a:r>
                <a:r>
                  <a:rPr lang="de-DE" altLang="de-DE" sz="1800" dirty="0" err="1" smtClean="0">
                    <a:ea typeface="Cambria Math"/>
                    <a:sym typeface="Symbol"/>
                  </a:rPr>
                  <a:t>susceptible</a:t>
                </a:r>
                <a:r>
                  <a:rPr lang="de-DE" altLang="de-DE" sz="1800" dirty="0" smtClean="0">
                    <a:ea typeface="Cambria Math"/>
                    <a:sym typeface="Symbol"/>
                  </a:rPr>
                  <a:t> </a:t>
                </a:r>
                <a:endParaRPr lang="de-DE" altLang="de-DE" sz="1800" dirty="0" smtClean="0">
                  <a:ea typeface="Cambria Math"/>
                  <a:sym typeface="Symbol"/>
                </a:endParaRPr>
              </a:p>
              <a:p>
                <a:pPr eaLnBrk="1" hangingPunct="1">
                  <a:lnSpc>
                    <a:spcPct val="120000"/>
                  </a:lnSpc>
                  <a:spcBef>
                    <a:spcPct val="0"/>
                  </a:spcBef>
                  <a:buNone/>
                </a:pPr>
                <a:r>
                  <a:rPr lang="de-DE" altLang="de-DE" sz="1800" dirty="0" err="1" smtClean="0">
                    <a:ea typeface="Cambria Math"/>
                    <a:sym typeface="Symbol"/>
                  </a:rPr>
                  <a:t>and</a:t>
                </a:r>
                <a:r>
                  <a:rPr lang="de-DE" altLang="de-DE" sz="1800" dirty="0" smtClean="0">
                    <a:ea typeface="Cambria Math"/>
                    <a:sym typeface="Symbol"/>
                  </a:rPr>
                  <a:t> </a:t>
                </a:r>
                <a:r>
                  <a:rPr lang="de-DE" altLang="de-DE" sz="1800" i="1" dirty="0" smtClean="0">
                    <a:ea typeface="Cambria Math"/>
                    <a:sym typeface="Symbol"/>
                  </a:rPr>
                  <a:t>k </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is</a:t>
                </a:r>
                <a:r>
                  <a:rPr lang="de-DE" altLang="de-DE" sz="1800" dirty="0" smtClean="0">
                    <a:ea typeface="Cambria Math"/>
                    <a:sym typeface="Symbol"/>
                  </a:rPr>
                  <a:t> </a:t>
                </a:r>
                <a14:m>
                  <m:oMath xmlns:m="http://schemas.openxmlformats.org/officeDocument/2006/math">
                    <m:d>
                      <m:dPr>
                        <m:begChr m:val="⟨"/>
                        <m:endChr m:val="⟩"/>
                        <m:ctrlPr>
                          <a:rPr lang="de-DE" altLang="de-DE" sz="2000" i="1">
                            <a:latin typeface="Cambria Math"/>
                            <a:ea typeface="Cambria Math"/>
                            <a:sym typeface="Symbol"/>
                          </a:rPr>
                        </m:ctrlPr>
                      </m:dPr>
                      <m:e>
                        <m:sSub>
                          <m:sSubPr>
                            <m:ctrlPr>
                              <a:rPr lang="de-DE" altLang="de-DE" sz="2000" i="1">
                                <a:latin typeface="Cambria Math"/>
                                <a:ea typeface="Cambria Math"/>
                                <a:sym typeface="Symbol"/>
                              </a:rPr>
                            </m:ctrlPr>
                          </m:sSubPr>
                          <m:e>
                            <m:r>
                              <a:rPr lang="de-DE" altLang="de-DE" sz="2000" i="1">
                                <a:latin typeface="Cambria Math"/>
                                <a:ea typeface="Cambria Math"/>
                                <a:sym typeface="Symbol"/>
                              </a:rPr>
                              <m:t>𝑠</m:t>
                            </m:r>
                          </m:e>
                          <m:sub>
                            <m:r>
                              <a:rPr lang="de-DE" altLang="de-DE" sz="2000" i="1">
                                <a:latin typeface="Cambria Math"/>
                                <a:ea typeface="Cambria Math"/>
                                <a:sym typeface="Symbol"/>
                              </a:rPr>
                              <m:t>𝑖</m:t>
                            </m:r>
                          </m:sub>
                        </m:sSub>
                        <m:sSub>
                          <m:sSubPr>
                            <m:ctrlPr>
                              <a:rPr lang="de-DE" altLang="de-DE" sz="2000" i="1">
                                <a:latin typeface="Cambria Math"/>
                                <a:ea typeface="Cambria Math"/>
                                <a:sym typeface="Symbol"/>
                              </a:rPr>
                            </m:ctrlPr>
                          </m:sSubPr>
                          <m:e>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𝑠</m:t>
                                </m:r>
                              </m:e>
                              <m:sub>
                                <m:r>
                                  <a:rPr lang="de-DE" altLang="de-DE" sz="2000" b="0" i="1" smtClean="0">
                                    <a:latin typeface="Cambria Math"/>
                                    <a:ea typeface="Cambria Math"/>
                                    <a:sym typeface="Symbol"/>
                                  </a:rPr>
                                  <m:t>𝑗</m:t>
                                </m:r>
                              </m:sub>
                            </m:sSub>
                            <m:r>
                              <a:rPr lang="de-DE" altLang="de-DE" sz="2000" i="1">
                                <a:latin typeface="Cambria Math"/>
                                <a:ea typeface="Cambria Math"/>
                                <a:sym typeface="Symbol"/>
                              </a:rPr>
                              <m:t>𝑥</m:t>
                            </m:r>
                          </m:e>
                          <m:sub>
                            <m:r>
                              <a:rPr lang="de-DE" altLang="de-DE" sz="2000" b="0" i="1" smtClean="0">
                                <a:latin typeface="Cambria Math"/>
                                <a:ea typeface="Cambria Math"/>
                                <a:sym typeface="Symbol"/>
                              </a:rPr>
                              <m:t>𝑘</m:t>
                            </m:r>
                          </m:sub>
                        </m:sSub>
                      </m:e>
                    </m:d>
                  </m:oMath>
                </a14:m>
                <a:r>
                  <a:rPr lang="de-DE" altLang="de-DE" sz="2000" dirty="0">
                    <a:ea typeface="Cambria Math"/>
                    <a:sym typeface="Symbol"/>
                  </a:rPr>
                  <a:t>.</a:t>
                </a:r>
                <a:endParaRPr lang="de-DE" altLang="de-DE" sz="2000" dirty="0" smtClean="0">
                  <a:ea typeface="Cambria Math"/>
                  <a:sym typeface="Symbol"/>
                </a:endParaRP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When</a:t>
                </a:r>
                <a:r>
                  <a:rPr lang="de-DE" altLang="de-DE" sz="1800" dirty="0" smtClean="0">
                    <a:ea typeface="Cambria Math"/>
                    <a:sym typeface="Symbol"/>
                  </a:rPr>
                  <a:t> </a:t>
                </a:r>
                <a:r>
                  <a:rPr lang="de-DE" altLang="de-DE" sz="1800" dirty="0" err="1" smtClean="0">
                    <a:ea typeface="Cambria Math"/>
                    <a:sym typeface="Symbol"/>
                  </a:rPr>
                  <a:t>starting</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a:t>
                </a:r>
                <a:r>
                  <a:rPr lang="de-DE" altLang="de-DE" sz="1800" dirty="0" err="1" smtClean="0">
                    <a:ea typeface="Cambria Math"/>
                    <a:sym typeface="Symbol"/>
                  </a:rPr>
                  <a:t>this</a:t>
                </a:r>
                <a:r>
                  <a:rPr lang="de-DE" altLang="de-DE" sz="1800" dirty="0" smtClean="0">
                    <a:ea typeface="Cambria Math"/>
                    <a:sym typeface="Symbol"/>
                  </a:rPr>
                  <a:t> </a:t>
                </a:r>
                <a:r>
                  <a:rPr lang="de-DE" altLang="de-DE" sz="1800" dirty="0" err="1" smtClean="0">
                    <a:ea typeface="Cambria Math"/>
                    <a:sym typeface="Symbol"/>
                  </a:rPr>
                  <a:t>configuration</a:t>
                </a:r>
                <a:r>
                  <a:rPr lang="de-DE" altLang="de-DE" sz="1800" dirty="0" smtClean="0">
                    <a:ea typeface="Cambria Math"/>
                    <a:sym typeface="Symbol"/>
                  </a:rPr>
                  <a:t>, </a:t>
                </a:r>
                <a:r>
                  <a:rPr lang="de-DE" altLang="de-DE" sz="1800" i="1" dirty="0" smtClean="0">
                    <a:ea typeface="Cambria Math"/>
                    <a:sym typeface="Symbol"/>
                  </a:rPr>
                  <a:t>j</a:t>
                </a:r>
                <a:r>
                  <a:rPr lang="de-DE" altLang="de-DE" sz="1800" dirty="0" smtClean="0">
                    <a:ea typeface="Cambria Math"/>
                    <a:sym typeface="Symbol"/>
                  </a:rPr>
                  <a:t> will </a:t>
                </a:r>
                <a:r>
                  <a:rPr lang="de-DE" altLang="de-DE" sz="1800" dirty="0" err="1" smtClean="0">
                    <a:ea typeface="Cambria Math"/>
                    <a:sym typeface="Symbol"/>
                  </a:rPr>
                  <a:t>become</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via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with</a:t>
                </a:r>
                <a:r>
                  <a:rPr lang="de-DE" altLang="de-DE" sz="1800" dirty="0" smtClean="0">
                    <a:ea typeface="Cambria Math"/>
                    <a:sym typeface="Symbol"/>
                  </a:rPr>
                  <a:t> rate .</a:t>
                </a:r>
              </a:p>
              <a:p>
                <a:pPr eaLnBrk="1" hangingPunct="1">
                  <a:lnSpc>
                    <a:spcPct val="120000"/>
                  </a:lnSpc>
                  <a:spcBef>
                    <a:spcPct val="0"/>
                  </a:spcBef>
                  <a:buNone/>
                </a:pPr>
                <a:endParaRPr lang="de-DE" altLang="de-DE" sz="1800" dirty="0">
                  <a:ea typeface="Cambria Math"/>
                  <a:sym typeface="Symbol"/>
                </a:endParaRPr>
              </a:p>
              <a:p>
                <a:pPr eaLnBrk="1" hangingPunct="1">
                  <a:lnSpc>
                    <a:spcPct val="120000"/>
                  </a:lnSpc>
                  <a:spcBef>
                    <a:spcPct val="0"/>
                  </a:spcBef>
                  <a:buNone/>
                </a:pPr>
                <a:r>
                  <a:rPr lang="de-DE" altLang="de-DE" sz="1800" dirty="0" err="1" smtClean="0">
                    <a:ea typeface="Cambria Math"/>
                    <a:sym typeface="Symbol"/>
                  </a:rPr>
                  <a:t>Summing</a:t>
                </a:r>
                <a:r>
                  <a:rPr lang="de-DE" altLang="de-DE" sz="1800" dirty="0" smtClean="0">
                    <a:ea typeface="Cambria Math"/>
                    <a:sym typeface="Symbol"/>
                  </a:rPr>
                  <a:t> </a:t>
                </a:r>
                <a:r>
                  <a:rPr lang="de-DE" altLang="de-DE" sz="1800" dirty="0" err="1" smtClean="0">
                    <a:ea typeface="Cambria Math"/>
                    <a:sym typeface="Symbol"/>
                  </a:rPr>
                  <a:t>over</a:t>
                </a:r>
                <a:r>
                  <a:rPr lang="de-DE" altLang="de-DE" sz="1800" dirty="0" smtClean="0">
                    <a:ea typeface="Cambria Math"/>
                    <a:sym typeface="Symbol"/>
                  </a:rPr>
                  <a:t> all </a:t>
                </a:r>
                <a:r>
                  <a:rPr lang="de-DE" altLang="de-DE" sz="1800" dirty="0" err="1" smtClean="0">
                    <a:ea typeface="Cambria Math"/>
                    <a:sym typeface="Symbol"/>
                  </a:rPr>
                  <a:t>neighbors</a:t>
                </a:r>
                <a:r>
                  <a:rPr lang="de-DE" altLang="de-DE" sz="1800" dirty="0" smtClean="0">
                    <a:ea typeface="Cambria Math"/>
                    <a:sym typeface="Symbol"/>
                  </a:rPr>
                  <a:t> </a:t>
                </a:r>
                <a:r>
                  <a:rPr lang="de-DE" altLang="de-DE" sz="1800" i="1" dirty="0" smtClean="0">
                    <a:ea typeface="Cambria Math"/>
                    <a:sym typeface="Symbol"/>
                  </a:rPr>
                  <a:t>k</a:t>
                </a:r>
                <a:r>
                  <a:rPr lang="de-DE" altLang="de-DE" sz="1800" dirty="0" smtClean="0">
                    <a:ea typeface="Cambria Math"/>
                    <a:sym typeface="Symbol"/>
                  </a:rPr>
                  <a:t> </a:t>
                </a:r>
                <a:r>
                  <a:rPr lang="de-DE" altLang="de-DE" sz="1800" dirty="0" err="1" smtClean="0">
                    <a:ea typeface="Cambria Math"/>
                    <a:sym typeface="Symbol"/>
                  </a:rPr>
                  <a:t>except</a:t>
                </a:r>
                <a:r>
                  <a:rPr lang="de-DE" altLang="de-DE" sz="1800" dirty="0" smtClean="0">
                    <a:ea typeface="Cambria Math"/>
                    <a:sym typeface="Symbol"/>
                  </a:rPr>
                  <a:t> </a:t>
                </a:r>
                <a:r>
                  <a:rPr lang="de-DE" altLang="de-DE" sz="1800" dirty="0" err="1" smtClean="0">
                    <a:ea typeface="Cambria Math"/>
                    <a:sym typeface="Symbol"/>
                  </a:rPr>
                  <a:t>for</a:t>
                </a:r>
                <a:r>
                  <a:rPr lang="de-DE" altLang="de-DE" sz="1800" dirty="0" smtClean="0">
                    <a:ea typeface="Cambria Math"/>
                    <a:sym typeface="Symbol"/>
                  </a:rPr>
                  <a:t> </a:t>
                </a:r>
                <a:r>
                  <a:rPr lang="de-DE" altLang="de-DE" sz="1800" i="1" dirty="0" smtClean="0">
                    <a:ea typeface="Cambria Math"/>
                    <a:sym typeface="Symbol"/>
                  </a:rPr>
                  <a:t>i, </a:t>
                </a:r>
                <a:r>
                  <a:rPr lang="de-DE" altLang="de-DE" sz="1800" dirty="0" smtClean="0">
                    <a:ea typeface="Cambria Math"/>
                    <a:sym typeface="Symbol"/>
                  </a:rPr>
                  <a:t> </a:t>
                </a:r>
                <a:r>
                  <a:rPr lang="de-DE" altLang="de-DE" sz="1800" dirty="0" err="1" smtClean="0">
                    <a:ea typeface="Cambria Math"/>
                    <a:sym typeface="Symbol"/>
                  </a:rPr>
                  <a:t>the</a:t>
                </a:r>
                <a:r>
                  <a:rPr lang="de-DE" altLang="de-DE" sz="1800" dirty="0" smtClean="0">
                    <a:ea typeface="Cambria Math"/>
                    <a:sym typeface="Symbol"/>
                  </a:rPr>
                  <a:t> total rate at </a:t>
                </a:r>
                <a:r>
                  <a:rPr lang="de-DE" altLang="de-DE" sz="1800" dirty="0" err="1" smtClean="0">
                    <a:ea typeface="Cambria Math"/>
                    <a:sym typeface="Symbol"/>
                  </a:rPr>
                  <a:t>which</a:t>
                </a:r>
                <a:r>
                  <a:rPr lang="de-DE" altLang="de-DE" sz="1800" dirty="0" smtClean="0">
                    <a:ea typeface="Cambria Math"/>
                    <a:sym typeface="Symbol"/>
                  </a:rPr>
                  <a:t> </a:t>
                </a:r>
                <a:r>
                  <a:rPr lang="de-DE" altLang="de-DE" sz="1800" i="1" dirty="0" smtClean="0">
                    <a:ea typeface="Cambria Math"/>
                    <a:sym typeface="Symbol"/>
                  </a:rPr>
                  <a:t>j </a:t>
                </a:r>
                <a:r>
                  <a:rPr lang="de-DE" altLang="de-DE" sz="1800" dirty="0" smtClean="0">
                    <a:ea typeface="Cambria Math"/>
                    <a:sym typeface="Symbol"/>
                  </a:rPr>
                  <a:t> </a:t>
                </a:r>
                <a:r>
                  <a:rPr lang="de-DE" altLang="de-DE" sz="1800" dirty="0" err="1" smtClean="0">
                    <a:ea typeface="Cambria Math"/>
                    <a:sym typeface="Symbol"/>
                  </a:rPr>
                  <a:t>becomes</a:t>
                </a:r>
                <a:r>
                  <a:rPr lang="de-DE" altLang="de-DE" sz="1800" dirty="0" smtClean="0">
                    <a:ea typeface="Cambria Math"/>
                    <a:sym typeface="Symbol"/>
                  </a:rPr>
                  <a:t> </a:t>
                </a:r>
                <a:r>
                  <a:rPr lang="de-DE" altLang="de-DE" sz="1800" dirty="0" err="1" smtClean="0">
                    <a:ea typeface="Cambria Math"/>
                    <a:sym typeface="Symbol"/>
                  </a:rPr>
                  <a:t>infected</a:t>
                </a:r>
                <a:r>
                  <a:rPr lang="de-DE" altLang="de-DE" sz="1800" dirty="0" smtClean="0">
                    <a:ea typeface="Cambria Math"/>
                    <a:sym typeface="Symbol"/>
                  </a:rPr>
                  <a:t> </a:t>
                </a:r>
                <a:r>
                  <a:rPr lang="de-DE" altLang="de-DE" sz="1800" dirty="0" err="1" smtClean="0">
                    <a:ea typeface="Cambria Math"/>
                    <a:sym typeface="Symbol"/>
                  </a:rPr>
                  <a:t>is</a:t>
                </a:r>
                <a:endParaRPr lang="de-DE" altLang="de-DE" sz="1800" dirty="0">
                  <a:ea typeface="Cambria Math"/>
                  <a:sym typeface="Symbol"/>
                </a:endParaRPr>
              </a:p>
              <a:p>
                <a:pPr algn="ctr" eaLnBrk="1" hangingPunct="1">
                  <a:lnSpc>
                    <a:spcPct val="120000"/>
                  </a:lnSpc>
                  <a:spcBef>
                    <a:spcPct val="0"/>
                  </a:spcBef>
                  <a:buNone/>
                </a:pPr>
                <a:r>
                  <a:rPr lang="de-DE" altLang="de-DE" sz="1800" dirty="0" smtClean="0">
                    <a:ea typeface="Cambria Math"/>
                    <a:sym typeface="Symbol"/>
                  </a:rPr>
                  <a:t>	</a:t>
                </a:r>
                <a14:m>
                  <m:oMath xmlns:m="http://schemas.openxmlformats.org/officeDocument/2006/math">
                    <m:r>
                      <a:rPr lang="de-DE" altLang="de-DE" sz="2000" i="1" smtClean="0">
                        <a:latin typeface="Cambria Math"/>
                        <a:ea typeface="Cambria Math"/>
                        <a:sym typeface="Symbol"/>
                      </a:rPr>
                      <m:t>𝛽</m:t>
                    </m:r>
                    <m:nary>
                      <m:naryPr>
                        <m:chr m:val="∑"/>
                        <m:supHide m:val="on"/>
                        <m:ctrlPr>
                          <a:rPr lang="de-DE" altLang="de-DE" sz="2000" i="1" smtClean="0">
                            <a:latin typeface="Cambria Math"/>
                            <a:ea typeface="Cambria Math"/>
                            <a:sym typeface="Symbol"/>
                          </a:rPr>
                        </m:ctrlPr>
                      </m:naryPr>
                      <m:sub>
                        <m:r>
                          <m:rPr>
                            <m:brk m:alnAt="7"/>
                          </m:rPr>
                          <a:rPr lang="de-DE" altLang="de-DE" sz="2000" b="0" i="1" smtClean="0">
                            <a:latin typeface="Cambria Math"/>
                            <a:ea typeface="Cambria Math"/>
                            <a:sym typeface="Symbol"/>
                          </a:rPr>
                          <m:t>𝑘</m:t>
                        </m:r>
                        <m:r>
                          <a:rPr lang="de-DE" altLang="de-DE" sz="2000" b="0" i="1" smtClean="0">
                            <a:latin typeface="Cambria Math"/>
                            <a:ea typeface="Cambria Math"/>
                            <a:sym typeface="Symbol"/>
                          </a:rPr>
                          <m:t>≠</m:t>
                        </m:r>
                        <m:r>
                          <a:rPr lang="de-DE" altLang="de-DE" sz="2000" b="0" i="1" smtClean="0">
                            <a:latin typeface="Cambria Math"/>
                            <a:ea typeface="Cambria Math"/>
                            <a:sym typeface="Symbol"/>
                          </a:rPr>
                          <m:t>𝑖</m:t>
                        </m:r>
                      </m:sub>
                      <m:sup/>
                      <m:e>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𝐴</m:t>
                            </m:r>
                          </m:e>
                          <m:sub>
                            <m:r>
                              <a:rPr lang="de-DE" altLang="de-DE" sz="2000" b="0" i="1" smtClean="0">
                                <a:latin typeface="Cambria Math"/>
                                <a:ea typeface="Cambria Math"/>
                                <a:sym typeface="Symbol"/>
                              </a:rPr>
                              <m:t>𝑗𝑘</m:t>
                            </m:r>
                          </m:sub>
                        </m:sSub>
                        <m:d>
                          <m:dPr>
                            <m:begChr m:val="⟨"/>
                            <m:endChr m:val="⟩"/>
                            <m:ctrlPr>
                              <a:rPr lang="de-DE" altLang="de-DE" sz="2000" i="1" smtClean="0">
                                <a:latin typeface="Cambria Math"/>
                                <a:ea typeface="Cambria Math"/>
                                <a:sym typeface="Symbol"/>
                              </a:rPr>
                            </m:ctrlPr>
                          </m:dPr>
                          <m:e>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𝑠</m:t>
                                </m:r>
                              </m:e>
                              <m:sub>
                                <m:r>
                                  <a:rPr lang="de-DE" altLang="de-DE" sz="2000" b="0" i="1" smtClean="0">
                                    <a:latin typeface="Cambria Math"/>
                                    <a:ea typeface="Cambria Math"/>
                                    <a:sym typeface="Symbol"/>
                                  </a:rPr>
                                  <m:t>𝑖</m:t>
                                </m:r>
                              </m:sub>
                            </m:sSub>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𝑠</m:t>
                                </m:r>
                              </m:e>
                              <m:sub>
                                <m:r>
                                  <a:rPr lang="de-DE" altLang="de-DE" sz="2000" b="0" i="1" smtClean="0">
                                    <a:latin typeface="Cambria Math"/>
                                    <a:ea typeface="Cambria Math"/>
                                    <a:sym typeface="Symbol"/>
                                  </a:rPr>
                                  <m:t>𝑗</m:t>
                                </m:r>
                              </m:sub>
                            </m:sSub>
                            <m:sSub>
                              <m:sSubPr>
                                <m:ctrlPr>
                                  <a:rPr lang="de-DE" altLang="de-DE" sz="2000" i="1" smtClean="0">
                                    <a:latin typeface="Cambria Math"/>
                                    <a:ea typeface="Cambria Math"/>
                                    <a:sym typeface="Symbol"/>
                                  </a:rPr>
                                </m:ctrlPr>
                              </m:sSubPr>
                              <m:e>
                                <m:r>
                                  <a:rPr lang="de-DE" altLang="de-DE" sz="2000" b="0" i="1" smtClean="0">
                                    <a:latin typeface="Cambria Math"/>
                                    <a:ea typeface="Cambria Math"/>
                                    <a:sym typeface="Symbol"/>
                                  </a:rPr>
                                  <m:t>𝑥</m:t>
                                </m:r>
                              </m:e>
                              <m:sub>
                                <m:r>
                                  <a:rPr lang="de-DE" altLang="de-DE" sz="2000" b="0" i="1" smtClean="0">
                                    <a:latin typeface="Cambria Math"/>
                                    <a:ea typeface="Cambria Math"/>
                                    <a:sym typeface="Symbol"/>
                                  </a:rPr>
                                  <m:t>𝑘</m:t>
                                </m:r>
                              </m:sub>
                            </m:sSub>
                          </m:e>
                        </m:d>
                      </m:e>
                    </m:nary>
                  </m:oMath>
                </a14:m>
                <a:r>
                  <a:rPr lang="de-DE" altLang="de-DE" sz="2000" dirty="0" smtClean="0">
                    <a:ea typeface="Cambria Math"/>
                    <a:sym typeface="Symbol"/>
                  </a:rPr>
                  <a:t> </a:t>
                </a:r>
              </a:p>
            </p:txBody>
          </p:sp>
        </mc:Choice>
        <mc:Fallback>
          <p:sp>
            <p:nvSpPr>
              <p:cNvPr id="15364" name="Text Box 4"/>
              <p:cNvSpPr txBox="1">
                <a:spLocks noRot="1" noChangeAspect="1" noMove="1" noResize="1" noEditPoints="1" noAdjustHandles="1" noChangeArrowheads="1" noChangeShapeType="1" noTextEdit="1"/>
              </p:cNvSpPr>
              <p:nvPr/>
            </p:nvSpPr>
            <p:spPr bwMode="auto">
              <a:xfrm>
                <a:off x="323850" y="658813"/>
                <a:ext cx="8569325" cy="4645054"/>
              </a:xfrm>
              <a:prstGeom prst="rect">
                <a:avLst/>
              </a:prstGeom>
              <a:blipFill rotWithShape="1">
                <a:blip r:embed="rId2"/>
                <a:stretch>
                  <a:fillRect l="-569" b="-149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536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EB7C0C7-0BC8-439A-A025-5C7AB155327E}" type="slidenum">
              <a:rPr lang="de-DE" altLang="de-DE" sz="1000" smtClean="0"/>
              <a:pPr eaLnBrk="1" hangingPunct="1">
                <a:spcBef>
                  <a:spcPct val="0"/>
                </a:spcBef>
                <a:buFontTx/>
                <a:buNone/>
              </a:pPr>
              <a:t>9</a:t>
            </a:fld>
            <a:endParaRPr lang="de-DE" altLang="de-DE" sz="1000" smtClean="0"/>
          </a:p>
        </p:txBody>
      </p:sp>
      <p:sp>
        <p:nvSpPr>
          <p:cNvPr id="1536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6</a:t>
            </a:r>
          </a:p>
        </p:txBody>
      </p:sp>
      <p:sp>
        <p:nvSpPr>
          <p:cNvPr id="1536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96071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4908</Words>
  <Application>Microsoft Office PowerPoint</Application>
  <PresentationFormat>Bildschirmpräsentation (4:3)</PresentationFormat>
  <Paragraphs>616</Paragraphs>
  <Slides>38</Slides>
  <Notes>0</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Standarddesign</vt:lpstr>
      <vt:lpstr>V6 Time-dependent properties of Epidemic Networks</vt:lpstr>
      <vt:lpstr>Review: Time-dependent properties of Epidemic Networks</vt:lpstr>
      <vt:lpstr>Review: Time-dependent properties of Epidemic Networks</vt:lpstr>
      <vt:lpstr>Review: Time-dependent properties of Epidemic Networks</vt:lpstr>
      <vt:lpstr>Review: Time-dependent properties of Epidemic Networks</vt:lpstr>
      <vt:lpstr>Propagation of SI model on network</vt:lpstr>
      <vt:lpstr>Propagation of SI model on network</vt:lpstr>
      <vt:lpstr>Pair approximations</vt:lpstr>
      <vt:lpstr>Pair approximations</vt:lpstr>
      <vt:lpstr>Pair approximations</vt:lpstr>
      <vt:lpstr>Pair approximations</vt:lpstr>
      <vt:lpstr>Moment closure</vt:lpstr>
      <vt:lpstr>Moment closure</vt:lpstr>
      <vt:lpstr>Moment closure</vt:lpstr>
      <vt:lpstr>Moment closure</vt:lpstr>
      <vt:lpstr>Moment closure</vt:lpstr>
      <vt:lpstr>Moment closure</vt:lpstr>
      <vt:lpstr>Recent extensions in modelling disease spreading</vt:lpstr>
      <vt:lpstr>TRANSIMS</vt:lpstr>
      <vt:lpstr>Model social contact network as bipartite graph</vt:lpstr>
      <vt:lpstr>Degree distributions for estimated Portland social network.</vt:lpstr>
      <vt:lpstr>Disease transmission</vt:lpstr>
      <vt:lpstr>Static projections of graph GPL</vt:lpstr>
      <vt:lpstr>Degree distributions of static graph</vt:lpstr>
      <vt:lpstr>Effects of removing high-degree vertices</vt:lpstr>
      <vt:lpstr>Effect of removing most visited locations</vt:lpstr>
      <vt:lpstr>Early detection</vt:lpstr>
      <vt:lpstr>Overlap ratio</vt:lpstr>
      <vt:lpstr>Recent extensions in modelling disease spreading</vt:lpstr>
      <vt:lpstr>Properties of the world-wide airport network</vt:lpstr>
      <vt:lpstr>Properties of the world-wide airport network</vt:lpstr>
      <vt:lpstr>Model disease propagration by SIR model for each airport</vt:lpstr>
      <vt:lpstr>Recent extensions in modelling disease spreading</vt:lpstr>
      <vt:lpstr>Heterogeneity of epidemic pattern</vt:lpstr>
      <vt:lpstr>What cities are affected?</vt:lpstr>
      <vt:lpstr>Quality of disease forecasts?</vt:lpstr>
      <vt:lpstr>Overlap as a function of time</vt:lpstr>
      <vt:lpstr>Conclusions</vt:lpstr>
    </vt:vector>
  </TitlesOfParts>
  <Company>MPI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vhelms</cp:lastModifiedBy>
  <cp:revision>513</cp:revision>
  <dcterms:created xsi:type="dcterms:W3CDTF">2013-04-15T09:17:32Z</dcterms:created>
  <dcterms:modified xsi:type="dcterms:W3CDTF">2014-05-20T06:55:29Z</dcterms:modified>
</cp:coreProperties>
</file>