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425" r:id="rId2"/>
    <p:sldId id="426" r:id="rId3"/>
    <p:sldId id="427" r:id="rId4"/>
    <p:sldId id="428" r:id="rId5"/>
    <p:sldId id="429" r:id="rId6"/>
    <p:sldId id="430" r:id="rId7"/>
    <p:sldId id="431" r:id="rId8"/>
    <p:sldId id="432" r:id="rId9"/>
    <p:sldId id="433" r:id="rId10"/>
    <p:sldId id="434" r:id="rId11"/>
    <p:sldId id="435" r:id="rId12"/>
    <p:sldId id="436" r:id="rId13"/>
    <p:sldId id="437" r:id="rId14"/>
    <p:sldId id="438" r:id="rId15"/>
    <p:sldId id="439" r:id="rId16"/>
    <p:sldId id="440" r:id="rId17"/>
    <p:sldId id="441" r:id="rId18"/>
    <p:sldId id="442" r:id="rId19"/>
    <p:sldId id="443" r:id="rId20"/>
    <p:sldId id="444" r:id="rId21"/>
    <p:sldId id="445" r:id="rId22"/>
    <p:sldId id="446" r:id="rId23"/>
    <p:sldId id="447" r:id="rId24"/>
    <p:sldId id="448" r:id="rId25"/>
    <p:sldId id="449" r:id="rId26"/>
    <p:sldId id="450" r:id="rId27"/>
    <p:sldId id="451" r:id="rId28"/>
    <p:sldId id="452" r:id="rId29"/>
    <p:sldId id="453" r:id="rId30"/>
    <p:sldId id="454" r:id="rId31"/>
    <p:sldId id="455" r:id="rId32"/>
  </p:sldIdLst>
  <p:sldSz cx="9144000" cy="6858000" type="screen4x3"/>
  <p:notesSz cx="6743700" cy="98933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3399"/>
    <a:srgbClr val="33CC33"/>
    <a:srgbClr val="FF5050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ittlere Formatvorlage 3 - Akz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ittlere Formatvorlage 4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91EBBBCC-DAD2-459C-BE2E-F6DE35CF9A28}" styleName="Dunkle Formatvorlage 2 - Akzent 3/Akz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D083AE6-46FA-4A59-8FB0-9F97EB10719F}" styleName="Helle Formatvorlage 3 - Akz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-1080" y="-96"/>
      </p:cViewPr>
      <p:guideLst>
        <p:guide orient="horz" pos="2064"/>
        <p:guide pos="29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2588" cy="4953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19525" y="0"/>
            <a:ext cx="2922588" cy="4953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C9ECCBE0-1105-4888-9F87-30139FF0BFA2}" type="datetime1">
              <a:rPr lang="de-DE"/>
              <a:pPr>
                <a:defRPr/>
              </a:pPr>
              <a:t>10.06.2014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396413"/>
            <a:ext cx="2922588" cy="4953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19525" y="9396413"/>
            <a:ext cx="2922588" cy="4953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CE2367E0-973B-4806-AFA7-73EAEACAD99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741916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258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6" tIns="47528" rIns="95056" bIns="47528" numCol="1" anchor="t" anchorCtr="0" compatLnSpc="1">
            <a:prstTxWarp prst="textNoShape">
              <a:avLst/>
            </a:prstTxWarp>
          </a:bodyPr>
          <a:lstStyle>
            <a:lvl1pPr defTabSz="950913">
              <a:defRPr sz="1200">
                <a:latin typeface="Times New Roman" charset="0"/>
                <a:ea typeface="ＭＳ Ｐゴシック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9525" y="0"/>
            <a:ext cx="292258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6" tIns="47528" rIns="95056" bIns="47528" numCol="1" anchor="t" anchorCtr="0" compatLnSpc="1">
            <a:prstTxWarp prst="textNoShape">
              <a:avLst/>
            </a:prstTxWarp>
          </a:bodyPr>
          <a:lstStyle>
            <a:lvl1pPr algn="r" defTabSz="950913">
              <a:defRPr sz="1200">
                <a:latin typeface="Times New Roman" charset="0"/>
                <a:ea typeface="ＭＳ Ｐゴシック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0113" y="742950"/>
            <a:ext cx="4945062" cy="3708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55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4688" y="4699000"/>
            <a:ext cx="5394325" cy="445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6" tIns="47528" rIns="95056" bIns="475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1955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98000"/>
            <a:ext cx="292258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6" tIns="47528" rIns="95056" bIns="47528" numCol="1" anchor="b" anchorCtr="0" compatLnSpc="1">
            <a:prstTxWarp prst="textNoShape">
              <a:avLst/>
            </a:prstTxWarp>
          </a:bodyPr>
          <a:lstStyle>
            <a:lvl1pPr defTabSz="950913">
              <a:defRPr sz="1200">
                <a:latin typeface="Times New Roman" charset="0"/>
                <a:ea typeface="ＭＳ Ｐゴシック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955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9525" y="9398000"/>
            <a:ext cx="292258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6" tIns="47528" rIns="95056" bIns="47528" numCol="1" anchor="b" anchorCtr="0" compatLnSpc="1">
            <a:prstTxWarp prst="textNoShape">
              <a:avLst/>
            </a:prstTxWarp>
          </a:bodyPr>
          <a:lstStyle>
            <a:lvl1pPr algn="r" defTabSz="950913">
              <a:defRPr sz="1200">
                <a:latin typeface="Times New Roman" charset="0"/>
                <a:ea typeface="ＭＳ Ｐゴシック" charset="-128"/>
              </a:defRPr>
            </a:lvl1pPr>
          </a:lstStyle>
          <a:p>
            <a:pPr>
              <a:defRPr/>
            </a:pPr>
            <a:fld id="{0D67240D-C75F-4F70-A809-371908233E7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49864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Master-Untertitelformat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SS 2013 - lecture 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Modeling of Cell Fate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  <a:p>
            <a:pPr>
              <a:defRPr/>
            </a:pPr>
            <a:fld id="{6157431C-2D8E-409A-9E87-28B85901596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0252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SS 2013 - lecture 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Modeling of Cell Fate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  <a:p>
            <a:pPr>
              <a:defRPr/>
            </a:pPr>
            <a:fld id="{1F7EFE0A-70AE-45EC-9243-8CDAA070B30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3634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0" y="152400"/>
            <a:ext cx="1943100" cy="5943600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76900" cy="5943600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SS 2013 - lecture 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Modeling of Cell Fate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  <a:p>
            <a:pPr>
              <a:defRPr/>
            </a:pPr>
            <a:fld id="{A3CE1CDB-3CC5-428D-986A-28039DA18BE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0298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685800" y="762000"/>
            <a:ext cx="3810000" cy="5334000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762000"/>
            <a:ext cx="3810000" cy="2590800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48200" y="3505200"/>
            <a:ext cx="3810000" cy="2590800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SS 2013 - lecture 1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Modeling of Cell Fate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  <a:p>
            <a:pPr>
              <a:defRPr/>
            </a:pPr>
            <a:fld id="{C12E3EE4-0414-4FCC-B441-590EC3F65CE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65711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685800" y="762000"/>
            <a:ext cx="3810000" cy="5334000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762000"/>
            <a:ext cx="3810000" cy="5334000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SS 2013 - lecture 1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Modeling of Cell Fate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  <a:p>
            <a:pPr>
              <a:defRPr/>
            </a:pPr>
            <a:fld id="{B7E1444A-70FA-4AF1-A34A-2598850BD3C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699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SS 2013 - lecture 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Modeling of Cell Fate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  <a:p>
            <a:pPr>
              <a:defRPr/>
            </a:pPr>
            <a:fld id="{93755529-B9A1-461D-B308-BCC034F9359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9656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SS 2013 - lecture 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Modeling of Cell Fate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  <a:p>
            <a:pPr>
              <a:defRPr/>
            </a:pPr>
            <a:fld id="{B4E81B9C-1C44-4BAD-B59A-FA7A415C21B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7382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762000"/>
            <a:ext cx="38100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762000"/>
            <a:ext cx="38100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SS 2013 - lecture 1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Modeling of Cell Fate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  <a:p>
            <a:pPr>
              <a:defRPr/>
            </a:pPr>
            <a:fld id="{20547A65-923A-4EE4-ABB5-D9ADFFE477B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7952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SS 2013 - lecture 1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Modeling of Cell Fate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  <a:p>
            <a:pPr>
              <a:defRPr/>
            </a:pPr>
            <a:fld id="{86F07E8C-6E1A-4BC9-874C-9A342E24B6A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4904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SS 2013 - lecture 1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Modeling of Cell Fate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  <a:p>
            <a:pPr>
              <a:defRPr/>
            </a:pPr>
            <a:fld id="{E197C43A-4AC5-46AE-8E90-FC30A030A27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8830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SS 2013 - lecture 1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Modeling of Cell Fate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  <a:p>
            <a:pPr>
              <a:defRPr/>
            </a:pPr>
            <a:fld id="{F8DAD12F-1DB0-4BD8-8EDC-0CC193D7008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4866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SS 2013 - lecture 1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Modeling of Cell Fate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  <a:p>
            <a:pPr>
              <a:defRPr/>
            </a:pPr>
            <a:fld id="{40A7DC48-3BEF-423A-AAD7-293A406DA46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1037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SS 2013 - lecture 1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Modeling of Cell Fate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  <a:p>
            <a:pPr>
              <a:defRPr/>
            </a:pPr>
            <a:fld id="{E321C338-BCF4-4FF8-AA14-8B5BF2A9A56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7049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77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Klicken Sie, um das Titelformat zu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762000"/>
            <a:ext cx="77724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Klicken Sie, um die Formate des Vorlagentextes zu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r>
              <a:rPr lang="de-DE"/>
              <a:t>SS 2014 - </a:t>
            </a:r>
            <a:r>
              <a:rPr lang="de-DE" err="1"/>
              <a:t>lecture</a:t>
            </a:r>
            <a:r>
              <a:rPr lang="de-DE"/>
              <a:t> 1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r>
              <a:rPr lang="de-DE"/>
              <a:t>Mathematics of Biological Networks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de-DE"/>
          </a:p>
          <a:p>
            <a:pPr>
              <a:defRPr/>
            </a:pPr>
            <a:fld id="{BFF31ECE-F637-4B52-93DD-FFCC1395670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5050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5050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5050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5050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5050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>
          <a:solidFill>
            <a:srgbClr val="FF505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>
          <a:solidFill>
            <a:srgbClr val="FF505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>
          <a:solidFill>
            <a:srgbClr val="FF505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>
          <a:solidFill>
            <a:srgbClr val="FF505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5" y="188913"/>
            <a:ext cx="8928992" cy="360362"/>
          </a:xfrm>
        </p:spPr>
        <p:txBody>
          <a:bodyPr/>
          <a:lstStyle/>
          <a:p>
            <a:pPr eaLnBrk="1" hangingPunct="1"/>
            <a:r>
              <a:rPr lang="de-DE" altLang="de-DE" dirty="0" smtClean="0">
                <a:ea typeface="ＭＳ Ｐゴシック" pitchFamily="34" charset="-128"/>
              </a:rPr>
              <a:t>V9: Parameter </a:t>
            </a:r>
            <a:r>
              <a:rPr lang="de-DE" altLang="de-DE" dirty="0" err="1" smtClean="0">
                <a:ea typeface="ＭＳ Ｐゴシック" pitchFamily="34" charset="-128"/>
              </a:rPr>
              <a:t>Estimation</a:t>
            </a:r>
            <a:r>
              <a:rPr lang="de-DE" altLang="de-DE" dirty="0" smtClean="0">
                <a:ea typeface="ＭＳ Ｐゴシック" pitchFamily="34" charset="-128"/>
              </a:rPr>
              <a:t> </a:t>
            </a:r>
            <a:r>
              <a:rPr lang="de-DE" altLang="de-DE" dirty="0" err="1" smtClean="0">
                <a:ea typeface="ＭＳ Ｐゴシック" pitchFamily="34" charset="-128"/>
              </a:rPr>
              <a:t>for</a:t>
            </a:r>
            <a:r>
              <a:rPr lang="de-DE" altLang="de-DE" dirty="0" smtClean="0">
                <a:ea typeface="ＭＳ Ｐゴシック" pitchFamily="34" charset="-128"/>
              </a:rPr>
              <a:t> </a:t>
            </a:r>
            <a:r>
              <a:rPr lang="de-DE" altLang="de-DE" dirty="0" err="1" smtClean="0">
                <a:ea typeface="ＭＳ Ｐゴシック" pitchFamily="34" charset="-128"/>
              </a:rPr>
              <a:t>Bayesian</a:t>
            </a:r>
            <a:r>
              <a:rPr lang="de-DE" altLang="de-DE" dirty="0" smtClean="0">
                <a:ea typeface="ＭＳ Ｐゴシック" pitchFamily="34" charset="-128"/>
              </a:rPr>
              <a:t> Networks</a:t>
            </a:r>
            <a:endParaRPr lang="en-GB" altLang="de-DE" dirty="0" smtClean="0">
              <a:ea typeface="ＭＳ Ｐゴシック" pitchFamily="34" charset="-128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610600" cy="762000"/>
          </a:xfrm>
        </p:spPr>
        <p:txBody>
          <a:bodyPr/>
          <a:lstStyle/>
          <a:p>
            <a:pPr marL="0" indent="0" eaLnBrk="1" hangingPunct="1">
              <a:lnSpc>
                <a:spcPct val="120000"/>
              </a:lnSpc>
              <a:buFontTx/>
              <a:buNone/>
            </a:pPr>
            <a:r>
              <a:rPr lang="de-DE" altLang="de-DE" sz="1800" smtClean="0">
                <a:ea typeface="ＭＳ Ｐゴシック" pitchFamily="34" charset="-128"/>
                <a:sym typeface="Symbol" pitchFamily="18" charset="2"/>
              </a:rPr>
              <a:t> 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323850" y="658813"/>
            <a:ext cx="8569325" cy="374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Today,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we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assume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that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the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network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structure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of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a BN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is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given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and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that</a:t>
            </a:r>
            <a:r>
              <a:rPr lang="de-DE" altLang="de-DE" sz="1800" dirty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endParaRPr lang="de-DE" altLang="de-DE" sz="1800" dirty="0" smtClean="0">
              <a:ea typeface="Cambria Math"/>
              <a:cs typeface="Courier New" panose="02070309020205020404" pitchFamily="49" charset="0"/>
              <a:sym typeface="Symbol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our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data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set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D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consists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of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fully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observed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instances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of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the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network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.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None/>
            </a:pPr>
            <a:endParaRPr lang="de-DE" altLang="de-DE" sz="1800" dirty="0" smtClean="0">
              <a:ea typeface="Cambria Math"/>
              <a:cs typeface="Courier New" panose="02070309020205020404" pitchFamily="49" charset="0"/>
              <a:sym typeface="Symbol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We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want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to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„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learn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“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from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the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data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set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D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the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parameters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in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the</a:t>
            </a:r>
            <a:r>
              <a:rPr lang="de-DE" altLang="de-DE" sz="1800" dirty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probability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distributions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how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the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network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variables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affect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eachother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.</a:t>
            </a:r>
            <a:endParaRPr lang="de-DE" altLang="de-DE" sz="1800" dirty="0">
              <a:ea typeface="Cambria Math"/>
              <a:cs typeface="Courier New" panose="02070309020205020404" pitchFamily="49" charset="0"/>
              <a:sym typeface="Symbol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None/>
            </a:pPr>
            <a:endParaRPr lang="de-DE" altLang="de-DE" sz="1800" dirty="0">
              <a:ea typeface="Cambria Math"/>
              <a:cs typeface="Courier New" panose="02070309020205020404" pitchFamily="49" charset="0"/>
              <a:sym typeface="Symbol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There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exist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2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main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approaches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to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deal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with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the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parameter-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estimation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task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:</a:t>
            </a:r>
          </a:p>
          <a:p>
            <a:pPr marL="285750" indent="-285750" eaLnBrk="1" hangingPunct="1">
              <a:lnSpc>
                <a:spcPct val="120000"/>
              </a:lnSpc>
              <a:spcBef>
                <a:spcPct val="0"/>
              </a:spcBef>
              <a:buFontTx/>
              <a:buChar char="-"/>
            </a:pP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One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is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based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on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maximum-likelihood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estimation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(MLE)</a:t>
            </a:r>
          </a:p>
          <a:p>
            <a:pPr marL="285750" indent="-285750" eaLnBrk="1" hangingPunct="1">
              <a:lnSpc>
                <a:spcPct val="120000"/>
              </a:lnSpc>
              <a:spcBef>
                <a:spcPct val="0"/>
              </a:spcBef>
              <a:buFontTx/>
              <a:buChar char="-"/>
            </a:pP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The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other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one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uses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Bayesian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approaches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.</a:t>
            </a:r>
          </a:p>
          <a:p>
            <a:pPr marL="285750" indent="-285750" eaLnBrk="1" hangingPunct="1">
              <a:lnSpc>
                <a:spcPct val="120000"/>
              </a:lnSpc>
              <a:spcBef>
                <a:spcPct val="0"/>
              </a:spcBef>
              <a:buFontTx/>
              <a:buChar char="-"/>
            </a:pPr>
            <a:endParaRPr lang="de-DE" altLang="de-DE" sz="1800" dirty="0">
              <a:ea typeface="Cambria Math"/>
              <a:cs typeface="Courier New" panose="02070309020205020404" pitchFamily="49" charset="0"/>
              <a:sym typeface="Symbol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Today </a:t>
            </a:r>
            <a:r>
              <a:rPr lang="de-DE" altLang="de-DE" sz="1800" dirty="0" err="1">
                <a:ea typeface="Cambria Math"/>
                <a:cs typeface="Courier New" panose="02070309020205020404" pitchFamily="49" charset="0"/>
                <a:sym typeface="Symbol"/>
              </a:rPr>
              <a:t>w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e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will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focus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on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the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MLE-approach.</a:t>
            </a:r>
            <a:endParaRPr lang="de-DE" altLang="de-DE" sz="1800" dirty="0">
              <a:ea typeface="Cambria Math"/>
              <a:cs typeface="Courier New" panose="02070309020205020404" pitchFamily="49" charset="0"/>
              <a:sym typeface="Symbol"/>
            </a:endParaRPr>
          </a:p>
        </p:txBody>
      </p:sp>
      <p:sp>
        <p:nvSpPr>
          <p:cNvPr id="15365" name="Foliennummernplatzhalt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000" smtClean="0"/>
          </a:p>
          <a:p>
            <a:pPr eaLnBrk="1" hangingPunct="1">
              <a:spcBef>
                <a:spcPct val="0"/>
              </a:spcBef>
              <a:buFontTx/>
              <a:buNone/>
            </a:pPr>
            <a:fld id="{EEB7C0C7-0BC8-439A-A025-5C7AB155327E}" type="slidenum">
              <a:rPr lang="de-DE" altLang="de-DE" sz="1000" smtClean="0"/>
              <a:pPr eaLnBrk="1" hangingPunct="1">
                <a:spcBef>
                  <a:spcPct val="0"/>
                </a:spcBef>
                <a:buFontTx/>
                <a:buNone/>
              </a:pPr>
              <a:t>1</a:t>
            </a:fld>
            <a:endParaRPr lang="de-DE" altLang="de-DE" sz="1000" smtClean="0"/>
          </a:p>
        </p:txBody>
      </p:sp>
      <p:sp>
        <p:nvSpPr>
          <p:cNvPr id="15366" name="Datumsplatzhalter 6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000" dirty="0" smtClean="0"/>
              <a:t>SS 2014 - </a:t>
            </a:r>
            <a:r>
              <a:rPr lang="de-DE" altLang="de-DE" sz="1000" dirty="0" err="1" smtClean="0"/>
              <a:t>lecture</a:t>
            </a:r>
            <a:r>
              <a:rPr lang="de-DE" altLang="de-DE" sz="1000" dirty="0" smtClean="0"/>
              <a:t> 9</a:t>
            </a:r>
          </a:p>
        </p:txBody>
      </p:sp>
      <p:sp>
        <p:nvSpPr>
          <p:cNvPr id="15367" name="Fußzeilenplatzhalter 7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000" smtClean="0"/>
              <a:t>Mathematics of Biological Networks</a:t>
            </a:r>
          </a:p>
        </p:txBody>
      </p:sp>
    </p:spTree>
    <p:extLst>
      <p:ext uri="{BB962C8B-B14F-4D97-AF65-F5344CB8AC3E}">
        <p14:creationId xmlns:p14="http://schemas.microsoft.com/office/powerpoint/2010/main" val="394733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5" y="188913"/>
            <a:ext cx="8928992" cy="360362"/>
          </a:xfrm>
        </p:spPr>
        <p:txBody>
          <a:bodyPr/>
          <a:lstStyle/>
          <a:p>
            <a:pPr eaLnBrk="1" hangingPunct="1"/>
            <a:r>
              <a:rPr lang="de-DE" altLang="de-DE" dirty="0" smtClean="0">
                <a:ea typeface="ＭＳ Ｐゴシック" pitchFamily="34" charset="-128"/>
              </a:rPr>
              <a:t>The ML </a:t>
            </a:r>
            <a:r>
              <a:rPr lang="de-DE" altLang="de-DE" dirty="0" err="1" smtClean="0">
                <a:ea typeface="ＭＳ Ｐゴシック" pitchFamily="34" charset="-128"/>
              </a:rPr>
              <a:t>principle</a:t>
            </a:r>
            <a:endParaRPr lang="en-GB" altLang="de-DE" dirty="0" smtClean="0">
              <a:ea typeface="ＭＳ Ｐゴシック" pitchFamily="34" charset="-128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610600" cy="762000"/>
          </a:xfrm>
        </p:spPr>
        <p:txBody>
          <a:bodyPr/>
          <a:lstStyle/>
          <a:p>
            <a:pPr marL="0" indent="0" eaLnBrk="1" hangingPunct="1">
              <a:lnSpc>
                <a:spcPct val="120000"/>
              </a:lnSpc>
              <a:buFontTx/>
              <a:buNone/>
            </a:pPr>
            <a:r>
              <a:rPr lang="de-DE" altLang="de-DE" sz="1800" smtClean="0">
                <a:ea typeface="ＭＳ Ｐゴシック" pitchFamily="34" charset="-128"/>
                <a:sym typeface="Symbol" pitchFamily="18" charset="2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4" name="Text Box 4"/>
              <p:cNvSpPr txBox="1">
                <a:spLocks noChangeArrowheads="1"/>
              </p:cNvSpPr>
              <p:nvPr/>
            </p:nvSpPr>
            <p:spPr bwMode="auto">
              <a:xfrm>
                <a:off x="323850" y="658813"/>
                <a:ext cx="8568630" cy="26484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As an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example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,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the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model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we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considered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before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has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parameter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space</a:t>
                </a:r>
                <a:endParaRPr lang="de-DE" altLang="de-DE" sz="1800" dirty="0" smtClean="0">
                  <a:ea typeface="Cambria Math"/>
                  <a:cs typeface="Courier New" panose="02070309020205020404" pitchFamily="49" charset="0"/>
                  <a:sym typeface="Symbol"/>
                </a:endParaRP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endParaRPr lang="de-DE" altLang="de-DE" sz="1800" dirty="0" smtClean="0">
                  <a:ea typeface="Cambria Math"/>
                  <a:cs typeface="Courier New" panose="02070309020205020404" pitchFamily="49" charset="0"/>
                  <a:sym typeface="Symbol"/>
                </a:endParaRP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de-DE" sz="1800" i="1" smtClean="0">
                              <a:latin typeface="Cambria Math"/>
                              <a:ea typeface="Cambria Math"/>
                              <a:cs typeface="Courier New" panose="02070309020205020404" pitchFamily="49" charset="0"/>
                              <a:sym typeface="Symbol"/>
                            </a:rPr>
                          </m:ctrlPr>
                        </m:sSubPr>
                        <m:e>
                          <m:r>
                            <a:rPr lang="de-DE" altLang="de-DE" sz="1800" i="1" smtClean="0">
                              <a:latin typeface="Cambria Math"/>
                              <a:ea typeface="Cambria Math"/>
                              <a:cs typeface="Courier New" panose="02070309020205020404" pitchFamily="49" charset="0"/>
                              <a:sym typeface="Symbol"/>
                            </a:rPr>
                            <m:t>𝜃</m:t>
                          </m:r>
                        </m:e>
                        <m:sub>
                          <m:r>
                            <a:rPr lang="de-DE" altLang="de-DE" sz="1800" b="0" i="1" smtClean="0">
                              <a:latin typeface="Cambria Math"/>
                              <a:ea typeface="Cambria Math"/>
                              <a:cs typeface="Courier New" panose="02070309020205020404" pitchFamily="49" charset="0"/>
                              <a:sym typeface="Symbol"/>
                            </a:rPr>
                            <m:t>𝑡h𝑢𝑚𝑏𝑡𝑎𝑐𝑘</m:t>
                          </m:r>
                        </m:sub>
                      </m:sSub>
                      <m:d>
                        <m:dPr>
                          <m:ctrlPr>
                            <a:rPr lang="de-DE" altLang="de-DE" sz="1800" i="1" smtClean="0">
                              <a:latin typeface="Cambria Math"/>
                              <a:ea typeface="Cambria Math"/>
                              <a:cs typeface="Courier New" panose="02070309020205020404" pitchFamily="49" charset="0"/>
                              <a:sym typeface="Symbol"/>
                            </a:rPr>
                          </m:ctrlPr>
                        </m:dPr>
                        <m:e>
                          <m:r>
                            <a:rPr lang="de-DE" altLang="de-DE" sz="1800" b="0" i="1" smtClean="0">
                              <a:latin typeface="Cambria Math"/>
                              <a:ea typeface="Cambria Math"/>
                              <a:cs typeface="Courier New" panose="02070309020205020404" pitchFamily="49" charset="0"/>
                              <a:sym typeface="Symbol"/>
                            </a:rPr>
                            <m:t>𝑥</m:t>
                          </m:r>
                          <m:r>
                            <a:rPr lang="de-DE" altLang="de-DE" sz="1800" b="0" i="1" smtClean="0">
                              <a:latin typeface="Cambria Math"/>
                              <a:ea typeface="Cambria Math"/>
                              <a:cs typeface="Courier New" panose="02070309020205020404" pitchFamily="49" charset="0"/>
                              <a:sym typeface="Symbol"/>
                            </a:rPr>
                            <m:t>:</m:t>
                          </m:r>
                          <m:r>
                            <a:rPr lang="de-DE" altLang="de-DE" sz="1800" b="0" i="1" smtClean="0">
                              <a:latin typeface="Cambria Math"/>
                              <a:ea typeface="Cambria Math"/>
                              <a:cs typeface="Courier New" panose="02070309020205020404" pitchFamily="49" charset="0"/>
                              <a:sym typeface="Symbol"/>
                            </a:rPr>
                            <m:t>𝜃</m:t>
                          </m:r>
                        </m:e>
                      </m:d>
                      <m:r>
                        <a:rPr lang="de-DE" altLang="de-DE" sz="1800" b="0" i="1" smtClean="0">
                          <a:latin typeface="Cambria Math"/>
                          <a:ea typeface="Cambria Math"/>
                          <a:cs typeface="Courier New" panose="02070309020205020404" pitchFamily="49" charset="0"/>
                          <a:sym typeface="Symbol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de-DE" altLang="de-DE" sz="1800" b="0" i="1" smtClean="0">
                              <a:latin typeface="Cambria Math"/>
                              <a:ea typeface="Cambria Math"/>
                              <a:cs typeface="Courier New" panose="02070309020205020404" pitchFamily="49" charset="0"/>
                              <a:sym typeface="Symbol"/>
                            </a:rPr>
                          </m:ctrlPr>
                        </m:dPr>
                        <m:e>
                          <m:r>
                            <a:rPr lang="de-DE" altLang="de-DE" sz="1800" b="0" i="1" smtClean="0">
                              <a:latin typeface="Cambria Math"/>
                              <a:ea typeface="Cambria Math"/>
                              <a:cs typeface="Courier New" panose="02070309020205020404" pitchFamily="49" charset="0"/>
                              <a:sym typeface="Symbol"/>
                            </a:rPr>
                            <m:t>0 … 1</m:t>
                          </m:r>
                        </m:e>
                      </m:d>
                    </m:oMath>
                  </m:oMathPara>
                </a14:m>
                <a:endParaRPr lang="de-DE" altLang="de-DE" sz="1800" dirty="0" smtClean="0">
                  <a:ea typeface="Cambria Math"/>
                  <a:cs typeface="Courier New" panose="02070309020205020404" pitchFamily="49" charset="0"/>
                  <a:sym typeface="Symbol"/>
                </a:endParaRP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de-DE" altLang="de-DE" sz="1800" dirty="0" err="1">
                    <a:ea typeface="Cambria Math"/>
                    <a:cs typeface="Courier New" panose="02070309020205020404" pitchFamily="49" charset="0"/>
                    <a:sym typeface="Symbol"/>
                  </a:rPr>
                  <a:t>a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nd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is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defined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as</a:t>
                </a:r>
                <a:endParaRPr lang="de-DE" altLang="de-DE" sz="1800" dirty="0" smtClean="0">
                  <a:ea typeface="Cambria Math"/>
                  <a:cs typeface="Courier New" panose="02070309020205020404" pitchFamily="49" charset="0"/>
                  <a:sym typeface="Symbol"/>
                </a:endParaRP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de-DE" sz="1800" i="1" smtClean="0">
                              <a:latin typeface="Cambria Math"/>
                              <a:ea typeface="Cambria Math"/>
                              <a:cs typeface="Courier New" panose="02070309020205020404" pitchFamily="49" charset="0"/>
                              <a:sym typeface="Symbol"/>
                            </a:rPr>
                          </m:ctrlPr>
                        </m:sSubPr>
                        <m:e>
                          <m:r>
                            <a:rPr lang="de-DE" altLang="de-DE" sz="1800" b="0" i="1" smtClean="0">
                              <a:latin typeface="Cambria Math"/>
                              <a:ea typeface="Cambria Math"/>
                              <a:cs typeface="Courier New" panose="02070309020205020404" pitchFamily="49" charset="0"/>
                              <a:sym typeface="Symbol"/>
                            </a:rPr>
                            <m:t>𝑃</m:t>
                          </m:r>
                        </m:e>
                        <m:sub>
                          <m:r>
                            <a:rPr lang="de-DE" altLang="de-DE" sz="1800" b="0" i="1" smtClean="0">
                              <a:latin typeface="Cambria Math"/>
                              <a:ea typeface="Cambria Math"/>
                              <a:cs typeface="Courier New" panose="02070309020205020404" pitchFamily="49" charset="0"/>
                              <a:sym typeface="Symbol"/>
                            </a:rPr>
                            <m:t>𝑡h𝑢𝑚𝑏𝑡𝑎𝑐𝑘</m:t>
                          </m:r>
                        </m:sub>
                      </m:sSub>
                      <m:d>
                        <m:dPr>
                          <m:ctrlPr>
                            <a:rPr lang="de-DE" altLang="de-DE" sz="1800" i="1" smtClean="0">
                              <a:latin typeface="Cambria Math"/>
                              <a:ea typeface="Cambria Math"/>
                              <a:cs typeface="Courier New" panose="02070309020205020404" pitchFamily="49" charset="0"/>
                              <a:sym typeface="Symbol"/>
                            </a:rPr>
                          </m:ctrlPr>
                        </m:dPr>
                        <m:e>
                          <m:r>
                            <a:rPr lang="de-DE" altLang="de-DE" sz="1800" b="0" i="1" smtClean="0">
                              <a:latin typeface="Cambria Math"/>
                              <a:ea typeface="Cambria Math"/>
                              <a:cs typeface="Courier New" panose="02070309020205020404" pitchFamily="49" charset="0"/>
                              <a:sym typeface="Symbol"/>
                            </a:rPr>
                            <m:t>𝑥</m:t>
                          </m:r>
                          <m:r>
                            <a:rPr lang="de-DE" altLang="de-DE" sz="1800" b="0" i="1" smtClean="0">
                              <a:latin typeface="Cambria Math"/>
                              <a:ea typeface="Cambria Math"/>
                              <a:cs typeface="Courier New" panose="02070309020205020404" pitchFamily="49" charset="0"/>
                              <a:sym typeface="Symbol"/>
                            </a:rPr>
                            <m:t>:</m:t>
                          </m:r>
                          <m:r>
                            <a:rPr lang="de-DE" altLang="de-DE" sz="1800" b="0" i="1" smtClean="0">
                              <a:latin typeface="Cambria Math"/>
                              <a:ea typeface="Cambria Math"/>
                              <a:cs typeface="Courier New" panose="02070309020205020404" pitchFamily="49" charset="0"/>
                              <a:sym typeface="Symbol"/>
                            </a:rPr>
                            <m:t>𝜃</m:t>
                          </m:r>
                        </m:e>
                      </m:d>
                      <m:r>
                        <a:rPr lang="de-DE" altLang="de-DE" sz="1800" b="0" i="1" smtClean="0">
                          <a:latin typeface="Cambria Math"/>
                          <a:ea typeface="Cambria Math"/>
                          <a:cs typeface="Courier New" panose="02070309020205020404" pitchFamily="49" charset="0"/>
                          <a:sym typeface="Symbol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de-DE" altLang="de-DE" sz="1800" b="0" i="1" smtClean="0">
                              <a:latin typeface="Cambria Math"/>
                              <a:ea typeface="Cambria Math"/>
                              <a:cs typeface="Courier New" panose="02070309020205020404" pitchFamily="49" charset="0"/>
                              <a:sym typeface="Symbol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altLang="de-DE" sz="1800" b="0" i="1" smtClean="0">
                                  <a:latin typeface="Cambria Math"/>
                                  <a:ea typeface="Cambria Math"/>
                                  <a:cs typeface="Courier New" panose="02070309020205020404" pitchFamily="49" charset="0"/>
                                  <a:sym typeface="Symbol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de-DE" altLang="de-DE" sz="1800" b="0" i="1" smtClean="0">
                                    <a:latin typeface="Cambria Math"/>
                                    <a:ea typeface="Cambria Math"/>
                                    <a:cs typeface="Courier New" panose="02070309020205020404" pitchFamily="49" charset="0"/>
                                    <a:sym typeface="Symbol"/>
                                  </a:rPr>
                                  <m:t>𝜃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de-DE" altLang="de-DE" sz="1800" b="0" i="0" smtClean="0">
                                    <a:latin typeface="Cambria Math"/>
                                    <a:ea typeface="Cambria Math"/>
                                    <a:cs typeface="Courier New" panose="02070309020205020404" pitchFamily="49" charset="0"/>
                                    <a:sym typeface="Symbol"/>
                                  </a:rPr>
                                  <m:t>if</m:t>
                                </m:r>
                                <m:r>
                                  <a:rPr lang="de-DE" altLang="de-DE" sz="1800" b="0" i="1" smtClean="0">
                                    <a:latin typeface="Cambria Math"/>
                                    <a:ea typeface="Cambria Math"/>
                                    <a:cs typeface="Courier New" panose="02070309020205020404" pitchFamily="49" charset="0"/>
                                    <a:sym typeface="Symbol"/>
                                  </a:rPr>
                                  <m:t> </m:t>
                                </m:r>
                                <m:r>
                                  <a:rPr lang="de-DE" altLang="de-DE" sz="1800" b="0" i="1" smtClean="0">
                                    <a:latin typeface="Cambria Math"/>
                                    <a:ea typeface="Cambria Math"/>
                                    <a:cs typeface="Courier New" panose="02070309020205020404" pitchFamily="49" charset="0"/>
                                    <a:sym typeface="Symbol"/>
                                  </a:rPr>
                                  <m:t>𝑥</m:t>
                                </m:r>
                                <m:r>
                                  <a:rPr lang="de-DE" altLang="de-DE" sz="1800" b="0" i="1" smtClean="0">
                                    <a:latin typeface="Cambria Math"/>
                                    <a:ea typeface="Cambria Math"/>
                                    <a:cs typeface="Courier New" panose="02070309020205020404" pitchFamily="49" charset="0"/>
                                    <a:sym typeface="Symbol"/>
                                  </a:rPr>
                                  <m:t>=</m:t>
                                </m:r>
                                <m:r>
                                  <a:rPr lang="de-DE" altLang="de-DE" sz="1800" b="0" i="1" smtClean="0">
                                    <a:latin typeface="Cambria Math"/>
                                    <a:ea typeface="Cambria Math"/>
                                    <a:cs typeface="Courier New" panose="02070309020205020404" pitchFamily="49" charset="0"/>
                                    <a:sym typeface="Symbol"/>
                                  </a:rPr>
                                  <m:t>𝐻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altLang="de-DE" sz="1800" b="0" i="1" smtClean="0">
                                    <a:latin typeface="Cambria Math"/>
                                    <a:ea typeface="Cambria Math"/>
                                    <a:cs typeface="Courier New" panose="02070309020205020404" pitchFamily="49" charset="0"/>
                                    <a:sym typeface="Symbol"/>
                                  </a:rPr>
                                  <m:t>1−</m:t>
                                </m:r>
                                <m:r>
                                  <a:rPr lang="de-DE" altLang="de-DE" sz="1800" b="0" i="1" smtClean="0">
                                    <a:latin typeface="Cambria Math"/>
                                    <a:ea typeface="Cambria Math"/>
                                    <a:cs typeface="Courier New" panose="02070309020205020404" pitchFamily="49" charset="0"/>
                                    <a:sym typeface="Symbol"/>
                                  </a:rPr>
                                  <m:t>𝜃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de-DE" altLang="de-DE" sz="1800" b="0" i="0" smtClean="0">
                                    <a:latin typeface="Cambria Math"/>
                                    <a:ea typeface="Cambria Math"/>
                                    <a:cs typeface="Courier New" panose="02070309020205020404" pitchFamily="49" charset="0"/>
                                    <a:sym typeface="Symbol"/>
                                  </a:rPr>
                                  <m:t>if</m:t>
                                </m:r>
                                <m:r>
                                  <a:rPr lang="de-DE" altLang="de-DE" sz="1800" b="0" i="1" smtClean="0">
                                    <a:latin typeface="Cambria Math"/>
                                    <a:ea typeface="Cambria Math"/>
                                    <a:cs typeface="Courier New" panose="02070309020205020404" pitchFamily="49" charset="0"/>
                                    <a:sym typeface="Symbol"/>
                                  </a:rPr>
                                  <m:t> </m:t>
                                </m:r>
                                <m:r>
                                  <a:rPr lang="de-DE" altLang="de-DE" sz="1800" b="0" i="1" smtClean="0">
                                    <a:latin typeface="Cambria Math"/>
                                    <a:ea typeface="Cambria Math"/>
                                    <a:cs typeface="Courier New" panose="02070309020205020404" pitchFamily="49" charset="0"/>
                                    <a:sym typeface="Symbol"/>
                                  </a:rPr>
                                  <m:t>𝑥</m:t>
                                </m:r>
                                <m:r>
                                  <a:rPr lang="de-DE" altLang="de-DE" sz="1800" b="0" i="1" smtClean="0">
                                    <a:latin typeface="Cambria Math"/>
                                    <a:ea typeface="Cambria Math"/>
                                    <a:cs typeface="Courier New" panose="02070309020205020404" pitchFamily="49" charset="0"/>
                                    <a:sym typeface="Symbol"/>
                                  </a:rPr>
                                  <m:t>=</m:t>
                                </m:r>
                                <m:r>
                                  <a:rPr lang="de-DE" altLang="de-DE" sz="1800" b="0" i="1" smtClean="0">
                                    <a:latin typeface="Cambria Math"/>
                                    <a:ea typeface="Cambria Math"/>
                                    <a:cs typeface="Courier New" panose="02070309020205020404" pitchFamily="49" charset="0"/>
                                    <a:sym typeface="Symbol"/>
                                  </a:rPr>
                                  <m:t>𝑇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de-DE" altLang="de-DE" sz="1800" dirty="0" smtClean="0">
                  <a:ea typeface="Cambria Math"/>
                  <a:cs typeface="Courier New" panose="02070309020205020404" pitchFamily="49" charset="0"/>
                  <a:sym typeface="Symbol"/>
                </a:endParaRP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endParaRPr lang="de-DE" altLang="de-DE" sz="1800" dirty="0">
                  <a:ea typeface="Cambria Math"/>
                  <a:cs typeface="Courier New" panose="02070309020205020404" pitchFamily="49" charset="0"/>
                  <a:sym typeface="Symbol"/>
                </a:endParaRP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endParaRPr lang="de-DE" altLang="de-DE" sz="1800" dirty="0">
                  <a:ea typeface="Cambria Math"/>
                  <a:cs typeface="Courier New" panose="02070309020205020404" pitchFamily="49" charset="0"/>
                  <a:sym typeface="Symbol"/>
                </a:endParaRPr>
              </a:p>
            </p:txBody>
          </p:sp>
        </mc:Choice>
        <mc:Fallback xmlns="">
          <p:sp>
            <p:nvSpPr>
              <p:cNvPr id="15364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850" y="658813"/>
                <a:ext cx="8568630" cy="2648482"/>
              </a:xfrm>
              <a:prstGeom prst="rect">
                <a:avLst/>
              </a:prstGeom>
              <a:blipFill rotWithShape="1">
                <a:blip r:embed="rId2"/>
                <a:stretch>
                  <a:fillRect l="-56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365" name="Foliennummernplatzhalt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000" smtClean="0"/>
          </a:p>
          <a:p>
            <a:pPr eaLnBrk="1" hangingPunct="1">
              <a:spcBef>
                <a:spcPct val="0"/>
              </a:spcBef>
              <a:buFontTx/>
              <a:buNone/>
            </a:pPr>
            <a:fld id="{EEB7C0C7-0BC8-439A-A025-5C7AB155327E}" type="slidenum">
              <a:rPr lang="de-DE" altLang="de-DE" sz="1000" smtClean="0"/>
              <a:pPr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de-DE" altLang="de-DE" sz="1000" smtClean="0"/>
          </a:p>
        </p:txBody>
      </p:sp>
      <p:sp>
        <p:nvSpPr>
          <p:cNvPr id="15366" name="Datumsplatzhalter 6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000" dirty="0" smtClean="0"/>
              <a:t>SS 2014 - </a:t>
            </a:r>
            <a:r>
              <a:rPr lang="de-DE" altLang="de-DE" sz="1000" dirty="0" err="1" smtClean="0"/>
              <a:t>lecture</a:t>
            </a:r>
            <a:r>
              <a:rPr lang="de-DE" altLang="de-DE" sz="1000" dirty="0" smtClean="0"/>
              <a:t> 9</a:t>
            </a:r>
          </a:p>
        </p:txBody>
      </p:sp>
      <p:sp>
        <p:nvSpPr>
          <p:cNvPr id="15367" name="Fußzeilenplatzhalter 7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000" smtClean="0"/>
              <a:t>Mathematics of Biological Networks</a:t>
            </a:r>
          </a:p>
        </p:txBody>
      </p:sp>
    </p:spTree>
    <p:extLst>
      <p:ext uri="{BB962C8B-B14F-4D97-AF65-F5344CB8AC3E}">
        <p14:creationId xmlns:p14="http://schemas.microsoft.com/office/powerpoint/2010/main" val="229467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5" y="188913"/>
            <a:ext cx="8928992" cy="360362"/>
          </a:xfrm>
        </p:spPr>
        <p:txBody>
          <a:bodyPr/>
          <a:lstStyle/>
          <a:p>
            <a:pPr eaLnBrk="1" hangingPunct="1"/>
            <a:r>
              <a:rPr lang="de-DE" altLang="de-DE" dirty="0" err="1" smtClean="0">
                <a:ea typeface="ＭＳ Ｐゴシック" pitchFamily="34" charset="-128"/>
              </a:rPr>
              <a:t>Another</a:t>
            </a:r>
            <a:r>
              <a:rPr lang="de-DE" altLang="de-DE" dirty="0" smtClean="0">
                <a:ea typeface="ＭＳ Ｐゴシック" pitchFamily="34" charset="-128"/>
              </a:rPr>
              <a:t> </a:t>
            </a:r>
            <a:r>
              <a:rPr lang="de-DE" altLang="de-DE" dirty="0" err="1" smtClean="0">
                <a:ea typeface="ＭＳ Ｐゴシック" pitchFamily="34" charset="-128"/>
              </a:rPr>
              <a:t>example</a:t>
            </a:r>
            <a:endParaRPr lang="en-GB" altLang="de-DE" dirty="0" smtClean="0">
              <a:ea typeface="ＭＳ Ｐゴシック" pitchFamily="34" charset="-128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610600" cy="762000"/>
          </a:xfrm>
        </p:spPr>
        <p:txBody>
          <a:bodyPr/>
          <a:lstStyle/>
          <a:p>
            <a:pPr marL="0" indent="0" eaLnBrk="1" hangingPunct="1">
              <a:lnSpc>
                <a:spcPct val="120000"/>
              </a:lnSpc>
              <a:buFontTx/>
              <a:buNone/>
            </a:pPr>
            <a:r>
              <a:rPr lang="de-DE" altLang="de-DE" sz="1800" smtClean="0">
                <a:ea typeface="ＭＳ Ｐゴシック" pitchFamily="34" charset="-128"/>
                <a:sym typeface="Symbol" pitchFamily="18" charset="2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4" name="Text Box 4"/>
              <p:cNvSpPr txBox="1">
                <a:spLocks noChangeArrowheads="1"/>
              </p:cNvSpPr>
              <p:nvPr/>
            </p:nvSpPr>
            <p:spPr bwMode="auto">
              <a:xfrm>
                <a:off x="323850" y="658813"/>
                <a:ext cx="8568630" cy="36433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Suppose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that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X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is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a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multinomial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variable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that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can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take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values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x</a:t>
                </a:r>
                <a:r>
                  <a:rPr lang="de-DE" altLang="de-DE" sz="1800" baseline="300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1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, …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x</a:t>
                </a:r>
                <a:r>
                  <a:rPr lang="de-DE" altLang="de-DE" sz="1800" baseline="300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K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.</a:t>
                </a: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endParaRPr lang="de-DE" altLang="de-DE" sz="1800" dirty="0" smtClean="0">
                  <a:ea typeface="Cambria Math"/>
                  <a:cs typeface="Courier New" panose="02070309020205020404" pitchFamily="49" charset="0"/>
                  <a:sym typeface="Symbol"/>
                </a:endParaRP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The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simplest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representation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of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a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multinomial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distribution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is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a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vector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</a:t>
                </a:r>
                <a:r>
                  <a:rPr lang="de-DE" altLang="de-DE" sz="1800" baseline="300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K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such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that</a:t>
                </a:r>
                <a:endParaRPr lang="de-DE" altLang="de-DE" sz="1800" dirty="0" smtClean="0">
                  <a:ea typeface="Cambria Math"/>
                  <a:cs typeface="Courier New" panose="02070309020205020404" pitchFamily="49" charset="0"/>
                  <a:sym typeface="Symbol"/>
                </a:endParaRP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endParaRPr lang="de-DE" altLang="de-DE" sz="1800" dirty="0" smtClean="0">
                  <a:ea typeface="Cambria Math"/>
                  <a:cs typeface="Courier New" panose="02070309020205020404" pitchFamily="49" charset="0"/>
                  <a:sym typeface="Symbol"/>
                </a:endParaRP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de-DE" sz="1800" i="1" smtClean="0">
                              <a:latin typeface="Cambria Math"/>
                              <a:ea typeface="Cambria Math"/>
                              <a:cs typeface="Courier New" panose="02070309020205020404" pitchFamily="49" charset="0"/>
                              <a:sym typeface="Symbol"/>
                            </a:rPr>
                          </m:ctrlPr>
                        </m:sSubPr>
                        <m:e>
                          <m:r>
                            <a:rPr lang="de-DE" altLang="de-DE" sz="1800" b="0" i="1" smtClean="0">
                              <a:latin typeface="Cambria Math"/>
                              <a:ea typeface="Cambria Math"/>
                              <a:cs typeface="Courier New" panose="02070309020205020404" pitchFamily="49" charset="0"/>
                              <a:sym typeface="Symbol"/>
                            </a:rPr>
                            <m:t>𝑃</m:t>
                          </m:r>
                        </m:e>
                        <m:sub>
                          <m:r>
                            <a:rPr lang="de-DE" altLang="de-DE" sz="1800" b="0" i="1" smtClean="0">
                              <a:latin typeface="Cambria Math"/>
                              <a:ea typeface="Cambria Math"/>
                              <a:cs typeface="Courier New" panose="02070309020205020404" pitchFamily="49" charset="0"/>
                              <a:sym typeface="Symbol"/>
                            </a:rPr>
                            <m:t>𝑚𝑢𝑙𝑡𝑖𝑛𝑜𝑚𝑖𝑎𝑙</m:t>
                          </m:r>
                        </m:sub>
                      </m:sSub>
                      <m:d>
                        <m:dPr>
                          <m:ctrlPr>
                            <a:rPr lang="de-DE" altLang="de-DE" sz="1800" i="1" smtClean="0">
                              <a:latin typeface="Cambria Math"/>
                              <a:ea typeface="Cambria Math"/>
                              <a:cs typeface="Courier New" panose="02070309020205020404" pitchFamily="49" charset="0"/>
                              <a:sym typeface="Symbol"/>
                            </a:rPr>
                          </m:ctrlPr>
                        </m:dPr>
                        <m:e>
                          <m:r>
                            <a:rPr lang="de-DE" altLang="de-DE" sz="1800" b="0" i="1" smtClean="0">
                              <a:latin typeface="Cambria Math"/>
                              <a:ea typeface="Cambria Math"/>
                              <a:cs typeface="Courier New" panose="02070309020205020404" pitchFamily="49" charset="0"/>
                              <a:sym typeface="Symbol"/>
                            </a:rPr>
                            <m:t>𝑥</m:t>
                          </m:r>
                          <m:r>
                            <a:rPr lang="de-DE" altLang="de-DE" sz="1800" b="0" i="1" smtClean="0">
                              <a:latin typeface="Cambria Math"/>
                              <a:ea typeface="Cambria Math"/>
                              <a:cs typeface="Courier New" panose="02070309020205020404" pitchFamily="49" charset="0"/>
                              <a:sym typeface="Symbol"/>
                            </a:rPr>
                            <m:t>:</m:t>
                          </m:r>
                          <m:r>
                            <a:rPr lang="de-DE" altLang="de-DE" sz="1800" b="0" i="1" smtClean="0">
                              <a:latin typeface="Cambria Math"/>
                              <a:ea typeface="Cambria Math"/>
                              <a:cs typeface="Courier New" panose="02070309020205020404" pitchFamily="49" charset="0"/>
                              <a:sym typeface="Symbol"/>
                            </a:rPr>
                            <m:t>𝜃</m:t>
                          </m:r>
                        </m:e>
                      </m:d>
                      <m:r>
                        <a:rPr lang="de-DE" altLang="de-DE" sz="1800" b="0" i="1" smtClean="0">
                          <a:latin typeface="Cambria Math"/>
                          <a:ea typeface="Cambria Math"/>
                          <a:cs typeface="Courier New" panose="02070309020205020404" pitchFamily="49" charset="0"/>
                          <a:sym typeface="Symbol"/>
                        </a:rPr>
                        <m:t>=</m:t>
                      </m:r>
                      <m:sSub>
                        <m:sSubPr>
                          <m:ctrlPr>
                            <a:rPr lang="de-DE" altLang="de-DE" sz="1800" b="0" i="1" smtClean="0">
                              <a:latin typeface="Cambria Math"/>
                              <a:ea typeface="Cambria Math"/>
                              <a:cs typeface="Courier New" panose="02070309020205020404" pitchFamily="49" charset="0"/>
                              <a:sym typeface="Symbol"/>
                            </a:rPr>
                          </m:ctrlPr>
                        </m:sSubPr>
                        <m:e>
                          <m:r>
                            <a:rPr lang="de-DE" altLang="de-DE" sz="1800" b="0" i="1" smtClean="0">
                              <a:latin typeface="Cambria Math"/>
                              <a:ea typeface="Cambria Math"/>
                              <a:cs typeface="Courier New" panose="02070309020205020404" pitchFamily="49" charset="0"/>
                              <a:sym typeface="Symbol"/>
                            </a:rPr>
                            <m:t>𝜃</m:t>
                          </m:r>
                        </m:e>
                        <m:sub>
                          <m:r>
                            <a:rPr lang="de-DE" altLang="de-DE" sz="1800" b="0" i="1" smtClean="0">
                              <a:latin typeface="Cambria Math"/>
                              <a:ea typeface="Cambria Math"/>
                              <a:cs typeface="Courier New" panose="02070309020205020404" pitchFamily="49" charset="0"/>
                              <a:sym typeface="Symbol"/>
                            </a:rPr>
                            <m:t>𝑘</m:t>
                          </m:r>
                        </m:sub>
                      </m:sSub>
                      <m:r>
                        <a:rPr lang="de-DE" altLang="de-DE" sz="1800" b="0" i="1" smtClean="0">
                          <a:latin typeface="Cambria Math"/>
                          <a:ea typeface="Cambria Math"/>
                          <a:cs typeface="Courier New" panose="02070309020205020404" pitchFamily="49" charset="0"/>
                          <a:sym typeface="Symbol"/>
                        </a:rPr>
                        <m:t> </m:t>
                      </m:r>
                      <m:r>
                        <m:rPr>
                          <m:nor/>
                        </m:rPr>
                        <a:rPr lang="de-DE" altLang="de-DE" sz="1800" b="0" i="0" smtClean="0">
                          <a:latin typeface="Cambria Math"/>
                          <a:ea typeface="Cambria Math"/>
                          <a:cs typeface="Courier New" panose="02070309020205020404" pitchFamily="49" charset="0"/>
                          <a:sym typeface="Symbol"/>
                        </a:rPr>
                        <m:t>if</m:t>
                      </m:r>
                      <m:r>
                        <a:rPr lang="de-DE" altLang="de-DE" sz="1800" b="0" i="1" smtClean="0">
                          <a:latin typeface="Cambria Math"/>
                          <a:ea typeface="Cambria Math"/>
                          <a:cs typeface="Courier New" panose="02070309020205020404" pitchFamily="49" charset="0"/>
                          <a:sym typeface="Symbol"/>
                        </a:rPr>
                        <m:t> </m:t>
                      </m:r>
                      <m:r>
                        <a:rPr lang="de-DE" altLang="de-DE" sz="1800" b="0" i="1" smtClean="0">
                          <a:latin typeface="Cambria Math"/>
                          <a:ea typeface="Cambria Math"/>
                          <a:cs typeface="Courier New" panose="02070309020205020404" pitchFamily="49" charset="0"/>
                          <a:sym typeface="Symbol"/>
                        </a:rPr>
                        <m:t>𝑥</m:t>
                      </m:r>
                      <m:r>
                        <a:rPr lang="de-DE" altLang="de-DE" sz="1800" b="0" i="1" smtClean="0">
                          <a:latin typeface="Cambria Math"/>
                          <a:ea typeface="Cambria Math"/>
                          <a:cs typeface="Courier New" panose="02070309020205020404" pitchFamily="49" charset="0"/>
                          <a:sym typeface="Symbol"/>
                        </a:rPr>
                        <m:t>=</m:t>
                      </m:r>
                      <m:sSup>
                        <m:sSupPr>
                          <m:ctrlPr>
                            <a:rPr lang="de-DE" altLang="de-DE" sz="1800" b="0" i="1" smtClean="0">
                              <a:latin typeface="Cambria Math"/>
                              <a:ea typeface="Cambria Math"/>
                              <a:cs typeface="Courier New" panose="02070309020205020404" pitchFamily="49" charset="0"/>
                              <a:sym typeface="Symbol"/>
                            </a:rPr>
                          </m:ctrlPr>
                        </m:sSupPr>
                        <m:e>
                          <m:r>
                            <a:rPr lang="de-DE" altLang="de-DE" sz="1800" b="0" i="1" smtClean="0">
                              <a:latin typeface="Cambria Math"/>
                              <a:ea typeface="Cambria Math"/>
                              <a:cs typeface="Courier New" panose="02070309020205020404" pitchFamily="49" charset="0"/>
                              <a:sym typeface="Symbol"/>
                            </a:rPr>
                            <m:t>𝑥</m:t>
                          </m:r>
                        </m:e>
                        <m:sup>
                          <m:r>
                            <a:rPr lang="de-DE" altLang="de-DE" sz="1800" b="0" i="1" smtClean="0">
                              <a:latin typeface="Cambria Math"/>
                              <a:ea typeface="Cambria Math"/>
                              <a:cs typeface="Courier New" panose="02070309020205020404" pitchFamily="49" charset="0"/>
                              <a:sym typeface="Symbol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de-DE" altLang="de-DE" sz="1800" dirty="0" smtClean="0">
                  <a:ea typeface="Cambria Math"/>
                  <a:cs typeface="Courier New" panose="02070309020205020404" pitchFamily="49" charset="0"/>
                  <a:sym typeface="Symbol"/>
                </a:endParaRP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endParaRPr lang="de-DE" altLang="de-DE" sz="1800" dirty="0">
                  <a:ea typeface="Cambria Math"/>
                  <a:cs typeface="Courier New" panose="02070309020205020404" pitchFamily="49" charset="0"/>
                  <a:sym typeface="Symbol"/>
                </a:endParaRP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The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parameter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space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of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this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model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is</a:t>
                </a:r>
                <a:endParaRPr lang="de-DE" altLang="de-DE" sz="1800" dirty="0" smtClean="0">
                  <a:ea typeface="Cambria Math"/>
                  <a:cs typeface="Courier New" panose="02070309020205020404" pitchFamily="49" charset="0"/>
                  <a:sym typeface="Symbol"/>
                </a:endParaRP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de-DE" sz="1800" i="1" smtClean="0">
                              <a:latin typeface="Cambria Math"/>
                              <a:ea typeface="Cambria Math"/>
                              <a:cs typeface="Courier New" panose="02070309020205020404" pitchFamily="49" charset="0"/>
                              <a:sym typeface="Symbol"/>
                            </a:rPr>
                          </m:ctrlPr>
                        </m:sSubPr>
                        <m:e>
                          <m:r>
                            <a:rPr lang="de-DE" altLang="de-DE" sz="1800" i="1" smtClean="0">
                              <a:latin typeface="Cambria Math"/>
                              <a:ea typeface="Cambria Math"/>
                              <a:cs typeface="Courier New" panose="02070309020205020404" pitchFamily="49" charset="0"/>
                              <a:sym typeface="Symbol"/>
                            </a:rPr>
                            <m:t>𝜃</m:t>
                          </m:r>
                        </m:e>
                        <m:sub>
                          <m:r>
                            <a:rPr lang="de-DE" altLang="de-DE" sz="1800" b="0" i="1" smtClean="0">
                              <a:latin typeface="Cambria Math"/>
                              <a:ea typeface="Cambria Math"/>
                              <a:cs typeface="Courier New" panose="02070309020205020404" pitchFamily="49" charset="0"/>
                              <a:sym typeface="Symbol"/>
                            </a:rPr>
                            <m:t>𝑚𝑢𝑙𝑡𝑖𝑛𝑜𝑚𝑖𝑎𝑙</m:t>
                          </m:r>
                        </m:sub>
                      </m:sSub>
                      <m:r>
                        <a:rPr lang="de-DE" altLang="de-DE" sz="1800" b="0" i="1" smtClean="0">
                          <a:latin typeface="Cambria Math"/>
                          <a:ea typeface="Cambria Math"/>
                          <a:cs typeface="Courier New" panose="02070309020205020404" pitchFamily="49" charset="0"/>
                          <a:sym typeface="Symbol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de-DE" altLang="de-DE" sz="1800" b="0" i="1" smtClean="0">
                              <a:latin typeface="Cambria Math"/>
                              <a:ea typeface="Cambria Math"/>
                              <a:cs typeface="Courier New" panose="02070309020205020404" pitchFamily="49" charset="0"/>
                              <a:sym typeface="Symbol"/>
                            </a:rPr>
                          </m:ctrlPr>
                        </m:dPr>
                        <m:e>
                          <m:r>
                            <a:rPr lang="de-DE" altLang="de-DE" sz="1800" b="0" i="1" smtClean="0">
                              <a:latin typeface="Cambria Math"/>
                              <a:ea typeface="Cambria Math"/>
                              <a:cs typeface="Courier New" panose="02070309020205020404" pitchFamily="49" charset="0"/>
                              <a:sym typeface="Symbol"/>
                            </a:rPr>
                            <m:t>𝜃</m:t>
                          </m:r>
                          <m:r>
                            <a:rPr lang="de-DE" altLang="de-DE" sz="1800" b="0" i="1" smtClean="0">
                              <a:latin typeface="Cambria Math"/>
                              <a:ea typeface="Cambria Math"/>
                              <a:cs typeface="Courier New" panose="02070309020205020404" pitchFamily="49" charset="0"/>
                              <a:sym typeface="Symbol"/>
                            </a:rPr>
                            <m:t>∈</m:t>
                          </m:r>
                          <m:sSup>
                            <m:sSupPr>
                              <m:ctrlPr>
                                <a:rPr lang="de-DE" altLang="de-DE" sz="1800" b="0" i="1" smtClean="0">
                                  <a:latin typeface="Cambria Math"/>
                                  <a:ea typeface="Cambria Math"/>
                                  <a:cs typeface="Courier New" panose="02070309020205020404" pitchFamily="49" charset="0"/>
                                  <a:sym typeface="Symbol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de-DE" altLang="de-DE" sz="1800" b="0" i="1" smtClean="0">
                                      <a:latin typeface="Cambria Math"/>
                                      <a:ea typeface="Cambria Math"/>
                                      <a:cs typeface="Courier New" panose="02070309020205020404" pitchFamily="49" charset="0"/>
                                      <a:sym typeface="Symbol"/>
                                    </a:rPr>
                                  </m:ctrlPr>
                                </m:dPr>
                                <m:e>
                                  <m:r>
                                    <a:rPr lang="de-DE" altLang="de-DE" sz="1800" b="0" i="1" smtClean="0">
                                      <a:latin typeface="Cambria Math"/>
                                      <a:ea typeface="Cambria Math"/>
                                      <a:cs typeface="Courier New" panose="02070309020205020404" pitchFamily="49" charset="0"/>
                                      <a:sym typeface="Symbol"/>
                                    </a:rPr>
                                    <m:t>0 … 1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altLang="de-DE" sz="1800" b="0" i="1" smtClean="0">
                                  <a:latin typeface="Cambria Math"/>
                                  <a:ea typeface="Cambria Math"/>
                                  <a:cs typeface="Courier New" panose="02070309020205020404" pitchFamily="49" charset="0"/>
                                  <a:sym typeface="Symbol"/>
                                </a:rPr>
                                <m:t>𝐾</m:t>
                              </m:r>
                            </m:sup>
                          </m:sSup>
                          <m:r>
                            <a:rPr lang="de-DE" altLang="de-DE" sz="1800" b="0" i="1" smtClean="0">
                              <a:latin typeface="Cambria Math"/>
                              <a:ea typeface="Cambria Math"/>
                              <a:cs typeface="Courier New" panose="02070309020205020404" pitchFamily="49" charset="0"/>
                              <a:sym typeface="Symbol"/>
                            </a:rPr>
                            <m:t>: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de-DE" altLang="de-DE" sz="1800" b="0" i="1" smtClean="0">
                                  <a:latin typeface="Cambria Math"/>
                                  <a:ea typeface="Cambria Math"/>
                                  <a:cs typeface="Courier New" panose="02070309020205020404" pitchFamily="49" charset="0"/>
                                  <a:sym typeface="Symbol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de-DE" altLang="de-DE" sz="1800" b="0" i="1" smtClean="0">
                                  <a:latin typeface="Cambria Math"/>
                                  <a:ea typeface="Cambria Math"/>
                                  <a:cs typeface="Courier New" panose="02070309020205020404" pitchFamily="49" charset="0"/>
                                  <a:sym typeface="Symbol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de-DE" altLang="de-DE" sz="1800" b="0" i="1" smtClean="0">
                                      <a:latin typeface="Cambria Math"/>
                                      <a:ea typeface="Cambria Math"/>
                                      <a:cs typeface="Courier New" panose="02070309020205020404" pitchFamily="49" charset="0"/>
                                      <a:sym typeface="Symbol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de-DE" sz="1800" b="0" i="1" smtClean="0">
                                      <a:latin typeface="Cambria Math"/>
                                      <a:ea typeface="Cambria Math"/>
                                      <a:cs typeface="Courier New" panose="02070309020205020404" pitchFamily="49" charset="0"/>
                                      <a:sym typeface="Symbol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de-DE" altLang="de-DE" sz="1800" b="0" i="1" smtClean="0">
                                      <a:latin typeface="Cambria Math"/>
                                      <a:ea typeface="Cambria Math"/>
                                      <a:cs typeface="Courier New" panose="02070309020205020404" pitchFamily="49" charset="0"/>
                                      <a:sym typeface="Symbol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de-DE" altLang="de-DE" sz="1800" b="0" i="1" smtClean="0">
                                  <a:latin typeface="Cambria Math"/>
                                  <a:ea typeface="Cambria Math"/>
                                  <a:cs typeface="Courier New" panose="02070309020205020404" pitchFamily="49" charset="0"/>
                                  <a:sym typeface="Symbol"/>
                                </a:rPr>
                                <m:t>=1</m:t>
                              </m:r>
                            </m:e>
                          </m:nary>
                        </m:e>
                      </m:d>
                    </m:oMath>
                  </m:oMathPara>
                </a14:m>
                <a:endParaRPr lang="de-DE" altLang="de-DE" sz="1800" dirty="0">
                  <a:ea typeface="Cambria Math"/>
                  <a:cs typeface="Courier New" panose="02070309020205020404" pitchFamily="49" charset="0"/>
                  <a:sym typeface="Symbol"/>
                </a:endParaRP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endParaRPr lang="de-DE" altLang="de-DE" sz="1800" dirty="0">
                  <a:ea typeface="Cambria Math"/>
                  <a:cs typeface="Courier New" panose="02070309020205020404" pitchFamily="49" charset="0"/>
                  <a:sym typeface="Symbol"/>
                </a:endParaRPr>
              </a:p>
            </p:txBody>
          </p:sp>
        </mc:Choice>
        <mc:Fallback xmlns="">
          <p:sp>
            <p:nvSpPr>
              <p:cNvPr id="15364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850" y="658813"/>
                <a:ext cx="8568630" cy="3643370"/>
              </a:xfrm>
              <a:prstGeom prst="rect">
                <a:avLst/>
              </a:prstGeom>
              <a:blipFill rotWithShape="1">
                <a:blip r:embed="rId2"/>
                <a:stretch>
                  <a:fillRect l="-569" r="-56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365" name="Foliennummernplatzhalt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000" smtClean="0"/>
          </a:p>
          <a:p>
            <a:pPr eaLnBrk="1" hangingPunct="1">
              <a:spcBef>
                <a:spcPct val="0"/>
              </a:spcBef>
              <a:buFontTx/>
              <a:buNone/>
            </a:pPr>
            <a:fld id="{EEB7C0C7-0BC8-439A-A025-5C7AB155327E}" type="slidenum">
              <a:rPr lang="de-DE" altLang="de-DE" sz="1000" smtClean="0"/>
              <a:pPr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de-DE" altLang="de-DE" sz="1000" smtClean="0"/>
          </a:p>
        </p:txBody>
      </p:sp>
      <p:sp>
        <p:nvSpPr>
          <p:cNvPr id="15366" name="Datumsplatzhalter 6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000" dirty="0" smtClean="0"/>
              <a:t>SS 2014 - </a:t>
            </a:r>
            <a:r>
              <a:rPr lang="de-DE" altLang="de-DE" sz="1000" dirty="0" err="1" smtClean="0"/>
              <a:t>lecture</a:t>
            </a:r>
            <a:r>
              <a:rPr lang="de-DE" altLang="de-DE" sz="1000" dirty="0" smtClean="0"/>
              <a:t> 9</a:t>
            </a:r>
          </a:p>
        </p:txBody>
      </p:sp>
      <p:sp>
        <p:nvSpPr>
          <p:cNvPr id="15367" name="Fußzeilenplatzhalter 7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000" smtClean="0"/>
              <a:t>Mathematics of Biological Networks</a:t>
            </a:r>
          </a:p>
        </p:txBody>
      </p:sp>
    </p:spTree>
    <p:extLst>
      <p:ext uri="{BB962C8B-B14F-4D97-AF65-F5344CB8AC3E}">
        <p14:creationId xmlns:p14="http://schemas.microsoft.com/office/powerpoint/2010/main" val="58908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5" y="188913"/>
            <a:ext cx="8928992" cy="360362"/>
          </a:xfrm>
        </p:spPr>
        <p:txBody>
          <a:bodyPr/>
          <a:lstStyle/>
          <a:p>
            <a:pPr eaLnBrk="1" hangingPunct="1"/>
            <a:r>
              <a:rPr lang="de-DE" altLang="de-DE" dirty="0" err="1" smtClean="0">
                <a:ea typeface="ＭＳ Ｐゴシック" pitchFamily="34" charset="-128"/>
              </a:rPr>
              <a:t>Another</a:t>
            </a:r>
            <a:r>
              <a:rPr lang="de-DE" altLang="de-DE" dirty="0" smtClean="0">
                <a:ea typeface="ＭＳ Ｐゴシック" pitchFamily="34" charset="-128"/>
              </a:rPr>
              <a:t> </a:t>
            </a:r>
            <a:r>
              <a:rPr lang="de-DE" altLang="de-DE" dirty="0" err="1" smtClean="0">
                <a:ea typeface="ＭＳ Ｐゴシック" pitchFamily="34" charset="-128"/>
              </a:rPr>
              <a:t>example</a:t>
            </a:r>
            <a:endParaRPr lang="en-GB" altLang="de-DE" dirty="0" smtClean="0">
              <a:ea typeface="ＭＳ Ｐゴシック" pitchFamily="34" charset="-128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610600" cy="762000"/>
          </a:xfrm>
        </p:spPr>
        <p:txBody>
          <a:bodyPr/>
          <a:lstStyle/>
          <a:p>
            <a:pPr marL="0" indent="0" eaLnBrk="1" hangingPunct="1">
              <a:lnSpc>
                <a:spcPct val="120000"/>
              </a:lnSpc>
              <a:buFontTx/>
              <a:buNone/>
            </a:pPr>
            <a:r>
              <a:rPr lang="de-DE" altLang="de-DE" sz="1800" smtClean="0">
                <a:ea typeface="ＭＳ Ｐゴシック" pitchFamily="34" charset="-128"/>
                <a:sym typeface="Symbol" pitchFamily="18" charset="2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4" name="Text Box 4"/>
              <p:cNvSpPr txBox="1">
                <a:spLocks noChangeArrowheads="1"/>
              </p:cNvSpPr>
              <p:nvPr/>
            </p:nvSpPr>
            <p:spPr bwMode="auto">
              <a:xfrm>
                <a:off x="323850" y="658813"/>
                <a:ext cx="8568630" cy="34913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Suppose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that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X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is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a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continuous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variable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that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can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take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values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in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the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real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line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.</a:t>
                </a: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endParaRPr lang="de-DE" altLang="de-DE" sz="1800" dirty="0" smtClean="0">
                  <a:ea typeface="Cambria Math"/>
                  <a:cs typeface="Courier New" panose="02070309020205020404" pitchFamily="49" charset="0"/>
                  <a:sym typeface="Symbol"/>
                </a:endParaRP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A </a:t>
                </a:r>
                <a:r>
                  <a:rPr lang="de-DE" altLang="de-DE" sz="1800" b="1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Gaussian</a:t>
                </a:r>
                <a:r>
                  <a:rPr lang="de-DE" altLang="de-DE" sz="1800" b="1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b="1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model</a:t>
                </a:r>
                <a:r>
                  <a:rPr lang="de-DE" altLang="de-DE" sz="1800" b="1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for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X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is</a:t>
                </a:r>
                <a:endParaRPr lang="de-DE" altLang="de-DE" sz="1800" dirty="0" smtClean="0">
                  <a:ea typeface="Cambria Math"/>
                  <a:cs typeface="Courier New" panose="02070309020205020404" pitchFamily="49" charset="0"/>
                  <a:sym typeface="Symbol"/>
                </a:endParaRP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de-DE" sz="1800" i="1" smtClean="0">
                              <a:latin typeface="Cambria Math"/>
                              <a:ea typeface="Cambria Math"/>
                              <a:cs typeface="Courier New" panose="02070309020205020404" pitchFamily="49" charset="0"/>
                              <a:sym typeface="Symbol"/>
                            </a:rPr>
                          </m:ctrlPr>
                        </m:sSubPr>
                        <m:e>
                          <m:r>
                            <a:rPr lang="de-DE" altLang="de-DE" sz="1800" b="0" i="1" smtClean="0">
                              <a:latin typeface="Cambria Math"/>
                              <a:ea typeface="Cambria Math"/>
                              <a:cs typeface="Courier New" panose="02070309020205020404" pitchFamily="49" charset="0"/>
                              <a:sym typeface="Symbol"/>
                            </a:rPr>
                            <m:t>𝑃</m:t>
                          </m:r>
                        </m:e>
                        <m:sub>
                          <m:r>
                            <a:rPr lang="de-DE" altLang="de-DE" sz="1800" b="0" i="1" smtClean="0">
                              <a:latin typeface="Cambria Math"/>
                              <a:ea typeface="Cambria Math"/>
                              <a:cs typeface="Courier New" panose="02070309020205020404" pitchFamily="49" charset="0"/>
                              <a:sym typeface="Symbol"/>
                            </a:rPr>
                            <m:t>𝐺𝑎𝑢𝑠𝑠𝑖𝑎𝑛</m:t>
                          </m:r>
                        </m:sub>
                      </m:sSub>
                      <m:d>
                        <m:dPr>
                          <m:ctrlPr>
                            <a:rPr lang="de-DE" altLang="de-DE" sz="1800" i="1" smtClean="0">
                              <a:latin typeface="Cambria Math"/>
                              <a:ea typeface="Cambria Math"/>
                              <a:cs typeface="Courier New" panose="02070309020205020404" pitchFamily="49" charset="0"/>
                              <a:sym typeface="Symbol"/>
                            </a:rPr>
                          </m:ctrlPr>
                        </m:dPr>
                        <m:e>
                          <m:r>
                            <a:rPr lang="de-DE" altLang="de-DE" sz="1800" b="0" i="1" smtClean="0">
                              <a:latin typeface="Cambria Math"/>
                              <a:ea typeface="Cambria Math"/>
                              <a:cs typeface="Courier New" panose="02070309020205020404" pitchFamily="49" charset="0"/>
                              <a:sym typeface="Symbol"/>
                            </a:rPr>
                            <m:t>𝑥</m:t>
                          </m:r>
                          <m:r>
                            <a:rPr lang="de-DE" altLang="de-DE" sz="1800" b="0" i="1" smtClean="0">
                              <a:latin typeface="Cambria Math"/>
                              <a:ea typeface="Cambria Math"/>
                              <a:cs typeface="Courier New" panose="02070309020205020404" pitchFamily="49" charset="0"/>
                              <a:sym typeface="Symbol"/>
                            </a:rPr>
                            <m:t>:</m:t>
                          </m:r>
                          <m:r>
                            <a:rPr lang="de-DE" altLang="de-DE" sz="1800" b="0" i="1" smtClean="0">
                              <a:latin typeface="Cambria Math"/>
                              <a:ea typeface="Cambria Math"/>
                              <a:cs typeface="Courier New" panose="02070309020205020404" pitchFamily="49" charset="0"/>
                              <a:sym typeface="Symbol"/>
                            </a:rPr>
                            <m:t>𝜇</m:t>
                          </m:r>
                          <m:r>
                            <a:rPr lang="de-DE" altLang="de-DE" sz="1800" b="0" i="1" smtClean="0">
                              <a:latin typeface="Cambria Math"/>
                              <a:ea typeface="Cambria Math"/>
                              <a:cs typeface="Courier New" panose="02070309020205020404" pitchFamily="49" charset="0"/>
                              <a:sym typeface="Symbol"/>
                            </a:rPr>
                            <m:t>,</m:t>
                          </m:r>
                          <m:r>
                            <a:rPr lang="de-DE" altLang="de-DE" sz="1800" b="0" i="1" smtClean="0">
                              <a:latin typeface="Cambria Math"/>
                              <a:ea typeface="Cambria Math"/>
                              <a:cs typeface="Courier New" panose="02070309020205020404" pitchFamily="49" charset="0"/>
                              <a:sym typeface="Symbol"/>
                            </a:rPr>
                            <m:t>𝜎</m:t>
                          </m:r>
                        </m:e>
                      </m:d>
                      <m:r>
                        <a:rPr lang="de-DE" altLang="de-DE" sz="1800" b="0" i="1" smtClean="0">
                          <a:latin typeface="Cambria Math"/>
                          <a:ea typeface="Cambria Math"/>
                          <a:cs typeface="Courier New" panose="02070309020205020404" pitchFamily="49" charset="0"/>
                          <a:sym typeface="Symbol"/>
                        </a:rPr>
                        <m:t>=</m:t>
                      </m:r>
                      <m:f>
                        <m:fPr>
                          <m:ctrlPr>
                            <a:rPr lang="de-DE" altLang="de-DE" sz="1800" b="0" i="1" smtClean="0">
                              <a:latin typeface="Cambria Math"/>
                              <a:ea typeface="Cambria Math"/>
                              <a:cs typeface="Courier New" panose="02070309020205020404" pitchFamily="49" charset="0"/>
                              <a:sym typeface="Symbol"/>
                            </a:rPr>
                          </m:ctrlPr>
                        </m:fPr>
                        <m:num>
                          <m:r>
                            <a:rPr lang="de-DE" altLang="de-DE" sz="1800" b="0" i="1" smtClean="0">
                              <a:latin typeface="Cambria Math"/>
                              <a:ea typeface="Cambria Math"/>
                              <a:cs typeface="Courier New" panose="02070309020205020404" pitchFamily="49" charset="0"/>
                              <a:sym typeface="Symbol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de-DE" altLang="de-DE" sz="1800" b="0" i="1" smtClean="0">
                                  <a:latin typeface="Cambria Math"/>
                                  <a:ea typeface="Cambria Math"/>
                                  <a:cs typeface="Courier New" panose="02070309020205020404" pitchFamily="49" charset="0"/>
                                  <a:sym typeface="Symbol"/>
                                </a:rPr>
                              </m:ctrlPr>
                            </m:radPr>
                            <m:deg/>
                            <m:e>
                              <m:r>
                                <a:rPr lang="de-DE" altLang="de-DE" sz="1800" b="0" i="1" smtClean="0">
                                  <a:latin typeface="Cambria Math"/>
                                  <a:ea typeface="Cambria Math"/>
                                  <a:cs typeface="Courier New" panose="02070309020205020404" pitchFamily="49" charset="0"/>
                                  <a:sym typeface="Symbol"/>
                                </a:rPr>
                                <m:t>2</m:t>
                              </m:r>
                              <m:r>
                                <a:rPr lang="de-DE" altLang="de-DE" sz="1800" b="0" i="1" smtClean="0">
                                  <a:latin typeface="Cambria Math"/>
                                  <a:ea typeface="Cambria Math"/>
                                  <a:cs typeface="Courier New" panose="02070309020205020404" pitchFamily="49" charset="0"/>
                                  <a:sym typeface="Symbol"/>
                                </a:rPr>
                                <m:t>𝜋</m:t>
                              </m:r>
                            </m:e>
                          </m:rad>
                          <m:r>
                            <a:rPr lang="de-DE" altLang="de-DE" sz="1800" b="0" i="1" smtClean="0">
                              <a:latin typeface="Cambria Math"/>
                              <a:ea typeface="Cambria Math"/>
                              <a:cs typeface="Courier New" panose="02070309020205020404" pitchFamily="49" charset="0"/>
                              <a:sym typeface="Symbol"/>
                            </a:rPr>
                            <m:t>𝜎</m:t>
                          </m:r>
                        </m:den>
                      </m:f>
                      <m:sSup>
                        <m:sSupPr>
                          <m:ctrlPr>
                            <a:rPr lang="de-DE" altLang="de-DE" sz="1800" b="0" i="1" smtClean="0">
                              <a:latin typeface="Cambria Math"/>
                              <a:ea typeface="Cambria Math"/>
                              <a:cs typeface="Courier New" panose="02070309020205020404" pitchFamily="49" charset="0"/>
                              <a:sym typeface="Symbol"/>
                            </a:rPr>
                          </m:ctrlPr>
                        </m:sSupPr>
                        <m:e>
                          <m:r>
                            <a:rPr lang="de-DE" altLang="de-DE" sz="1800" b="0" i="1" smtClean="0">
                              <a:latin typeface="Cambria Math"/>
                              <a:ea typeface="Cambria Math"/>
                              <a:cs typeface="Courier New" panose="02070309020205020404" pitchFamily="49" charset="0"/>
                              <a:sym typeface="Symbol"/>
                            </a:rPr>
                            <m:t>𝑒</m:t>
                          </m:r>
                        </m:e>
                        <m:sup>
                          <m:r>
                            <a:rPr lang="de-DE" altLang="de-DE" sz="1800" b="0" i="1" smtClean="0">
                              <a:latin typeface="Cambria Math"/>
                              <a:ea typeface="Cambria Math"/>
                              <a:cs typeface="Courier New" panose="02070309020205020404" pitchFamily="49" charset="0"/>
                              <a:sym typeface="Symbol"/>
                            </a:rPr>
                            <m:t>−</m:t>
                          </m:r>
                          <m:f>
                            <m:fPr>
                              <m:ctrlPr>
                                <a:rPr lang="de-DE" altLang="de-DE" sz="1800" b="0" i="1" smtClean="0">
                                  <a:latin typeface="Cambria Math"/>
                                  <a:ea typeface="Cambria Math"/>
                                  <a:cs typeface="Courier New" panose="02070309020205020404" pitchFamily="49" charset="0"/>
                                  <a:sym typeface="Symbol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de-DE" altLang="de-DE" sz="1800" b="0" i="1" smtClean="0">
                                      <a:latin typeface="Cambria Math"/>
                                      <a:ea typeface="Cambria Math"/>
                                      <a:cs typeface="Courier New" panose="02070309020205020404" pitchFamily="49" charset="0"/>
                                      <a:sym typeface="Symbol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de-DE" altLang="de-DE" sz="1800" b="0" i="1" smtClean="0">
                                          <a:latin typeface="Cambria Math"/>
                                          <a:ea typeface="Cambria Math"/>
                                          <a:cs typeface="Courier New" panose="02070309020205020404" pitchFamily="49" charset="0"/>
                                          <a:sym typeface="Symbol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altLang="de-DE" sz="1800" b="0" i="1" smtClean="0">
                                          <a:latin typeface="Cambria Math"/>
                                          <a:ea typeface="Cambria Math"/>
                                          <a:cs typeface="Courier New" panose="02070309020205020404" pitchFamily="49" charset="0"/>
                                          <a:sym typeface="Symbol"/>
                                        </a:rPr>
                                        <m:t>𝑥</m:t>
                                      </m:r>
                                      <m:r>
                                        <a:rPr lang="de-DE" altLang="de-DE" sz="1800" b="0" i="1" smtClean="0">
                                          <a:latin typeface="Cambria Math"/>
                                          <a:ea typeface="Cambria Math"/>
                                          <a:cs typeface="Courier New" panose="02070309020205020404" pitchFamily="49" charset="0"/>
                                          <a:sym typeface="Symbol"/>
                                        </a:rPr>
                                        <m:t>−</m:t>
                                      </m:r>
                                      <m:r>
                                        <a:rPr lang="de-DE" altLang="de-DE" sz="1800" b="0" i="1" smtClean="0">
                                          <a:latin typeface="Cambria Math"/>
                                          <a:ea typeface="Cambria Math"/>
                                          <a:cs typeface="Courier New" panose="02070309020205020404" pitchFamily="49" charset="0"/>
                                          <a:sym typeface="Symbol"/>
                                        </a:rPr>
                                        <m:t>𝜇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de-DE" altLang="de-DE" sz="1800" b="0" i="1" smtClean="0">
                                      <a:latin typeface="Cambria Math"/>
                                      <a:ea typeface="Cambria Math"/>
                                      <a:cs typeface="Courier New" panose="02070309020205020404" pitchFamily="49" charset="0"/>
                                      <a:sym typeface="Symbol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de-DE" altLang="de-DE" sz="1800" b="0" i="1" smtClean="0">
                                  <a:latin typeface="Cambria Math"/>
                                  <a:ea typeface="Cambria Math"/>
                                  <a:cs typeface="Courier New" panose="02070309020205020404" pitchFamily="49" charset="0"/>
                                  <a:sym typeface="Symbol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de-DE" altLang="de-DE" sz="1800" b="0" i="1" smtClean="0">
                                      <a:latin typeface="Cambria Math"/>
                                      <a:ea typeface="Cambria Math"/>
                                      <a:cs typeface="Courier New" panose="02070309020205020404" pitchFamily="49" charset="0"/>
                                      <a:sym typeface="Symbol"/>
                                    </a:rPr>
                                  </m:ctrlPr>
                                </m:sSupPr>
                                <m:e>
                                  <m:r>
                                    <a:rPr lang="de-DE" altLang="de-DE" sz="1800" b="0" i="1" smtClean="0">
                                      <a:latin typeface="Cambria Math"/>
                                      <a:ea typeface="Cambria Math"/>
                                      <a:cs typeface="Courier New" panose="02070309020205020404" pitchFamily="49" charset="0"/>
                                      <a:sym typeface="Symbol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de-DE" altLang="de-DE" sz="1800" b="0" i="1" smtClean="0">
                                      <a:latin typeface="Cambria Math"/>
                                      <a:ea typeface="Cambria Math"/>
                                      <a:cs typeface="Courier New" panose="02070309020205020404" pitchFamily="49" charset="0"/>
                                      <a:sym typeface="Symbol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sup>
                      </m:sSup>
                    </m:oMath>
                  </m:oMathPara>
                </a14:m>
                <a:endParaRPr lang="de-DE" altLang="de-DE" sz="1800" dirty="0">
                  <a:ea typeface="Cambria Math"/>
                  <a:cs typeface="Courier New" panose="02070309020205020404" pitchFamily="49" charset="0"/>
                  <a:sym typeface="Symbol"/>
                </a:endParaRP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endParaRPr lang="de-DE" altLang="de-DE" sz="1800" dirty="0" smtClean="0">
                  <a:ea typeface="Cambria Math"/>
                  <a:cs typeface="Courier New" panose="02070309020205020404" pitchFamily="49" charset="0"/>
                  <a:sym typeface="Symbol"/>
                </a:endParaRP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de-DE" altLang="de-DE" sz="1800" dirty="0" err="1">
                    <a:ea typeface="Cambria Math"/>
                    <a:cs typeface="Courier New" panose="02070309020205020404" pitchFamily="49" charset="0"/>
                    <a:sym typeface="Symbol"/>
                  </a:rPr>
                  <a:t>w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here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 = ,</a:t>
                </a: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endParaRPr lang="de-DE" altLang="de-DE" sz="1800" dirty="0" smtClean="0">
                  <a:ea typeface="Cambria Math"/>
                  <a:cs typeface="Courier New" panose="02070309020205020404" pitchFamily="49" charset="0"/>
                  <a:sym typeface="Symbol"/>
                </a:endParaRP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The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parameter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space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for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this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model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is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</a:t>
                </a:r>
                <a:r>
                  <a:rPr lang="de-DE" altLang="de-DE" sz="1800" baseline="-250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Gaussian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=   </a:t>
                </a:r>
                <a:r>
                  <a:rPr lang="de-DE" altLang="de-DE" sz="1800" baseline="300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+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(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we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allow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any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real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value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of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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and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any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positive real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value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of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). </a:t>
                </a:r>
                <a:endParaRPr lang="de-DE" altLang="de-DE" sz="1800" dirty="0">
                  <a:ea typeface="Cambria Math"/>
                  <a:cs typeface="Courier New" panose="02070309020205020404" pitchFamily="49" charset="0"/>
                  <a:sym typeface="Symbol"/>
                </a:endParaRPr>
              </a:p>
            </p:txBody>
          </p:sp>
        </mc:Choice>
        <mc:Fallback xmlns="">
          <p:sp>
            <p:nvSpPr>
              <p:cNvPr id="15364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850" y="658813"/>
                <a:ext cx="8568630" cy="3491340"/>
              </a:xfrm>
              <a:prstGeom prst="rect">
                <a:avLst/>
              </a:prstGeom>
              <a:blipFill rotWithShape="1">
                <a:blip r:embed="rId2"/>
                <a:stretch>
                  <a:fillRect l="-569" b="-104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365" name="Foliennummernplatzhalt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000" smtClean="0"/>
          </a:p>
          <a:p>
            <a:pPr eaLnBrk="1" hangingPunct="1">
              <a:spcBef>
                <a:spcPct val="0"/>
              </a:spcBef>
              <a:buFontTx/>
              <a:buNone/>
            </a:pPr>
            <a:fld id="{EEB7C0C7-0BC8-439A-A025-5C7AB155327E}" type="slidenum">
              <a:rPr lang="de-DE" altLang="de-DE" sz="1000" smtClean="0"/>
              <a:pPr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de-DE" altLang="de-DE" sz="1000" smtClean="0"/>
          </a:p>
        </p:txBody>
      </p:sp>
      <p:sp>
        <p:nvSpPr>
          <p:cNvPr id="15366" name="Datumsplatzhalter 6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000" dirty="0" smtClean="0"/>
              <a:t>SS 2014 - </a:t>
            </a:r>
            <a:r>
              <a:rPr lang="de-DE" altLang="de-DE" sz="1000" dirty="0" err="1" smtClean="0"/>
              <a:t>lecture</a:t>
            </a:r>
            <a:r>
              <a:rPr lang="de-DE" altLang="de-DE" sz="1000" dirty="0" smtClean="0"/>
              <a:t> 9</a:t>
            </a:r>
          </a:p>
        </p:txBody>
      </p:sp>
      <p:sp>
        <p:nvSpPr>
          <p:cNvPr id="15367" name="Fußzeilenplatzhalter 7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000" smtClean="0"/>
              <a:t>Mathematics of Biological Networks</a:t>
            </a:r>
          </a:p>
        </p:txBody>
      </p:sp>
    </p:spTree>
    <p:extLst>
      <p:ext uri="{BB962C8B-B14F-4D97-AF65-F5344CB8AC3E}">
        <p14:creationId xmlns:p14="http://schemas.microsoft.com/office/powerpoint/2010/main" val="148009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5" y="188913"/>
            <a:ext cx="8928992" cy="360362"/>
          </a:xfrm>
        </p:spPr>
        <p:txBody>
          <a:bodyPr/>
          <a:lstStyle/>
          <a:p>
            <a:pPr eaLnBrk="1" hangingPunct="1"/>
            <a:r>
              <a:rPr lang="de-DE" altLang="de-DE" dirty="0" err="1" smtClean="0">
                <a:ea typeface="ＭＳ Ｐゴシック" pitchFamily="34" charset="-128"/>
              </a:rPr>
              <a:t>Likelihood</a:t>
            </a:r>
            <a:r>
              <a:rPr lang="de-DE" altLang="de-DE" dirty="0" smtClean="0">
                <a:ea typeface="ＭＳ Ｐゴシック" pitchFamily="34" charset="-128"/>
              </a:rPr>
              <a:t> </a:t>
            </a:r>
            <a:r>
              <a:rPr lang="de-DE" altLang="de-DE" dirty="0" err="1" smtClean="0">
                <a:ea typeface="ＭＳ Ｐゴシック" pitchFamily="34" charset="-128"/>
              </a:rPr>
              <a:t>function</a:t>
            </a:r>
            <a:endParaRPr lang="en-GB" altLang="de-DE" dirty="0" smtClean="0">
              <a:ea typeface="ＭＳ Ｐゴシック" pitchFamily="34" charset="-128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610600" cy="762000"/>
          </a:xfrm>
        </p:spPr>
        <p:txBody>
          <a:bodyPr/>
          <a:lstStyle/>
          <a:p>
            <a:pPr marL="0" indent="0" eaLnBrk="1" hangingPunct="1">
              <a:lnSpc>
                <a:spcPct val="120000"/>
              </a:lnSpc>
              <a:buFontTx/>
              <a:buNone/>
            </a:pPr>
            <a:r>
              <a:rPr lang="de-DE" altLang="de-DE" sz="1800" smtClean="0">
                <a:ea typeface="ＭＳ Ｐゴシック" pitchFamily="34" charset="-128"/>
                <a:sym typeface="Symbol" pitchFamily="18" charset="2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4" name="Text Box 4"/>
              <p:cNvSpPr txBox="1">
                <a:spLocks noChangeArrowheads="1"/>
              </p:cNvSpPr>
              <p:nvPr/>
            </p:nvSpPr>
            <p:spPr bwMode="auto">
              <a:xfrm>
                <a:off x="323850" y="658813"/>
                <a:ext cx="8568630" cy="5220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The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next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step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in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maximum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likelihood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estimation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is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defining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the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b="1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likelihood</a:t>
                </a:r>
                <a:r>
                  <a:rPr lang="de-DE" altLang="de-DE" sz="1800" b="1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b="1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function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.</a:t>
                </a: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endParaRPr lang="de-DE" altLang="de-DE" sz="1800" dirty="0">
                  <a:ea typeface="Cambria Math"/>
                  <a:cs typeface="Courier New" panose="02070309020205020404" pitchFamily="49" charset="0"/>
                  <a:sym typeface="Symbol"/>
                </a:endParaRP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For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a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given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choice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of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parameters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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the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likelihood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function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is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the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probability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(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or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density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)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the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model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assigns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the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training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data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:</a:t>
                </a: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de-DE" sz="1800" b="0" i="1" smtClean="0">
                          <a:latin typeface="Cambria Math"/>
                          <a:ea typeface="Cambria Math"/>
                          <a:cs typeface="Courier New" panose="02070309020205020404" pitchFamily="49" charset="0"/>
                          <a:sym typeface="Symbol"/>
                        </a:rPr>
                        <m:t>𝐿</m:t>
                      </m:r>
                      <m:d>
                        <m:dPr>
                          <m:ctrlPr>
                            <a:rPr lang="de-DE" altLang="de-DE" sz="1800" b="0" i="1" smtClean="0">
                              <a:latin typeface="Cambria Math"/>
                              <a:ea typeface="Cambria Math"/>
                              <a:cs typeface="Courier New" panose="02070309020205020404" pitchFamily="49" charset="0"/>
                              <a:sym typeface="Symbol"/>
                            </a:rPr>
                          </m:ctrlPr>
                        </m:dPr>
                        <m:e>
                          <m:r>
                            <a:rPr lang="de-DE" altLang="de-DE" sz="1800" b="0" i="1" smtClean="0">
                              <a:latin typeface="Cambria Math"/>
                              <a:ea typeface="Cambria Math"/>
                              <a:cs typeface="Courier New" panose="02070309020205020404" pitchFamily="49" charset="0"/>
                              <a:sym typeface="Symbol"/>
                            </a:rPr>
                            <m:t>𝜃</m:t>
                          </m:r>
                          <m:r>
                            <a:rPr lang="de-DE" altLang="de-DE" sz="1800" b="0" i="1" smtClean="0">
                              <a:latin typeface="Cambria Math"/>
                              <a:ea typeface="Cambria Math"/>
                              <a:cs typeface="Courier New" panose="02070309020205020404" pitchFamily="49" charset="0"/>
                              <a:sym typeface="Symbol"/>
                            </a:rPr>
                            <m:t>:</m:t>
                          </m:r>
                          <m:r>
                            <a:rPr lang="de-DE" altLang="de-DE" sz="1800" b="0" i="1" smtClean="0">
                              <a:latin typeface="Cambria Math"/>
                              <a:ea typeface="Cambria Math"/>
                              <a:cs typeface="Courier New" panose="02070309020205020404" pitchFamily="49" charset="0"/>
                              <a:sym typeface="Symbol"/>
                            </a:rPr>
                            <m:t>𝐷</m:t>
                          </m:r>
                        </m:e>
                      </m:d>
                      <m:r>
                        <a:rPr lang="de-DE" altLang="de-DE" sz="1800" b="0" i="1" smtClean="0">
                          <a:latin typeface="Cambria Math"/>
                          <a:ea typeface="Cambria Math"/>
                          <a:cs typeface="Courier New" panose="02070309020205020404" pitchFamily="49" charset="0"/>
                          <a:sym typeface="Symbol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de-DE" altLang="de-DE" sz="1800" b="0" i="1" smtClean="0">
                              <a:latin typeface="Cambria Math"/>
                              <a:ea typeface="Cambria Math"/>
                              <a:cs typeface="Courier New" panose="02070309020205020404" pitchFamily="49" charset="0"/>
                              <a:sym typeface="Symbol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de-DE" altLang="de-DE" sz="1800" b="0" i="1" smtClean="0">
                              <a:latin typeface="Cambria Math"/>
                              <a:ea typeface="Cambria Math"/>
                              <a:cs typeface="Courier New" panose="02070309020205020404" pitchFamily="49" charset="0"/>
                              <a:sym typeface="Symbol"/>
                            </a:rPr>
                            <m:t>𝑚</m:t>
                          </m:r>
                        </m:sub>
                        <m:sup/>
                        <m:e>
                          <m:r>
                            <a:rPr lang="de-DE" altLang="de-DE" sz="1800" b="0" i="1" smtClean="0">
                              <a:latin typeface="Cambria Math"/>
                              <a:ea typeface="Cambria Math"/>
                              <a:cs typeface="Courier New" panose="02070309020205020404" pitchFamily="49" charset="0"/>
                              <a:sym typeface="Symbol"/>
                            </a:rPr>
                            <m:t>𝑃</m:t>
                          </m:r>
                          <m:d>
                            <m:dPr>
                              <m:ctrlPr>
                                <a:rPr lang="de-DE" altLang="de-DE" sz="1800" b="0" i="1" smtClean="0">
                                  <a:latin typeface="Cambria Math"/>
                                  <a:ea typeface="Cambria Math"/>
                                  <a:cs typeface="Courier New" panose="02070309020205020404" pitchFamily="49" charset="0"/>
                                  <a:sym typeface="Symbol"/>
                                </a:rPr>
                              </m:ctrlPr>
                            </m:dPr>
                            <m:e>
                              <m:r>
                                <a:rPr lang="de-DE" altLang="de-DE" sz="1800" b="0" i="1" smtClean="0">
                                  <a:latin typeface="Cambria Math"/>
                                  <a:ea typeface="Cambria Math"/>
                                  <a:cs typeface="Courier New" panose="02070309020205020404" pitchFamily="49" charset="0"/>
                                  <a:sym typeface="Symbol"/>
                                </a:rPr>
                                <m:t>𝜉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de-DE" altLang="de-DE" sz="1800" b="0" i="1" smtClean="0">
                                      <a:latin typeface="Cambria Math"/>
                                      <a:ea typeface="Cambria Math"/>
                                      <a:cs typeface="Courier New" panose="02070309020205020404" pitchFamily="49" charset="0"/>
                                      <a:sym typeface="Symbol"/>
                                    </a:rPr>
                                  </m:ctrlPr>
                                </m:dPr>
                                <m:e>
                                  <m:r>
                                    <a:rPr lang="de-DE" altLang="de-DE" sz="1800" b="0" i="1" smtClean="0">
                                      <a:latin typeface="Cambria Math"/>
                                      <a:ea typeface="Cambria Math"/>
                                      <a:cs typeface="Courier New" panose="02070309020205020404" pitchFamily="49" charset="0"/>
                                      <a:sym typeface="Symbol"/>
                                    </a:rPr>
                                    <m:t>𝑚</m:t>
                                  </m:r>
                                </m:e>
                              </m:d>
                              <m:r>
                                <a:rPr lang="de-DE" altLang="de-DE" sz="1800" b="0" i="1" smtClean="0">
                                  <a:latin typeface="Cambria Math"/>
                                  <a:ea typeface="Cambria Math"/>
                                  <a:cs typeface="Courier New" panose="02070309020205020404" pitchFamily="49" charset="0"/>
                                  <a:sym typeface="Symbol"/>
                                </a:rPr>
                                <m:t>:</m:t>
                              </m:r>
                              <m:r>
                                <a:rPr lang="de-DE" altLang="de-DE" sz="1800" b="0" i="1" smtClean="0">
                                  <a:latin typeface="Cambria Math"/>
                                  <a:ea typeface="Cambria Math"/>
                                  <a:cs typeface="Courier New" panose="02070309020205020404" pitchFamily="49" charset="0"/>
                                  <a:sym typeface="Symbol"/>
                                </a:rPr>
                                <m:t>𝜃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de-DE" altLang="de-DE" sz="1800" dirty="0" smtClean="0">
                  <a:ea typeface="Cambria Math"/>
                  <a:cs typeface="Courier New" panose="02070309020205020404" pitchFamily="49" charset="0"/>
                  <a:sym typeface="Symbol"/>
                </a:endParaRP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endParaRPr lang="de-DE" altLang="de-DE" sz="1800" dirty="0">
                  <a:ea typeface="Cambria Math"/>
                  <a:cs typeface="Courier New" panose="02070309020205020404" pitchFamily="49" charset="0"/>
                  <a:sym typeface="Symbol"/>
                </a:endParaRP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In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the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thumbtack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example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,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we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saw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that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we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can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write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the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likelihood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function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using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simpler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terms</a:t>
                </a:r>
                <a:r>
                  <a:rPr lang="de-DE" altLang="de-DE" sz="1800" dirty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with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the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counts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M[1]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and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M[0].</a:t>
                </a: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endParaRPr lang="de-DE" altLang="de-DE" sz="1800" dirty="0">
                  <a:ea typeface="Cambria Math"/>
                  <a:cs typeface="Courier New" panose="02070309020205020404" pitchFamily="49" charset="0"/>
                  <a:sym typeface="Symbol"/>
                </a:endParaRP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The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order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of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tosses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was irrelevant.</a:t>
                </a: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endParaRPr lang="de-DE" altLang="de-DE" sz="1800" dirty="0">
                  <a:ea typeface="Cambria Math"/>
                  <a:cs typeface="Courier New" panose="02070309020205020404" pitchFamily="49" charset="0"/>
                  <a:sym typeface="Symbol"/>
                </a:endParaRP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The </a:t>
                </a:r>
                <a:r>
                  <a:rPr lang="de-DE" altLang="de-DE" sz="1800" dirty="0" err="1">
                    <a:ea typeface="Cambria Math"/>
                    <a:cs typeface="Courier New" panose="02070309020205020404" pitchFamily="49" charset="0"/>
                    <a:sym typeface="Symbol"/>
                  </a:rPr>
                  <a:t>counts</a:t>
                </a:r>
                <a:r>
                  <a:rPr lang="de-DE" altLang="de-DE" sz="1800" dirty="0">
                    <a:ea typeface="Cambria Math"/>
                    <a:cs typeface="Courier New" panose="02070309020205020404" pitchFamily="49" charset="0"/>
                    <a:sym typeface="Symbol"/>
                  </a:rPr>
                  <a:t> M[1] </a:t>
                </a:r>
                <a:r>
                  <a:rPr lang="de-DE" altLang="de-DE" sz="1800" dirty="0" err="1">
                    <a:ea typeface="Cambria Math"/>
                    <a:cs typeface="Courier New" panose="02070309020205020404" pitchFamily="49" charset="0"/>
                    <a:sym typeface="Symbol"/>
                  </a:rPr>
                  <a:t>and</a:t>
                </a:r>
                <a:r>
                  <a:rPr lang="de-DE" altLang="de-DE" sz="1800" dirty="0">
                    <a:ea typeface="Cambria Math"/>
                    <a:cs typeface="Courier New" panose="02070309020205020404" pitchFamily="49" charset="0"/>
                    <a:sym typeface="Symbol"/>
                  </a:rPr>
                  <a:t> M[0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]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were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b="1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sufficient</a:t>
                </a:r>
                <a:r>
                  <a:rPr lang="de-DE" altLang="de-DE" sz="1800" b="1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b="1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statistics</a:t>
                </a:r>
                <a:r>
                  <a:rPr lang="de-DE" altLang="de-DE" sz="1800" b="1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for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the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thumbtack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learning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problem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.</a:t>
                </a:r>
                <a:endParaRPr lang="de-DE" altLang="de-DE" sz="2000" dirty="0">
                  <a:ea typeface="Cambria Math"/>
                  <a:cs typeface="Courier New" panose="02070309020205020404" pitchFamily="49" charset="0"/>
                  <a:sym typeface="Symbol"/>
                </a:endParaRPr>
              </a:p>
            </p:txBody>
          </p:sp>
        </mc:Choice>
        <mc:Fallback xmlns="">
          <p:sp>
            <p:nvSpPr>
              <p:cNvPr id="15364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850" y="658813"/>
                <a:ext cx="8568630" cy="5220147"/>
              </a:xfrm>
              <a:prstGeom prst="rect">
                <a:avLst/>
              </a:prstGeom>
              <a:blipFill rotWithShape="1">
                <a:blip r:embed="rId2"/>
                <a:stretch>
                  <a:fillRect l="-569" b="-4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365" name="Foliennummernplatzhalt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000" smtClean="0"/>
          </a:p>
          <a:p>
            <a:pPr eaLnBrk="1" hangingPunct="1">
              <a:spcBef>
                <a:spcPct val="0"/>
              </a:spcBef>
              <a:buFontTx/>
              <a:buNone/>
            </a:pPr>
            <a:fld id="{EEB7C0C7-0BC8-439A-A025-5C7AB155327E}" type="slidenum">
              <a:rPr lang="de-DE" altLang="de-DE" sz="1000" smtClean="0"/>
              <a:pPr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de-DE" altLang="de-DE" sz="1000" smtClean="0"/>
          </a:p>
        </p:txBody>
      </p:sp>
      <p:sp>
        <p:nvSpPr>
          <p:cNvPr id="15366" name="Datumsplatzhalter 6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000" dirty="0" smtClean="0"/>
              <a:t>SS 2014 - </a:t>
            </a:r>
            <a:r>
              <a:rPr lang="de-DE" altLang="de-DE" sz="1000" dirty="0" err="1" smtClean="0"/>
              <a:t>lecture</a:t>
            </a:r>
            <a:r>
              <a:rPr lang="de-DE" altLang="de-DE" sz="1000" dirty="0" smtClean="0"/>
              <a:t> 9</a:t>
            </a:r>
          </a:p>
        </p:txBody>
      </p:sp>
      <p:sp>
        <p:nvSpPr>
          <p:cNvPr id="15367" name="Fußzeilenplatzhalter 7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000" smtClean="0"/>
              <a:t>Mathematics of Biological Networks</a:t>
            </a:r>
          </a:p>
        </p:txBody>
      </p:sp>
    </p:spTree>
    <p:extLst>
      <p:ext uri="{BB962C8B-B14F-4D97-AF65-F5344CB8AC3E}">
        <p14:creationId xmlns:p14="http://schemas.microsoft.com/office/powerpoint/2010/main" val="107935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5" y="188913"/>
            <a:ext cx="8928992" cy="360362"/>
          </a:xfrm>
        </p:spPr>
        <p:txBody>
          <a:bodyPr/>
          <a:lstStyle/>
          <a:p>
            <a:pPr eaLnBrk="1" hangingPunct="1"/>
            <a:r>
              <a:rPr lang="de-DE" altLang="de-DE" dirty="0" err="1" smtClean="0">
                <a:ea typeface="ＭＳ Ｐゴシック" pitchFamily="34" charset="-128"/>
              </a:rPr>
              <a:t>Sufficient</a:t>
            </a:r>
            <a:r>
              <a:rPr lang="de-DE" altLang="de-DE" dirty="0" smtClean="0">
                <a:ea typeface="ＭＳ Ｐゴシック" pitchFamily="34" charset="-128"/>
              </a:rPr>
              <a:t> </a:t>
            </a:r>
            <a:r>
              <a:rPr lang="de-DE" altLang="de-DE" dirty="0" err="1" smtClean="0">
                <a:ea typeface="ＭＳ Ｐゴシック" pitchFamily="34" charset="-128"/>
              </a:rPr>
              <a:t>statistics</a:t>
            </a:r>
            <a:endParaRPr lang="en-GB" altLang="de-DE" dirty="0" smtClean="0">
              <a:ea typeface="ＭＳ Ｐゴシック" pitchFamily="34" charset="-128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610600" cy="762000"/>
          </a:xfrm>
        </p:spPr>
        <p:txBody>
          <a:bodyPr/>
          <a:lstStyle/>
          <a:p>
            <a:pPr marL="0" indent="0" eaLnBrk="1" hangingPunct="1">
              <a:lnSpc>
                <a:spcPct val="120000"/>
              </a:lnSpc>
              <a:buFontTx/>
              <a:buNone/>
            </a:pPr>
            <a:r>
              <a:rPr lang="de-DE" altLang="de-DE" sz="1800" smtClean="0">
                <a:ea typeface="ＭＳ Ｐゴシック" pitchFamily="34" charset="-128"/>
                <a:sym typeface="Symbol" pitchFamily="18" charset="2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4" name="Text Box 4"/>
              <p:cNvSpPr txBox="1">
                <a:spLocks noChangeArrowheads="1"/>
              </p:cNvSpPr>
              <p:nvPr/>
            </p:nvSpPr>
            <p:spPr bwMode="auto">
              <a:xfrm>
                <a:off x="323850" y="658813"/>
                <a:ext cx="8568630" cy="56044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de-DE" altLang="de-DE" sz="1800" u="sng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Definition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:</a:t>
                </a:r>
                <a:endParaRPr lang="de-DE" altLang="de-DE" sz="2000" dirty="0" smtClean="0">
                  <a:ea typeface="Cambria Math"/>
                  <a:cs typeface="Courier New" panose="02070309020205020404" pitchFamily="49" charset="0"/>
                  <a:sym typeface="Symbol"/>
                </a:endParaRP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A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function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()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from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instances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of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X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to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</a:t>
                </a:r>
                <a:r>
                  <a:rPr lang="de-DE" altLang="de-DE" sz="1800" baseline="300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l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(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for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some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l)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is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a </a:t>
                </a:r>
                <a:r>
                  <a:rPr lang="de-DE" altLang="de-DE" sz="1800" b="1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sufficient</a:t>
                </a:r>
                <a:r>
                  <a:rPr lang="de-DE" altLang="de-DE" sz="1800" b="1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b="1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statistic</a:t>
                </a:r>
                <a:r>
                  <a:rPr lang="de-DE" altLang="de-DE" sz="1800" b="1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if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,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for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any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two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data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sets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D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and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D‘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and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any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  ,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we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have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that</a:t>
                </a:r>
                <a:endParaRPr lang="de-DE" altLang="de-DE" sz="1800" dirty="0" smtClean="0">
                  <a:ea typeface="Cambria Math"/>
                  <a:cs typeface="Courier New" panose="02070309020205020404" pitchFamily="49" charset="0"/>
                  <a:sym typeface="Symbol"/>
                </a:endParaRP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de-DE" altLang="de-DE" sz="1800" i="1" smtClean="0">
                            <a:latin typeface="Cambria Math"/>
                            <a:ea typeface="Cambria Math"/>
                            <a:cs typeface="Courier New" panose="02070309020205020404" pitchFamily="49" charset="0"/>
                            <a:sym typeface="Symbol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de-DE" altLang="de-DE" sz="1800" i="1" smtClean="0">
                            <a:latin typeface="Cambria Math"/>
                            <a:ea typeface="Cambria Math"/>
                            <a:cs typeface="Courier New" panose="02070309020205020404" pitchFamily="49" charset="0"/>
                            <a:sym typeface="Symbol"/>
                          </a:rPr>
                          <m:t>𝜉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de-DE" altLang="de-DE" sz="1800" i="1" smtClean="0">
                                <a:latin typeface="Cambria Math"/>
                                <a:ea typeface="Cambria Math"/>
                                <a:cs typeface="Courier New" panose="02070309020205020404" pitchFamily="49" charset="0"/>
                                <a:sym typeface="Symbol"/>
                              </a:rPr>
                            </m:ctrlPr>
                          </m:dPr>
                          <m:e>
                            <m:r>
                              <a:rPr lang="de-DE" altLang="de-DE" sz="1800" b="0" i="1" smtClean="0">
                                <a:latin typeface="Cambria Math"/>
                                <a:ea typeface="Cambria Math"/>
                                <a:cs typeface="Courier New" panose="02070309020205020404" pitchFamily="49" charset="0"/>
                                <a:sym typeface="Symbol"/>
                              </a:rPr>
                              <m:t>𝑚</m:t>
                            </m:r>
                          </m:e>
                        </m:d>
                        <m:r>
                          <m:rPr>
                            <m:brk m:alnAt="7"/>
                          </m:rPr>
                          <a:rPr lang="de-DE" altLang="de-DE" sz="1800" i="1" smtClean="0">
                            <a:latin typeface="Cambria Math"/>
                            <a:ea typeface="Cambria Math"/>
                            <a:cs typeface="Courier New" panose="02070309020205020404" pitchFamily="49" charset="0"/>
                            <a:sym typeface="Symbol"/>
                          </a:rPr>
                          <m:t>∈</m:t>
                        </m:r>
                        <m:r>
                          <a:rPr lang="de-DE" altLang="de-DE" sz="1800" b="0" i="1" smtClean="0">
                            <a:latin typeface="Cambria Math"/>
                            <a:ea typeface="Cambria Math"/>
                            <a:cs typeface="Courier New" panose="02070309020205020404" pitchFamily="49" charset="0"/>
                            <a:sym typeface="Symbol"/>
                          </a:rPr>
                          <m:t>𝐷</m:t>
                        </m:r>
                      </m:sub>
                      <m:sup/>
                      <m:e>
                        <m:r>
                          <a:rPr lang="de-DE" altLang="de-DE" sz="1800" i="1" smtClean="0">
                            <a:latin typeface="Cambria Math"/>
                            <a:ea typeface="Cambria Math"/>
                            <a:cs typeface="Courier New" panose="02070309020205020404" pitchFamily="49" charset="0"/>
                            <a:sym typeface="Symbol"/>
                          </a:rPr>
                          <m:t>𝜏</m:t>
                        </m:r>
                        <m:d>
                          <m:dPr>
                            <m:ctrlPr>
                              <a:rPr lang="de-DE" altLang="de-DE" sz="1800" i="1" smtClean="0">
                                <a:latin typeface="Cambria Math"/>
                                <a:ea typeface="Cambria Math"/>
                                <a:cs typeface="Courier New" panose="02070309020205020404" pitchFamily="49" charset="0"/>
                                <a:sym typeface="Symbol"/>
                              </a:rPr>
                            </m:ctrlPr>
                          </m:dPr>
                          <m:e>
                            <m:r>
                              <a:rPr lang="de-DE" altLang="de-DE" sz="1800" i="1" smtClean="0">
                                <a:latin typeface="Cambria Math"/>
                                <a:ea typeface="Cambria Math"/>
                                <a:cs typeface="Courier New" panose="02070309020205020404" pitchFamily="49" charset="0"/>
                                <a:sym typeface="Symbol"/>
                              </a:rPr>
                              <m:t>𝜉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de-DE" altLang="de-DE" sz="1800" b="0" i="1" smtClean="0">
                                    <a:latin typeface="Cambria Math"/>
                                    <a:ea typeface="Cambria Math"/>
                                    <a:cs typeface="Courier New" panose="02070309020205020404" pitchFamily="49" charset="0"/>
                                    <a:sym typeface="Symbol"/>
                                  </a:rPr>
                                </m:ctrlPr>
                              </m:dPr>
                              <m:e>
                                <m:r>
                                  <a:rPr lang="de-DE" altLang="de-DE" sz="1800" b="0" i="1" smtClean="0">
                                    <a:latin typeface="Cambria Math"/>
                                    <a:ea typeface="Cambria Math"/>
                                    <a:cs typeface="Courier New" panose="02070309020205020404" pitchFamily="49" charset="0"/>
                                    <a:sym typeface="Symbol"/>
                                  </a:rPr>
                                  <m:t>𝑚</m:t>
                                </m:r>
                              </m:e>
                            </m:d>
                          </m:e>
                        </m:d>
                        <m:r>
                          <a:rPr lang="de-DE" altLang="de-DE" sz="1800" b="0" i="1" smtClean="0">
                            <a:latin typeface="Cambria Math"/>
                            <a:ea typeface="Cambria Math"/>
                            <a:cs typeface="Courier New" panose="02070309020205020404" pitchFamily="49" charset="0"/>
                            <a:sym typeface="Symbol"/>
                          </a:rPr>
                          <m:t>=</m:t>
                        </m:r>
                      </m:e>
                    </m:nary>
                    <m:nary>
                      <m:naryPr>
                        <m:chr m:val="∑"/>
                        <m:supHide m:val="on"/>
                        <m:ctrlPr>
                          <a:rPr lang="de-DE" altLang="de-DE" sz="1800" i="1">
                            <a:latin typeface="Cambria Math"/>
                            <a:ea typeface="Cambria Math"/>
                            <a:cs typeface="Courier New" panose="02070309020205020404" pitchFamily="49" charset="0"/>
                            <a:sym typeface="Symbol"/>
                          </a:rPr>
                        </m:ctrlPr>
                      </m:naryPr>
                      <m:sub>
                        <m:sSup>
                          <m:sSupPr>
                            <m:ctrlPr>
                              <a:rPr lang="de-DE" altLang="de-DE" sz="1800" i="1" smtClean="0">
                                <a:latin typeface="Cambria Math"/>
                                <a:ea typeface="Cambria Math"/>
                                <a:cs typeface="Courier New" panose="02070309020205020404" pitchFamily="49" charset="0"/>
                                <a:sym typeface="Symbol"/>
                              </a:rPr>
                            </m:ctrlPr>
                          </m:sSupPr>
                          <m:e>
                            <m:r>
                              <a:rPr lang="de-DE" altLang="de-DE" sz="1800" i="1" smtClean="0">
                                <a:latin typeface="Cambria Math"/>
                                <a:ea typeface="Cambria Math"/>
                                <a:cs typeface="Courier New" panose="02070309020205020404" pitchFamily="49" charset="0"/>
                                <a:sym typeface="Symbol"/>
                              </a:rPr>
                              <m:t>𝜉</m:t>
                            </m:r>
                          </m:e>
                          <m:sup>
                            <m:r>
                              <a:rPr lang="de-DE" altLang="de-DE" sz="1800" b="0" i="1" smtClean="0">
                                <a:latin typeface="Cambria Math"/>
                                <a:ea typeface="Cambria Math"/>
                                <a:cs typeface="Courier New" panose="02070309020205020404" pitchFamily="49" charset="0"/>
                                <a:sym typeface="Symbol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begChr m:val="["/>
                            <m:endChr m:val="]"/>
                            <m:ctrlPr>
                              <a:rPr lang="de-DE" altLang="de-DE" sz="1800" i="1">
                                <a:latin typeface="Cambria Math"/>
                                <a:ea typeface="Cambria Math"/>
                                <a:cs typeface="Courier New" panose="02070309020205020404" pitchFamily="49" charset="0"/>
                                <a:sym typeface="Symbol"/>
                              </a:rPr>
                            </m:ctrlPr>
                          </m:dPr>
                          <m:e>
                            <m:r>
                              <a:rPr lang="de-DE" altLang="de-DE" sz="1800" i="1">
                                <a:latin typeface="Cambria Math"/>
                                <a:ea typeface="Cambria Math"/>
                                <a:cs typeface="Courier New" panose="02070309020205020404" pitchFamily="49" charset="0"/>
                                <a:sym typeface="Symbol"/>
                              </a:rPr>
                              <m:t>𝑚</m:t>
                            </m:r>
                          </m:e>
                        </m:d>
                        <m:r>
                          <m:rPr>
                            <m:brk m:alnAt="7"/>
                          </m:rPr>
                          <a:rPr lang="de-DE" altLang="de-DE" sz="1800" i="1">
                            <a:latin typeface="Cambria Math"/>
                            <a:ea typeface="Cambria Math"/>
                            <a:cs typeface="Courier New" panose="02070309020205020404" pitchFamily="49" charset="0"/>
                            <a:sym typeface="Symbol"/>
                          </a:rPr>
                          <m:t>∈</m:t>
                        </m:r>
                        <m:sSup>
                          <m:sSupPr>
                            <m:ctrlPr>
                              <a:rPr lang="de-DE" altLang="de-DE" sz="1800" i="1" smtClean="0">
                                <a:latin typeface="Cambria Math"/>
                                <a:ea typeface="Cambria Math"/>
                                <a:cs typeface="Courier New" panose="02070309020205020404" pitchFamily="49" charset="0"/>
                                <a:sym typeface="Symbol"/>
                              </a:rPr>
                            </m:ctrlPr>
                          </m:sSupPr>
                          <m:e>
                            <m:r>
                              <a:rPr lang="de-DE" altLang="de-DE" sz="1800" b="0" i="1" smtClean="0">
                                <a:latin typeface="Cambria Math"/>
                                <a:ea typeface="Cambria Math"/>
                                <a:cs typeface="Courier New" panose="02070309020205020404" pitchFamily="49" charset="0"/>
                                <a:sym typeface="Symbol"/>
                              </a:rPr>
                              <m:t>𝐷</m:t>
                            </m:r>
                          </m:e>
                          <m:sup>
                            <m:r>
                              <a:rPr lang="de-DE" altLang="de-DE" sz="1800" b="0" i="1" smtClean="0">
                                <a:latin typeface="Cambria Math"/>
                                <a:ea typeface="Cambria Math"/>
                                <a:cs typeface="Courier New" panose="02070309020205020404" pitchFamily="49" charset="0"/>
                                <a:sym typeface="Symbol"/>
                              </a:rPr>
                              <m:t>′</m:t>
                            </m:r>
                          </m:sup>
                        </m:sSup>
                      </m:sub>
                      <m:sup/>
                      <m:e>
                        <m:r>
                          <a:rPr lang="de-DE" altLang="de-DE" sz="1800" i="1">
                            <a:latin typeface="Cambria Math"/>
                            <a:ea typeface="Cambria Math"/>
                            <a:cs typeface="Courier New" panose="02070309020205020404" pitchFamily="49" charset="0"/>
                            <a:sym typeface="Symbol"/>
                          </a:rPr>
                          <m:t>𝜏</m:t>
                        </m:r>
                        <m:d>
                          <m:dPr>
                            <m:ctrlPr>
                              <a:rPr lang="de-DE" altLang="de-DE" sz="1800" i="1">
                                <a:latin typeface="Cambria Math"/>
                                <a:ea typeface="Cambria Math"/>
                                <a:cs typeface="Courier New" panose="02070309020205020404" pitchFamily="49" charset="0"/>
                                <a:sym typeface="Symbol"/>
                              </a:rPr>
                            </m:ctrlPr>
                          </m:dPr>
                          <m:e>
                            <m:r>
                              <a:rPr lang="de-DE" altLang="de-DE" sz="1800" i="1">
                                <a:latin typeface="Cambria Math"/>
                                <a:ea typeface="Cambria Math"/>
                                <a:cs typeface="Courier New" panose="02070309020205020404" pitchFamily="49" charset="0"/>
                                <a:sym typeface="Symbol"/>
                              </a:rPr>
                              <m:t>𝜉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de-DE" altLang="de-DE" sz="1800" i="1">
                                    <a:latin typeface="Cambria Math"/>
                                    <a:ea typeface="Cambria Math"/>
                                    <a:cs typeface="Courier New" panose="02070309020205020404" pitchFamily="49" charset="0"/>
                                    <a:sym typeface="Symbol"/>
                                  </a:rPr>
                                </m:ctrlPr>
                              </m:dPr>
                              <m:e>
                                <m:r>
                                  <a:rPr lang="de-DE" altLang="de-DE" sz="1800" i="1">
                                    <a:latin typeface="Cambria Math"/>
                                    <a:ea typeface="Cambria Math"/>
                                    <a:cs typeface="Courier New" panose="02070309020205020404" pitchFamily="49" charset="0"/>
                                    <a:sym typeface="Symbol"/>
                                  </a:rPr>
                                  <m:t>𝑚</m:t>
                                </m:r>
                              </m:e>
                            </m:d>
                          </m:e>
                        </m:d>
                      </m:e>
                    </m:nary>
                  </m:oMath>
                </a14:m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   </a:t>
                </a:r>
                <a14:m>
                  <m:oMath xmlns:m="http://schemas.openxmlformats.org/officeDocument/2006/math">
                    <m:r>
                      <a:rPr lang="de-DE" altLang="de-DE" sz="1800" b="0" i="1" smtClean="0">
                        <a:latin typeface="Cambria Math"/>
                        <a:ea typeface="Cambria Math"/>
                        <a:cs typeface="Courier New" panose="02070309020205020404" pitchFamily="49" charset="0"/>
                        <a:sym typeface="Symbol"/>
                      </a:rPr>
                      <m:t>𝐿</m:t>
                    </m:r>
                    <m:d>
                      <m:dPr>
                        <m:ctrlPr>
                          <a:rPr lang="de-DE" altLang="de-DE" sz="1800" b="0" i="1" smtClean="0">
                            <a:latin typeface="Cambria Math"/>
                            <a:ea typeface="Cambria Math"/>
                            <a:cs typeface="Courier New" panose="02070309020205020404" pitchFamily="49" charset="0"/>
                            <a:sym typeface="Symbol"/>
                          </a:rPr>
                        </m:ctrlPr>
                      </m:dPr>
                      <m:e>
                        <m:r>
                          <a:rPr lang="de-DE" altLang="de-DE" sz="1800" b="0" i="1" smtClean="0">
                            <a:latin typeface="Cambria Math"/>
                            <a:ea typeface="Cambria Math"/>
                            <a:cs typeface="Courier New" panose="02070309020205020404" pitchFamily="49" charset="0"/>
                            <a:sym typeface="Symbol"/>
                          </a:rPr>
                          <m:t>𝜃</m:t>
                        </m:r>
                        <m:r>
                          <a:rPr lang="de-DE" altLang="de-DE" sz="1800" b="0" i="1" smtClean="0">
                            <a:latin typeface="Cambria Math"/>
                            <a:ea typeface="Cambria Math"/>
                            <a:cs typeface="Courier New" panose="02070309020205020404" pitchFamily="49" charset="0"/>
                            <a:sym typeface="Symbol"/>
                          </a:rPr>
                          <m:t>:</m:t>
                        </m:r>
                        <m:r>
                          <a:rPr lang="de-DE" altLang="de-DE" sz="1800" b="0" i="1" smtClean="0">
                            <a:latin typeface="Cambria Math"/>
                            <a:ea typeface="Cambria Math"/>
                            <a:cs typeface="Courier New" panose="02070309020205020404" pitchFamily="49" charset="0"/>
                            <a:sym typeface="Symbol"/>
                          </a:rPr>
                          <m:t>𝐷</m:t>
                        </m:r>
                      </m:e>
                    </m:d>
                    <m:r>
                      <a:rPr lang="de-DE" altLang="de-DE" sz="1800" b="0" i="1" smtClean="0">
                        <a:latin typeface="Cambria Math"/>
                        <a:ea typeface="Cambria Math"/>
                        <a:cs typeface="Courier New" panose="02070309020205020404" pitchFamily="49" charset="0"/>
                        <a:sym typeface="Symbol"/>
                      </a:rPr>
                      <m:t>=</m:t>
                    </m:r>
                    <m:r>
                      <a:rPr lang="de-DE" altLang="de-DE" sz="1800" b="0" i="1" smtClean="0">
                        <a:latin typeface="Cambria Math"/>
                        <a:ea typeface="Cambria Math"/>
                        <a:cs typeface="Courier New" panose="02070309020205020404" pitchFamily="49" charset="0"/>
                        <a:sym typeface="Symbol"/>
                      </a:rPr>
                      <m:t>𝐿</m:t>
                    </m:r>
                    <m:d>
                      <m:dPr>
                        <m:ctrlPr>
                          <a:rPr lang="de-DE" altLang="de-DE" sz="1800" i="1">
                            <a:latin typeface="Cambria Math"/>
                            <a:ea typeface="Cambria Math"/>
                            <a:cs typeface="Courier New" panose="02070309020205020404" pitchFamily="49" charset="0"/>
                            <a:sym typeface="Symbol"/>
                          </a:rPr>
                        </m:ctrlPr>
                      </m:dPr>
                      <m:e>
                        <m:r>
                          <a:rPr lang="de-DE" altLang="de-DE" sz="1800" i="1">
                            <a:latin typeface="Cambria Math"/>
                            <a:ea typeface="Cambria Math"/>
                            <a:cs typeface="Courier New" panose="02070309020205020404" pitchFamily="49" charset="0"/>
                            <a:sym typeface="Symbol"/>
                          </a:rPr>
                          <m:t>𝜃</m:t>
                        </m:r>
                        <m:r>
                          <a:rPr lang="de-DE" altLang="de-DE" sz="1800" i="1">
                            <a:latin typeface="Cambria Math"/>
                            <a:ea typeface="Cambria Math"/>
                            <a:cs typeface="Courier New" panose="02070309020205020404" pitchFamily="49" charset="0"/>
                            <a:sym typeface="Symbol"/>
                          </a:rPr>
                          <m:t>:</m:t>
                        </m:r>
                        <m:r>
                          <a:rPr lang="de-DE" altLang="de-DE" sz="1800" i="1">
                            <a:latin typeface="Cambria Math"/>
                            <a:ea typeface="Cambria Math"/>
                            <a:cs typeface="Courier New" panose="02070309020205020404" pitchFamily="49" charset="0"/>
                            <a:sym typeface="Symbol"/>
                          </a:rPr>
                          <m:t>𝐷</m:t>
                        </m:r>
                        <m:r>
                          <a:rPr lang="de-DE" altLang="de-DE" sz="1800" b="0" i="1" smtClean="0">
                            <a:latin typeface="Cambria Math"/>
                            <a:ea typeface="Cambria Math"/>
                            <a:cs typeface="Courier New" panose="02070309020205020404" pitchFamily="49" charset="0"/>
                            <a:sym typeface="Symbol"/>
                          </a:rPr>
                          <m:t>′</m:t>
                        </m:r>
                      </m:e>
                    </m:d>
                  </m:oMath>
                </a14:m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.</a:t>
                </a: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endParaRPr lang="de-DE" altLang="de-DE" sz="1800" dirty="0">
                  <a:ea typeface="Cambria Math"/>
                  <a:cs typeface="Courier New" panose="02070309020205020404" pitchFamily="49" charset="0"/>
                  <a:sym typeface="Symbol"/>
                </a:endParaRP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For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the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multinomial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model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, a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sufficient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statistic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for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the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data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is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the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tuple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of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counts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M[1] … M[K] such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that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M[k]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is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the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number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of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times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the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value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x</a:t>
                </a:r>
                <a:r>
                  <a:rPr lang="de-DE" altLang="de-DE" sz="1800" baseline="300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k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appears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in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the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training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data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.</a:t>
                </a:r>
                <a:endParaRPr lang="de-DE" altLang="de-DE" sz="1800" dirty="0">
                  <a:ea typeface="Cambria Math"/>
                  <a:cs typeface="Courier New" panose="02070309020205020404" pitchFamily="49" charset="0"/>
                  <a:sym typeface="Symbol"/>
                </a:endParaRP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endParaRPr lang="de-DE" altLang="de-DE" sz="1800" dirty="0" smtClean="0">
                  <a:ea typeface="Cambria Math"/>
                  <a:cs typeface="Courier New" panose="02070309020205020404" pitchFamily="49" charset="0"/>
                  <a:sym typeface="Symbol"/>
                </a:endParaRP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To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obtain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these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counts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by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summing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instance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-level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statistics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, </a:t>
                </a: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we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define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>
                    <a:ea typeface="Cambria Math"/>
                    <a:cs typeface="Courier New" panose="02070309020205020404" pitchFamily="49" charset="0"/>
                    <a:sym typeface="Symbol"/>
                  </a:rPr>
                  <a:t>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(x)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to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be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a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tuple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of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dimension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K, such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that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>
                    <a:ea typeface="Cambria Math"/>
                    <a:cs typeface="Courier New" panose="02070309020205020404" pitchFamily="49" charset="0"/>
                    <a:sym typeface="Symbol"/>
                  </a:rPr>
                  <a:t>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(x)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has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a 0 </a:t>
                </a: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in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every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position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,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except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at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the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position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k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for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which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x = </a:t>
                </a:r>
                <a:r>
                  <a:rPr lang="de-DE" altLang="de-DE" sz="1800" dirty="0" err="1">
                    <a:ea typeface="Cambria Math"/>
                    <a:cs typeface="Courier New" panose="02070309020205020404" pitchFamily="49" charset="0"/>
                    <a:sym typeface="Symbol"/>
                  </a:rPr>
                  <a:t>x</a:t>
                </a:r>
                <a:r>
                  <a:rPr lang="de-DE" altLang="de-DE" sz="1800" baseline="30000" dirty="0" err="1">
                    <a:ea typeface="Cambria Math"/>
                    <a:cs typeface="Courier New" panose="02070309020205020404" pitchFamily="49" charset="0"/>
                    <a:sym typeface="Symbol"/>
                  </a:rPr>
                  <a:t>k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where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its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value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is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1.</a:t>
                </a: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endParaRPr lang="de-DE" altLang="de-DE" sz="1800" dirty="0">
                  <a:ea typeface="Cambria Math"/>
                  <a:cs typeface="Courier New" panose="02070309020205020404" pitchFamily="49" charset="0"/>
                  <a:sym typeface="Symbol"/>
                </a:endParaRP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Given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the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vector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of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counts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,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we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can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write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the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likelihood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function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as</a:t>
                </a:r>
                <a:endParaRPr lang="de-DE" altLang="de-DE" sz="1800" dirty="0" smtClean="0">
                  <a:ea typeface="Cambria Math"/>
                  <a:cs typeface="Courier New" panose="02070309020205020404" pitchFamily="49" charset="0"/>
                  <a:sym typeface="Symbol"/>
                </a:endParaRP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de-DE" sz="1800" b="0" i="1" smtClean="0">
                          <a:latin typeface="Cambria Math"/>
                          <a:ea typeface="Cambria Math"/>
                          <a:cs typeface="Courier New" panose="02070309020205020404" pitchFamily="49" charset="0"/>
                          <a:sym typeface="Symbol"/>
                        </a:rPr>
                        <m:t>𝐿</m:t>
                      </m:r>
                      <m:d>
                        <m:dPr>
                          <m:ctrlPr>
                            <a:rPr lang="de-DE" altLang="de-DE" sz="1800" b="0" i="1" smtClean="0">
                              <a:latin typeface="Cambria Math"/>
                              <a:ea typeface="Cambria Math"/>
                              <a:cs typeface="Courier New" panose="02070309020205020404" pitchFamily="49" charset="0"/>
                              <a:sym typeface="Symbol"/>
                            </a:rPr>
                          </m:ctrlPr>
                        </m:dPr>
                        <m:e>
                          <m:r>
                            <a:rPr lang="de-DE" altLang="de-DE" sz="1800" b="0" i="1" smtClean="0">
                              <a:latin typeface="Cambria Math"/>
                              <a:ea typeface="Cambria Math"/>
                              <a:cs typeface="Courier New" panose="02070309020205020404" pitchFamily="49" charset="0"/>
                              <a:sym typeface="Symbol"/>
                            </a:rPr>
                            <m:t>𝜃</m:t>
                          </m:r>
                          <m:r>
                            <a:rPr lang="de-DE" altLang="de-DE" sz="1800" b="0" i="1" smtClean="0">
                              <a:latin typeface="Cambria Math"/>
                              <a:ea typeface="Cambria Math"/>
                              <a:cs typeface="Courier New" panose="02070309020205020404" pitchFamily="49" charset="0"/>
                              <a:sym typeface="Symbol"/>
                            </a:rPr>
                            <m:t>:</m:t>
                          </m:r>
                          <m:r>
                            <a:rPr lang="de-DE" altLang="de-DE" sz="1800" b="0" i="1" smtClean="0">
                              <a:latin typeface="Cambria Math"/>
                              <a:ea typeface="Cambria Math"/>
                              <a:cs typeface="Courier New" panose="02070309020205020404" pitchFamily="49" charset="0"/>
                              <a:sym typeface="Symbol"/>
                            </a:rPr>
                            <m:t>𝐷</m:t>
                          </m:r>
                        </m:e>
                      </m:d>
                      <m:r>
                        <a:rPr lang="de-DE" altLang="de-DE" sz="1800" b="0" i="1" smtClean="0">
                          <a:latin typeface="Cambria Math"/>
                          <a:ea typeface="Cambria Math"/>
                          <a:cs typeface="Courier New" panose="02070309020205020404" pitchFamily="49" charset="0"/>
                          <a:sym typeface="Symbol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de-DE" altLang="de-DE" sz="1800" b="0" i="1" smtClean="0">
                              <a:latin typeface="Cambria Math"/>
                              <a:ea typeface="Cambria Math"/>
                              <a:cs typeface="Courier New" panose="02070309020205020404" pitchFamily="49" charset="0"/>
                              <a:sym typeface="Symbol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de-DE" altLang="de-DE" sz="1800" b="0" i="1" smtClean="0">
                              <a:latin typeface="Cambria Math"/>
                              <a:ea typeface="Cambria Math"/>
                              <a:cs typeface="Courier New" panose="02070309020205020404" pitchFamily="49" charset="0"/>
                              <a:sym typeface="Symbol"/>
                            </a:rPr>
                            <m:t>𝑘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de-DE" altLang="de-DE" sz="1800" b="0" i="1" smtClean="0">
                                  <a:latin typeface="Cambria Math"/>
                                  <a:ea typeface="Cambria Math"/>
                                  <a:cs typeface="Courier New" panose="02070309020205020404" pitchFamily="49" charset="0"/>
                                  <a:sym typeface="Symbol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de-DE" altLang="de-DE" sz="1800" b="0" i="1" smtClean="0">
                                      <a:latin typeface="Cambria Math"/>
                                      <a:ea typeface="Cambria Math"/>
                                      <a:cs typeface="Courier New" panose="02070309020205020404" pitchFamily="49" charset="0"/>
                                      <a:sym typeface="Symbol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de-DE" sz="1800" b="0" i="1" smtClean="0">
                                      <a:latin typeface="Cambria Math"/>
                                      <a:ea typeface="Cambria Math"/>
                                      <a:cs typeface="Courier New" panose="02070309020205020404" pitchFamily="49" charset="0"/>
                                      <a:sym typeface="Symbol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de-DE" altLang="de-DE" sz="1800" b="0" i="1" smtClean="0">
                                      <a:latin typeface="Cambria Math"/>
                                      <a:ea typeface="Cambria Math"/>
                                      <a:cs typeface="Courier New" panose="02070309020205020404" pitchFamily="49" charset="0"/>
                                      <a:sym typeface="Symbol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de-DE" altLang="de-DE" sz="1800" b="0" i="1" smtClean="0">
                                  <a:latin typeface="Cambria Math"/>
                                  <a:ea typeface="Cambria Math"/>
                                  <a:cs typeface="Courier New" panose="02070309020205020404" pitchFamily="49" charset="0"/>
                                  <a:sym typeface="Symbol"/>
                                </a:rPr>
                                <m:t>𝑀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de-DE" altLang="de-DE" sz="1800" b="0" i="1" smtClean="0">
                                      <a:latin typeface="Cambria Math"/>
                                      <a:ea typeface="Cambria Math"/>
                                      <a:cs typeface="Courier New" panose="02070309020205020404" pitchFamily="49" charset="0"/>
                                      <a:sym typeface="Symbol"/>
                                    </a:rPr>
                                  </m:ctrlPr>
                                </m:dPr>
                                <m:e>
                                  <m:r>
                                    <a:rPr lang="de-DE" altLang="de-DE" sz="1800" b="0" i="1" smtClean="0">
                                      <a:latin typeface="Cambria Math"/>
                                      <a:ea typeface="Cambria Math"/>
                                      <a:cs typeface="Courier New" panose="02070309020205020404" pitchFamily="49" charset="0"/>
                                      <a:sym typeface="Symbol"/>
                                    </a:rPr>
                                    <m:t>𝑘</m:t>
                                  </m:r>
                                </m:e>
                              </m:d>
                            </m:sup>
                          </m:sSup>
                        </m:e>
                      </m:nary>
                    </m:oMath>
                  </m:oMathPara>
                </a14:m>
                <a:endParaRPr lang="de-DE" altLang="de-DE" sz="1800" dirty="0" smtClean="0">
                  <a:ea typeface="Cambria Math"/>
                  <a:cs typeface="Courier New" panose="02070309020205020404" pitchFamily="49" charset="0"/>
                  <a:sym typeface="Symbol"/>
                </a:endParaRPr>
              </a:p>
            </p:txBody>
          </p:sp>
        </mc:Choice>
        <mc:Fallback xmlns="">
          <p:sp>
            <p:nvSpPr>
              <p:cNvPr id="15364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850" y="658813"/>
                <a:ext cx="8568630" cy="5604419"/>
              </a:xfrm>
              <a:prstGeom prst="rect">
                <a:avLst/>
              </a:prstGeom>
              <a:blipFill rotWithShape="1">
                <a:blip r:embed="rId2"/>
                <a:stretch>
                  <a:fillRect l="-391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365" name="Foliennummernplatzhalt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000" smtClean="0"/>
          </a:p>
          <a:p>
            <a:pPr eaLnBrk="1" hangingPunct="1">
              <a:spcBef>
                <a:spcPct val="0"/>
              </a:spcBef>
              <a:buFontTx/>
              <a:buNone/>
            </a:pPr>
            <a:fld id="{EEB7C0C7-0BC8-439A-A025-5C7AB155327E}" type="slidenum">
              <a:rPr lang="de-DE" altLang="de-DE" sz="1000" smtClean="0"/>
              <a:pPr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de-DE" altLang="de-DE" sz="1000" smtClean="0"/>
          </a:p>
        </p:txBody>
      </p:sp>
      <p:sp>
        <p:nvSpPr>
          <p:cNvPr id="15366" name="Datumsplatzhalter 6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000" dirty="0" smtClean="0"/>
              <a:t>SS 2014 - </a:t>
            </a:r>
            <a:r>
              <a:rPr lang="de-DE" altLang="de-DE" sz="1000" dirty="0" err="1" smtClean="0"/>
              <a:t>lecture</a:t>
            </a:r>
            <a:r>
              <a:rPr lang="de-DE" altLang="de-DE" sz="1000" dirty="0" smtClean="0"/>
              <a:t> 9</a:t>
            </a:r>
          </a:p>
        </p:txBody>
      </p:sp>
      <p:sp>
        <p:nvSpPr>
          <p:cNvPr id="15367" name="Fußzeilenplatzhalter 7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000" smtClean="0"/>
              <a:t>Mathematics of Biological Networks</a:t>
            </a:r>
          </a:p>
        </p:txBody>
      </p:sp>
    </p:spTree>
    <p:extLst>
      <p:ext uri="{BB962C8B-B14F-4D97-AF65-F5344CB8AC3E}">
        <p14:creationId xmlns:p14="http://schemas.microsoft.com/office/powerpoint/2010/main" val="384870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5" y="188913"/>
            <a:ext cx="8928992" cy="360362"/>
          </a:xfrm>
        </p:spPr>
        <p:txBody>
          <a:bodyPr/>
          <a:lstStyle/>
          <a:p>
            <a:pPr eaLnBrk="1" hangingPunct="1"/>
            <a:r>
              <a:rPr lang="de-DE" altLang="de-DE" dirty="0" err="1" smtClean="0">
                <a:ea typeface="ＭＳ Ｐゴシック" pitchFamily="34" charset="-128"/>
              </a:rPr>
              <a:t>Likelihood</a:t>
            </a:r>
            <a:r>
              <a:rPr lang="de-DE" altLang="de-DE" dirty="0" smtClean="0">
                <a:ea typeface="ＭＳ Ｐゴシック" pitchFamily="34" charset="-128"/>
              </a:rPr>
              <a:t> </a:t>
            </a:r>
            <a:r>
              <a:rPr lang="de-DE" altLang="de-DE" dirty="0" err="1" smtClean="0">
                <a:ea typeface="ＭＳ Ｐゴシック" pitchFamily="34" charset="-128"/>
              </a:rPr>
              <a:t>function</a:t>
            </a:r>
            <a:endParaRPr lang="en-GB" altLang="de-DE" dirty="0" smtClean="0">
              <a:ea typeface="ＭＳ Ｐゴシック" pitchFamily="34" charset="-128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610600" cy="762000"/>
          </a:xfrm>
        </p:spPr>
        <p:txBody>
          <a:bodyPr/>
          <a:lstStyle/>
          <a:p>
            <a:pPr marL="0" indent="0" eaLnBrk="1" hangingPunct="1">
              <a:lnSpc>
                <a:spcPct val="120000"/>
              </a:lnSpc>
              <a:buFontTx/>
              <a:buNone/>
            </a:pPr>
            <a:r>
              <a:rPr lang="de-DE" altLang="de-DE" sz="1800" smtClean="0">
                <a:ea typeface="ＭＳ Ｐゴシック" pitchFamily="34" charset="-128"/>
                <a:sym typeface="Symbol" pitchFamily="18" charset="2"/>
              </a:rPr>
              <a:t> 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323850" y="658813"/>
            <a:ext cx="8568630" cy="374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The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likelihood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function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measures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the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effect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of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the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choice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of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parameters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on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the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training</a:t>
            </a:r>
            <a:r>
              <a:rPr lang="de-DE" altLang="de-DE" sz="1800" dirty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data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.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None/>
            </a:pPr>
            <a:endParaRPr lang="de-DE" altLang="de-DE" sz="1800" dirty="0">
              <a:ea typeface="Cambria Math"/>
              <a:cs typeface="Courier New" panose="02070309020205020404" pitchFamily="49" charset="0"/>
              <a:sym typeface="Symbol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If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we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have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2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sets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of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parameters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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and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‘, so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that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L( : D) = L(‘ : D),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then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we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cannot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,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given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only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the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data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,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distinguish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between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the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2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choices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of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parameters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.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None/>
            </a:pPr>
            <a:endParaRPr lang="de-DE" altLang="de-DE" sz="1800" dirty="0">
              <a:ea typeface="Cambria Math"/>
              <a:cs typeface="Courier New" panose="02070309020205020404" pitchFamily="49" charset="0"/>
              <a:sym typeface="Symbol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If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>
                <a:ea typeface="Cambria Math"/>
                <a:cs typeface="Courier New" panose="02070309020205020404" pitchFamily="49" charset="0"/>
                <a:sym typeface="Symbol"/>
              </a:rPr>
              <a:t>L( : D) = L(‘ : D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)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for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all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possible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choices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of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D, 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then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the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2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parameters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are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b="1" dirty="0" err="1" smtClean="0">
                <a:ea typeface="Cambria Math"/>
                <a:cs typeface="Courier New" panose="02070309020205020404" pitchFamily="49" charset="0"/>
                <a:sym typeface="Symbol"/>
              </a:rPr>
              <a:t>indistinguishable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for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any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outcome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. 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None/>
            </a:pPr>
            <a:endParaRPr lang="de-DE" altLang="de-DE" sz="1800" dirty="0">
              <a:ea typeface="Cambria Math"/>
              <a:cs typeface="Courier New" panose="02070309020205020404" pitchFamily="49" charset="0"/>
              <a:sym typeface="Symbol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In such a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situation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,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we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can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say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in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advance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(i.e.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before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seeing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the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data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) 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that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some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distinctions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cannot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be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resolved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based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on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the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data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alone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.</a:t>
            </a:r>
          </a:p>
        </p:txBody>
      </p:sp>
      <p:sp>
        <p:nvSpPr>
          <p:cNvPr id="15365" name="Foliennummernplatzhalt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000" smtClean="0"/>
          </a:p>
          <a:p>
            <a:pPr eaLnBrk="1" hangingPunct="1">
              <a:spcBef>
                <a:spcPct val="0"/>
              </a:spcBef>
              <a:buFontTx/>
              <a:buNone/>
            </a:pPr>
            <a:fld id="{EEB7C0C7-0BC8-439A-A025-5C7AB155327E}" type="slidenum">
              <a:rPr lang="de-DE" altLang="de-DE" sz="1000" smtClean="0"/>
              <a:pPr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de-DE" altLang="de-DE" sz="1000" smtClean="0"/>
          </a:p>
        </p:txBody>
      </p:sp>
      <p:sp>
        <p:nvSpPr>
          <p:cNvPr id="15366" name="Datumsplatzhalter 6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000" dirty="0" smtClean="0"/>
              <a:t>SS 2014 - </a:t>
            </a:r>
            <a:r>
              <a:rPr lang="de-DE" altLang="de-DE" sz="1000" dirty="0" err="1" smtClean="0"/>
              <a:t>lecture</a:t>
            </a:r>
            <a:r>
              <a:rPr lang="de-DE" altLang="de-DE" sz="1000" dirty="0" smtClean="0"/>
              <a:t> 9</a:t>
            </a:r>
          </a:p>
        </p:txBody>
      </p:sp>
      <p:sp>
        <p:nvSpPr>
          <p:cNvPr id="15367" name="Fußzeilenplatzhalter 7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000" smtClean="0"/>
              <a:t>Mathematics of Biological Networks</a:t>
            </a:r>
          </a:p>
        </p:txBody>
      </p:sp>
    </p:spTree>
    <p:extLst>
      <p:ext uri="{BB962C8B-B14F-4D97-AF65-F5344CB8AC3E}">
        <p14:creationId xmlns:p14="http://schemas.microsoft.com/office/powerpoint/2010/main" val="176223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5" y="188913"/>
            <a:ext cx="8928992" cy="360362"/>
          </a:xfrm>
        </p:spPr>
        <p:txBody>
          <a:bodyPr/>
          <a:lstStyle/>
          <a:p>
            <a:pPr eaLnBrk="1" hangingPunct="1"/>
            <a:r>
              <a:rPr lang="de-DE" altLang="de-DE" dirty="0" err="1" smtClean="0">
                <a:ea typeface="ＭＳ Ｐゴシック" pitchFamily="34" charset="-128"/>
              </a:rPr>
              <a:t>Likelihood</a:t>
            </a:r>
            <a:r>
              <a:rPr lang="de-DE" altLang="de-DE" dirty="0" smtClean="0">
                <a:ea typeface="ＭＳ Ｐゴシック" pitchFamily="34" charset="-128"/>
              </a:rPr>
              <a:t> </a:t>
            </a:r>
            <a:r>
              <a:rPr lang="de-DE" altLang="de-DE" dirty="0" err="1" smtClean="0">
                <a:ea typeface="ＭＳ Ｐゴシック" pitchFamily="34" charset="-128"/>
              </a:rPr>
              <a:t>function</a:t>
            </a:r>
            <a:endParaRPr lang="en-GB" altLang="de-DE" dirty="0" smtClean="0">
              <a:ea typeface="ＭＳ Ｐゴシック" pitchFamily="34" charset="-128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610600" cy="762000"/>
          </a:xfrm>
        </p:spPr>
        <p:txBody>
          <a:bodyPr/>
          <a:lstStyle/>
          <a:p>
            <a:pPr marL="0" indent="0" eaLnBrk="1" hangingPunct="1">
              <a:lnSpc>
                <a:spcPct val="120000"/>
              </a:lnSpc>
              <a:buFontTx/>
              <a:buNone/>
            </a:pPr>
            <a:r>
              <a:rPr lang="de-DE" altLang="de-DE" sz="1800" smtClean="0">
                <a:ea typeface="ＭＳ Ｐゴシック" pitchFamily="34" charset="-128"/>
                <a:sym typeface="Symbol" pitchFamily="18" charset="2"/>
              </a:rPr>
              <a:t> 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323850" y="658813"/>
            <a:ext cx="8568630" cy="2419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Secondly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,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since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we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are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maximizing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the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likelihood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function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, 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we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usually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want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it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to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be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continuous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(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and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preferably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smooth)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function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of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.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None/>
            </a:pPr>
            <a:endParaRPr lang="de-DE" altLang="de-DE" sz="1800" dirty="0">
              <a:ea typeface="Cambria Math"/>
              <a:cs typeface="Courier New" panose="02070309020205020404" pitchFamily="49" charset="0"/>
              <a:sym typeface="Symbol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To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ensure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these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properties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,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most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of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the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theory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of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statistical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estimation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requires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that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P(,)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is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a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continuous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and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differentiable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function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of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,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and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moreover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that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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is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a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continuous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set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of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points</a:t>
            </a:r>
            <a:r>
              <a:rPr lang="de-DE" altLang="de-DE" sz="1800" dirty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endParaRPr lang="de-DE" altLang="de-DE" sz="1800" dirty="0" smtClean="0">
              <a:ea typeface="Cambria Math"/>
              <a:cs typeface="Courier New" panose="02070309020205020404" pitchFamily="49" charset="0"/>
              <a:sym typeface="Symbol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(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which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is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often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assumed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to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be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convex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). </a:t>
            </a:r>
          </a:p>
        </p:txBody>
      </p:sp>
      <p:sp>
        <p:nvSpPr>
          <p:cNvPr id="15365" name="Foliennummernplatzhalt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000" smtClean="0"/>
          </a:p>
          <a:p>
            <a:pPr eaLnBrk="1" hangingPunct="1">
              <a:spcBef>
                <a:spcPct val="0"/>
              </a:spcBef>
              <a:buFontTx/>
              <a:buNone/>
            </a:pPr>
            <a:fld id="{EEB7C0C7-0BC8-439A-A025-5C7AB155327E}" type="slidenum">
              <a:rPr lang="de-DE" altLang="de-DE" sz="1000" smtClean="0"/>
              <a:pPr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de-DE" altLang="de-DE" sz="1000" smtClean="0"/>
          </a:p>
        </p:txBody>
      </p:sp>
      <p:sp>
        <p:nvSpPr>
          <p:cNvPr id="15366" name="Datumsplatzhalter 6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000" dirty="0" smtClean="0"/>
              <a:t>SS 2014 - </a:t>
            </a:r>
            <a:r>
              <a:rPr lang="de-DE" altLang="de-DE" sz="1000" dirty="0" err="1" smtClean="0"/>
              <a:t>lecture</a:t>
            </a:r>
            <a:r>
              <a:rPr lang="de-DE" altLang="de-DE" sz="1000" dirty="0" smtClean="0"/>
              <a:t> 9</a:t>
            </a:r>
          </a:p>
        </p:txBody>
      </p:sp>
      <p:sp>
        <p:nvSpPr>
          <p:cNvPr id="15367" name="Fußzeilenplatzhalter 7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000" smtClean="0"/>
              <a:t>Mathematics of Biological Networks</a:t>
            </a:r>
          </a:p>
        </p:txBody>
      </p:sp>
    </p:spTree>
    <p:extLst>
      <p:ext uri="{BB962C8B-B14F-4D97-AF65-F5344CB8AC3E}">
        <p14:creationId xmlns:p14="http://schemas.microsoft.com/office/powerpoint/2010/main" val="231151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5" y="188913"/>
            <a:ext cx="8928992" cy="360362"/>
          </a:xfrm>
        </p:spPr>
        <p:txBody>
          <a:bodyPr/>
          <a:lstStyle/>
          <a:p>
            <a:pPr eaLnBrk="1" hangingPunct="1"/>
            <a:r>
              <a:rPr lang="de-DE" altLang="de-DE" dirty="0" err="1" smtClean="0">
                <a:ea typeface="ＭＳ Ｐゴシック" pitchFamily="34" charset="-128"/>
              </a:rPr>
              <a:t>Likelihood</a:t>
            </a:r>
            <a:r>
              <a:rPr lang="de-DE" altLang="de-DE" dirty="0" smtClean="0">
                <a:ea typeface="ＭＳ Ｐゴシック" pitchFamily="34" charset="-128"/>
              </a:rPr>
              <a:t> </a:t>
            </a:r>
            <a:r>
              <a:rPr lang="de-DE" altLang="de-DE" dirty="0" err="1" smtClean="0">
                <a:ea typeface="ＭＳ Ｐゴシック" pitchFamily="34" charset="-128"/>
              </a:rPr>
              <a:t>function</a:t>
            </a:r>
            <a:endParaRPr lang="en-GB" altLang="de-DE" dirty="0" smtClean="0">
              <a:ea typeface="ＭＳ Ｐゴシック" pitchFamily="34" charset="-128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610600" cy="762000"/>
          </a:xfrm>
        </p:spPr>
        <p:txBody>
          <a:bodyPr/>
          <a:lstStyle/>
          <a:p>
            <a:pPr marL="0" indent="0" eaLnBrk="1" hangingPunct="1">
              <a:lnSpc>
                <a:spcPct val="120000"/>
              </a:lnSpc>
              <a:buFontTx/>
              <a:buNone/>
            </a:pPr>
            <a:r>
              <a:rPr lang="de-DE" altLang="de-DE" sz="1800" smtClean="0">
                <a:ea typeface="ＭＳ Ｐゴシック" pitchFamily="34" charset="-128"/>
                <a:sym typeface="Symbol" pitchFamily="18" charset="2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4" name="Text Box 4"/>
              <p:cNvSpPr txBox="1">
                <a:spLocks noChangeArrowheads="1"/>
              </p:cNvSpPr>
              <p:nvPr/>
            </p:nvSpPr>
            <p:spPr bwMode="auto">
              <a:xfrm>
                <a:off x="323850" y="658813"/>
                <a:ext cx="8568630" cy="49025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Once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we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have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defined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the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likelihood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function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, </a:t>
                </a: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we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can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use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maximum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likelihood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estimation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to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choose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the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parameter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values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.</a:t>
                </a: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endParaRPr lang="de-DE" altLang="de-DE" sz="1800" dirty="0">
                  <a:ea typeface="Cambria Math"/>
                  <a:cs typeface="Courier New" panose="02070309020205020404" pitchFamily="49" charset="0"/>
                  <a:sym typeface="Symbol"/>
                </a:endParaRP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This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can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be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stated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formally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as</a:t>
                </a:r>
                <a:endParaRPr lang="de-DE" altLang="de-DE" sz="1800" dirty="0" smtClean="0">
                  <a:ea typeface="Cambria Math"/>
                  <a:cs typeface="Courier New" panose="02070309020205020404" pitchFamily="49" charset="0"/>
                  <a:sym typeface="Symbol"/>
                </a:endParaRP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endParaRPr lang="de-DE" altLang="de-DE" sz="1800" dirty="0">
                  <a:ea typeface="Cambria Math"/>
                  <a:cs typeface="Courier New" panose="02070309020205020404" pitchFamily="49" charset="0"/>
                  <a:sym typeface="Symbol"/>
                </a:endParaRP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de-DE" altLang="de-DE" sz="1800" b="1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Maximum </a:t>
                </a:r>
                <a:r>
                  <a:rPr lang="de-DE" altLang="de-DE" sz="1800" b="1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Likelihood</a:t>
                </a:r>
                <a:r>
                  <a:rPr lang="de-DE" altLang="de-DE" sz="1800" b="1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b="1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Estimation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:</a:t>
                </a: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Given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a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data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set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D,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choose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parameters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de-DE" altLang="de-DE" sz="1800" i="1" smtClean="0">
                            <a:latin typeface="Cambria Math"/>
                            <a:ea typeface="Cambria Math"/>
                            <a:cs typeface="Courier New" panose="02070309020205020404" pitchFamily="49" charset="0"/>
                            <a:sym typeface="Symbol"/>
                          </a:rPr>
                        </m:ctrlPr>
                      </m:accPr>
                      <m:e>
                        <m:r>
                          <a:rPr lang="de-DE" altLang="de-DE" sz="1800" i="1" smtClean="0">
                            <a:latin typeface="Cambria Math"/>
                            <a:ea typeface="Cambria Math"/>
                            <a:cs typeface="Courier New" panose="02070309020205020404" pitchFamily="49" charset="0"/>
                            <a:sym typeface="Symbol"/>
                          </a:rPr>
                          <m:t>𝜃</m:t>
                        </m:r>
                      </m:e>
                    </m:acc>
                  </m:oMath>
                </a14:m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that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satisfy</a:t>
                </a:r>
                <a:endParaRPr lang="de-DE" altLang="de-DE" sz="1800" dirty="0" smtClean="0">
                  <a:ea typeface="Cambria Math"/>
                  <a:cs typeface="Courier New" panose="02070309020205020404" pitchFamily="49" charset="0"/>
                  <a:sym typeface="Symbol"/>
                </a:endParaRP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de-DE" sz="2000" b="0" i="1" smtClean="0">
                          <a:latin typeface="Cambria Math"/>
                          <a:ea typeface="Cambria Math"/>
                          <a:cs typeface="Courier New" panose="02070309020205020404" pitchFamily="49" charset="0"/>
                          <a:sym typeface="Symbol"/>
                        </a:rPr>
                        <m:t>𝐿</m:t>
                      </m:r>
                      <m:d>
                        <m:dPr>
                          <m:ctrlPr>
                            <a:rPr lang="de-DE" altLang="de-DE" sz="2000" b="0" i="1" smtClean="0">
                              <a:latin typeface="Cambria Math"/>
                              <a:ea typeface="Cambria Math"/>
                              <a:cs typeface="Courier New" panose="02070309020205020404" pitchFamily="49" charset="0"/>
                              <a:sym typeface="Symbol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de-DE" altLang="de-DE" sz="2000" b="0" i="1" smtClean="0">
                                  <a:latin typeface="Cambria Math"/>
                                  <a:ea typeface="Cambria Math"/>
                                  <a:cs typeface="Courier New" panose="02070309020205020404" pitchFamily="49" charset="0"/>
                                  <a:sym typeface="Symbol"/>
                                </a:rPr>
                              </m:ctrlPr>
                            </m:accPr>
                            <m:e>
                              <m:r>
                                <a:rPr lang="de-DE" altLang="de-DE" sz="2000" b="0" i="1" smtClean="0">
                                  <a:latin typeface="Cambria Math"/>
                                  <a:ea typeface="Cambria Math"/>
                                  <a:cs typeface="Courier New" panose="02070309020205020404" pitchFamily="49" charset="0"/>
                                  <a:sym typeface="Symbol"/>
                                </a:rPr>
                                <m:t>𝜃</m:t>
                              </m:r>
                            </m:e>
                          </m:acc>
                          <m:r>
                            <a:rPr lang="de-DE" altLang="de-DE" sz="2000" b="0" i="1" smtClean="0">
                              <a:latin typeface="Cambria Math"/>
                              <a:ea typeface="Cambria Math"/>
                              <a:cs typeface="Courier New" panose="02070309020205020404" pitchFamily="49" charset="0"/>
                              <a:sym typeface="Symbol"/>
                            </a:rPr>
                            <m:t>:</m:t>
                          </m:r>
                          <m:r>
                            <a:rPr lang="de-DE" altLang="de-DE" sz="2000" b="0" i="1" smtClean="0">
                              <a:latin typeface="Cambria Math"/>
                              <a:ea typeface="Cambria Math"/>
                              <a:cs typeface="Courier New" panose="02070309020205020404" pitchFamily="49" charset="0"/>
                              <a:sym typeface="Symbol"/>
                            </a:rPr>
                            <m:t>𝐷</m:t>
                          </m:r>
                        </m:e>
                      </m:d>
                      <m:r>
                        <a:rPr lang="de-DE" altLang="de-DE" sz="2000" b="0" i="1" smtClean="0">
                          <a:latin typeface="Cambria Math"/>
                          <a:ea typeface="Cambria Math"/>
                          <a:cs typeface="Courier New" panose="02070309020205020404" pitchFamily="49" charset="0"/>
                          <a:sym typeface="Symbol"/>
                        </a:rPr>
                        <m:t>=</m:t>
                      </m:r>
                      <m:func>
                        <m:funcPr>
                          <m:ctrlPr>
                            <a:rPr lang="de-DE" altLang="de-DE" sz="2000" b="0" i="1" smtClean="0">
                              <a:latin typeface="Cambria Math"/>
                              <a:ea typeface="Cambria Math"/>
                              <a:cs typeface="Courier New" panose="02070309020205020404" pitchFamily="49" charset="0"/>
                              <a:sym typeface="Symbol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de-DE" altLang="de-DE" sz="2000" b="0" i="1" smtClean="0">
                                  <a:latin typeface="Cambria Math"/>
                                  <a:ea typeface="Cambria Math"/>
                                  <a:cs typeface="Courier New" panose="02070309020205020404" pitchFamily="49" charset="0"/>
                                  <a:sym typeface="Symbol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de-DE" altLang="de-DE" sz="2000" b="0" i="0" smtClean="0">
                                  <a:latin typeface="Cambria Math"/>
                                  <a:ea typeface="Cambria Math"/>
                                  <a:cs typeface="Courier New" panose="02070309020205020404" pitchFamily="49" charset="0"/>
                                  <a:sym typeface="Symbol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de-DE" altLang="de-DE" sz="2000" b="0" i="1" smtClean="0">
                                  <a:latin typeface="Cambria Math"/>
                                  <a:ea typeface="Cambria Math"/>
                                  <a:cs typeface="Courier New" panose="02070309020205020404" pitchFamily="49" charset="0"/>
                                  <a:sym typeface="Symbol"/>
                                </a:rPr>
                                <m:t>𝜃</m:t>
                              </m:r>
                              <m:r>
                                <a:rPr lang="de-DE" altLang="de-DE" sz="2000" b="0" i="1" smtClean="0">
                                  <a:latin typeface="Cambria Math"/>
                                  <a:ea typeface="Cambria Math"/>
                                  <a:cs typeface="Courier New" panose="02070309020205020404" pitchFamily="49" charset="0"/>
                                  <a:sym typeface="Symbol"/>
                                </a:rPr>
                                <m:t>∈</m:t>
                              </m:r>
                              <m:r>
                                <m:rPr>
                                  <m:sty m:val="p"/>
                                </m:rPr>
                                <a:rPr lang="el-GR" altLang="de-DE" sz="2000" b="0" i="1" smtClean="0">
                                  <a:latin typeface="Cambria Math"/>
                                  <a:ea typeface="Cambria Math"/>
                                  <a:cs typeface="Courier New" panose="02070309020205020404" pitchFamily="49" charset="0"/>
                                  <a:sym typeface="Symbol"/>
                                </a:rPr>
                                <m:t>Θ</m:t>
                              </m:r>
                            </m:lim>
                          </m:limLow>
                        </m:fName>
                        <m:e>
                          <m:r>
                            <a:rPr lang="de-DE" altLang="de-DE" sz="2000" b="0" i="1" smtClean="0">
                              <a:latin typeface="Cambria Math"/>
                              <a:ea typeface="Cambria Math"/>
                              <a:cs typeface="Courier New" panose="02070309020205020404" pitchFamily="49" charset="0"/>
                              <a:sym typeface="Symbol"/>
                            </a:rPr>
                            <m:t>𝐿</m:t>
                          </m:r>
                          <m:d>
                            <m:dPr>
                              <m:ctrlPr>
                                <a:rPr lang="de-DE" altLang="de-DE" sz="2000" b="0" i="1" smtClean="0">
                                  <a:latin typeface="Cambria Math"/>
                                  <a:ea typeface="Cambria Math"/>
                                  <a:cs typeface="Courier New" panose="02070309020205020404" pitchFamily="49" charset="0"/>
                                  <a:sym typeface="Symbol"/>
                                </a:rPr>
                              </m:ctrlPr>
                            </m:dPr>
                            <m:e>
                              <m:r>
                                <a:rPr lang="de-DE" altLang="de-DE" sz="2000" b="0" i="1" smtClean="0">
                                  <a:latin typeface="Cambria Math"/>
                                  <a:ea typeface="Cambria Math"/>
                                  <a:cs typeface="Courier New" panose="02070309020205020404" pitchFamily="49" charset="0"/>
                                  <a:sym typeface="Symbol"/>
                                </a:rPr>
                                <m:t>𝜃</m:t>
                              </m:r>
                              <m:r>
                                <a:rPr lang="de-DE" altLang="de-DE" sz="2000" b="0" i="1" smtClean="0">
                                  <a:latin typeface="Cambria Math"/>
                                  <a:ea typeface="Cambria Math"/>
                                  <a:cs typeface="Courier New" panose="02070309020205020404" pitchFamily="49" charset="0"/>
                                  <a:sym typeface="Symbol"/>
                                </a:rPr>
                                <m:t>:</m:t>
                              </m:r>
                              <m:r>
                                <a:rPr lang="de-DE" altLang="de-DE" sz="2000" b="0" i="1" smtClean="0">
                                  <a:latin typeface="Cambria Math"/>
                                  <a:ea typeface="Cambria Math"/>
                                  <a:cs typeface="Courier New" panose="02070309020205020404" pitchFamily="49" charset="0"/>
                                  <a:sym typeface="Symbol"/>
                                </a:rPr>
                                <m:t>𝐷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de-DE" altLang="de-DE" sz="2000" dirty="0" smtClean="0">
                  <a:ea typeface="Cambria Math"/>
                  <a:cs typeface="Courier New" panose="02070309020205020404" pitchFamily="49" charset="0"/>
                  <a:sym typeface="Symbol"/>
                </a:endParaRP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endParaRPr lang="de-DE" altLang="de-DE" sz="1800" dirty="0">
                  <a:ea typeface="Cambria Math"/>
                  <a:cs typeface="Courier New" panose="02070309020205020404" pitchFamily="49" charset="0"/>
                  <a:sym typeface="Symbol"/>
                </a:endParaRP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For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the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multinomial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distribution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,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the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maximum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likelihood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is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attained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when</a:t>
                </a:r>
                <a:endParaRPr lang="de-DE" altLang="de-DE" sz="1800" dirty="0" smtClean="0">
                  <a:ea typeface="Cambria Math"/>
                  <a:cs typeface="Courier New" panose="02070309020205020404" pitchFamily="49" charset="0"/>
                  <a:sym typeface="Symbol"/>
                </a:endParaRP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de-DE" sz="1800" b="0" i="1" smtClean="0">
                              <a:latin typeface="Cambria Math"/>
                              <a:ea typeface="Cambria Math"/>
                              <a:cs typeface="Courier New" panose="02070309020205020404" pitchFamily="49" charset="0"/>
                              <a:sym typeface="Symbol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de-DE" altLang="de-DE" sz="1800" b="0" i="1" smtClean="0">
                                  <a:latin typeface="Cambria Math"/>
                                  <a:ea typeface="Cambria Math"/>
                                  <a:cs typeface="Courier New" panose="02070309020205020404" pitchFamily="49" charset="0"/>
                                  <a:sym typeface="Symbol"/>
                                </a:rPr>
                              </m:ctrlPr>
                            </m:accPr>
                            <m:e>
                              <m:r>
                                <a:rPr lang="de-DE" altLang="de-DE" sz="1800" b="0" i="1" smtClean="0">
                                  <a:latin typeface="Cambria Math"/>
                                  <a:ea typeface="Cambria Math"/>
                                  <a:cs typeface="Courier New" panose="02070309020205020404" pitchFamily="49" charset="0"/>
                                  <a:sym typeface="Symbol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de-DE" altLang="de-DE" sz="1800" b="0" i="1" smtClean="0">
                              <a:latin typeface="Cambria Math"/>
                              <a:ea typeface="Cambria Math"/>
                              <a:cs typeface="Courier New" panose="02070309020205020404" pitchFamily="49" charset="0"/>
                              <a:sym typeface="Symbol"/>
                            </a:rPr>
                            <m:t>𝑘</m:t>
                          </m:r>
                        </m:sub>
                      </m:sSub>
                      <m:r>
                        <a:rPr lang="de-DE" altLang="de-DE" sz="1800" b="0" i="1" smtClean="0">
                          <a:latin typeface="Cambria Math"/>
                          <a:ea typeface="Cambria Math"/>
                          <a:cs typeface="Courier New" panose="02070309020205020404" pitchFamily="49" charset="0"/>
                          <a:sym typeface="Symbol"/>
                        </a:rPr>
                        <m:t>=</m:t>
                      </m:r>
                      <m:f>
                        <m:fPr>
                          <m:ctrlPr>
                            <a:rPr lang="de-DE" altLang="de-DE" sz="1800" b="0" i="1" smtClean="0">
                              <a:latin typeface="Cambria Math"/>
                              <a:ea typeface="Cambria Math"/>
                              <a:cs typeface="Courier New" panose="02070309020205020404" pitchFamily="49" charset="0"/>
                              <a:sym typeface="Symbol"/>
                            </a:rPr>
                          </m:ctrlPr>
                        </m:fPr>
                        <m:num>
                          <m:r>
                            <a:rPr lang="de-DE" altLang="de-DE" sz="1800" b="0" i="1" smtClean="0">
                              <a:latin typeface="Cambria Math"/>
                              <a:ea typeface="Cambria Math"/>
                              <a:cs typeface="Courier New" panose="02070309020205020404" pitchFamily="49" charset="0"/>
                              <a:sym typeface="Symbol"/>
                            </a:rPr>
                            <m:t>𝑀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de-DE" altLang="de-DE" sz="1800" b="0" i="1" smtClean="0">
                                  <a:latin typeface="Cambria Math"/>
                                  <a:ea typeface="Cambria Math"/>
                                  <a:cs typeface="Courier New" panose="02070309020205020404" pitchFamily="49" charset="0"/>
                                  <a:sym typeface="Symbol"/>
                                </a:rPr>
                              </m:ctrlPr>
                            </m:dPr>
                            <m:e>
                              <m:r>
                                <a:rPr lang="de-DE" altLang="de-DE" sz="1800" b="0" i="1" smtClean="0">
                                  <a:latin typeface="Cambria Math"/>
                                  <a:ea typeface="Cambria Math"/>
                                  <a:cs typeface="Courier New" panose="02070309020205020404" pitchFamily="49" charset="0"/>
                                  <a:sym typeface="Symbol"/>
                                </a:rPr>
                                <m:t>𝑘</m:t>
                              </m:r>
                            </m:e>
                          </m:d>
                        </m:num>
                        <m:den>
                          <m:r>
                            <a:rPr lang="de-DE" altLang="de-DE" sz="1800" b="0" i="1" smtClean="0">
                              <a:latin typeface="Cambria Math"/>
                              <a:ea typeface="Cambria Math"/>
                              <a:cs typeface="Courier New" panose="02070309020205020404" pitchFamily="49" charset="0"/>
                              <a:sym typeface="Symbol"/>
                            </a:rPr>
                            <m:t>𝑀</m:t>
                          </m:r>
                        </m:den>
                      </m:f>
                    </m:oMath>
                  </m:oMathPara>
                </a14:m>
                <a:endParaRPr lang="de-DE" altLang="de-DE" sz="1800" dirty="0" smtClean="0">
                  <a:ea typeface="Cambria Math"/>
                  <a:cs typeface="Courier New" panose="02070309020205020404" pitchFamily="49" charset="0"/>
                  <a:sym typeface="Symbol"/>
                </a:endParaRP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i.e.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the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probability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of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each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value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of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X </a:t>
                </a: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corresponds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to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its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frequency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in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the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training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data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.</a:t>
                </a:r>
              </a:p>
            </p:txBody>
          </p:sp>
        </mc:Choice>
        <mc:Fallback xmlns="">
          <p:sp>
            <p:nvSpPr>
              <p:cNvPr id="15364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850" y="658813"/>
                <a:ext cx="8568630" cy="4902561"/>
              </a:xfrm>
              <a:prstGeom prst="rect">
                <a:avLst/>
              </a:prstGeom>
              <a:blipFill rotWithShape="1">
                <a:blip r:embed="rId2"/>
                <a:stretch>
                  <a:fillRect l="-569" b="-74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365" name="Foliennummernplatzhalt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000" smtClean="0"/>
          </a:p>
          <a:p>
            <a:pPr eaLnBrk="1" hangingPunct="1">
              <a:spcBef>
                <a:spcPct val="0"/>
              </a:spcBef>
              <a:buFontTx/>
              <a:buNone/>
            </a:pPr>
            <a:fld id="{EEB7C0C7-0BC8-439A-A025-5C7AB155327E}" type="slidenum">
              <a:rPr lang="de-DE" altLang="de-DE" sz="1000" smtClean="0"/>
              <a:pPr eaLnBrk="1" hangingPunct="1">
                <a:spcBef>
                  <a:spcPct val="0"/>
                </a:spcBef>
                <a:buFontTx/>
                <a:buNone/>
              </a:pPr>
              <a:t>17</a:t>
            </a:fld>
            <a:endParaRPr lang="de-DE" altLang="de-DE" sz="1000" smtClean="0"/>
          </a:p>
        </p:txBody>
      </p:sp>
      <p:sp>
        <p:nvSpPr>
          <p:cNvPr id="15366" name="Datumsplatzhalter 6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000" dirty="0" smtClean="0"/>
              <a:t>SS 2014 - </a:t>
            </a:r>
            <a:r>
              <a:rPr lang="de-DE" altLang="de-DE" sz="1000" dirty="0" err="1" smtClean="0"/>
              <a:t>lecture</a:t>
            </a:r>
            <a:r>
              <a:rPr lang="de-DE" altLang="de-DE" sz="1000" dirty="0" smtClean="0"/>
              <a:t> 9</a:t>
            </a:r>
          </a:p>
        </p:txBody>
      </p:sp>
      <p:sp>
        <p:nvSpPr>
          <p:cNvPr id="15367" name="Fußzeilenplatzhalter 7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000" smtClean="0"/>
              <a:t>Mathematics of Biological Networks</a:t>
            </a:r>
          </a:p>
        </p:txBody>
      </p:sp>
    </p:spTree>
    <p:extLst>
      <p:ext uri="{BB962C8B-B14F-4D97-AF65-F5344CB8AC3E}">
        <p14:creationId xmlns:p14="http://schemas.microsoft.com/office/powerpoint/2010/main" val="16278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5" y="188913"/>
            <a:ext cx="8928992" cy="360362"/>
          </a:xfrm>
        </p:spPr>
        <p:txBody>
          <a:bodyPr/>
          <a:lstStyle/>
          <a:p>
            <a:pPr eaLnBrk="1" hangingPunct="1"/>
            <a:r>
              <a:rPr lang="de-DE" altLang="de-DE" dirty="0" err="1" smtClean="0">
                <a:ea typeface="ＭＳ Ｐゴシック" pitchFamily="34" charset="-128"/>
              </a:rPr>
              <a:t>Likelihood</a:t>
            </a:r>
            <a:r>
              <a:rPr lang="de-DE" altLang="de-DE" dirty="0" smtClean="0">
                <a:ea typeface="ＭＳ Ｐゴシック" pitchFamily="34" charset="-128"/>
              </a:rPr>
              <a:t> </a:t>
            </a:r>
            <a:r>
              <a:rPr lang="de-DE" altLang="de-DE" dirty="0" err="1" smtClean="0">
                <a:ea typeface="ＭＳ Ｐゴシック" pitchFamily="34" charset="-128"/>
              </a:rPr>
              <a:t>function</a:t>
            </a:r>
            <a:endParaRPr lang="en-GB" altLang="de-DE" dirty="0" smtClean="0">
              <a:ea typeface="ＭＳ Ｐゴシック" pitchFamily="34" charset="-128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610600" cy="762000"/>
          </a:xfrm>
        </p:spPr>
        <p:txBody>
          <a:bodyPr/>
          <a:lstStyle/>
          <a:p>
            <a:pPr marL="0" indent="0" eaLnBrk="1" hangingPunct="1">
              <a:lnSpc>
                <a:spcPct val="120000"/>
              </a:lnSpc>
              <a:buFontTx/>
              <a:buNone/>
            </a:pPr>
            <a:r>
              <a:rPr lang="de-DE" altLang="de-DE" sz="1800" smtClean="0">
                <a:ea typeface="ＭＳ Ｐゴシック" pitchFamily="34" charset="-128"/>
                <a:sym typeface="Symbol" pitchFamily="18" charset="2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4" name="Text Box 4"/>
              <p:cNvSpPr txBox="1">
                <a:spLocks noChangeArrowheads="1"/>
              </p:cNvSpPr>
              <p:nvPr/>
            </p:nvSpPr>
            <p:spPr bwMode="auto">
              <a:xfrm>
                <a:off x="323850" y="658813"/>
                <a:ext cx="8568630" cy="2878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For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the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Gaussian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distribution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,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the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maximum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is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attained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when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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and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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correspond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to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the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empirical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b="1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mean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and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b="1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variance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of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the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training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data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:</a:t>
                </a: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de-DE" altLang="de-DE" sz="1800" i="1" smtClean="0">
                              <a:latin typeface="Cambria Math"/>
                              <a:ea typeface="Cambria Math"/>
                              <a:cs typeface="Courier New" panose="02070309020205020404" pitchFamily="49" charset="0"/>
                              <a:sym typeface="Symbol"/>
                            </a:rPr>
                          </m:ctrlPr>
                        </m:accPr>
                        <m:e>
                          <m:r>
                            <a:rPr lang="de-DE" altLang="de-DE" sz="1800" i="1" smtClean="0">
                              <a:latin typeface="Cambria Math"/>
                              <a:ea typeface="Cambria Math"/>
                              <a:cs typeface="Courier New" panose="02070309020205020404" pitchFamily="49" charset="0"/>
                              <a:sym typeface="Symbol"/>
                            </a:rPr>
                            <m:t>𝜇</m:t>
                          </m:r>
                        </m:e>
                      </m:acc>
                      <m:r>
                        <a:rPr lang="de-DE" altLang="de-DE" sz="1800" b="0" i="1" smtClean="0">
                          <a:latin typeface="Cambria Math"/>
                          <a:ea typeface="Cambria Math"/>
                          <a:cs typeface="Courier New" panose="02070309020205020404" pitchFamily="49" charset="0"/>
                          <a:sym typeface="Symbol"/>
                        </a:rPr>
                        <m:t>=</m:t>
                      </m:r>
                      <m:f>
                        <m:fPr>
                          <m:ctrlPr>
                            <a:rPr lang="de-DE" altLang="de-DE" sz="1800" b="0" i="1" smtClean="0">
                              <a:latin typeface="Cambria Math"/>
                              <a:ea typeface="Cambria Math"/>
                              <a:cs typeface="Courier New" panose="02070309020205020404" pitchFamily="49" charset="0"/>
                              <a:sym typeface="Symbol"/>
                            </a:rPr>
                          </m:ctrlPr>
                        </m:fPr>
                        <m:num>
                          <m:r>
                            <a:rPr lang="de-DE" altLang="de-DE" sz="1800" b="0" i="1" smtClean="0">
                              <a:latin typeface="Cambria Math"/>
                              <a:ea typeface="Cambria Math"/>
                              <a:cs typeface="Courier New" panose="02070309020205020404" pitchFamily="49" charset="0"/>
                              <a:sym typeface="Symbol"/>
                            </a:rPr>
                            <m:t>1</m:t>
                          </m:r>
                        </m:num>
                        <m:den>
                          <m:r>
                            <a:rPr lang="de-DE" altLang="de-DE" sz="1800" b="0" i="1" smtClean="0">
                              <a:latin typeface="Cambria Math"/>
                              <a:ea typeface="Cambria Math"/>
                              <a:cs typeface="Courier New" panose="02070309020205020404" pitchFamily="49" charset="0"/>
                              <a:sym typeface="Symbol"/>
                            </a:rPr>
                            <m:t>𝑀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de-DE" altLang="de-DE" sz="1800" b="0" i="1" smtClean="0">
                              <a:latin typeface="Cambria Math"/>
                              <a:ea typeface="Cambria Math"/>
                              <a:cs typeface="Courier New" panose="02070309020205020404" pitchFamily="49" charset="0"/>
                              <a:sym typeface="Symbol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de-DE" altLang="de-DE" sz="1800" b="0" i="1" smtClean="0">
                              <a:latin typeface="Cambria Math"/>
                              <a:ea typeface="Cambria Math"/>
                              <a:cs typeface="Courier New" panose="02070309020205020404" pitchFamily="49" charset="0"/>
                              <a:sym typeface="Symbol"/>
                            </a:rPr>
                            <m:t>𝑚</m:t>
                          </m:r>
                        </m:sub>
                        <m:sup/>
                        <m:e>
                          <m:r>
                            <a:rPr lang="de-DE" altLang="de-DE" sz="1800" b="0" i="1" smtClean="0">
                              <a:latin typeface="Cambria Math"/>
                              <a:ea typeface="Cambria Math"/>
                              <a:cs typeface="Courier New" panose="02070309020205020404" pitchFamily="49" charset="0"/>
                              <a:sym typeface="Symbol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de-DE" altLang="de-DE" sz="1800" b="0" i="1" smtClean="0">
                                  <a:latin typeface="Cambria Math"/>
                                  <a:ea typeface="Cambria Math"/>
                                  <a:cs typeface="Courier New" panose="02070309020205020404" pitchFamily="49" charset="0"/>
                                  <a:sym typeface="Symbol"/>
                                </a:rPr>
                              </m:ctrlPr>
                            </m:dPr>
                            <m:e>
                              <m:r>
                                <a:rPr lang="de-DE" altLang="de-DE" sz="1800" b="0" i="1" smtClean="0">
                                  <a:latin typeface="Cambria Math"/>
                                  <a:ea typeface="Cambria Math"/>
                                  <a:cs typeface="Courier New" panose="02070309020205020404" pitchFamily="49" charset="0"/>
                                  <a:sym typeface="Symbol"/>
                                </a:rPr>
                                <m:t>𝑚</m:t>
                              </m:r>
                            </m:e>
                          </m:d>
                        </m:e>
                      </m:nary>
                      <m:r>
                        <a:rPr lang="de-DE" altLang="de-DE" sz="1800" b="0" i="1" smtClean="0">
                          <a:latin typeface="Cambria Math"/>
                          <a:ea typeface="Cambria Math"/>
                          <a:cs typeface="Courier New" panose="02070309020205020404" pitchFamily="49" charset="0"/>
                          <a:sym typeface="Symbol"/>
                        </a:rPr>
                        <m:t> </m:t>
                      </m:r>
                    </m:oMath>
                  </m:oMathPara>
                </a14:m>
                <a:endParaRPr lang="de-DE" altLang="de-DE" sz="1800" b="0" i="1" dirty="0" smtClean="0">
                  <a:latin typeface="Cambria Math"/>
                  <a:ea typeface="Cambria Math"/>
                  <a:cs typeface="Courier New" panose="02070309020205020404" pitchFamily="49" charset="0"/>
                  <a:sym typeface="Symbol"/>
                </a:endParaRP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de-DE" sz="1800" b="0" i="1" smtClean="0">
                          <a:latin typeface="Cambria Math"/>
                          <a:ea typeface="Cambria Math"/>
                          <a:cs typeface="Courier New" panose="02070309020205020404" pitchFamily="49" charset="0"/>
                          <a:sym typeface="Symbol"/>
                        </a:rPr>
                        <m:t> </m:t>
                      </m:r>
                      <m:acc>
                        <m:accPr>
                          <m:chr m:val="̂"/>
                          <m:ctrlPr>
                            <a:rPr lang="de-DE" altLang="de-DE" sz="1800" b="0" i="1" smtClean="0">
                              <a:latin typeface="Cambria Math"/>
                              <a:ea typeface="Cambria Math"/>
                              <a:cs typeface="Courier New" panose="02070309020205020404" pitchFamily="49" charset="0"/>
                              <a:sym typeface="Symbol"/>
                            </a:rPr>
                          </m:ctrlPr>
                        </m:accPr>
                        <m:e>
                          <m:r>
                            <a:rPr lang="de-DE" altLang="de-DE" sz="1800" b="0" i="1" smtClean="0">
                              <a:latin typeface="Cambria Math"/>
                              <a:ea typeface="Cambria Math"/>
                              <a:cs typeface="Courier New" panose="02070309020205020404" pitchFamily="49" charset="0"/>
                              <a:sym typeface="Symbol"/>
                            </a:rPr>
                            <m:t>𝜎</m:t>
                          </m:r>
                        </m:e>
                      </m:acc>
                      <m:r>
                        <a:rPr lang="de-DE" altLang="de-DE" sz="1800" b="0" i="1" smtClean="0">
                          <a:latin typeface="Cambria Math"/>
                          <a:ea typeface="Cambria Math"/>
                          <a:cs typeface="Courier New" panose="02070309020205020404" pitchFamily="49" charset="0"/>
                          <a:sym typeface="Symbol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de-DE" altLang="de-DE" sz="1800" b="0" i="1" smtClean="0">
                              <a:latin typeface="Cambria Math"/>
                              <a:ea typeface="Cambria Math"/>
                              <a:cs typeface="Courier New" panose="02070309020205020404" pitchFamily="49" charset="0"/>
                              <a:sym typeface="Symbol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de-DE" altLang="de-DE" sz="1800" b="0" i="1" smtClean="0">
                                  <a:latin typeface="Cambria Math"/>
                                  <a:ea typeface="Cambria Math"/>
                                  <a:cs typeface="Courier New" panose="02070309020205020404" pitchFamily="49" charset="0"/>
                                  <a:sym typeface="Symbol"/>
                                </a:rPr>
                              </m:ctrlPr>
                            </m:fPr>
                            <m:num>
                              <m:r>
                                <a:rPr lang="de-DE" altLang="de-DE" sz="1800" b="0" i="1" smtClean="0">
                                  <a:latin typeface="Cambria Math"/>
                                  <a:ea typeface="Cambria Math"/>
                                  <a:cs typeface="Courier New" panose="02070309020205020404" pitchFamily="49" charset="0"/>
                                  <a:sym typeface="Symbol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de-DE" altLang="de-DE" sz="1800" b="0" i="1" smtClean="0">
                                  <a:latin typeface="Cambria Math"/>
                                  <a:ea typeface="Cambria Math"/>
                                  <a:cs typeface="Courier New" panose="02070309020205020404" pitchFamily="49" charset="0"/>
                                  <a:sym typeface="Symbol"/>
                                </a:rPr>
                                <m:t>𝑀</m:t>
                              </m:r>
                            </m:den>
                          </m:f>
                          <m:nary>
                            <m:naryPr>
                              <m:chr m:val="∑"/>
                              <m:supHide m:val="on"/>
                              <m:ctrlPr>
                                <a:rPr lang="de-DE" altLang="de-DE" sz="1800" b="0" i="1" smtClean="0">
                                  <a:latin typeface="Cambria Math"/>
                                  <a:ea typeface="Cambria Math"/>
                                  <a:cs typeface="Courier New" panose="02070309020205020404" pitchFamily="49" charset="0"/>
                                  <a:sym typeface="Symbol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de-DE" altLang="de-DE" sz="1800" b="0" i="1" smtClean="0">
                                  <a:latin typeface="Cambria Math"/>
                                  <a:ea typeface="Cambria Math"/>
                                  <a:cs typeface="Courier New" panose="02070309020205020404" pitchFamily="49" charset="0"/>
                                  <a:sym typeface="Symbol"/>
                                </a:rPr>
                                <m:t>𝑚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de-DE" altLang="de-DE" sz="1800" b="0" i="1" smtClean="0">
                                      <a:latin typeface="Cambria Math"/>
                                      <a:ea typeface="Cambria Math"/>
                                      <a:cs typeface="Courier New" panose="02070309020205020404" pitchFamily="49" charset="0"/>
                                      <a:sym typeface="Symbol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de-DE" altLang="de-DE" sz="1800" b="0" i="1" smtClean="0">
                                          <a:latin typeface="Cambria Math"/>
                                          <a:ea typeface="Cambria Math"/>
                                          <a:cs typeface="Courier New" panose="02070309020205020404" pitchFamily="49" charset="0"/>
                                          <a:sym typeface="Symbol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altLang="de-DE" sz="1800" b="0" i="1" smtClean="0">
                                          <a:latin typeface="Cambria Math"/>
                                          <a:ea typeface="Cambria Math"/>
                                          <a:cs typeface="Courier New" panose="02070309020205020404" pitchFamily="49" charset="0"/>
                                          <a:sym typeface="Symbol"/>
                                        </a:rPr>
                                        <m:t>𝑥</m:t>
                                      </m:r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de-DE" altLang="de-DE" sz="1800" b="0" i="1" smtClean="0">
                                              <a:latin typeface="Cambria Math"/>
                                              <a:ea typeface="Cambria Math"/>
                                              <a:cs typeface="Courier New" panose="02070309020205020404" pitchFamily="49" charset="0"/>
                                              <a:sym typeface="Symbol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de-DE" altLang="de-DE" sz="1800" b="0" i="1" smtClean="0">
                                              <a:latin typeface="Cambria Math"/>
                                              <a:ea typeface="Cambria Math"/>
                                              <a:cs typeface="Courier New" panose="02070309020205020404" pitchFamily="49" charset="0"/>
                                              <a:sym typeface="Symbol"/>
                                            </a:rPr>
                                            <m:t>𝑚</m:t>
                                          </m:r>
                                        </m:e>
                                      </m:d>
                                      <m:r>
                                        <a:rPr lang="de-DE" altLang="de-DE" sz="1800" b="0" i="1" smtClean="0">
                                          <a:latin typeface="Cambria Math"/>
                                          <a:ea typeface="Cambria Math"/>
                                          <a:cs typeface="Courier New" panose="02070309020205020404" pitchFamily="49" charset="0"/>
                                          <a:sym typeface="Symbol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̂"/>
                                          <m:ctrlPr>
                                            <a:rPr lang="de-DE" altLang="de-DE" sz="1800" b="0" i="1" smtClean="0">
                                              <a:latin typeface="Cambria Math"/>
                                              <a:ea typeface="Cambria Math"/>
                                              <a:cs typeface="Courier New" panose="02070309020205020404" pitchFamily="49" charset="0"/>
                                              <a:sym typeface="Symbol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de-DE" altLang="de-DE" sz="1800" b="0" i="1" smtClean="0">
                                              <a:latin typeface="Cambria Math"/>
                                              <a:ea typeface="Cambria Math"/>
                                              <a:cs typeface="Courier New" panose="02070309020205020404" pitchFamily="49" charset="0"/>
                                              <a:sym typeface="Symbol"/>
                                            </a:rPr>
                                            <m:t>𝜎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r>
                                    <a:rPr lang="de-DE" altLang="de-DE" sz="1800" b="0" i="1" smtClean="0">
                                      <a:latin typeface="Cambria Math"/>
                                      <a:ea typeface="Cambria Math"/>
                                      <a:cs typeface="Courier New" panose="02070309020205020404" pitchFamily="49" charset="0"/>
                                      <a:sym typeface="Symbol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rad>
                    </m:oMath>
                  </m:oMathPara>
                </a14:m>
                <a:endParaRPr lang="de-DE" altLang="de-DE" sz="1800" dirty="0" smtClean="0">
                  <a:ea typeface="Cambria Math"/>
                  <a:cs typeface="Courier New" panose="02070309020205020404" pitchFamily="49" charset="0"/>
                  <a:sym typeface="Symbol"/>
                </a:endParaRPr>
              </a:p>
            </p:txBody>
          </p:sp>
        </mc:Choice>
        <mc:Fallback xmlns="">
          <p:sp>
            <p:nvSpPr>
              <p:cNvPr id="15364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850" y="658813"/>
                <a:ext cx="8568630" cy="2878224"/>
              </a:xfrm>
              <a:prstGeom prst="rect">
                <a:avLst/>
              </a:prstGeom>
              <a:blipFill rotWithShape="1">
                <a:blip r:embed="rId2"/>
                <a:stretch>
                  <a:fillRect l="-56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365" name="Foliennummernplatzhalt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000" smtClean="0"/>
          </a:p>
          <a:p>
            <a:pPr eaLnBrk="1" hangingPunct="1">
              <a:spcBef>
                <a:spcPct val="0"/>
              </a:spcBef>
              <a:buFontTx/>
              <a:buNone/>
            </a:pPr>
            <a:fld id="{EEB7C0C7-0BC8-439A-A025-5C7AB155327E}" type="slidenum">
              <a:rPr lang="de-DE" altLang="de-DE" sz="1000" smtClean="0"/>
              <a:pPr eaLnBrk="1" hangingPunct="1">
                <a:spcBef>
                  <a:spcPct val="0"/>
                </a:spcBef>
                <a:buFontTx/>
                <a:buNone/>
              </a:pPr>
              <a:t>18</a:t>
            </a:fld>
            <a:endParaRPr lang="de-DE" altLang="de-DE" sz="1000" smtClean="0"/>
          </a:p>
        </p:txBody>
      </p:sp>
      <p:sp>
        <p:nvSpPr>
          <p:cNvPr id="15366" name="Datumsplatzhalter 6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000" dirty="0" smtClean="0"/>
              <a:t>SS 2014 - </a:t>
            </a:r>
            <a:r>
              <a:rPr lang="de-DE" altLang="de-DE" sz="1000" dirty="0" err="1" smtClean="0"/>
              <a:t>lecture</a:t>
            </a:r>
            <a:r>
              <a:rPr lang="de-DE" altLang="de-DE" sz="1000" dirty="0" smtClean="0"/>
              <a:t> 9</a:t>
            </a:r>
          </a:p>
        </p:txBody>
      </p:sp>
      <p:sp>
        <p:nvSpPr>
          <p:cNvPr id="15367" name="Fußzeilenplatzhalter 7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000" smtClean="0"/>
              <a:t>Mathematics of Biological Networks</a:t>
            </a:r>
          </a:p>
        </p:txBody>
      </p:sp>
    </p:spTree>
    <p:extLst>
      <p:ext uri="{BB962C8B-B14F-4D97-AF65-F5344CB8AC3E}">
        <p14:creationId xmlns:p14="http://schemas.microsoft.com/office/powerpoint/2010/main" val="58816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5" y="188913"/>
            <a:ext cx="8928992" cy="360362"/>
          </a:xfrm>
        </p:spPr>
        <p:txBody>
          <a:bodyPr/>
          <a:lstStyle/>
          <a:p>
            <a:pPr eaLnBrk="1" hangingPunct="1"/>
            <a:r>
              <a:rPr lang="de-DE" altLang="de-DE" dirty="0" smtClean="0">
                <a:ea typeface="ＭＳ Ｐゴシック" pitchFamily="34" charset="-128"/>
              </a:rPr>
              <a:t>MLE </a:t>
            </a:r>
            <a:r>
              <a:rPr lang="de-DE" altLang="de-DE" dirty="0" err="1" smtClean="0">
                <a:ea typeface="ＭＳ Ｐゴシック" pitchFamily="34" charset="-128"/>
              </a:rPr>
              <a:t>for</a:t>
            </a:r>
            <a:r>
              <a:rPr lang="de-DE" altLang="de-DE" dirty="0" smtClean="0">
                <a:ea typeface="ＭＳ Ｐゴシック" pitchFamily="34" charset="-128"/>
              </a:rPr>
              <a:t> </a:t>
            </a:r>
            <a:r>
              <a:rPr lang="de-DE" altLang="de-DE" dirty="0" err="1" smtClean="0">
                <a:ea typeface="ＭＳ Ｐゴシック" pitchFamily="34" charset="-128"/>
              </a:rPr>
              <a:t>Bayesian</a:t>
            </a:r>
            <a:r>
              <a:rPr lang="de-DE" altLang="de-DE" dirty="0" smtClean="0">
                <a:ea typeface="ＭＳ Ｐゴシック" pitchFamily="34" charset="-128"/>
              </a:rPr>
              <a:t> </a:t>
            </a:r>
            <a:r>
              <a:rPr lang="de-DE" altLang="de-DE" dirty="0" err="1" smtClean="0">
                <a:ea typeface="ＭＳ Ｐゴシック" pitchFamily="34" charset="-128"/>
              </a:rPr>
              <a:t>networks</a:t>
            </a:r>
            <a:endParaRPr lang="en-GB" altLang="de-DE" dirty="0" smtClean="0">
              <a:ea typeface="ＭＳ Ｐゴシック" pitchFamily="34" charset="-128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610600" cy="762000"/>
          </a:xfrm>
        </p:spPr>
        <p:txBody>
          <a:bodyPr/>
          <a:lstStyle/>
          <a:p>
            <a:pPr marL="0" indent="0" eaLnBrk="1" hangingPunct="1">
              <a:lnSpc>
                <a:spcPct val="120000"/>
              </a:lnSpc>
              <a:buFontTx/>
              <a:buNone/>
            </a:pPr>
            <a:r>
              <a:rPr lang="de-DE" altLang="de-DE" sz="1800" smtClean="0">
                <a:ea typeface="ＭＳ Ｐゴシック" pitchFamily="34" charset="-128"/>
                <a:sym typeface="Symbol" pitchFamily="18" charset="2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4" name="Text Box 4"/>
              <p:cNvSpPr txBox="1">
                <a:spLocks noChangeArrowheads="1"/>
              </p:cNvSpPr>
              <p:nvPr/>
            </p:nvSpPr>
            <p:spPr bwMode="auto">
              <a:xfrm>
                <a:off x="323850" y="658813"/>
                <a:ext cx="8568630" cy="47069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The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simplest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example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of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a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nontrivial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network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structure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is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a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network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consisting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of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2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binary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variables,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say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X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and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Y,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with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an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arc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X </a:t>
                </a:r>
                <a:r>
                  <a:rPr lang="de-DE" altLang="de-DE" sz="1800" dirty="0" smtClean="0">
                    <a:latin typeface="Arial"/>
                    <a:ea typeface="Cambria Math"/>
                    <a:cs typeface="Arial"/>
                    <a:sym typeface="Symbol"/>
                  </a:rPr>
                  <a:t>→ 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Y.</a:t>
                </a: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endParaRPr lang="de-DE" altLang="de-DE" sz="1800" dirty="0">
                  <a:ea typeface="Cambria Math"/>
                  <a:cs typeface="Courier New" panose="02070309020205020404" pitchFamily="49" charset="0"/>
                  <a:sym typeface="Symbol"/>
                </a:endParaRP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This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network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is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parametrized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by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a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parameter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vector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 </a:t>
                </a: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which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defines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the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set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of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parameters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for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all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the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CPDs in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the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network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.</a:t>
                </a: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endParaRPr lang="de-DE" altLang="de-DE" sz="1800" dirty="0">
                  <a:ea typeface="Cambria Math"/>
                  <a:cs typeface="Courier New" panose="02070309020205020404" pitchFamily="49" charset="0"/>
                  <a:sym typeface="Symbol"/>
                </a:endParaRP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In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this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case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de-DE" sz="1800" i="1" smtClean="0">
                            <a:latin typeface="Cambria Math"/>
                            <a:ea typeface="Cambria Math"/>
                            <a:cs typeface="Courier New" panose="02070309020205020404" pitchFamily="49" charset="0"/>
                            <a:sym typeface="Symbol"/>
                          </a:rPr>
                        </m:ctrlPr>
                      </m:sSubPr>
                      <m:e>
                        <m:r>
                          <a:rPr lang="de-DE" altLang="de-DE" sz="1800" i="1" smtClean="0">
                            <a:latin typeface="Cambria Math"/>
                            <a:ea typeface="Cambria Math"/>
                            <a:cs typeface="Courier New" panose="02070309020205020404" pitchFamily="49" charset="0"/>
                            <a:sym typeface="Symbol"/>
                          </a:rPr>
                          <m:t>𝜃</m:t>
                        </m:r>
                      </m:e>
                      <m:sub>
                        <m:sSup>
                          <m:sSupPr>
                            <m:ctrlPr>
                              <a:rPr lang="de-DE" altLang="de-DE" sz="1800" i="1" smtClean="0">
                                <a:latin typeface="Cambria Math"/>
                                <a:ea typeface="Cambria Math"/>
                                <a:cs typeface="Courier New" panose="02070309020205020404" pitchFamily="49" charset="0"/>
                                <a:sym typeface="Symbol"/>
                              </a:rPr>
                            </m:ctrlPr>
                          </m:sSupPr>
                          <m:e>
                            <m:r>
                              <a:rPr lang="de-DE" altLang="de-DE" sz="1800" b="0" i="1" smtClean="0">
                                <a:latin typeface="Cambria Math"/>
                                <a:ea typeface="Cambria Math"/>
                                <a:cs typeface="Courier New" panose="02070309020205020404" pitchFamily="49" charset="0"/>
                                <a:sym typeface="Symbol"/>
                              </a:rPr>
                              <m:t>𝑥</m:t>
                            </m:r>
                          </m:e>
                          <m:sup>
                            <m:r>
                              <a:rPr lang="de-DE" altLang="de-DE" sz="1800" b="0" i="1" smtClean="0">
                                <a:latin typeface="Cambria Math"/>
                                <a:ea typeface="Cambria Math"/>
                                <a:cs typeface="Courier New" panose="02070309020205020404" pitchFamily="49" charset="0"/>
                                <a:sym typeface="Symbol"/>
                              </a:rPr>
                              <m:t>1</m:t>
                            </m:r>
                          </m:sup>
                        </m:sSup>
                      </m:sub>
                    </m:sSub>
                  </m:oMath>
                </a14:m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de-DE" sz="1800" i="1">
                            <a:latin typeface="Cambria Math"/>
                            <a:ea typeface="Cambria Math"/>
                            <a:cs typeface="Courier New" panose="02070309020205020404" pitchFamily="49" charset="0"/>
                            <a:sym typeface="Symbol"/>
                          </a:rPr>
                        </m:ctrlPr>
                      </m:sSubPr>
                      <m:e>
                        <m:r>
                          <a:rPr lang="de-DE" altLang="de-DE" sz="1800" i="1">
                            <a:latin typeface="Cambria Math"/>
                            <a:ea typeface="Cambria Math"/>
                            <a:cs typeface="Courier New" panose="02070309020205020404" pitchFamily="49" charset="0"/>
                            <a:sym typeface="Symbol"/>
                          </a:rPr>
                          <m:t>𝜃</m:t>
                        </m:r>
                      </m:e>
                      <m:sub>
                        <m:sSup>
                          <m:sSupPr>
                            <m:ctrlPr>
                              <a:rPr lang="de-DE" altLang="de-DE" sz="1800" i="1">
                                <a:latin typeface="Cambria Math"/>
                                <a:ea typeface="Cambria Math"/>
                                <a:cs typeface="Courier New" panose="02070309020205020404" pitchFamily="49" charset="0"/>
                                <a:sym typeface="Symbol"/>
                              </a:rPr>
                            </m:ctrlPr>
                          </m:sSupPr>
                          <m:e>
                            <m:r>
                              <a:rPr lang="de-DE" altLang="de-DE" sz="1800" i="1">
                                <a:latin typeface="Cambria Math"/>
                                <a:ea typeface="Cambria Math"/>
                                <a:cs typeface="Courier New" panose="02070309020205020404" pitchFamily="49" charset="0"/>
                                <a:sym typeface="Symbol"/>
                              </a:rPr>
                              <m:t>𝑥</m:t>
                            </m:r>
                          </m:e>
                          <m:sup>
                            <m:r>
                              <a:rPr lang="de-DE" altLang="de-DE" sz="1800" b="0" i="1" smtClean="0">
                                <a:latin typeface="Cambria Math"/>
                                <a:ea typeface="Cambria Math"/>
                                <a:cs typeface="Courier New" panose="02070309020205020404" pitchFamily="49" charset="0"/>
                                <a:sym typeface="Symbol"/>
                              </a:rPr>
                              <m:t>0</m:t>
                            </m:r>
                          </m:sup>
                        </m:sSup>
                      </m:sub>
                    </m:sSub>
                  </m:oMath>
                </a14:m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specify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the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probability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of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the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2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values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of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X:</a:t>
                </a: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endParaRPr lang="de-DE" altLang="de-DE" sz="1800" dirty="0" smtClean="0">
                  <a:ea typeface="Cambria Math"/>
                  <a:cs typeface="Courier New" panose="02070309020205020404" pitchFamily="49" charset="0"/>
                  <a:sym typeface="Symbol"/>
                </a:endParaRP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de-DE" sz="1800" i="1">
                            <a:latin typeface="Cambria Math"/>
                            <a:ea typeface="Cambria Math"/>
                            <a:cs typeface="Courier New" panose="02070309020205020404" pitchFamily="49" charset="0"/>
                            <a:sym typeface="Symbol"/>
                          </a:rPr>
                        </m:ctrlPr>
                      </m:sSubPr>
                      <m:e>
                        <m:r>
                          <a:rPr lang="de-DE" altLang="de-DE" sz="1800" i="1">
                            <a:latin typeface="Cambria Math"/>
                            <a:ea typeface="Cambria Math"/>
                            <a:cs typeface="Courier New" panose="02070309020205020404" pitchFamily="49" charset="0"/>
                            <a:sym typeface="Symbol"/>
                          </a:rPr>
                          <m:t>𝜃</m:t>
                        </m:r>
                      </m:e>
                      <m:sub>
                        <m:sSup>
                          <m:sSupPr>
                            <m:ctrlPr>
                              <a:rPr lang="de-DE" altLang="de-DE" sz="1800" i="1">
                                <a:latin typeface="Cambria Math"/>
                                <a:ea typeface="Cambria Math"/>
                                <a:cs typeface="Courier New" panose="02070309020205020404" pitchFamily="49" charset="0"/>
                                <a:sym typeface="Symbol"/>
                              </a:rPr>
                            </m:ctrlPr>
                          </m:sSupPr>
                          <m:e>
                            <m:r>
                              <a:rPr lang="de-DE" altLang="de-DE" sz="1800" b="0" i="1" smtClean="0">
                                <a:latin typeface="Cambria Math"/>
                                <a:ea typeface="Cambria Math"/>
                                <a:cs typeface="Courier New" panose="02070309020205020404" pitchFamily="49" charset="0"/>
                                <a:sym typeface="Symbol"/>
                              </a:rPr>
                              <m:t>𝑦</m:t>
                            </m:r>
                          </m:e>
                          <m:sup>
                            <m:r>
                              <a:rPr lang="de-DE" altLang="de-DE" sz="1800" i="1">
                                <a:latin typeface="Cambria Math"/>
                                <a:ea typeface="Cambria Math"/>
                                <a:cs typeface="Courier New" panose="02070309020205020404" pitchFamily="49" charset="0"/>
                                <a:sym typeface="Symbol"/>
                              </a:rPr>
                              <m:t>1</m:t>
                            </m:r>
                          </m:sup>
                        </m:sSup>
                        <m:d>
                          <m:dPr>
                            <m:begChr m:val="|"/>
                            <m:endChr m:val=""/>
                            <m:ctrlPr>
                              <a:rPr lang="de-DE" altLang="de-DE" sz="1800" i="1" smtClean="0">
                                <a:latin typeface="Cambria Math"/>
                                <a:ea typeface="Cambria Math"/>
                                <a:cs typeface="Courier New" panose="02070309020205020404" pitchFamily="49" charset="0"/>
                                <a:sym typeface="Symbol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de-DE" altLang="de-DE" sz="1800" i="1" smtClean="0">
                                    <a:latin typeface="Cambria Math"/>
                                    <a:ea typeface="Cambria Math"/>
                                    <a:cs typeface="Courier New" panose="02070309020205020404" pitchFamily="49" charset="0"/>
                                    <a:sym typeface="Symbol"/>
                                  </a:rPr>
                                </m:ctrlPr>
                              </m:sSupPr>
                              <m:e>
                                <m:r>
                                  <a:rPr lang="de-DE" altLang="de-DE" sz="1800" b="0" i="1" smtClean="0">
                                    <a:latin typeface="Cambria Math"/>
                                    <a:ea typeface="Cambria Math"/>
                                    <a:cs typeface="Courier New" panose="02070309020205020404" pitchFamily="49" charset="0"/>
                                    <a:sym typeface="Symbol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de-DE" altLang="de-DE" sz="1800" b="0" i="1" smtClean="0">
                                    <a:latin typeface="Cambria Math"/>
                                    <a:ea typeface="Cambria Math"/>
                                    <a:cs typeface="Courier New" panose="02070309020205020404" pitchFamily="49" charset="0"/>
                                    <a:sym typeface="Symbol"/>
                                  </a:rPr>
                                  <m:t>1</m:t>
                                </m:r>
                              </m:sup>
                            </m:sSup>
                          </m:e>
                        </m:d>
                      </m:sub>
                    </m:sSub>
                  </m:oMath>
                </a14:m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de-DE" sz="1800" i="1">
                            <a:latin typeface="Cambria Math"/>
                            <a:ea typeface="Cambria Math"/>
                            <a:cs typeface="Courier New" panose="02070309020205020404" pitchFamily="49" charset="0"/>
                            <a:sym typeface="Symbol"/>
                          </a:rPr>
                        </m:ctrlPr>
                      </m:sSubPr>
                      <m:e>
                        <m:r>
                          <a:rPr lang="de-DE" altLang="de-DE" sz="1800" i="1">
                            <a:latin typeface="Cambria Math"/>
                            <a:ea typeface="Cambria Math"/>
                            <a:cs typeface="Courier New" panose="02070309020205020404" pitchFamily="49" charset="0"/>
                            <a:sym typeface="Symbol"/>
                          </a:rPr>
                          <m:t>𝜃</m:t>
                        </m:r>
                      </m:e>
                      <m:sub>
                        <m:sSup>
                          <m:sSupPr>
                            <m:ctrlPr>
                              <a:rPr lang="de-DE" altLang="de-DE" sz="1800" i="1">
                                <a:latin typeface="Cambria Math"/>
                                <a:ea typeface="Cambria Math"/>
                                <a:cs typeface="Courier New" panose="02070309020205020404" pitchFamily="49" charset="0"/>
                                <a:sym typeface="Symbol"/>
                              </a:rPr>
                            </m:ctrlPr>
                          </m:sSupPr>
                          <m:e>
                            <m:r>
                              <a:rPr lang="de-DE" altLang="de-DE" sz="1800" i="1">
                                <a:latin typeface="Cambria Math"/>
                                <a:ea typeface="Cambria Math"/>
                                <a:cs typeface="Courier New" panose="02070309020205020404" pitchFamily="49" charset="0"/>
                                <a:sym typeface="Symbol"/>
                              </a:rPr>
                              <m:t>𝑦</m:t>
                            </m:r>
                          </m:e>
                          <m:sup>
                            <m:r>
                              <a:rPr lang="de-DE" altLang="de-DE" sz="1800" b="0" i="1" smtClean="0">
                                <a:latin typeface="Cambria Math"/>
                                <a:ea typeface="Cambria Math"/>
                                <a:cs typeface="Courier New" panose="02070309020205020404" pitchFamily="49" charset="0"/>
                                <a:sym typeface="Symbol"/>
                              </a:rPr>
                              <m:t>0</m:t>
                            </m:r>
                          </m:sup>
                        </m:sSup>
                        <m:d>
                          <m:dPr>
                            <m:begChr m:val="|"/>
                            <m:endChr m:val=""/>
                            <m:ctrlPr>
                              <a:rPr lang="de-DE" altLang="de-DE" sz="1800" i="1">
                                <a:latin typeface="Cambria Math"/>
                                <a:ea typeface="Cambria Math"/>
                                <a:cs typeface="Courier New" panose="02070309020205020404" pitchFamily="49" charset="0"/>
                                <a:sym typeface="Symbol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de-DE" altLang="de-DE" sz="1800" i="1">
                                    <a:latin typeface="Cambria Math"/>
                                    <a:ea typeface="Cambria Math"/>
                                    <a:cs typeface="Courier New" panose="02070309020205020404" pitchFamily="49" charset="0"/>
                                    <a:sym typeface="Symbol"/>
                                  </a:rPr>
                                </m:ctrlPr>
                              </m:sSupPr>
                              <m:e>
                                <m:r>
                                  <a:rPr lang="de-DE" altLang="de-DE" sz="1800" i="1">
                                    <a:latin typeface="Cambria Math"/>
                                    <a:ea typeface="Cambria Math"/>
                                    <a:cs typeface="Courier New" panose="02070309020205020404" pitchFamily="49" charset="0"/>
                                    <a:sym typeface="Symbol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de-DE" altLang="de-DE" sz="1800" i="1">
                                    <a:latin typeface="Cambria Math"/>
                                    <a:ea typeface="Cambria Math"/>
                                    <a:cs typeface="Courier New" panose="02070309020205020404" pitchFamily="49" charset="0"/>
                                    <a:sym typeface="Symbol"/>
                                  </a:rPr>
                                  <m:t>1</m:t>
                                </m:r>
                              </m:sup>
                            </m:sSup>
                          </m:e>
                        </m:d>
                      </m:sub>
                    </m:sSub>
                  </m:oMath>
                </a14:m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specify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the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probability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of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Y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given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that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X = x</a:t>
                </a:r>
                <a:r>
                  <a:rPr lang="de-DE" altLang="de-DE" sz="1800" baseline="300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1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and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de-DE" sz="1800" i="1">
                            <a:latin typeface="Cambria Math"/>
                            <a:ea typeface="Cambria Math"/>
                            <a:cs typeface="Courier New" panose="02070309020205020404" pitchFamily="49" charset="0"/>
                            <a:sym typeface="Symbol"/>
                          </a:rPr>
                        </m:ctrlPr>
                      </m:sSubPr>
                      <m:e>
                        <m:r>
                          <a:rPr lang="de-DE" altLang="de-DE" sz="1800" i="1">
                            <a:latin typeface="Cambria Math"/>
                            <a:ea typeface="Cambria Math"/>
                            <a:cs typeface="Courier New" panose="02070309020205020404" pitchFamily="49" charset="0"/>
                            <a:sym typeface="Symbol"/>
                          </a:rPr>
                          <m:t>𝜃</m:t>
                        </m:r>
                      </m:e>
                      <m:sub>
                        <m:sSup>
                          <m:sSupPr>
                            <m:ctrlPr>
                              <a:rPr lang="de-DE" altLang="de-DE" sz="1800" i="1">
                                <a:latin typeface="Cambria Math"/>
                                <a:ea typeface="Cambria Math"/>
                                <a:cs typeface="Courier New" panose="02070309020205020404" pitchFamily="49" charset="0"/>
                                <a:sym typeface="Symbol"/>
                              </a:rPr>
                            </m:ctrlPr>
                          </m:sSupPr>
                          <m:e>
                            <m:r>
                              <a:rPr lang="de-DE" altLang="de-DE" sz="1800" i="1">
                                <a:latin typeface="Cambria Math"/>
                                <a:ea typeface="Cambria Math"/>
                                <a:cs typeface="Courier New" panose="02070309020205020404" pitchFamily="49" charset="0"/>
                                <a:sym typeface="Symbol"/>
                              </a:rPr>
                              <m:t>𝑦</m:t>
                            </m:r>
                          </m:e>
                          <m:sup>
                            <m:r>
                              <a:rPr lang="de-DE" altLang="de-DE" sz="1800" i="1">
                                <a:latin typeface="Cambria Math"/>
                                <a:ea typeface="Cambria Math"/>
                                <a:cs typeface="Courier New" panose="02070309020205020404" pitchFamily="49" charset="0"/>
                                <a:sym typeface="Symbol"/>
                              </a:rPr>
                              <m:t>1</m:t>
                            </m:r>
                          </m:sup>
                        </m:sSup>
                        <m:d>
                          <m:dPr>
                            <m:begChr m:val="|"/>
                            <m:endChr m:val=""/>
                            <m:ctrlPr>
                              <a:rPr lang="de-DE" altLang="de-DE" sz="1800" i="1">
                                <a:latin typeface="Cambria Math"/>
                                <a:ea typeface="Cambria Math"/>
                                <a:cs typeface="Courier New" panose="02070309020205020404" pitchFamily="49" charset="0"/>
                                <a:sym typeface="Symbol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de-DE" altLang="de-DE" sz="1800" i="1">
                                    <a:latin typeface="Cambria Math"/>
                                    <a:ea typeface="Cambria Math"/>
                                    <a:cs typeface="Courier New" panose="02070309020205020404" pitchFamily="49" charset="0"/>
                                    <a:sym typeface="Symbol"/>
                                  </a:rPr>
                                </m:ctrlPr>
                              </m:sSupPr>
                              <m:e>
                                <m:r>
                                  <a:rPr lang="de-DE" altLang="de-DE" sz="1800" i="1">
                                    <a:latin typeface="Cambria Math"/>
                                    <a:ea typeface="Cambria Math"/>
                                    <a:cs typeface="Courier New" panose="02070309020205020404" pitchFamily="49" charset="0"/>
                                    <a:sym typeface="Symbol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de-DE" altLang="de-DE" sz="1800" b="0" i="1" smtClean="0">
                                    <a:latin typeface="Cambria Math"/>
                                    <a:ea typeface="Cambria Math"/>
                                    <a:cs typeface="Courier New" panose="02070309020205020404" pitchFamily="49" charset="0"/>
                                    <a:sym typeface="Symbol"/>
                                  </a:rPr>
                                  <m:t>0</m:t>
                                </m:r>
                              </m:sup>
                            </m:sSup>
                          </m:e>
                        </m:d>
                      </m:sub>
                    </m:sSub>
                  </m:oMath>
                </a14:m>
                <a:r>
                  <a:rPr lang="de-DE" altLang="de-DE" sz="1800" dirty="0">
                    <a:ea typeface="Cambria Math"/>
                    <a:cs typeface="Courier New" panose="02070309020205020404" pitchFamily="49" charset="0"/>
                    <a:sym typeface="Symbol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de-DE" sz="1800" i="1">
                            <a:latin typeface="Cambria Math"/>
                            <a:ea typeface="Cambria Math"/>
                            <a:cs typeface="Courier New" panose="02070309020205020404" pitchFamily="49" charset="0"/>
                            <a:sym typeface="Symbol"/>
                          </a:rPr>
                        </m:ctrlPr>
                      </m:sSubPr>
                      <m:e>
                        <m:r>
                          <a:rPr lang="de-DE" altLang="de-DE" sz="1800" i="1">
                            <a:latin typeface="Cambria Math"/>
                            <a:ea typeface="Cambria Math"/>
                            <a:cs typeface="Courier New" panose="02070309020205020404" pitchFamily="49" charset="0"/>
                            <a:sym typeface="Symbol"/>
                          </a:rPr>
                          <m:t>𝜃</m:t>
                        </m:r>
                      </m:e>
                      <m:sub>
                        <m:sSup>
                          <m:sSupPr>
                            <m:ctrlPr>
                              <a:rPr lang="de-DE" altLang="de-DE" sz="1800" i="1">
                                <a:latin typeface="Cambria Math"/>
                                <a:ea typeface="Cambria Math"/>
                                <a:cs typeface="Courier New" panose="02070309020205020404" pitchFamily="49" charset="0"/>
                                <a:sym typeface="Symbol"/>
                              </a:rPr>
                            </m:ctrlPr>
                          </m:sSupPr>
                          <m:e>
                            <m:r>
                              <a:rPr lang="de-DE" altLang="de-DE" sz="1800" i="1">
                                <a:latin typeface="Cambria Math"/>
                                <a:ea typeface="Cambria Math"/>
                                <a:cs typeface="Courier New" panose="02070309020205020404" pitchFamily="49" charset="0"/>
                                <a:sym typeface="Symbol"/>
                              </a:rPr>
                              <m:t>𝑦</m:t>
                            </m:r>
                          </m:e>
                          <m:sup>
                            <m:r>
                              <a:rPr lang="de-DE" altLang="de-DE" sz="1800" i="1">
                                <a:latin typeface="Cambria Math"/>
                                <a:ea typeface="Cambria Math"/>
                                <a:cs typeface="Courier New" panose="02070309020205020404" pitchFamily="49" charset="0"/>
                                <a:sym typeface="Symbol"/>
                              </a:rPr>
                              <m:t>0</m:t>
                            </m:r>
                          </m:sup>
                        </m:sSup>
                        <m:d>
                          <m:dPr>
                            <m:begChr m:val="|"/>
                            <m:endChr m:val=""/>
                            <m:ctrlPr>
                              <a:rPr lang="de-DE" altLang="de-DE" sz="1800" i="1">
                                <a:latin typeface="Cambria Math"/>
                                <a:ea typeface="Cambria Math"/>
                                <a:cs typeface="Courier New" panose="02070309020205020404" pitchFamily="49" charset="0"/>
                                <a:sym typeface="Symbol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de-DE" altLang="de-DE" sz="1800" i="1">
                                    <a:latin typeface="Cambria Math"/>
                                    <a:ea typeface="Cambria Math"/>
                                    <a:cs typeface="Courier New" panose="02070309020205020404" pitchFamily="49" charset="0"/>
                                    <a:sym typeface="Symbol"/>
                                  </a:rPr>
                                </m:ctrlPr>
                              </m:sSupPr>
                              <m:e>
                                <m:r>
                                  <a:rPr lang="de-DE" altLang="de-DE" sz="1800" i="1">
                                    <a:latin typeface="Cambria Math"/>
                                    <a:ea typeface="Cambria Math"/>
                                    <a:cs typeface="Courier New" panose="02070309020205020404" pitchFamily="49" charset="0"/>
                                    <a:sym typeface="Symbol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de-DE" altLang="de-DE" sz="1800" b="0" i="1" smtClean="0">
                                    <a:latin typeface="Cambria Math"/>
                                    <a:ea typeface="Cambria Math"/>
                                    <a:cs typeface="Courier New" panose="02070309020205020404" pitchFamily="49" charset="0"/>
                                    <a:sym typeface="Symbol"/>
                                  </a:rPr>
                                  <m:t>0</m:t>
                                </m:r>
                              </m:sup>
                            </m:sSup>
                          </m:e>
                        </m:d>
                      </m:sub>
                    </m:sSub>
                  </m:oMath>
                </a14:m>
                <a:r>
                  <a:rPr lang="de-DE" altLang="de-DE" sz="1800" dirty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>
                    <a:ea typeface="Cambria Math"/>
                    <a:cs typeface="Courier New" panose="02070309020205020404" pitchFamily="49" charset="0"/>
                    <a:sym typeface="Symbol"/>
                  </a:rPr>
                  <a:t>specify</a:t>
                </a:r>
                <a:r>
                  <a:rPr lang="de-DE" altLang="de-DE" sz="1800" dirty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>
                    <a:ea typeface="Cambria Math"/>
                    <a:cs typeface="Courier New" panose="02070309020205020404" pitchFamily="49" charset="0"/>
                    <a:sym typeface="Symbol"/>
                  </a:rPr>
                  <a:t>the</a:t>
                </a:r>
                <a:r>
                  <a:rPr lang="de-DE" altLang="de-DE" sz="1800" dirty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>
                    <a:ea typeface="Cambria Math"/>
                    <a:cs typeface="Courier New" panose="02070309020205020404" pitchFamily="49" charset="0"/>
                    <a:sym typeface="Symbol"/>
                  </a:rPr>
                  <a:t>probability</a:t>
                </a:r>
                <a:r>
                  <a:rPr lang="de-DE" altLang="de-DE" sz="1800" dirty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>
                    <a:ea typeface="Cambria Math"/>
                    <a:cs typeface="Courier New" panose="02070309020205020404" pitchFamily="49" charset="0"/>
                    <a:sym typeface="Symbol"/>
                  </a:rPr>
                  <a:t>of</a:t>
                </a:r>
                <a:r>
                  <a:rPr lang="de-DE" altLang="de-DE" sz="1800" dirty="0">
                    <a:ea typeface="Cambria Math"/>
                    <a:cs typeface="Courier New" panose="02070309020205020404" pitchFamily="49" charset="0"/>
                    <a:sym typeface="Symbol"/>
                  </a:rPr>
                  <a:t> Y </a:t>
                </a:r>
                <a:r>
                  <a:rPr lang="de-DE" altLang="de-DE" sz="1800" dirty="0" err="1">
                    <a:ea typeface="Cambria Math"/>
                    <a:cs typeface="Courier New" panose="02070309020205020404" pitchFamily="49" charset="0"/>
                    <a:sym typeface="Symbol"/>
                  </a:rPr>
                  <a:t>given</a:t>
                </a:r>
                <a:r>
                  <a:rPr lang="de-DE" altLang="de-DE" sz="1800" dirty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>
                    <a:ea typeface="Cambria Math"/>
                    <a:cs typeface="Courier New" panose="02070309020205020404" pitchFamily="49" charset="0"/>
                    <a:sym typeface="Symbol"/>
                  </a:rPr>
                  <a:t>that</a:t>
                </a:r>
                <a:r>
                  <a:rPr lang="de-DE" altLang="de-DE" sz="1800" dirty="0">
                    <a:ea typeface="Cambria Math"/>
                    <a:cs typeface="Courier New" panose="02070309020205020404" pitchFamily="49" charset="0"/>
                    <a:sym typeface="Symbol"/>
                  </a:rPr>
                  <a:t> X = 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x</a:t>
                </a:r>
                <a:r>
                  <a:rPr lang="de-DE" altLang="de-DE" sz="1800" baseline="300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0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.</a:t>
                </a: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endParaRPr lang="de-DE" altLang="de-DE" sz="1800" dirty="0">
                  <a:ea typeface="Cambria Math"/>
                  <a:cs typeface="Courier New" panose="02070309020205020404" pitchFamily="49" charset="0"/>
                  <a:sym typeface="Symbol"/>
                </a:endParaRP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For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brevity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,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we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use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the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shorthand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de-DE" sz="1800" i="1">
                            <a:latin typeface="Cambria Math"/>
                            <a:ea typeface="Cambria Math"/>
                            <a:cs typeface="Courier New" panose="02070309020205020404" pitchFamily="49" charset="0"/>
                            <a:sym typeface="Symbol"/>
                          </a:rPr>
                        </m:ctrlPr>
                      </m:sSubPr>
                      <m:e>
                        <m:r>
                          <a:rPr lang="de-DE" altLang="de-DE" sz="1800" b="1" i="1">
                            <a:latin typeface="Cambria Math"/>
                            <a:ea typeface="Cambria Math"/>
                            <a:cs typeface="Courier New" panose="02070309020205020404" pitchFamily="49" charset="0"/>
                            <a:sym typeface="Symbol"/>
                          </a:rPr>
                          <m:t>𝜽</m:t>
                        </m:r>
                      </m:e>
                      <m:sub>
                        <m:r>
                          <a:rPr lang="de-DE" altLang="de-DE" sz="1800" b="0" i="1" smtClean="0">
                            <a:latin typeface="Cambria Math"/>
                            <a:ea typeface="Cambria Math"/>
                            <a:cs typeface="Courier New" panose="02070309020205020404" pitchFamily="49" charset="0"/>
                            <a:sym typeface="Symbol"/>
                          </a:rPr>
                          <m:t>𝑌</m:t>
                        </m:r>
                        <m:d>
                          <m:dPr>
                            <m:begChr m:val="|"/>
                            <m:endChr m:val=""/>
                            <m:ctrlPr>
                              <a:rPr lang="de-DE" altLang="de-DE" sz="1800" i="1">
                                <a:latin typeface="Cambria Math"/>
                                <a:ea typeface="Cambria Math"/>
                                <a:cs typeface="Courier New" panose="02070309020205020404" pitchFamily="49" charset="0"/>
                                <a:sym typeface="Symbol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de-DE" altLang="de-DE" sz="1800" i="1">
                                    <a:latin typeface="Cambria Math"/>
                                    <a:ea typeface="Cambria Math"/>
                                    <a:cs typeface="Courier New" panose="02070309020205020404" pitchFamily="49" charset="0"/>
                                    <a:sym typeface="Symbol"/>
                                  </a:rPr>
                                </m:ctrlPr>
                              </m:sSupPr>
                              <m:e>
                                <m:r>
                                  <a:rPr lang="de-DE" altLang="de-DE" sz="1800" i="1">
                                    <a:latin typeface="Cambria Math"/>
                                    <a:ea typeface="Cambria Math"/>
                                    <a:cs typeface="Courier New" panose="02070309020205020404" pitchFamily="49" charset="0"/>
                                    <a:sym typeface="Symbol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de-DE" altLang="de-DE" sz="1800" i="1">
                                    <a:latin typeface="Cambria Math"/>
                                    <a:ea typeface="Cambria Math"/>
                                    <a:cs typeface="Courier New" panose="02070309020205020404" pitchFamily="49" charset="0"/>
                                    <a:sym typeface="Symbol"/>
                                  </a:rPr>
                                  <m:t>0</m:t>
                                </m:r>
                              </m:sup>
                            </m:sSup>
                          </m:e>
                        </m:d>
                      </m:sub>
                    </m:sSub>
                  </m:oMath>
                </a14:m>
                <a:r>
                  <a:rPr lang="de-DE" altLang="de-DE" sz="1800" dirty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to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refer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to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the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set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de-DE" sz="1800" i="1">
                            <a:latin typeface="Cambria Math"/>
                            <a:ea typeface="Cambria Math"/>
                            <a:cs typeface="Courier New" panose="02070309020205020404" pitchFamily="49" charset="0"/>
                            <a:sym typeface="Symbol"/>
                          </a:rPr>
                        </m:ctrlPr>
                      </m:sSubPr>
                      <m:e>
                        <m:r>
                          <a:rPr lang="de-DE" altLang="de-DE" sz="1800" i="1">
                            <a:latin typeface="Cambria Math"/>
                            <a:ea typeface="Cambria Math"/>
                            <a:cs typeface="Courier New" panose="02070309020205020404" pitchFamily="49" charset="0"/>
                            <a:sym typeface="Symbol"/>
                          </a:rPr>
                          <m:t>𝜃</m:t>
                        </m:r>
                      </m:e>
                      <m:sub>
                        <m:sSup>
                          <m:sSupPr>
                            <m:ctrlPr>
                              <a:rPr lang="de-DE" altLang="de-DE" sz="1800" i="1">
                                <a:latin typeface="Cambria Math"/>
                                <a:ea typeface="Cambria Math"/>
                                <a:cs typeface="Courier New" panose="02070309020205020404" pitchFamily="49" charset="0"/>
                                <a:sym typeface="Symbol"/>
                              </a:rPr>
                            </m:ctrlPr>
                          </m:sSupPr>
                          <m:e>
                            <m:r>
                              <a:rPr lang="de-DE" altLang="de-DE" sz="1800" i="1">
                                <a:latin typeface="Cambria Math"/>
                                <a:ea typeface="Cambria Math"/>
                                <a:cs typeface="Courier New" panose="02070309020205020404" pitchFamily="49" charset="0"/>
                                <a:sym typeface="Symbol"/>
                              </a:rPr>
                              <m:t>𝑦</m:t>
                            </m:r>
                          </m:e>
                          <m:sup>
                            <m:r>
                              <a:rPr lang="de-DE" altLang="de-DE" sz="1800" i="1">
                                <a:latin typeface="Cambria Math"/>
                                <a:ea typeface="Cambria Math"/>
                                <a:cs typeface="Courier New" panose="02070309020205020404" pitchFamily="49" charset="0"/>
                                <a:sym typeface="Symbol"/>
                              </a:rPr>
                              <m:t>1</m:t>
                            </m:r>
                          </m:sup>
                        </m:sSup>
                        <m:d>
                          <m:dPr>
                            <m:begChr m:val="|"/>
                            <m:endChr m:val=""/>
                            <m:ctrlPr>
                              <a:rPr lang="de-DE" altLang="de-DE" sz="1800" i="1">
                                <a:latin typeface="Cambria Math"/>
                                <a:ea typeface="Cambria Math"/>
                                <a:cs typeface="Courier New" panose="02070309020205020404" pitchFamily="49" charset="0"/>
                                <a:sym typeface="Symbol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de-DE" altLang="de-DE" sz="1800" i="1">
                                    <a:latin typeface="Cambria Math"/>
                                    <a:ea typeface="Cambria Math"/>
                                    <a:cs typeface="Courier New" panose="02070309020205020404" pitchFamily="49" charset="0"/>
                                    <a:sym typeface="Symbol"/>
                                  </a:rPr>
                                </m:ctrlPr>
                              </m:sSupPr>
                              <m:e>
                                <m:r>
                                  <a:rPr lang="de-DE" altLang="de-DE" sz="1800" i="1">
                                    <a:latin typeface="Cambria Math"/>
                                    <a:ea typeface="Cambria Math"/>
                                    <a:cs typeface="Courier New" panose="02070309020205020404" pitchFamily="49" charset="0"/>
                                    <a:sym typeface="Symbol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de-DE" altLang="de-DE" sz="1800" i="1">
                                    <a:latin typeface="Cambria Math"/>
                                    <a:ea typeface="Cambria Math"/>
                                    <a:cs typeface="Courier New" panose="02070309020205020404" pitchFamily="49" charset="0"/>
                                    <a:sym typeface="Symbol"/>
                                  </a:rPr>
                                  <m:t>0</m:t>
                                </m:r>
                              </m:sup>
                            </m:sSup>
                          </m:e>
                        </m:d>
                      </m:sub>
                    </m:sSub>
                  </m:oMath>
                </a14:m>
                <a:r>
                  <a:rPr lang="de-DE" altLang="de-DE" sz="1800" dirty="0">
                    <a:ea typeface="Cambria Math"/>
                    <a:cs typeface="Courier New" panose="02070309020205020404" pitchFamily="49" charset="0"/>
                    <a:sym typeface="Symbol"/>
                  </a:rPr>
                  <a:t> ,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de-DE" sz="1800" i="1">
                            <a:latin typeface="Cambria Math"/>
                            <a:ea typeface="Cambria Math"/>
                            <a:cs typeface="Courier New" panose="02070309020205020404" pitchFamily="49" charset="0"/>
                            <a:sym typeface="Symbol"/>
                          </a:rPr>
                        </m:ctrlPr>
                      </m:sSubPr>
                      <m:e>
                        <m:r>
                          <a:rPr lang="de-DE" altLang="de-DE" sz="1800" i="1">
                            <a:latin typeface="Cambria Math"/>
                            <a:ea typeface="Cambria Math"/>
                            <a:cs typeface="Courier New" panose="02070309020205020404" pitchFamily="49" charset="0"/>
                            <a:sym typeface="Symbol"/>
                          </a:rPr>
                          <m:t>𝜃</m:t>
                        </m:r>
                      </m:e>
                      <m:sub>
                        <m:sSup>
                          <m:sSupPr>
                            <m:ctrlPr>
                              <a:rPr lang="de-DE" altLang="de-DE" sz="1800" i="1">
                                <a:latin typeface="Cambria Math"/>
                                <a:ea typeface="Cambria Math"/>
                                <a:cs typeface="Courier New" panose="02070309020205020404" pitchFamily="49" charset="0"/>
                                <a:sym typeface="Symbol"/>
                              </a:rPr>
                            </m:ctrlPr>
                          </m:sSupPr>
                          <m:e>
                            <m:r>
                              <a:rPr lang="de-DE" altLang="de-DE" sz="1800" i="1">
                                <a:latin typeface="Cambria Math"/>
                                <a:ea typeface="Cambria Math"/>
                                <a:cs typeface="Courier New" panose="02070309020205020404" pitchFamily="49" charset="0"/>
                                <a:sym typeface="Symbol"/>
                              </a:rPr>
                              <m:t>𝑦</m:t>
                            </m:r>
                          </m:e>
                          <m:sup>
                            <m:r>
                              <a:rPr lang="de-DE" altLang="de-DE" sz="1800" i="1">
                                <a:latin typeface="Cambria Math"/>
                                <a:ea typeface="Cambria Math"/>
                                <a:cs typeface="Courier New" panose="02070309020205020404" pitchFamily="49" charset="0"/>
                                <a:sym typeface="Symbol"/>
                              </a:rPr>
                              <m:t>0</m:t>
                            </m:r>
                          </m:sup>
                        </m:sSup>
                        <m:d>
                          <m:dPr>
                            <m:begChr m:val="|"/>
                            <m:endChr m:val=""/>
                            <m:ctrlPr>
                              <a:rPr lang="de-DE" altLang="de-DE" sz="1800" i="1">
                                <a:latin typeface="Cambria Math"/>
                                <a:ea typeface="Cambria Math"/>
                                <a:cs typeface="Courier New" panose="02070309020205020404" pitchFamily="49" charset="0"/>
                                <a:sym typeface="Symbol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de-DE" altLang="de-DE" sz="1800" i="1">
                                    <a:latin typeface="Cambria Math"/>
                                    <a:ea typeface="Cambria Math"/>
                                    <a:cs typeface="Courier New" panose="02070309020205020404" pitchFamily="49" charset="0"/>
                                    <a:sym typeface="Symbol"/>
                                  </a:rPr>
                                </m:ctrlPr>
                              </m:sSupPr>
                              <m:e>
                                <m:r>
                                  <a:rPr lang="de-DE" altLang="de-DE" sz="1800" i="1">
                                    <a:latin typeface="Cambria Math"/>
                                    <a:ea typeface="Cambria Math"/>
                                    <a:cs typeface="Courier New" panose="02070309020205020404" pitchFamily="49" charset="0"/>
                                    <a:sym typeface="Symbol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de-DE" altLang="de-DE" sz="1800" i="1">
                                    <a:latin typeface="Cambria Math"/>
                                    <a:ea typeface="Cambria Math"/>
                                    <a:cs typeface="Courier New" panose="02070309020205020404" pitchFamily="49" charset="0"/>
                                    <a:sym typeface="Symbol"/>
                                  </a:rPr>
                                  <m:t>0</m:t>
                                </m:r>
                              </m:sup>
                            </m:sSup>
                          </m:e>
                        </m:d>
                      </m:sub>
                    </m:sSub>
                  </m:oMath>
                </a14:m>
                <a:r>
                  <a:rPr lang="de-DE" altLang="de-DE" sz="1800" dirty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} </a:t>
                </a: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de-DE" altLang="de-DE" sz="1800" dirty="0" err="1">
                    <a:ea typeface="Cambria Math"/>
                    <a:cs typeface="Courier New" panose="02070309020205020404" pitchFamily="49" charset="0"/>
                    <a:sym typeface="Symbol"/>
                  </a:rPr>
                  <a:t>a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nd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de-DE" sz="1800" i="1">
                            <a:latin typeface="Cambria Math"/>
                            <a:ea typeface="Cambria Math"/>
                            <a:cs typeface="Courier New" panose="02070309020205020404" pitchFamily="49" charset="0"/>
                            <a:sym typeface="Symbol"/>
                          </a:rPr>
                        </m:ctrlPr>
                      </m:sSubPr>
                      <m:e>
                        <m:r>
                          <a:rPr lang="de-DE" altLang="de-DE" sz="1800" b="1" i="1">
                            <a:latin typeface="Cambria Math"/>
                            <a:ea typeface="Cambria Math"/>
                            <a:cs typeface="Courier New" panose="02070309020205020404" pitchFamily="49" charset="0"/>
                            <a:sym typeface="Symbol"/>
                          </a:rPr>
                          <m:t>𝜽</m:t>
                        </m:r>
                      </m:e>
                      <m:sub>
                        <m:r>
                          <a:rPr lang="de-DE" altLang="de-DE" sz="1800" i="1">
                            <a:latin typeface="Cambria Math"/>
                            <a:ea typeface="Cambria Math"/>
                            <a:cs typeface="Courier New" panose="02070309020205020404" pitchFamily="49" charset="0"/>
                            <a:sym typeface="Symbol"/>
                          </a:rPr>
                          <m:t>𝑌</m:t>
                        </m:r>
                        <m:d>
                          <m:dPr>
                            <m:begChr m:val="|"/>
                            <m:endChr m:val=""/>
                            <m:ctrlPr>
                              <a:rPr lang="de-DE" altLang="de-DE" sz="1800" i="1">
                                <a:latin typeface="Cambria Math"/>
                                <a:ea typeface="Cambria Math"/>
                                <a:cs typeface="Courier New" panose="02070309020205020404" pitchFamily="49" charset="0"/>
                                <a:sym typeface="Symbol"/>
                              </a:rPr>
                            </m:ctrlPr>
                          </m:dPr>
                          <m:e>
                            <m:r>
                              <a:rPr lang="de-DE" altLang="de-DE" sz="1800" b="0" i="1" smtClean="0">
                                <a:latin typeface="Cambria Math"/>
                                <a:ea typeface="Cambria Math"/>
                                <a:cs typeface="Courier New" panose="02070309020205020404" pitchFamily="49" charset="0"/>
                                <a:sym typeface="Symbol"/>
                              </a:rPr>
                              <m:t>𝑋</m:t>
                            </m:r>
                          </m:e>
                        </m:d>
                      </m:sub>
                    </m:sSub>
                  </m:oMath>
                </a14:m>
                <a:r>
                  <a:rPr lang="de-DE" altLang="de-DE" sz="1800" dirty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>
                    <a:ea typeface="Cambria Math"/>
                    <a:cs typeface="Courier New" panose="02070309020205020404" pitchFamily="49" charset="0"/>
                    <a:sym typeface="Symbol"/>
                  </a:rPr>
                  <a:t>to</a:t>
                </a:r>
                <a:r>
                  <a:rPr lang="de-DE" altLang="de-DE" sz="1800" dirty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refer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to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de-DE" sz="1800" i="1">
                            <a:latin typeface="Cambria Math"/>
                            <a:ea typeface="Cambria Math"/>
                            <a:cs typeface="Courier New" panose="02070309020205020404" pitchFamily="49" charset="0"/>
                            <a:sym typeface="Symbol"/>
                          </a:rPr>
                        </m:ctrlPr>
                      </m:sSubPr>
                      <m:e>
                        <m:r>
                          <a:rPr lang="de-DE" altLang="de-DE" sz="1800" b="1" i="1">
                            <a:latin typeface="Cambria Math"/>
                            <a:ea typeface="Cambria Math"/>
                            <a:cs typeface="Courier New" panose="02070309020205020404" pitchFamily="49" charset="0"/>
                            <a:sym typeface="Symbol"/>
                          </a:rPr>
                          <m:t>𝜽</m:t>
                        </m:r>
                      </m:e>
                      <m:sub>
                        <m:r>
                          <a:rPr lang="de-DE" altLang="de-DE" sz="1800" i="1">
                            <a:latin typeface="Cambria Math"/>
                            <a:ea typeface="Cambria Math"/>
                            <a:cs typeface="Courier New" panose="02070309020205020404" pitchFamily="49" charset="0"/>
                            <a:sym typeface="Symbol"/>
                          </a:rPr>
                          <m:t>𝑌</m:t>
                        </m:r>
                        <m:d>
                          <m:dPr>
                            <m:begChr m:val="|"/>
                            <m:endChr m:val=""/>
                            <m:ctrlPr>
                              <a:rPr lang="de-DE" altLang="de-DE" sz="1800" i="1">
                                <a:latin typeface="Cambria Math"/>
                                <a:ea typeface="Cambria Math"/>
                                <a:cs typeface="Courier New" panose="02070309020205020404" pitchFamily="49" charset="0"/>
                                <a:sym typeface="Symbol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de-DE" altLang="de-DE" sz="1800" i="1">
                                    <a:latin typeface="Cambria Math"/>
                                    <a:ea typeface="Cambria Math"/>
                                    <a:cs typeface="Courier New" panose="02070309020205020404" pitchFamily="49" charset="0"/>
                                    <a:sym typeface="Symbol"/>
                                  </a:rPr>
                                </m:ctrlPr>
                              </m:sSupPr>
                              <m:e>
                                <m:r>
                                  <a:rPr lang="de-DE" altLang="de-DE" sz="1800" i="1">
                                    <a:latin typeface="Cambria Math"/>
                                    <a:ea typeface="Cambria Math"/>
                                    <a:cs typeface="Courier New" panose="02070309020205020404" pitchFamily="49" charset="0"/>
                                    <a:sym typeface="Symbol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de-DE" altLang="de-DE" sz="1800" b="0" i="1" smtClean="0">
                                    <a:latin typeface="Cambria Math"/>
                                    <a:ea typeface="Cambria Math"/>
                                    <a:cs typeface="Courier New" panose="02070309020205020404" pitchFamily="49" charset="0"/>
                                    <a:sym typeface="Symbol"/>
                                  </a:rPr>
                                  <m:t>1</m:t>
                                </m:r>
                              </m:sup>
                            </m:sSup>
                          </m:e>
                        </m:d>
                      </m:sub>
                    </m:sSub>
                  </m:oMath>
                </a14:m>
                <a:r>
                  <a:rPr lang="de-DE" altLang="de-DE" sz="1800" dirty="0">
                    <a:ea typeface="Cambria Math"/>
                    <a:cs typeface="Courier New" panose="02070309020205020404" pitchFamily="49" charset="0"/>
                    <a:sym typeface="Symbol"/>
                  </a:rPr>
                  <a:t> 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de-DE" sz="1800" i="1">
                            <a:latin typeface="Cambria Math"/>
                            <a:ea typeface="Cambria Math"/>
                            <a:cs typeface="Courier New" panose="02070309020205020404" pitchFamily="49" charset="0"/>
                            <a:sym typeface="Symbol"/>
                          </a:rPr>
                        </m:ctrlPr>
                      </m:sSubPr>
                      <m:e>
                        <m:r>
                          <a:rPr lang="de-DE" altLang="de-DE" sz="1800" b="1" i="1">
                            <a:latin typeface="Cambria Math"/>
                            <a:ea typeface="Cambria Math"/>
                            <a:cs typeface="Courier New" panose="02070309020205020404" pitchFamily="49" charset="0"/>
                            <a:sym typeface="Symbol"/>
                          </a:rPr>
                          <m:t>𝜽</m:t>
                        </m:r>
                      </m:e>
                      <m:sub>
                        <m:r>
                          <a:rPr lang="de-DE" altLang="de-DE" sz="1800" i="1">
                            <a:latin typeface="Cambria Math"/>
                            <a:ea typeface="Cambria Math"/>
                            <a:cs typeface="Courier New" panose="02070309020205020404" pitchFamily="49" charset="0"/>
                            <a:sym typeface="Symbol"/>
                          </a:rPr>
                          <m:t>𝑌</m:t>
                        </m:r>
                        <m:d>
                          <m:dPr>
                            <m:begChr m:val="|"/>
                            <m:endChr m:val=""/>
                            <m:ctrlPr>
                              <a:rPr lang="de-DE" altLang="de-DE" sz="1800" i="1">
                                <a:latin typeface="Cambria Math"/>
                                <a:ea typeface="Cambria Math"/>
                                <a:cs typeface="Courier New" panose="02070309020205020404" pitchFamily="49" charset="0"/>
                                <a:sym typeface="Symbol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de-DE" altLang="de-DE" sz="1800" i="1">
                                    <a:latin typeface="Cambria Math"/>
                                    <a:ea typeface="Cambria Math"/>
                                    <a:cs typeface="Courier New" panose="02070309020205020404" pitchFamily="49" charset="0"/>
                                    <a:sym typeface="Symbol"/>
                                  </a:rPr>
                                </m:ctrlPr>
                              </m:sSupPr>
                              <m:e>
                                <m:r>
                                  <a:rPr lang="de-DE" altLang="de-DE" sz="1800" i="1">
                                    <a:latin typeface="Cambria Math"/>
                                    <a:ea typeface="Cambria Math"/>
                                    <a:cs typeface="Courier New" panose="02070309020205020404" pitchFamily="49" charset="0"/>
                                    <a:sym typeface="Symbol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de-DE" altLang="de-DE" sz="1800" i="1">
                                    <a:latin typeface="Cambria Math"/>
                                    <a:ea typeface="Cambria Math"/>
                                    <a:cs typeface="Courier New" panose="02070309020205020404" pitchFamily="49" charset="0"/>
                                    <a:sym typeface="Symbol"/>
                                  </a:rPr>
                                  <m:t>0</m:t>
                                </m:r>
                              </m:sup>
                            </m:sSup>
                          </m:e>
                        </m:d>
                      </m:sub>
                    </m:sSub>
                  </m:oMath>
                </a14:m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.</a:t>
                </a:r>
                <a:endParaRPr lang="de-DE" altLang="de-DE" sz="1800" dirty="0">
                  <a:ea typeface="Cambria Math"/>
                  <a:cs typeface="Courier New" panose="02070309020205020404" pitchFamily="49" charset="0"/>
                  <a:sym typeface="Symbol"/>
                </a:endParaRPr>
              </a:p>
            </p:txBody>
          </p:sp>
        </mc:Choice>
        <mc:Fallback xmlns="">
          <p:sp>
            <p:nvSpPr>
              <p:cNvPr id="15364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850" y="658813"/>
                <a:ext cx="8568630" cy="4706930"/>
              </a:xfrm>
              <a:prstGeom prst="rect">
                <a:avLst/>
              </a:prstGeom>
              <a:blipFill rotWithShape="1">
                <a:blip r:embed="rId2"/>
                <a:stretch>
                  <a:fillRect l="-569" b="-1360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365" name="Foliennummernplatzhalt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000" smtClean="0"/>
          </a:p>
          <a:p>
            <a:pPr eaLnBrk="1" hangingPunct="1">
              <a:spcBef>
                <a:spcPct val="0"/>
              </a:spcBef>
              <a:buFontTx/>
              <a:buNone/>
            </a:pPr>
            <a:fld id="{EEB7C0C7-0BC8-439A-A025-5C7AB155327E}" type="slidenum">
              <a:rPr lang="de-DE" altLang="de-DE" sz="1000" smtClean="0"/>
              <a:pPr eaLnBrk="1" hangingPunct="1">
                <a:spcBef>
                  <a:spcPct val="0"/>
                </a:spcBef>
                <a:buFontTx/>
                <a:buNone/>
              </a:pPr>
              <a:t>19</a:t>
            </a:fld>
            <a:endParaRPr lang="de-DE" altLang="de-DE" sz="1000" smtClean="0"/>
          </a:p>
        </p:txBody>
      </p:sp>
      <p:sp>
        <p:nvSpPr>
          <p:cNvPr id="15366" name="Datumsplatzhalter 6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000" dirty="0" smtClean="0"/>
              <a:t>SS 2014 - </a:t>
            </a:r>
            <a:r>
              <a:rPr lang="de-DE" altLang="de-DE" sz="1000" dirty="0" err="1" smtClean="0"/>
              <a:t>lecture</a:t>
            </a:r>
            <a:r>
              <a:rPr lang="de-DE" altLang="de-DE" sz="1000" dirty="0" smtClean="0"/>
              <a:t> 9</a:t>
            </a:r>
          </a:p>
        </p:txBody>
      </p:sp>
      <p:sp>
        <p:nvSpPr>
          <p:cNvPr id="15367" name="Fußzeilenplatzhalter 7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000" smtClean="0"/>
              <a:t>Mathematics of Biological Networks</a:t>
            </a:r>
          </a:p>
        </p:txBody>
      </p:sp>
    </p:spTree>
    <p:extLst>
      <p:ext uri="{BB962C8B-B14F-4D97-AF65-F5344CB8AC3E}">
        <p14:creationId xmlns:p14="http://schemas.microsoft.com/office/powerpoint/2010/main" val="58816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5" y="188913"/>
            <a:ext cx="8928992" cy="360362"/>
          </a:xfrm>
        </p:spPr>
        <p:txBody>
          <a:bodyPr/>
          <a:lstStyle/>
          <a:p>
            <a:pPr eaLnBrk="1" hangingPunct="1"/>
            <a:r>
              <a:rPr lang="de-DE" altLang="de-DE" dirty="0" err="1" smtClean="0">
                <a:ea typeface="ＭＳ Ｐゴシック" pitchFamily="34" charset="-128"/>
              </a:rPr>
              <a:t>Thumbtack</a:t>
            </a:r>
            <a:r>
              <a:rPr lang="de-DE" altLang="de-DE" dirty="0" smtClean="0">
                <a:ea typeface="ＭＳ Ｐゴシック" pitchFamily="34" charset="-128"/>
              </a:rPr>
              <a:t> </a:t>
            </a:r>
            <a:r>
              <a:rPr lang="de-DE" altLang="de-DE" dirty="0" err="1" smtClean="0">
                <a:ea typeface="ＭＳ Ｐゴシック" pitchFamily="34" charset="-128"/>
              </a:rPr>
              <a:t>example</a:t>
            </a:r>
            <a:endParaRPr lang="en-GB" altLang="de-DE" dirty="0" smtClean="0">
              <a:ea typeface="ＭＳ Ｐゴシック" pitchFamily="34" charset="-128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610600" cy="762000"/>
          </a:xfrm>
        </p:spPr>
        <p:txBody>
          <a:bodyPr/>
          <a:lstStyle/>
          <a:p>
            <a:pPr marL="0" indent="0" eaLnBrk="1" hangingPunct="1">
              <a:lnSpc>
                <a:spcPct val="120000"/>
              </a:lnSpc>
              <a:buFontTx/>
              <a:buNone/>
            </a:pPr>
            <a:r>
              <a:rPr lang="de-DE" altLang="de-DE" sz="1800" smtClean="0">
                <a:ea typeface="ＭＳ Ｐゴシック" pitchFamily="34" charset="-128"/>
                <a:sym typeface="Symbol" pitchFamily="18" charset="2"/>
              </a:rPr>
              <a:t> 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323850" y="658813"/>
            <a:ext cx="8569325" cy="4745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Imagine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that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we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have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a </a:t>
            </a:r>
            <a:r>
              <a:rPr lang="de-DE" altLang="de-DE" sz="1800" b="1" dirty="0" err="1" smtClean="0">
                <a:ea typeface="Cambria Math"/>
                <a:cs typeface="Courier New" panose="02070309020205020404" pitchFamily="49" charset="0"/>
                <a:sym typeface="Symbol"/>
              </a:rPr>
              <a:t>thumbtack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(dt. </a:t>
            </a:r>
            <a:r>
              <a:rPr lang="de-DE" altLang="de-DE" sz="1800" i="1" dirty="0" smtClean="0">
                <a:ea typeface="Cambria Math"/>
                <a:cs typeface="Courier New" panose="02070309020205020404" pitchFamily="49" charset="0"/>
                <a:sym typeface="Symbol"/>
              </a:rPr>
              <a:t>Heftzwecke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)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and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we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conduct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an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experiment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whereby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we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b="1" dirty="0" err="1" smtClean="0">
                <a:ea typeface="Cambria Math"/>
                <a:cs typeface="Courier New" panose="02070309020205020404" pitchFamily="49" charset="0"/>
                <a:sym typeface="Symbol"/>
              </a:rPr>
              <a:t>flip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the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thumbtack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in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the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air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.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None/>
            </a:pPr>
            <a:endParaRPr lang="de-DE" altLang="de-DE" sz="1800" dirty="0">
              <a:ea typeface="Cambria Math"/>
              <a:cs typeface="Courier New" panose="02070309020205020404" pitchFamily="49" charset="0"/>
              <a:sym typeface="Symbol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It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comes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to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land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as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either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latin typeface="Courier New" panose="02070309020205020404" pitchFamily="49" charset="0"/>
                <a:ea typeface="Cambria Math"/>
                <a:cs typeface="Courier New" panose="02070309020205020404" pitchFamily="49" charset="0"/>
                <a:sym typeface="Symbol"/>
              </a:rPr>
              <a:t>head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or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latin typeface="Courier New" panose="02070309020205020404" pitchFamily="49" charset="0"/>
                <a:ea typeface="Cambria Math"/>
                <a:cs typeface="Courier New" panose="02070309020205020404" pitchFamily="49" charset="0"/>
                <a:sym typeface="Symbol"/>
              </a:rPr>
              <a:t>tails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		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None/>
            </a:pPr>
            <a:endParaRPr lang="de-DE" altLang="de-DE" sz="1800" dirty="0">
              <a:ea typeface="Cambria Math"/>
              <a:cs typeface="Courier New" panose="02070309020205020404" pitchFamily="49" charset="0"/>
              <a:sym typeface="Symbol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None/>
            </a:pPr>
            <a:endParaRPr lang="de-DE" altLang="de-DE" sz="1800" dirty="0" smtClean="0">
              <a:ea typeface="Cambria Math"/>
              <a:cs typeface="Courier New" panose="02070309020205020404" pitchFamily="49" charset="0"/>
              <a:sym typeface="Symbol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None/>
            </a:pPr>
            <a:endParaRPr lang="de-DE" altLang="de-DE" sz="1800" dirty="0">
              <a:ea typeface="Cambria Math"/>
              <a:cs typeface="Courier New" panose="02070309020205020404" pitchFamily="49" charset="0"/>
              <a:sym typeface="Symbol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None/>
            </a:pPr>
            <a:endParaRPr lang="de-DE" altLang="de-DE" sz="1800" dirty="0" smtClean="0">
              <a:ea typeface="Cambria Math"/>
              <a:cs typeface="Courier New" panose="02070309020205020404" pitchFamily="49" charset="0"/>
              <a:sym typeface="Symbol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None/>
            </a:pPr>
            <a:endParaRPr lang="de-DE" altLang="de-DE" sz="1800" dirty="0">
              <a:ea typeface="Cambria Math"/>
              <a:cs typeface="Courier New" panose="02070309020205020404" pitchFamily="49" charset="0"/>
              <a:sym typeface="Symbol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By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tossing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the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tumbtack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several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times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,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we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obtain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a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data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set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i="1" dirty="0" smtClean="0">
                <a:ea typeface="Cambria Math"/>
                <a:cs typeface="Courier New" panose="02070309020205020404" pitchFamily="49" charset="0"/>
                <a:sym typeface="Symbol"/>
              </a:rPr>
              <a:t>x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[1] … </a:t>
            </a:r>
            <a:r>
              <a:rPr lang="de-DE" altLang="de-DE" sz="1800" i="1" dirty="0" smtClean="0">
                <a:ea typeface="Cambria Math"/>
                <a:cs typeface="Courier New" panose="02070309020205020404" pitchFamily="49" charset="0"/>
                <a:sym typeface="Symbol"/>
              </a:rPr>
              <a:t>x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[n]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of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latin typeface="Courier New" panose="02070309020205020404" pitchFamily="49" charset="0"/>
                <a:ea typeface="Cambria Math"/>
                <a:cs typeface="Courier New" panose="02070309020205020404" pitchFamily="49" charset="0"/>
                <a:sym typeface="Symbol"/>
              </a:rPr>
              <a:t>head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or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latin typeface="Courier New" panose="02070309020205020404" pitchFamily="49" charset="0"/>
                <a:ea typeface="Cambria Math"/>
                <a:cs typeface="Courier New" panose="02070309020205020404" pitchFamily="49" charset="0"/>
                <a:sym typeface="Symbol"/>
              </a:rPr>
              <a:t>tail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outcomes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.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None/>
            </a:pPr>
            <a:endParaRPr lang="de-DE" altLang="de-DE" sz="1800" dirty="0">
              <a:ea typeface="Cambria Math"/>
              <a:cs typeface="Courier New" panose="02070309020205020404" pitchFamily="49" charset="0"/>
              <a:sym typeface="Symbol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Based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on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this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data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set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,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we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want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to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estimate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the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probability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with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which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the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next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flip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will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land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heads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or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tails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.</a:t>
            </a:r>
            <a:endParaRPr lang="de-DE" altLang="de-DE" sz="1800" dirty="0">
              <a:ea typeface="Cambria Math"/>
              <a:cs typeface="Courier New" panose="02070309020205020404" pitchFamily="49" charset="0"/>
              <a:sym typeface="Symbol"/>
            </a:endParaRPr>
          </a:p>
        </p:txBody>
      </p:sp>
      <p:sp>
        <p:nvSpPr>
          <p:cNvPr id="15365" name="Foliennummernplatzhalt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000" smtClean="0"/>
          </a:p>
          <a:p>
            <a:pPr eaLnBrk="1" hangingPunct="1">
              <a:spcBef>
                <a:spcPct val="0"/>
              </a:spcBef>
              <a:buFontTx/>
              <a:buNone/>
            </a:pPr>
            <a:fld id="{EEB7C0C7-0BC8-439A-A025-5C7AB155327E}" type="slidenum">
              <a:rPr lang="de-DE" altLang="de-DE" sz="1000" smtClean="0"/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de-DE" altLang="de-DE" sz="1000" smtClean="0"/>
          </a:p>
        </p:txBody>
      </p:sp>
      <p:sp>
        <p:nvSpPr>
          <p:cNvPr id="15366" name="Datumsplatzhalter 6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000" dirty="0" smtClean="0"/>
              <a:t>SS 2014 - </a:t>
            </a:r>
            <a:r>
              <a:rPr lang="de-DE" altLang="de-DE" sz="1000" dirty="0" err="1" smtClean="0"/>
              <a:t>lecture</a:t>
            </a:r>
            <a:r>
              <a:rPr lang="de-DE" altLang="de-DE" sz="1000" dirty="0" smtClean="0"/>
              <a:t> 9</a:t>
            </a:r>
          </a:p>
        </p:txBody>
      </p:sp>
      <p:sp>
        <p:nvSpPr>
          <p:cNvPr id="15367" name="Fußzeilenplatzhalter 7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000" smtClean="0"/>
              <a:t>Mathematics of Biological Networks</a:t>
            </a:r>
          </a:p>
        </p:txBody>
      </p:sp>
      <p:pic>
        <p:nvPicPr>
          <p:cNvPr id="8" name="Bild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5950" y="1988840"/>
            <a:ext cx="4205124" cy="15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0708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5" y="188913"/>
            <a:ext cx="8928992" cy="360362"/>
          </a:xfrm>
        </p:spPr>
        <p:txBody>
          <a:bodyPr/>
          <a:lstStyle/>
          <a:p>
            <a:pPr eaLnBrk="1" hangingPunct="1"/>
            <a:r>
              <a:rPr lang="de-DE" altLang="de-DE" dirty="0" smtClean="0">
                <a:ea typeface="ＭＳ Ｐゴシック" pitchFamily="34" charset="-128"/>
              </a:rPr>
              <a:t>MLE </a:t>
            </a:r>
            <a:r>
              <a:rPr lang="de-DE" altLang="de-DE" dirty="0" err="1" smtClean="0">
                <a:ea typeface="ＭＳ Ｐゴシック" pitchFamily="34" charset="-128"/>
              </a:rPr>
              <a:t>for</a:t>
            </a:r>
            <a:r>
              <a:rPr lang="de-DE" altLang="de-DE" dirty="0" smtClean="0">
                <a:ea typeface="ＭＳ Ｐゴシック" pitchFamily="34" charset="-128"/>
              </a:rPr>
              <a:t> </a:t>
            </a:r>
            <a:r>
              <a:rPr lang="de-DE" altLang="de-DE" dirty="0" err="1" smtClean="0">
                <a:ea typeface="ＭＳ Ｐゴシック" pitchFamily="34" charset="-128"/>
              </a:rPr>
              <a:t>Bayesian</a:t>
            </a:r>
            <a:r>
              <a:rPr lang="de-DE" altLang="de-DE" dirty="0" smtClean="0">
                <a:ea typeface="ＭＳ Ｐゴシック" pitchFamily="34" charset="-128"/>
              </a:rPr>
              <a:t> </a:t>
            </a:r>
            <a:r>
              <a:rPr lang="de-DE" altLang="de-DE" dirty="0" err="1" smtClean="0">
                <a:ea typeface="ＭＳ Ｐゴシック" pitchFamily="34" charset="-128"/>
              </a:rPr>
              <a:t>networks</a:t>
            </a:r>
            <a:endParaRPr lang="en-GB" altLang="de-DE" dirty="0" smtClean="0">
              <a:ea typeface="ＭＳ Ｐゴシック" pitchFamily="34" charset="-128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610600" cy="762000"/>
          </a:xfrm>
        </p:spPr>
        <p:txBody>
          <a:bodyPr/>
          <a:lstStyle/>
          <a:p>
            <a:pPr marL="0" indent="0" eaLnBrk="1" hangingPunct="1">
              <a:lnSpc>
                <a:spcPct val="120000"/>
              </a:lnSpc>
              <a:buFontTx/>
              <a:buNone/>
            </a:pPr>
            <a:r>
              <a:rPr lang="de-DE" altLang="de-DE" sz="1800" smtClean="0">
                <a:ea typeface="ＭＳ Ｐゴシック" pitchFamily="34" charset="-128"/>
                <a:sym typeface="Symbol" pitchFamily="18" charset="2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4" name="Text Box 4"/>
              <p:cNvSpPr txBox="1">
                <a:spLocks noChangeArrowheads="1"/>
              </p:cNvSpPr>
              <p:nvPr/>
            </p:nvSpPr>
            <p:spPr bwMode="auto">
              <a:xfrm>
                <a:off x="323850" y="658813"/>
                <a:ext cx="8568630" cy="46207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In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this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example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,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every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training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instance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is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a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tuple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x[m], y[m] </a:t>
                </a: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that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describes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a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particular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assignment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to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X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and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Y.</a:t>
                </a: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endParaRPr lang="de-DE" altLang="de-DE" sz="1800" dirty="0">
                  <a:ea typeface="Cambria Math"/>
                  <a:cs typeface="Courier New" panose="02070309020205020404" pitchFamily="49" charset="0"/>
                  <a:sym typeface="Symbol"/>
                </a:endParaRP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Our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likelihood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function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is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:</a:t>
                </a: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de-DE" sz="1800" b="0" i="1" smtClean="0">
                          <a:latin typeface="Cambria Math"/>
                          <a:ea typeface="Cambria Math"/>
                          <a:cs typeface="Courier New" panose="02070309020205020404" pitchFamily="49" charset="0"/>
                          <a:sym typeface="Symbol"/>
                        </a:rPr>
                        <m:t>𝐿</m:t>
                      </m:r>
                      <m:d>
                        <m:dPr>
                          <m:ctrlPr>
                            <a:rPr lang="de-DE" altLang="de-DE" sz="1800" b="0" i="1" smtClean="0">
                              <a:latin typeface="Cambria Math"/>
                              <a:ea typeface="Cambria Math"/>
                              <a:cs typeface="Courier New" panose="02070309020205020404" pitchFamily="49" charset="0"/>
                              <a:sym typeface="Symbol"/>
                            </a:rPr>
                          </m:ctrlPr>
                        </m:dPr>
                        <m:e>
                          <m:r>
                            <a:rPr lang="de-DE" altLang="de-DE" sz="1800" b="0" i="1" smtClean="0">
                              <a:latin typeface="Cambria Math"/>
                              <a:ea typeface="Cambria Math"/>
                              <a:cs typeface="Courier New" panose="02070309020205020404" pitchFamily="49" charset="0"/>
                              <a:sym typeface="Symbol"/>
                            </a:rPr>
                            <m:t>𝜃</m:t>
                          </m:r>
                          <m:r>
                            <a:rPr lang="de-DE" altLang="de-DE" sz="1800" b="0" i="1" smtClean="0">
                              <a:latin typeface="Cambria Math"/>
                              <a:ea typeface="Cambria Math"/>
                              <a:cs typeface="Courier New" panose="02070309020205020404" pitchFamily="49" charset="0"/>
                              <a:sym typeface="Symbol"/>
                            </a:rPr>
                            <m:t>:</m:t>
                          </m:r>
                          <m:r>
                            <a:rPr lang="de-DE" altLang="de-DE" sz="1800" b="0" i="1" smtClean="0">
                              <a:latin typeface="Cambria Math"/>
                              <a:ea typeface="Cambria Math"/>
                              <a:cs typeface="Courier New" panose="02070309020205020404" pitchFamily="49" charset="0"/>
                              <a:sym typeface="Symbol"/>
                            </a:rPr>
                            <m:t>𝐷</m:t>
                          </m:r>
                        </m:e>
                      </m:d>
                      <m:r>
                        <a:rPr lang="de-DE" altLang="de-DE" sz="1800" b="0" i="1" smtClean="0">
                          <a:latin typeface="Cambria Math"/>
                          <a:ea typeface="Cambria Math"/>
                          <a:cs typeface="Courier New" panose="02070309020205020404" pitchFamily="49" charset="0"/>
                          <a:sym typeface="Symbol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de-DE" altLang="de-DE" sz="1800" b="0" i="1" smtClean="0">
                              <a:latin typeface="Cambria Math"/>
                              <a:ea typeface="Cambria Math"/>
                              <a:cs typeface="Courier New" panose="02070309020205020404" pitchFamily="49" charset="0"/>
                              <a:sym typeface="Symbol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de-DE" sz="1800" b="0" i="1" smtClean="0">
                              <a:latin typeface="Cambria Math"/>
                              <a:ea typeface="Cambria Math"/>
                              <a:cs typeface="Courier New" panose="02070309020205020404" pitchFamily="49" charset="0"/>
                              <a:sym typeface="Symbol"/>
                            </a:rPr>
                            <m:t>𝑚</m:t>
                          </m:r>
                          <m:r>
                            <a:rPr lang="de-DE" altLang="de-DE" sz="1800" b="0" i="1" smtClean="0">
                              <a:latin typeface="Cambria Math"/>
                              <a:ea typeface="Cambria Math"/>
                              <a:cs typeface="Courier New" panose="02070309020205020404" pitchFamily="49" charset="0"/>
                              <a:sym typeface="Symbol"/>
                            </a:rPr>
                            <m:t>=1</m:t>
                          </m:r>
                        </m:sub>
                        <m:sup>
                          <m:r>
                            <a:rPr lang="de-DE" altLang="de-DE" sz="1800" b="0" i="1" smtClean="0">
                              <a:latin typeface="Cambria Math"/>
                              <a:ea typeface="Cambria Math"/>
                              <a:cs typeface="Courier New" panose="02070309020205020404" pitchFamily="49" charset="0"/>
                              <a:sym typeface="Symbol"/>
                            </a:rPr>
                            <m:t>𝑀</m:t>
                          </m:r>
                        </m:sup>
                        <m:e>
                          <m:r>
                            <a:rPr lang="de-DE" altLang="de-DE" sz="1800" b="0" i="1" smtClean="0">
                              <a:latin typeface="Cambria Math"/>
                              <a:ea typeface="Cambria Math"/>
                              <a:cs typeface="Courier New" panose="02070309020205020404" pitchFamily="49" charset="0"/>
                              <a:sym typeface="Symbol"/>
                            </a:rPr>
                            <m:t>𝑃</m:t>
                          </m:r>
                          <m:d>
                            <m:dPr>
                              <m:ctrlPr>
                                <a:rPr lang="de-DE" altLang="de-DE" sz="1800" b="0" i="1" smtClean="0">
                                  <a:latin typeface="Cambria Math"/>
                                  <a:ea typeface="Cambria Math"/>
                                  <a:cs typeface="Courier New" panose="02070309020205020404" pitchFamily="49" charset="0"/>
                                  <a:sym typeface="Symbol"/>
                                </a:rPr>
                              </m:ctrlPr>
                            </m:dPr>
                            <m:e>
                              <m:r>
                                <a:rPr lang="de-DE" altLang="de-DE" sz="1800" b="0" i="1" smtClean="0">
                                  <a:latin typeface="Cambria Math"/>
                                  <a:ea typeface="Cambria Math"/>
                                  <a:cs typeface="Courier New" panose="02070309020205020404" pitchFamily="49" charset="0"/>
                                  <a:sym typeface="Symbol"/>
                                </a:rPr>
                                <m:t>𝑥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de-DE" altLang="de-DE" sz="1800" b="0" i="1" smtClean="0">
                                      <a:latin typeface="Cambria Math"/>
                                      <a:ea typeface="Cambria Math"/>
                                      <a:cs typeface="Courier New" panose="02070309020205020404" pitchFamily="49" charset="0"/>
                                      <a:sym typeface="Symbol"/>
                                    </a:rPr>
                                  </m:ctrlPr>
                                </m:dPr>
                                <m:e>
                                  <m:r>
                                    <a:rPr lang="de-DE" altLang="de-DE" sz="1800" b="0" i="1" smtClean="0">
                                      <a:latin typeface="Cambria Math"/>
                                      <a:ea typeface="Cambria Math"/>
                                      <a:cs typeface="Courier New" panose="02070309020205020404" pitchFamily="49" charset="0"/>
                                      <a:sym typeface="Symbol"/>
                                    </a:rPr>
                                    <m:t>𝑚</m:t>
                                  </m:r>
                                </m:e>
                              </m:d>
                              <m:r>
                                <a:rPr lang="de-DE" altLang="de-DE" sz="1800" b="0" i="1" smtClean="0">
                                  <a:latin typeface="Cambria Math"/>
                                  <a:ea typeface="Cambria Math"/>
                                  <a:cs typeface="Courier New" panose="02070309020205020404" pitchFamily="49" charset="0"/>
                                  <a:sym typeface="Symbol"/>
                                </a:rPr>
                                <m:t>,</m:t>
                              </m:r>
                              <m:r>
                                <a:rPr lang="de-DE" altLang="de-DE" sz="1800" b="0" i="1" smtClean="0">
                                  <a:latin typeface="Cambria Math"/>
                                  <a:ea typeface="Cambria Math"/>
                                  <a:cs typeface="Courier New" panose="02070309020205020404" pitchFamily="49" charset="0"/>
                                  <a:sym typeface="Symbol"/>
                                </a:rPr>
                                <m:t>𝑦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de-DE" altLang="de-DE" sz="1800" b="0" i="1" smtClean="0">
                                      <a:latin typeface="Cambria Math"/>
                                      <a:ea typeface="Cambria Math"/>
                                      <a:cs typeface="Courier New" panose="02070309020205020404" pitchFamily="49" charset="0"/>
                                      <a:sym typeface="Symbol"/>
                                    </a:rPr>
                                  </m:ctrlPr>
                                </m:dPr>
                                <m:e>
                                  <m:r>
                                    <a:rPr lang="de-DE" altLang="de-DE" sz="1800" b="0" i="1" smtClean="0">
                                      <a:latin typeface="Cambria Math"/>
                                      <a:ea typeface="Cambria Math"/>
                                      <a:cs typeface="Courier New" panose="02070309020205020404" pitchFamily="49" charset="0"/>
                                      <a:sym typeface="Symbol"/>
                                    </a:rPr>
                                    <m:t>𝑚</m:t>
                                  </m:r>
                                </m:e>
                              </m:d>
                              <m:r>
                                <a:rPr lang="de-DE" altLang="de-DE" sz="1800" b="0" i="1" smtClean="0">
                                  <a:latin typeface="Cambria Math"/>
                                  <a:ea typeface="Cambria Math"/>
                                  <a:cs typeface="Courier New" panose="02070309020205020404" pitchFamily="49" charset="0"/>
                                  <a:sym typeface="Symbol"/>
                                </a:rPr>
                                <m:t>:</m:t>
                              </m:r>
                              <m:r>
                                <a:rPr lang="de-DE" altLang="de-DE" sz="1800" b="0" i="1" smtClean="0">
                                  <a:latin typeface="Cambria Math"/>
                                  <a:ea typeface="Cambria Math"/>
                                  <a:cs typeface="Courier New" panose="02070309020205020404" pitchFamily="49" charset="0"/>
                                  <a:sym typeface="Symbol"/>
                                </a:rPr>
                                <m:t>𝜃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de-DE" altLang="de-DE" sz="1800" dirty="0" smtClean="0">
                  <a:ea typeface="Cambria Math"/>
                  <a:cs typeface="Courier New" panose="02070309020205020404" pitchFamily="49" charset="0"/>
                  <a:sym typeface="Symbol"/>
                </a:endParaRP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endParaRPr lang="de-DE" altLang="de-DE" sz="1800" dirty="0">
                  <a:ea typeface="Cambria Math"/>
                  <a:cs typeface="Courier New" panose="02070309020205020404" pitchFamily="49" charset="0"/>
                  <a:sym typeface="Symbol"/>
                </a:endParaRP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Our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network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model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X </a:t>
                </a:r>
                <a:r>
                  <a:rPr lang="de-DE" altLang="de-DE" sz="1800" dirty="0" smtClean="0">
                    <a:latin typeface="Arial"/>
                    <a:ea typeface="Cambria Math"/>
                    <a:cs typeface="Arial"/>
                    <a:sym typeface="Symbol"/>
                  </a:rPr>
                  <a:t>→ 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Y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specifies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that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P(X,Y:)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has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a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product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form. </a:t>
                </a: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endParaRPr lang="de-DE" altLang="de-DE" sz="1800" dirty="0">
                  <a:ea typeface="Cambria Math"/>
                  <a:cs typeface="Courier New" panose="02070309020205020404" pitchFamily="49" charset="0"/>
                  <a:sym typeface="Symbol"/>
                </a:endParaRP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Thus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we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can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write</a:t>
                </a:r>
                <a:endParaRPr lang="de-DE" altLang="de-DE" sz="1800" dirty="0" smtClean="0">
                  <a:ea typeface="Cambria Math"/>
                  <a:cs typeface="Courier New" panose="02070309020205020404" pitchFamily="49" charset="0"/>
                  <a:sym typeface="Symbol"/>
                </a:endParaRP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de-DE" sz="1800" i="1">
                          <a:latin typeface="Cambria Math"/>
                          <a:ea typeface="Cambria Math"/>
                          <a:cs typeface="Courier New" panose="02070309020205020404" pitchFamily="49" charset="0"/>
                          <a:sym typeface="Symbol"/>
                        </a:rPr>
                        <m:t>𝐿</m:t>
                      </m:r>
                      <m:d>
                        <m:dPr>
                          <m:ctrlPr>
                            <a:rPr lang="de-DE" altLang="de-DE" sz="1800" i="1">
                              <a:latin typeface="Cambria Math"/>
                              <a:ea typeface="Cambria Math"/>
                              <a:cs typeface="Courier New" panose="02070309020205020404" pitchFamily="49" charset="0"/>
                              <a:sym typeface="Symbol"/>
                            </a:rPr>
                          </m:ctrlPr>
                        </m:dPr>
                        <m:e>
                          <m:r>
                            <a:rPr lang="de-DE" altLang="de-DE" sz="1800" i="1">
                              <a:latin typeface="Cambria Math"/>
                              <a:ea typeface="Cambria Math"/>
                              <a:cs typeface="Courier New" panose="02070309020205020404" pitchFamily="49" charset="0"/>
                              <a:sym typeface="Symbol"/>
                            </a:rPr>
                            <m:t>𝜃</m:t>
                          </m:r>
                          <m:r>
                            <a:rPr lang="de-DE" altLang="de-DE" sz="1800" i="1">
                              <a:latin typeface="Cambria Math"/>
                              <a:ea typeface="Cambria Math"/>
                              <a:cs typeface="Courier New" panose="02070309020205020404" pitchFamily="49" charset="0"/>
                              <a:sym typeface="Symbol"/>
                            </a:rPr>
                            <m:t>:</m:t>
                          </m:r>
                          <m:r>
                            <a:rPr lang="de-DE" altLang="de-DE" sz="1800" i="1">
                              <a:latin typeface="Cambria Math"/>
                              <a:ea typeface="Cambria Math"/>
                              <a:cs typeface="Courier New" panose="02070309020205020404" pitchFamily="49" charset="0"/>
                              <a:sym typeface="Symbol"/>
                            </a:rPr>
                            <m:t>𝐷</m:t>
                          </m:r>
                        </m:e>
                      </m:d>
                      <m:r>
                        <a:rPr lang="de-DE" altLang="de-DE" sz="1800" i="1">
                          <a:latin typeface="Cambria Math"/>
                          <a:ea typeface="Cambria Math"/>
                          <a:cs typeface="Courier New" panose="02070309020205020404" pitchFamily="49" charset="0"/>
                          <a:sym typeface="Symbol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de-DE" altLang="de-DE" sz="1800" i="1">
                              <a:latin typeface="Cambria Math"/>
                              <a:ea typeface="Cambria Math"/>
                              <a:cs typeface="Courier New" panose="02070309020205020404" pitchFamily="49" charset="0"/>
                              <a:sym typeface="Symbol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de-DE" sz="1800" i="1">
                              <a:latin typeface="Cambria Math"/>
                              <a:ea typeface="Cambria Math"/>
                              <a:cs typeface="Courier New" panose="02070309020205020404" pitchFamily="49" charset="0"/>
                              <a:sym typeface="Symbol"/>
                            </a:rPr>
                            <m:t>𝑚</m:t>
                          </m:r>
                          <m:r>
                            <a:rPr lang="de-DE" altLang="de-DE" sz="1800" i="1">
                              <a:latin typeface="Cambria Math"/>
                              <a:ea typeface="Cambria Math"/>
                              <a:cs typeface="Courier New" panose="02070309020205020404" pitchFamily="49" charset="0"/>
                              <a:sym typeface="Symbol"/>
                            </a:rPr>
                            <m:t>=1</m:t>
                          </m:r>
                        </m:sub>
                        <m:sup>
                          <m:r>
                            <a:rPr lang="de-DE" altLang="de-DE" sz="1800" i="1">
                              <a:latin typeface="Cambria Math"/>
                              <a:ea typeface="Cambria Math"/>
                              <a:cs typeface="Courier New" panose="02070309020205020404" pitchFamily="49" charset="0"/>
                              <a:sym typeface="Symbol"/>
                            </a:rPr>
                            <m:t>𝑀</m:t>
                          </m:r>
                        </m:sup>
                        <m:e>
                          <m:r>
                            <a:rPr lang="de-DE" altLang="de-DE" sz="1800" i="1">
                              <a:latin typeface="Cambria Math"/>
                              <a:ea typeface="Cambria Math"/>
                              <a:cs typeface="Courier New" panose="02070309020205020404" pitchFamily="49" charset="0"/>
                              <a:sym typeface="Symbol"/>
                            </a:rPr>
                            <m:t>𝑃</m:t>
                          </m:r>
                          <m:d>
                            <m:dPr>
                              <m:ctrlPr>
                                <a:rPr lang="de-DE" altLang="de-DE" sz="1800" i="1">
                                  <a:latin typeface="Cambria Math"/>
                                  <a:ea typeface="Cambria Math"/>
                                  <a:cs typeface="Courier New" panose="02070309020205020404" pitchFamily="49" charset="0"/>
                                  <a:sym typeface="Symbol"/>
                                </a:rPr>
                              </m:ctrlPr>
                            </m:dPr>
                            <m:e>
                              <m:r>
                                <a:rPr lang="de-DE" altLang="de-DE" sz="1800" i="1">
                                  <a:latin typeface="Cambria Math"/>
                                  <a:ea typeface="Cambria Math"/>
                                  <a:cs typeface="Courier New" panose="02070309020205020404" pitchFamily="49" charset="0"/>
                                  <a:sym typeface="Symbol"/>
                                </a:rPr>
                                <m:t>𝑥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de-DE" altLang="de-DE" sz="1800" i="1">
                                      <a:latin typeface="Cambria Math"/>
                                      <a:ea typeface="Cambria Math"/>
                                      <a:cs typeface="Courier New" panose="02070309020205020404" pitchFamily="49" charset="0"/>
                                      <a:sym typeface="Symbol"/>
                                    </a:rPr>
                                  </m:ctrlPr>
                                </m:dPr>
                                <m:e>
                                  <m:r>
                                    <a:rPr lang="de-DE" altLang="de-DE" sz="1800" i="1">
                                      <a:latin typeface="Cambria Math"/>
                                      <a:ea typeface="Cambria Math"/>
                                      <a:cs typeface="Courier New" panose="02070309020205020404" pitchFamily="49" charset="0"/>
                                      <a:sym typeface="Symbol"/>
                                    </a:rPr>
                                    <m:t>𝑚</m:t>
                                  </m:r>
                                </m:e>
                              </m:d>
                              <m:r>
                                <a:rPr lang="de-DE" altLang="de-DE" sz="1800" b="0" i="1" smtClean="0">
                                  <a:latin typeface="Cambria Math"/>
                                  <a:ea typeface="Cambria Math"/>
                                  <a:cs typeface="Courier New" panose="02070309020205020404" pitchFamily="49" charset="0"/>
                                  <a:sym typeface="Symbol"/>
                                </a:rPr>
                                <m:t>:</m:t>
                              </m:r>
                              <m:r>
                                <a:rPr lang="de-DE" altLang="de-DE" sz="1800" i="1">
                                  <a:latin typeface="Cambria Math"/>
                                  <a:ea typeface="Cambria Math"/>
                                  <a:cs typeface="Courier New" panose="02070309020205020404" pitchFamily="49" charset="0"/>
                                  <a:sym typeface="Symbol"/>
                                </a:rPr>
                                <m:t>𝜃</m:t>
                              </m:r>
                            </m:e>
                          </m:d>
                          <m:r>
                            <a:rPr lang="de-DE" altLang="de-DE" sz="1800" b="0" i="1" smtClean="0">
                              <a:latin typeface="Cambria Math"/>
                              <a:ea typeface="Cambria Math"/>
                              <a:cs typeface="Courier New" panose="02070309020205020404" pitchFamily="49" charset="0"/>
                              <a:sym typeface="Symbol"/>
                            </a:rPr>
                            <m:t>𝑃</m:t>
                          </m:r>
                          <m:d>
                            <m:dPr>
                              <m:ctrlPr>
                                <a:rPr lang="de-DE" altLang="de-DE" sz="1800" b="0" i="1" smtClean="0">
                                  <a:latin typeface="Cambria Math"/>
                                  <a:ea typeface="Cambria Math"/>
                                  <a:cs typeface="Courier New" panose="02070309020205020404" pitchFamily="49" charset="0"/>
                                  <a:sym typeface="Symbol"/>
                                </a:rPr>
                              </m:ctrlPr>
                            </m:dPr>
                            <m:e>
                              <m:r>
                                <a:rPr lang="de-DE" altLang="de-DE" sz="1800" b="0" i="1" smtClean="0">
                                  <a:latin typeface="Cambria Math"/>
                                  <a:ea typeface="Cambria Math"/>
                                  <a:cs typeface="Courier New" panose="02070309020205020404" pitchFamily="49" charset="0"/>
                                  <a:sym typeface="Symbol"/>
                                </a:rPr>
                                <m:t>𝑦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de-DE" altLang="de-DE" sz="1800" b="0" i="1" smtClean="0">
                                      <a:latin typeface="Cambria Math"/>
                                      <a:ea typeface="Cambria Math"/>
                                      <a:cs typeface="Courier New" panose="02070309020205020404" pitchFamily="49" charset="0"/>
                                      <a:sym typeface="Symbol"/>
                                    </a:rPr>
                                  </m:ctrlPr>
                                </m:dPr>
                                <m:e>
                                  <m:r>
                                    <a:rPr lang="de-DE" altLang="de-DE" sz="1800" b="0" i="1" smtClean="0">
                                      <a:latin typeface="Cambria Math"/>
                                      <a:ea typeface="Cambria Math"/>
                                      <a:cs typeface="Courier New" panose="02070309020205020404" pitchFamily="49" charset="0"/>
                                      <a:sym typeface="Symbol"/>
                                    </a:rPr>
                                    <m:t>𝑚</m:t>
                                  </m:r>
                                </m:e>
                              </m:d>
                              <m:d>
                                <m:dPr>
                                  <m:begChr m:val="|"/>
                                  <m:endChr m:val=""/>
                                  <m:ctrlPr>
                                    <a:rPr lang="de-DE" altLang="de-DE" sz="1800" b="0" i="1" smtClean="0">
                                      <a:latin typeface="Cambria Math"/>
                                      <a:ea typeface="Cambria Math"/>
                                      <a:cs typeface="Courier New" panose="02070309020205020404" pitchFamily="49" charset="0"/>
                                      <a:sym typeface="Symbol"/>
                                    </a:rPr>
                                  </m:ctrlPr>
                                </m:dPr>
                                <m:e>
                                  <m:r>
                                    <a:rPr lang="de-DE" altLang="de-DE" sz="1800" b="0" i="1" smtClean="0">
                                      <a:latin typeface="Cambria Math"/>
                                      <a:ea typeface="Cambria Math"/>
                                      <a:cs typeface="Courier New" panose="02070309020205020404" pitchFamily="49" charset="0"/>
                                      <a:sym typeface="Symbol"/>
                                    </a:rPr>
                                    <m:t>𝑥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de-DE" altLang="de-DE" sz="1800" b="0" i="1" smtClean="0">
                                          <a:latin typeface="Cambria Math"/>
                                          <a:ea typeface="Cambria Math"/>
                                          <a:cs typeface="Courier New" panose="02070309020205020404" pitchFamily="49" charset="0"/>
                                          <a:sym typeface="Symbol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altLang="de-DE" sz="1800" b="0" i="1" smtClean="0">
                                          <a:latin typeface="Cambria Math"/>
                                          <a:ea typeface="Cambria Math"/>
                                          <a:cs typeface="Courier New" panose="02070309020205020404" pitchFamily="49" charset="0"/>
                                          <a:sym typeface="Symbol"/>
                                        </a:rPr>
                                        <m:t>𝑚</m:t>
                                      </m:r>
                                    </m:e>
                                  </m:d>
                                  <m:r>
                                    <a:rPr lang="de-DE" altLang="de-DE" sz="1800" b="0" i="1" smtClean="0">
                                      <a:latin typeface="Cambria Math"/>
                                      <a:ea typeface="Cambria Math"/>
                                      <a:cs typeface="Courier New" panose="02070309020205020404" pitchFamily="49" charset="0"/>
                                      <a:sym typeface="Symbol"/>
                                    </a:rPr>
                                    <m:t>:</m:t>
                                  </m:r>
                                  <m:r>
                                    <a:rPr lang="de-DE" altLang="de-DE" sz="1800" b="0" i="1" smtClean="0">
                                      <a:latin typeface="Cambria Math"/>
                                      <a:ea typeface="Cambria Math"/>
                                      <a:cs typeface="Courier New" panose="02070309020205020404" pitchFamily="49" charset="0"/>
                                      <a:sym typeface="Symbol"/>
                                    </a:rPr>
                                    <m:t>𝜃</m:t>
                                  </m:r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de-DE" altLang="de-DE" sz="1800" dirty="0">
                  <a:ea typeface="Cambria Math"/>
                  <a:cs typeface="Courier New" panose="02070309020205020404" pitchFamily="49" charset="0"/>
                  <a:sym typeface="Symbol"/>
                </a:endParaRPr>
              </a:p>
            </p:txBody>
          </p:sp>
        </mc:Choice>
        <mc:Fallback xmlns="">
          <p:sp>
            <p:nvSpPr>
              <p:cNvPr id="15364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850" y="658813"/>
                <a:ext cx="8568630" cy="4620752"/>
              </a:xfrm>
              <a:prstGeom prst="rect">
                <a:avLst/>
              </a:prstGeom>
              <a:blipFill rotWithShape="1">
                <a:blip r:embed="rId2"/>
                <a:stretch>
                  <a:fillRect l="-569" t="-13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365" name="Foliennummernplatzhalt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000" smtClean="0"/>
          </a:p>
          <a:p>
            <a:pPr eaLnBrk="1" hangingPunct="1">
              <a:spcBef>
                <a:spcPct val="0"/>
              </a:spcBef>
              <a:buFontTx/>
              <a:buNone/>
            </a:pPr>
            <a:fld id="{EEB7C0C7-0BC8-439A-A025-5C7AB155327E}" type="slidenum">
              <a:rPr lang="de-DE" altLang="de-DE" sz="1000" smtClean="0"/>
              <a:pPr eaLnBrk="1" hangingPunct="1">
                <a:spcBef>
                  <a:spcPct val="0"/>
                </a:spcBef>
                <a:buFontTx/>
                <a:buNone/>
              </a:pPr>
              <a:t>20</a:t>
            </a:fld>
            <a:endParaRPr lang="de-DE" altLang="de-DE" sz="1000" smtClean="0"/>
          </a:p>
        </p:txBody>
      </p:sp>
      <p:sp>
        <p:nvSpPr>
          <p:cNvPr id="15366" name="Datumsplatzhalter 6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000" dirty="0" smtClean="0"/>
              <a:t>SS 2014 - </a:t>
            </a:r>
            <a:r>
              <a:rPr lang="de-DE" altLang="de-DE" sz="1000" dirty="0" err="1" smtClean="0"/>
              <a:t>lecture</a:t>
            </a:r>
            <a:r>
              <a:rPr lang="de-DE" altLang="de-DE" sz="1000" dirty="0" smtClean="0"/>
              <a:t> 9</a:t>
            </a:r>
          </a:p>
        </p:txBody>
      </p:sp>
      <p:sp>
        <p:nvSpPr>
          <p:cNvPr id="15367" name="Fußzeilenplatzhalter 7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000" smtClean="0"/>
              <a:t>Mathematics of Biological Networks</a:t>
            </a:r>
          </a:p>
        </p:txBody>
      </p:sp>
    </p:spTree>
    <p:extLst>
      <p:ext uri="{BB962C8B-B14F-4D97-AF65-F5344CB8AC3E}">
        <p14:creationId xmlns:p14="http://schemas.microsoft.com/office/powerpoint/2010/main" val="170877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5" y="188913"/>
            <a:ext cx="8928992" cy="360362"/>
          </a:xfrm>
        </p:spPr>
        <p:txBody>
          <a:bodyPr/>
          <a:lstStyle/>
          <a:p>
            <a:pPr eaLnBrk="1" hangingPunct="1"/>
            <a:r>
              <a:rPr lang="de-DE" altLang="de-DE" dirty="0" smtClean="0">
                <a:ea typeface="ＭＳ Ｐゴシック" pitchFamily="34" charset="-128"/>
              </a:rPr>
              <a:t>MLE </a:t>
            </a:r>
            <a:r>
              <a:rPr lang="de-DE" altLang="de-DE" dirty="0" err="1" smtClean="0">
                <a:ea typeface="ＭＳ Ｐゴシック" pitchFamily="34" charset="-128"/>
              </a:rPr>
              <a:t>for</a:t>
            </a:r>
            <a:r>
              <a:rPr lang="de-DE" altLang="de-DE" dirty="0" smtClean="0">
                <a:ea typeface="ＭＳ Ｐゴシック" pitchFamily="34" charset="-128"/>
              </a:rPr>
              <a:t> </a:t>
            </a:r>
            <a:r>
              <a:rPr lang="de-DE" altLang="de-DE" dirty="0" err="1" smtClean="0">
                <a:ea typeface="ＭＳ Ｐゴシック" pitchFamily="34" charset="-128"/>
              </a:rPr>
              <a:t>Bayesian</a:t>
            </a:r>
            <a:r>
              <a:rPr lang="de-DE" altLang="de-DE" dirty="0" smtClean="0">
                <a:ea typeface="ＭＳ Ｐゴシック" pitchFamily="34" charset="-128"/>
              </a:rPr>
              <a:t> </a:t>
            </a:r>
            <a:r>
              <a:rPr lang="de-DE" altLang="de-DE" dirty="0" err="1" smtClean="0">
                <a:ea typeface="ＭＳ Ｐゴシック" pitchFamily="34" charset="-128"/>
              </a:rPr>
              <a:t>networks</a:t>
            </a:r>
            <a:endParaRPr lang="en-GB" altLang="de-DE" dirty="0" smtClean="0">
              <a:ea typeface="ＭＳ Ｐゴシック" pitchFamily="34" charset="-128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610600" cy="762000"/>
          </a:xfrm>
        </p:spPr>
        <p:txBody>
          <a:bodyPr/>
          <a:lstStyle/>
          <a:p>
            <a:pPr marL="0" indent="0" eaLnBrk="1" hangingPunct="1">
              <a:lnSpc>
                <a:spcPct val="120000"/>
              </a:lnSpc>
              <a:buFontTx/>
              <a:buNone/>
            </a:pPr>
            <a:r>
              <a:rPr lang="de-DE" altLang="de-DE" sz="1800" smtClean="0">
                <a:ea typeface="ＭＳ Ｐゴシック" pitchFamily="34" charset="-128"/>
                <a:sym typeface="Symbol" pitchFamily="18" charset="2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4" name="Text Box 4"/>
              <p:cNvSpPr txBox="1">
                <a:spLocks noChangeArrowheads="1"/>
              </p:cNvSpPr>
              <p:nvPr/>
            </p:nvSpPr>
            <p:spPr bwMode="auto">
              <a:xfrm>
                <a:off x="323850" y="658813"/>
                <a:ext cx="8568630" cy="46324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Exchanging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the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order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of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multiplication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,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we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can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equivalently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write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this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term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as</a:t>
                </a:r>
                <a:endParaRPr lang="de-DE" altLang="de-DE" sz="1800" dirty="0" smtClean="0">
                  <a:ea typeface="Cambria Math"/>
                  <a:cs typeface="Courier New" panose="02070309020205020404" pitchFamily="49" charset="0"/>
                  <a:sym typeface="Symbol"/>
                </a:endParaRP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de-DE" sz="1800" b="0" i="1" smtClean="0">
                          <a:latin typeface="Cambria Math"/>
                          <a:ea typeface="Cambria Math"/>
                          <a:cs typeface="Courier New" panose="02070309020205020404" pitchFamily="49" charset="0"/>
                          <a:sym typeface="Symbol"/>
                        </a:rPr>
                        <m:t>𝐿</m:t>
                      </m:r>
                      <m:d>
                        <m:dPr>
                          <m:ctrlPr>
                            <a:rPr lang="de-DE" altLang="de-DE" sz="1800" b="0" i="1" smtClean="0">
                              <a:latin typeface="Cambria Math"/>
                              <a:ea typeface="Cambria Math"/>
                              <a:cs typeface="Courier New" panose="02070309020205020404" pitchFamily="49" charset="0"/>
                              <a:sym typeface="Symbol"/>
                            </a:rPr>
                          </m:ctrlPr>
                        </m:dPr>
                        <m:e>
                          <m:r>
                            <a:rPr lang="de-DE" altLang="de-DE" sz="1800" b="0" i="1" smtClean="0">
                              <a:latin typeface="Cambria Math"/>
                              <a:ea typeface="Cambria Math"/>
                              <a:cs typeface="Courier New" panose="02070309020205020404" pitchFamily="49" charset="0"/>
                              <a:sym typeface="Symbol"/>
                            </a:rPr>
                            <m:t>𝜃</m:t>
                          </m:r>
                          <m:r>
                            <a:rPr lang="de-DE" altLang="de-DE" sz="1800" b="0" i="1" smtClean="0">
                              <a:latin typeface="Cambria Math"/>
                              <a:ea typeface="Cambria Math"/>
                              <a:cs typeface="Courier New" panose="02070309020205020404" pitchFamily="49" charset="0"/>
                              <a:sym typeface="Symbol"/>
                            </a:rPr>
                            <m:t>:</m:t>
                          </m:r>
                          <m:r>
                            <a:rPr lang="de-DE" altLang="de-DE" sz="1800" b="0" i="1" smtClean="0">
                              <a:latin typeface="Cambria Math"/>
                              <a:ea typeface="Cambria Math"/>
                              <a:cs typeface="Courier New" panose="02070309020205020404" pitchFamily="49" charset="0"/>
                              <a:sym typeface="Symbol"/>
                            </a:rPr>
                            <m:t>𝐷</m:t>
                          </m:r>
                        </m:e>
                      </m:d>
                      <m:r>
                        <a:rPr lang="de-DE" altLang="de-DE" sz="1800" b="0" i="1" smtClean="0">
                          <a:latin typeface="Cambria Math"/>
                          <a:ea typeface="Cambria Math"/>
                          <a:cs typeface="Courier New" panose="02070309020205020404" pitchFamily="49" charset="0"/>
                          <a:sym typeface="Symbol"/>
                        </a:rPr>
                        <m:t>=</m:t>
                      </m:r>
                      <m:d>
                        <m:dPr>
                          <m:ctrlPr>
                            <a:rPr lang="de-DE" altLang="de-DE" sz="1800" b="0" i="1" smtClean="0">
                              <a:latin typeface="Cambria Math"/>
                              <a:ea typeface="Cambria Math"/>
                              <a:cs typeface="Courier New" panose="02070309020205020404" pitchFamily="49" charset="0"/>
                              <a:sym typeface="Symbol"/>
                            </a:rPr>
                          </m:ctrlPr>
                        </m:dPr>
                        <m:e>
                          <m:nary>
                            <m:naryPr>
                              <m:chr m:val="∏"/>
                              <m:supHide m:val="on"/>
                              <m:ctrlPr>
                                <a:rPr lang="de-DE" altLang="de-DE" sz="1800" b="0" i="1" smtClean="0">
                                  <a:latin typeface="Cambria Math"/>
                                  <a:ea typeface="Cambria Math"/>
                                  <a:cs typeface="Courier New" panose="02070309020205020404" pitchFamily="49" charset="0"/>
                                  <a:sym typeface="Symbol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de-DE" altLang="de-DE" sz="1800" b="0" i="1" smtClean="0">
                                  <a:latin typeface="Cambria Math"/>
                                  <a:ea typeface="Cambria Math"/>
                                  <a:cs typeface="Courier New" panose="02070309020205020404" pitchFamily="49" charset="0"/>
                                  <a:sym typeface="Symbol"/>
                                </a:rPr>
                                <m:t>𝑚</m:t>
                              </m:r>
                            </m:sub>
                            <m:sup/>
                            <m:e>
                              <m:r>
                                <a:rPr lang="de-DE" altLang="de-DE" sz="1800" b="0" i="1" smtClean="0">
                                  <a:latin typeface="Cambria Math"/>
                                  <a:ea typeface="Cambria Math"/>
                                  <a:cs typeface="Courier New" panose="02070309020205020404" pitchFamily="49" charset="0"/>
                                  <a:sym typeface="Symbol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de-DE" altLang="de-DE" sz="1800" b="0" i="1" smtClean="0">
                                      <a:latin typeface="Cambria Math"/>
                                      <a:ea typeface="Cambria Math"/>
                                      <a:cs typeface="Courier New" panose="02070309020205020404" pitchFamily="49" charset="0"/>
                                      <a:sym typeface="Symbol"/>
                                    </a:rPr>
                                  </m:ctrlPr>
                                </m:dPr>
                                <m:e>
                                  <m:r>
                                    <a:rPr lang="de-DE" altLang="de-DE" sz="1800" b="0" i="1" smtClean="0">
                                      <a:latin typeface="Cambria Math"/>
                                      <a:ea typeface="Cambria Math"/>
                                      <a:cs typeface="Courier New" panose="02070309020205020404" pitchFamily="49" charset="0"/>
                                      <a:sym typeface="Symbol"/>
                                    </a:rPr>
                                    <m:t>𝑥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de-DE" altLang="de-DE" sz="1800" b="0" i="1" smtClean="0">
                                          <a:latin typeface="Cambria Math"/>
                                          <a:ea typeface="Cambria Math"/>
                                          <a:cs typeface="Courier New" panose="02070309020205020404" pitchFamily="49" charset="0"/>
                                          <a:sym typeface="Symbol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altLang="de-DE" sz="1800" b="0" i="1" smtClean="0">
                                          <a:latin typeface="Cambria Math"/>
                                          <a:ea typeface="Cambria Math"/>
                                          <a:cs typeface="Courier New" panose="02070309020205020404" pitchFamily="49" charset="0"/>
                                          <a:sym typeface="Symbol"/>
                                        </a:rPr>
                                        <m:t>𝑚</m:t>
                                      </m:r>
                                    </m:e>
                                  </m:d>
                                  <m:r>
                                    <a:rPr lang="de-DE" altLang="de-DE" sz="1800" b="0" i="1" smtClean="0">
                                      <a:latin typeface="Cambria Math"/>
                                      <a:ea typeface="Cambria Math"/>
                                      <a:cs typeface="Courier New" panose="02070309020205020404" pitchFamily="49" charset="0"/>
                                      <a:sym typeface="Symbol"/>
                                    </a:rPr>
                                    <m:t>:</m:t>
                                  </m:r>
                                  <m:r>
                                    <a:rPr lang="de-DE" altLang="de-DE" sz="1800" b="0" i="1" smtClean="0">
                                      <a:latin typeface="Cambria Math"/>
                                      <a:ea typeface="Cambria Math"/>
                                      <a:cs typeface="Courier New" panose="02070309020205020404" pitchFamily="49" charset="0"/>
                                      <a:sym typeface="Symbol"/>
                                    </a:rPr>
                                    <m:t>𝜃</m:t>
                                  </m:r>
                                </m:e>
                              </m:d>
                            </m:e>
                          </m:nary>
                        </m:e>
                      </m:d>
                      <m:d>
                        <m:dPr>
                          <m:ctrlPr>
                            <a:rPr lang="de-DE" altLang="de-DE" sz="1800" i="1">
                              <a:latin typeface="Cambria Math"/>
                              <a:ea typeface="Cambria Math"/>
                              <a:cs typeface="Courier New" panose="02070309020205020404" pitchFamily="49" charset="0"/>
                              <a:sym typeface="Symbol"/>
                            </a:rPr>
                          </m:ctrlPr>
                        </m:dPr>
                        <m:e>
                          <m:nary>
                            <m:naryPr>
                              <m:chr m:val="∏"/>
                              <m:supHide m:val="on"/>
                              <m:ctrlPr>
                                <a:rPr lang="de-DE" altLang="de-DE" sz="1800" i="1">
                                  <a:latin typeface="Cambria Math"/>
                                  <a:ea typeface="Cambria Math"/>
                                  <a:cs typeface="Courier New" panose="02070309020205020404" pitchFamily="49" charset="0"/>
                                  <a:sym typeface="Symbol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de-DE" altLang="de-DE" sz="1800" i="1">
                                  <a:latin typeface="Cambria Math"/>
                                  <a:ea typeface="Cambria Math"/>
                                  <a:cs typeface="Courier New" panose="02070309020205020404" pitchFamily="49" charset="0"/>
                                  <a:sym typeface="Symbol"/>
                                </a:rPr>
                                <m:t>𝑚</m:t>
                              </m:r>
                            </m:sub>
                            <m:sup/>
                            <m:e>
                              <m:r>
                                <a:rPr lang="de-DE" altLang="de-DE" sz="1800" i="1">
                                  <a:latin typeface="Cambria Math"/>
                                  <a:ea typeface="Cambria Math"/>
                                  <a:cs typeface="Courier New" panose="02070309020205020404" pitchFamily="49" charset="0"/>
                                  <a:sym typeface="Symbol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de-DE" altLang="de-DE" sz="1800" i="1">
                                      <a:latin typeface="Cambria Math"/>
                                      <a:ea typeface="Cambria Math"/>
                                      <a:cs typeface="Courier New" panose="02070309020205020404" pitchFamily="49" charset="0"/>
                                      <a:sym typeface="Symbol"/>
                                    </a:rPr>
                                  </m:ctrlPr>
                                </m:dPr>
                                <m:e>
                                  <m:r>
                                    <a:rPr lang="de-DE" altLang="de-DE" sz="1800" b="0" i="1" smtClean="0">
                                      <a:latin typeface="Cambria Math"/>
                                      <a:ea typeface="Cambria Math"/>
                                      <a:cs typeface="Courier New" panose="02070309020205020404" pitchFamily="49" charset="0"/>
                                      <a:sym typeface="Symbol"/>
                                    </a:rPr>
                                    <m:t>𝑦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de-DE" altLang="de-DE" sz="1800" i="1">
                                          <a:latin typeface="Cambria Math"/>
                                          <a:ea typeface="Cambria Math"/>
                                          <a:cs typeface="Courier New" panose="02070309020205020404" pitchFamily="49" charset="0"/>
                                          <a:sym typeface="Symbol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altLang="de-DE" sz="1800" i="1">
                                          <a:latin typeface="Cambria Math"/>
                                          <a:ea typeface="Cambria Math"/>
                                          <a:cs typeface="Courier New" panose="02070309020205020404" pitchFamily="49" charset="0"/>
                                          <a:sym typeface="Symbol"/>
                                        </a:rPr>
                                        <m:t>𝑚</m:t>
                                      </m:r>
                                    </m:e>
                                  </m:d>
                                  <m:d>
                                    <m:dPr>
                                      <m:begChr m:val="|"/>
                                      <m:endChr m:val=""/>
                                      <m:ctrlPr>
                                        <a:rPr lang="de-DE" altLang="de-DE" sz="1800" i="1" smtClean="0">
                                          <a:latin typeface="Cambria Math"/>
                                          <a:ea typeface="Cambria Math"/>
                                          <a:cs typeface="Courier New" panose="02070309020205020404" pitchFamily="49" charset="0"/>
                                          <a:sym typeface="Symbol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altLang="de-DE" sz="1800" b="0" i="1" smtClean="0">
                                          <a:latin typeface="Cambria Math"/>
                                          <a:ea typeface="Cambria Math"/>
                                          <a:cs typeface="Courier New" panose="02070309020205020404" pitchFamily="49" charset="0"/>
                                          <a:sym typeface="Symbol"/>
                                        </a:rPr>
                                        <m:t>𝑥</m:t>
                                      </m:r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de-DE" altLang="de-DE" sz="1800" b="0" i="1" smtClean="0">
                                              <a:latin typeface="Cambria Math"/>
                                              <a:ea typeface="Cambria Math"/>
                                              <a:cs typeface="Courier New" panose="02070309020205020404" pitchFamily="49" charset="0"/>
                                              <a:sym typeface="Symbol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de-DE" altLang="de-DE" sz="1800" b="0" i="1" smtClean="0">
                                              <a:latin typeface="Cambria Math"/>
                                              <a:ea typeface="Cambria Math"/>
                                              <a:cs typeface="Courier New" panose="02070309020205020404" pitchFamily="49" charset="0"/>
                                              <a:sym typeface="Symbol"/>
                                            </a:rPr>
                                            <m:t>𝑚</m:t>
                                          </m:r>
                                        </m:e>
                                      </m:d>
                                    </m:e>
                                  </m:d>
                                  <m:r>
                                    <a:rPr lang="de-DE" altLang="de-DE" sz="1800" i="1">
                                      <a:latin typeface="Cambria Math"/>
                                      <a:ea typeface="Cambria Math"/>
                                      <a:cs typeface="Courier New" panose="02070309020205020404" pitchFamily="49" charset="0"/>
                                      <a:sym typeface="Symbol"/>
                                    </a:rPr>
                                    <m:t>:</m:t>
                                  </m:r>
                                  <m:r>
                                    <a:rPr lang="de-DE" altLang="de-DE" sz="1800" i="1">
                                      <a:latin typeface="Cambria Math"/>
                                      <a:ea typeface="Cambria Math"/>
                                      <a:cs typeface="Courier New" panose="02070309020205020404" pitchFamily="49" charset="0"/>
                                      <a:sym typeface="Symbol"/>
                                    </a:rPr>
                                    <m:t>𝜃</m:t>
                                  </m:r>
                                </m:e>
                              </m:d>
                            </m:e>
                          </m:nary>
                        </m:e>
                      </m:d>
                    </m:oMath>
                  </m:oMathPara>
                </a14:m>
                <a:endParaRPr lang="de-DE" altLang="de-DE" sz="1800" dirty="0" smtClean="0">
                  <a:ea typeface="Cambria Math"/>
                  <a:cs typeface="Courier New" panose="02070309020205020404" pitchFamily="49" charset="0"/>
                  <a:sym typeface="Symbol"/>
                </a:endParaRP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endParaRPr lang="de-DE" altLang="de-DE" sz="1800" dirty="0">
                  <a:ea typeface="Cambria Math"/>
                  <a:cs typeface="Courier New" panose="02070309020205020404" pitchFamily="49" charset="0"/>
                  <a:sym typeface="Symbol"/>
                </a:endParaRP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That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is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,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the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likelihood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decomposes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into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2 separate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terms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,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one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for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each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variable.</a:t>
                </a: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endParaRPr lang="de-DE" altLang="de-DE" sz="1800" dirty="0">
                  <a:ea typeface="Cambria Math"/>
                  <a:cs typeface="Courier New" panose="02070309020205020404" pitchFamily="49" charset="0"/>
                  <a:sym typeface="Symbol"/>
                </a:endParaRP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Each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of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these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terms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is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a </a:t>
                </a:r>
                <a:r>
                  <a:rPr lang="de-DE" altLang="de-DE" sz="1800" b="1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local</a:t>
                </a:r>
                <a:r>
                  <a:rPr lang="de-DE" altLang="de-DE" sz="1800" b="1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b="1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likelihood</a:t>
                </a:r>
                <a:r>
                  <a:rPr lang="de-DE" altLang="de-DE" sz="1800" b="1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b="1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function</a:t>
                </a:r>
                <a:r>
                  <a:rPr lang="de-DE" altLang="de-DE" sz="1800" b="1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that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measures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how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well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the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variable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is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predicted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given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its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parents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.</a:t>
                </a: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endParaRPr lang="de-DE" altLang="de-DE" sz="1800" dirty="0">
                  <a:ea typeface="Cambria Math"/>
                  <a:cs typeface="Courier New" panose="02070309020205020404" pitchFamily="49" charset="0"/>
                  <a:sym typeface="Symbol"/>
                </a:endParaRP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Each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term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depends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only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on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the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parameters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for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that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variable‘s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CPD.</a:t>
                </a: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endParaRPr lang="de-DE" altLang="de-DE" sz="1800" dirty="0">
                  <a:ea typeface="Cambria Math"/>
                  <a:cs typeface="Courier New" panose="02070309020205020404" pitchFamily="49" charset="0"/>
                  <a:sym typeface="Symbol"/>
                </a:endParaRP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The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first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term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, </a:t>
                </a:r>
                <a14:m>
                  <m:oMath xmlns:m="http://schemas.openxmlformats.org/officeDocument/2006/math">
                    <m:nary>
                      <m:naryPr>
                        <m:chr m:val="∏"/>
                        <m:supHide m:val="on"/>
                        <m:ctrlPr>
                          <a:rPr lang="de-DE" altLang="de-DE" sz="1800" i="1">
                            <a:latin typeface="Cambria Math"/>
                            <a:ea typeface="Cambria Math"/>
                            <a:cs typeface="Courier New" panose="02070309020205020404" pitchFamily="49" charset="0"/>
                            <a:sym typeface="Symbol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de-DE" altLang="de-DE" sz="1800" i="1">
                            <a:latin typeface="Cambria Math"/>
                            <a:ea typeface="Cambria Math"/>
                            <a:cs typeface="Courier New" panose="02070309020205020404" pitchFamily="49" charset="0"/>
                            <a:sym typeface="Symbol"/>
                          </a:rPr>
                          <m:t>𝑚</m:t>
                        </m:r>
                      </m:sub>
                      <m:sup/>
                      <m:e>
                        <m:r>
                          <a:rPr lang="de-DE" altLang="de-DE" sz="1800" i="1">
                            <a:latin typeface="Cambria Math"/>
                            <a:ea typeface="Cambria Math"/>
                            <a:cs typeface="Courier New" panose="02070309020205020404" pitchFamily="49" charset="0"/>
                            <a:sym typeface="Symbol"/>
                          </a:rPr>
                          <m:t>𝑃</m:t>
                        </m:r>
                        <m:d>
                          <m:dPr>
                            <m:ctrlPr>
                              <a:rPr lang="de-DE" altLang="de-DE" sz="1800" i="1">
                                <a:latin typeface="Cambria Math"/>
                                <a:ea typeface="Cambria Math"/>
                                <a:cs typeface="Courier New" panose="02070309020205020404" pitchFamily="49" charset="0"/>
                                <a:sym typeface="Symbol"/>
                              </a:rPr>
                            </m:ctrlPr>
                          </m:dPr>
                          <m:e>
                            <m:r>
                              <a:rPr lang="de-DE" altLang="de-DE" sz="1800" i="1">
                                <a:latin typeface="Cambria Math"/>
                                <a:ea typeface="Cambria Math"/>
                                <a:cs typeface="Courier New" panose="02070309020205020404" pitchFamily="49" charset="0"/>
                                <a:sym typeface="Symbol"/>
                              </a:rPr>
                              <m:t>𝑥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de-DE" altLang="de-DE" sz="1800" i="1">
                                    <a:latin typeface="Cambria Math"/>
                                    <a:ea typeface="Cambria Math"/>
                                    <a:cs typeface="Courier New" panose="02070309020205020404" pitchFamily="49" charset="0"/>
                                    <a:sym typeface="Symbol"/>
                                  </a:rPr>
                                </m:ctrlPr>
                              </m:dPr>
                              <m:e>
                                <m:r>
                                  <a:rPr lang="de-DE" altLang="de-DE" sz="1800" i="1">
                                    <a:latin typeface="Cambria Math"/>
                                    <a:ea typeface="Cambria Math"/>
                                    <a:cs typeface="Courier New" panose="02070309020205020404" pitchFamily="49" charset="0"/>
                                    <a:sym typeface="Symbol"/>
                                  </a:rPr>
                                  <m:t>𝑚</m:t>
                                </m:r>
                              </m:e>
                            </m:d>
                            <m:r>
                              <a:rPr lang="de-DE" altLang="de-DE" sz="1800" i="1">
                                <a:latin typeface="Cambria Math"/>
                                <a:ea typeface="Cambria Math"/>
                                <a:cs typeface="Courier New" panose="02070309020205020404" pitchFamily="49" charset="0"/>
                                <a:sym typeface="Symbol"/>
                              </a:rPr>
                              <m:t>:</m:t>
                            </m:r>
                            <m:sSub>
                              <m:sSubPr>
                                <m:ctrlPr>
                                  <a:rPr lang="de-DE" altLang="de-DE" sz="1800" i="1" smtClean="0">
                                    <a:latin typeface="Cambria Math"/>
                                    <a:ea typeface="Cambria Math"/>
                                    <a:cs typeface="Courier New" panose="02070309020205020404" pitchFamily="49" charset="0"/>
                                    <a:sym typeface="Symbol"/>
                                  </a:rPr>
                                </m:ctrlPr>
                              </m:sSubPr>
                              <m:e>
                                <m:r>
                                  <a:rPr lang="de-DE" altLang="de-DE" sz="1800" i="1" smtClean="0">
                                    <a:latin typeface="Cambria Math"/>
                                    <a:ea typeface="Cambria Math"/>
                                    <a:cs typeface="Courier New" panose="02070309020205020404" pitchFamily="49" charset="0"/>
                                    <a:sym typeface="Symbol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de-DE" altLang="de-DE" sz="1800" b="0" i="1" smtClean="0">
                                    <a:latin typeface="Cambria Math"/>
                                    <a:ea typeface="Cambria Math"/>
                                    <a:cs typeface="Courier New" panose="02070309020205020404" pitchFamily="49" charset="0"/>
                                    <a:sym typeface="Symbol"/>
                                  </a:rPr>
                                  <m:t>𝑋</m:t>
                                </m:r>
                              </m:sub>
                            </m:sSub>
                          </m:e>
                        </m:d>
                        <m:r>
                          <a:rPr lang="de-DE" altLang="de-DE" sz="1800" b="0" i="1" smtClean="0">
                            <a:latin typeface="Cambria Math"/>
                            <a:ea typeface="Cambria Math"/>
                            <a:cs typeface="Courier New" panose="02070309020205020404" pitchFamily="49" charset="0"/>
                            <a:sym typeface="Symbol"/>
                          </a:rPr>
                          <m:t> </m:t>
                        </m:r>
                      </m:e>
                    </m:nary>
                  </m:oMath>
                </a14:m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is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identical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to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the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multinomial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distribution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we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discussed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earlier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.</a:t>
                </a:r>
                <a:endParaRPr lang="de-DE" altLang="de-DE" sz="1800" dirty="0">
                  <a:ea typeface="Cambria Math"/>
                  <a:cs typeface="Courier New" panose="02070309020205020404" pitchFamily="49" charset="0"/>
                  <a:sym typeface="Symbol"/>
                </a:endParaRPr>
              </a:p>
            </p:txBody>
          </p:sp>
        </mc:Choice>
        <mc:Fallback xmlns="">
          <p:sp>
            <p:nvSpPr>
              <p:cNvPr id="15364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850" y="658813"/>
                <a:ext cx="8568630" cy="4632487"/>
              </a:xfrm>
              <a:prstGeom prst="rect">
                <a:avLst/>
              </a:prstGeom>
              <a:blipFill rotWithShape="1">
                <a:blip r:embed="rId2"/>
                <a:stretch>
                  <a:fillRect l="-569" b="-631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365" name="Foliennummernplatzhalt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000" smtClean="0"/>
          </a:p>
          <a:p>
            <a:pPr eaLnBrk="1" hangingPunct="1">
              <a:spcBef>
                <a:spcPct val="0"/>
              </a:spcBef>
              <a:buFontTx/>
              <a:buNone/>
            </a:pPr>
            <a:fld id="{EEB7C0C7-0BC8-439A-A025-5C7AB155327E}" type="slidenum">
              <a:rPr lang="de-DE" altLang="de-DE" sz="1000" smtClean="0"/>
              <a:pPr eaLnBrk="1" hangingPunct="1">
                <a:spcBef>
                  <a:spcPct val="0"/>
                </a:spcBef>
                <a:buFontTx/>
                <a:buNone/>
              </a:pPr>
              <a:t>21</a:t>
            </a:fld>
            <a:endParaRPr lang="de-DE" altLang="de-DE" sz="1000" smtClean="0"/>
          </a:p>
        </p:txBody>
      </p:sp>
      <p:sp>
        <p:nvSpPr>
          <p:cNvPr id="15366" name="Datumsplatzhalter 6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000" dirty="0" smtClean="0"/>
              <a:t>SS 2014 - </a:t>
            </a:r>
            <a:r>
              <a:rPr lang="de-DE" altLang="de-DE" sz="1000" dirty="0" err="1" smtClean="0"/>
              <a:t>lecture</a:t>
            </a:r>
            <a:r>
              <a:rPr lang="de-DE" altLang="de-DE" sz="1000" dirty="0" smtClean="0"/>
              <a:t> 9</a:t>
            </a:r>
          </a:p>
        </p:txBody>
      </p:sp>
      <p:sp>
        <p:nvSpPr>
          <p:cNvPr id="15367" name="Fußzeilenplatzhalter 7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000" smtClean="0"/>
              <a:t>Mathematics of Biological Networks</a:t>
            </a:r>
          </a:p>
        </p:txBody>
      </p:sp>
    </p:spTree>
    <p:extLst>
      <p:ext uri="{BB962C8B-B14F-4D97-AF65-F5344CB8AC3E}">
        <p14:creationId xmlns:p14="http://schemas.microsoft.com/office/powerpoint/2010/main" val="423876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5" y="188913"/>
            <a:ext cx="8928992" cy="360362"/>
          </a:xfrm>
        </p:spPr>
        <p:txBody>
          <a:bodyPr/>
          <a:lstStyle/>
          <a:p>
            <a:pPr eaLnBrk="1" hangingPunct="1"/>
            <a:r>
              <a:rPr lang="de-DE" altLang="de-DE" dirty="0" smtClean="0">
                <a:ea typeface="ＭＳ Ｐゴシック" pitchFamily="34" charset="-128"/>
              </a:rPr>
              <a:t>MLE </a:t>
            </a:r>
            <a:r>
              <a:rPr lang="de-DE" altLang="de-DE" dirty="0" err="1" smtClean="0">
                <a:ea typeface="ＭＳ Ｐゴシック" pitchFamily="34" charset="-128"/>
              </a:rPr>
              <a:t>for</a:t>
            </a:r>
            <a:r>
              <a:rPr lang="de-DE" altLang="de-DE" dirty="0" smtClean="0">
                <a:ea typeface="ＭＳ Ｐゴシック" pitchFamily="34" charset="-128"/>
              </a:rPr>
              <a:t> </a:t>
            </a:r>
            <a:r>
              <a:rPr lang="de-DE" altLang="de-DE" dirty="0" err="1" smtClean="0">
                <a:ea typeface="ＭＳ Ｐゴシック" pitchFamily="34" charset="-128"/>
              </a:rPr>
              <a:t>Bayesian</a:t>
            </a:r>
            <a:r>
              <a:rPr lang="de-DE" altLang="de-DE" dirty="0" smtClean="0">
                <a:ea typeface="ＭＳ Ｐゴシック" pitchFamily="34" charset="-128"/>
              </a:rPr>
              <a:t> </a:t>
            </a:r>
            <a:r>
              <a:rPr lang="de-DE" altLang="de-DE" dirty="0" err="1" smtClean="0">
                <a:ea typeface="ＭＳ Ｐゴシック" pitchFamily="34" charset="-128"/>
              </a:rPr>
              <a:t>networks</a:t>
            </a:r>
            <a:endParaRPr lang="en-GB" altLang="de-DE" dirty="0" smtClean="0">
              <a:ea typeface="ＭＳ Ｐゴシック" pitchFamily="34" charset="-128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610600" cy="762000"/>
          </a:xfrm>
        </p:spPr>
        <p:txBody>
          <a:bodyPr/>
          <a:lstStyle/>
          <a:p>
            <a:pPr marL="0" indent="0" eaLnBrk="1" hangingPunct="1">
              <a:lnSpc>
                <a:spcPct val="120000"/>
              </a:lnSpc>
              <a:buFontTx/>
              <a:buNone/>
            </a:pPr>
            <a:r>
              <a:rPr lang="de-DE" altLang="de-DE" sz="1800" smtClean="0">
                <a:ea typeface="ＭＳ Ｐゴシック" pitchFamily="34" charset="-128"/>
                <a:sym typeface="Symbol" pitchFamily="18" charset="2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4" name="Text Box 4"/>
              <p:cNvSpPr txBox="1">
                <a:spLocks noChangeArrowheads="1"/>
              </p:cNvSpPr>
              <p:nvPr/>
            </p:nvSpPr>
            <p:spPr bwMode="auto">
              <a:xfrm>
                <a:off x="323850" y="658813"/>
                <a:ext cx="8568630" cy="45989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The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second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term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can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be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decomposed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further</a:t>
                </a:r>
                <a:endParaRPr lang="de-DE" altLang="de-DE" sz="1800" dirty="0" smtClean="0">
                  <a:ea typeface="Cambria Math"/>
                  <a:cs typeface="Courier New" panose="02070309020205020404" pitchFamily="49" charset="0"/>
                  <a:sym typeface="Symbol"/>
                </a:endParaRP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∏"/>
                          <m:supHide m:val="on"/>
                          <m:ctrlPr>
                            <a:rPr lang="de-DE" altLang="de-DE" sz="1800" i="1">
                              <a:latin typeface="Cambria Math"/>
                              <a:ea typeface="Cambria Math"/>
                              <a:cs typeface="Courier New" panose="02070309020205020404" pitchFamily="49" charset="0"/>
                              <a:sym typeface="Symbol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de-DE" altLang="de-DE" sz="1800" i="1">
                              <a:latin typeface="Cambria Math"/>
                              <a:ea typeface="Cambria Math"/>
                              <a:cs typeface="Courier New" panose="02070309020205020404" pitchFamily="49" charset="0"/>
                              <a:sym typeface="Symbol"/>
                            </a:rPr>
                            <m:t>𝑚</m:t>
                          </m:r>
                        </m:sub>
                        <m:sup/>
                        <m:e>
                          <m:r>
                            <a:rPr lang="de-DE" altLang="de-DE" sz="1800" i="1">
                              <a:latin typeface="Cambria Math"/>
                              <a:ea typeface="Cambria Math"/>
                              <a:cs typeface="Courier New" panose="02070309020205020404" pitchFamily="49" charset="0"/>
                              <a:sym typeface="Symbol"/>
                            </a:rPr>
                            <m:t>𝑃</m:t>
                          </m:r>
                          <m:d>
                            <m:dPr>
                              <m:ctrlPr>
                                <a:rPr lang="de-DE" altLang="de-DE" sz="1800" i="1">
                                  <a:latin typeface="Cambria Math"/>
                                  <a:ea typeface="Cambria Math"/>
                                  <a:cs typeface="Courier New" panose="02070309020205020404" pitchFamily="49" charset="0"/>
                                  <a:sym typeface="Symbol"/>
                                </a:rPr>
                              </m:ctrlPr>
                            </m:dPr>
                            <m:e>
                              <m:r>
                                <a:rPr lang="de-DE" altLang="de-DE" sz="1800" i="1">
                                  <a:latin typeface="Cambria Math"/>
                                  <a:ea typeface="Cambria Math"/>
                                  <a:cs typeface="Courier New" panose="02070309020205020404" pitchFamily="49" charset="0"/>
                                  <a:sym typeface="Symbol"/>
                                </a:rPr>
                                <m:t>𝑦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de-DE" altLang="de-DE" sz="1800" i="1">
                                      <a:latin typeface="Cambria Math"/>
                                      <a:ea typeface="Cambria Math"/>
                                      <a:cs typeface="Courier New" panose="02070309020205020404" pitchFamily="49" charset="0"/>
                                      <a:sym typeface="Symbol"/>
                                    </a:rPr>
                                  </m:ctrlPr>
                                </m:dPr>
                                <m:e>
                                  <m:r>
                                    <a:rPr lang="de-DE" altLang="de-DE" sz="1800" i="1">
                                      <a:latin typeface="Cambria Math"/>
                                      <a:ea typeface="Cambria Math"/>
                                      <a:cs typeface="Courier New" panose="02070309020205020404" pitchFamily="49" charset="0"/>
                                      <a:sym typeface="Symbol"/>
                                    </a:rPr>
                                    <m:t>𝑚</m:t>
                                  </m:r>
                                </m:e>
                              </m:d>
                              <m:d>
                                <m:dPr>
                                  <m:begChr m:val="|"/>
                                  <m:endChr m:val=""/>
                                  <m:ctrlPr>
                                    <a:rPr lang="de-DE" altLang="de-DE" sz="1800" i="1">
                                      <a:latin typeface="Cambria Math"/>
                                      <a:ea typeface="Cambria Math"/>
                                      <a:cs typeface="Courier New" panose="02070309020205020404" pitchFamily="49" charset="0"/>
                                      <a:sym typeface="Symbol"/>
                                    </a:rPr>
                                  </m:ctrlPr>
                                </m:dPr>
                                <m:e>
                                  <m:r>
                                    <a:rPr lang="de-DE" altLang="de-DE" sz="1800" i="1">
                                      <a:latin typeface="Cambria Math"/>
                                      <a:ea typeface="Cambria Math"/>
                                      <a:cs typeface="Courier New" panose="02070309020205020404" pitchFamily="49" charset="0"/>
                                      <a:sym typeface="Symbol"/>
                                    </a:rPr>
                                    <m:t>𝑥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de-DE" altLang="de-DE" sz="1800" i="1">
                                          <a:latin typeface="Cambria Math"/>
                                          <a:ea typeface="Cambria Math"/>
                                          <a:cs typeface="Courier New" panose="02070309020205020404" pitchFamily="49" charset="0"/>
                                          <a:sym typeface="Symbol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altLang="de-DE" sz="1800" i="1">
                                          <a:latin typeface="Cambria Math"/>
                                          <a:ea typeface="Cambria Math"/>
                                          <a:cs typeface="Courier New" panose="02070309020205020404" pitchFamily="49" charset="0"/>
                                          <a:sym typeface="Symbol"/>
                                        </a:rPr>
                                        <m:t>𝑚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de-DE" altLang="de-DE" sz="1800" i="1">
                                  <a:latin typeface="Cambria Math"/>
                                  <a:ea typeface="Cambria Math"/>
                                  <a:cs typeface="Courier New" panose="02070309020205020404" pitchFamily="49" charset="0"/>
                                  <a:sym typeface="Symbol"/>
                                </a:rPr>
                                <m:t>:</m:t>
                              </m:r>
                              <m:r>
                                <a:rPr lang="de-DE" altLang="de-DE" sz="1800" i="1">
                                  <a:latin typeface="Cambria Math"/>
                                  <a:ea typeface="Cambria Math"/>
                                  <a:cs typeface="Courier New" panose="02070309020205020404" pitchFamily="49" charset="0"/>
                                  <a:sym typeface="Symbol"/>
                                </a:rPr>
                                <m:t>𝜃</m:t>
                              </m:r>
                            </m:e>
                          </m:d>
                          <m:r>
                            <a:rPr lang="de-DE" altLang="de-DE" sz="1800" b="0" i="1" smtClean="0">
                              <a:latin typeface="Cambria Math"/>
                              <a:ea typeface="Cambria Math"/>
                              <a:cs typeface="Courier New" panose="02070309020205020404" pitchFamily="49" charset="0"/>
                              <a:sym typeface="Symbol"/>
                            </a:rPr>
                            <m:t>=   </m:t>
                          </m:r>
                        </m:e>
                      </m:nary>
                    </m:oMath>
                  </m:oMathPara>
                </a14:m>
                <a:endParaRPr lang="de-DE" altLang="de-DE" sz="1800" i="1" dirty="0" smtClean="0">
                  <a:latin typeface="Cambria Math"/>
                  <a:ea typeface="Cambria Math"/>
                  <a:cs typeface="Courier New" panose="02070309020205020404" pitchFamily="49" charset="0"/>
                  <a:sym typeface="Symbol"/>
                </a:endParaRP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de-DE" sz="1800" b="0" i="1" smtClean="0">
                          <a:latin typeface="Cambria Math"/>
                          <a:ea typeface="Cambria Math"/>
                          <a:cs typeface="Courier New" panose="02070309020205020404" pitchFamily="49" charset="0"/>
                          <a:sym typeface="Symbol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de-DE" altLang="de-DE" sz="1800" i="1">
                              <a:latin typeface="Cambria Math"/>
                              <a:ea typeface="Cambria Math"/>
                              <a:cs typeface="Courier New" panose="02070309020205020404" pitchFamily="49" charset="0"/>
                              <a:sym typeface="Symbol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de-DE" altLang="de-DE" sz="1800" i="1">
                              <a:latin typeface="Cambria Math"/>
                              <a:ea typeface="Cambria Math"/>
                              <a:cs typeface="Courier New" panose="02070309020205020404" pitchFamily="49" charset="0"/>
                              <a:sym typeface="Symbol"/>
                            </a:rPr>
                            <m:t>𝑚</m:t>
                          </m:r>
                          <m:r>
                            <a:rPr lang="de-DE" altLang="de-DE" sz="1800" i="1">
                              <a:latin typeface="Cambria Math"/>
                              <a:ea typeface="Cambria Math"/>
                              <a:cs typeface="Courier New" panose="02070309020205020404" pitchFamily="49" charset="0"/>
                              <a:sym typeface="Symbol"/>
                            </a:rPr>
                            <m:t>:</m:t>
                          </m:r>
                          <m:r>
                            <a:rPr lang="de-DE" altLang="de-DE" sz="1800" i="1">
                              <a:latin typeface="Cambria Math"/>
                              <a:ea typeface="Cambria Math"/>
                              <a:cs typeface="Courier New" panose="02070309020205020404" pitchFamily="49" charset="0"/>
                              <a:sym typeface="Symbol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de-DE" altLang="de-DE" sz="1800" i="1">
                                  <a:latin typeface="Cambria Math"/>
                                  <a:ea typeface="Cambria Math"/>
                                  <a:cs typeface="Courier New" panose="02070309020205020404" pitchFamily="49" charset="0"/>
                                  <a:sym typeface="Symbol"/>
                                </a:rPr>
                              </m:ctrlPr>
                            </m:dPr>
                            <m:e>
                              <m:r>
                                <a:rPr lang="de-DE" altLang="de-DE" sz="1800" i="1">
                                  <a:latin typeface="Cambria Math"/>
                                  <a:ea typeface="Cambria Math"/>
                                  <a:cs typeface="Courier New" panose="02070309020205020404" pitchFamily="49" charset="0"/>
                                  <a:sym typeface="Symbol"/>
                                </a:rPr>
                                <m:t>𝑚</m:t>
                              </m:r>
                            </m:e>
                          </m:d>
                          <m:r>
                            <m:rPr>
                              <m:brk m:alnAt="7"/>
                            </m:rPr>
                            <a:rPr lang="de-DE" altLang="de-DE" sz="1800" i="1">
                              <a:latin typeface="Cambria Math"/>
                              <a:ea typeface="Cambria Math"/>
                              <a:cs typeface="Courier New" panose="02070309020205020404" pitchFamily="49" charset="0"/>
                              <a:sym typeface="Symbol"/>
                            </a:rPr>
                            <m:t>=</m:t>
                          </m:r>
                          <m:sSup>
                            <m:sSupPr>
                              <m:ctrlPr>
                                <a:rPr lang="de-DE" altLang="de-DE" sz="1800" i="1">
                                  <a:latin typeface="Cambria Math"/>
                                  <a:ea typeface="Cambria Math"/>
                                  <a:cs typeface="Courier New" panose="02070309020205020404" pitchFamily="49" charset="0"/>
                                  <a:sym typeface="Symbol"/>
                                </a:rPr>
                              </m:ctrlPr>
                            </m:sSupPr>
                            <m:e>
                              <m:r>
                                <a:rPr lang="de-DE" altLang="de-DE" sz="1800" i="1">
                                  <a:latin typeface="Cambria Math"/>
                                  <a:ea typeface="Cambria Math"/>
                                  <a:cs typeface="Courier New" panose="02070309020205020404" pitchFamily="49" charset="0"/>
                                  <a:sym typeface="Symbol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de-DE" altLang="de-DE" sz="1800" i="1">
                                  <a:latin typeface="Cambria Math"/>
                                  <a:ea typeface="Cambria Math"/>
                                  <a:cs typeface="Courier New" panose="02070309020205020404" pitchFamily="49" charset="0"/>
                                  <a:sym typeface="Symbol"/>
                                </a:rPr>
                                <m:t>0</m:t>
                              </m:r>
                            </m:sup>
                          </m:sSup>
                        </m:sub>
                        <m:sup/>
                        <m:e>
                          <m:r>
                            <a:rPr lang="de-DE" altLang="de-DE" sz="1800" i="1">
                              <a:latin typeface="Cambria Math"/>
                              <a:ea typeface="Cambria Math"/>
                              <a:cs typeface="Courier New" panose="02070309020205020404" pitchFamily="49" charset="0"/>
                              <a:sym typeface="Symbol"/>
                            </a:rPr>
                            <m:t>𝑃</m:t>
                          </m:r>
                          <m:d>
                            <m:dPr>
                              <m:ctrlPr>
                                <a:rPr lang="de-DE" altLang="de-DE" sz="1800" i="1">
                                  <a:latin typeface="Cambria Math"/>
                                  <a:ea typeface="Cambria Math"/>
                                  <a:cs typeface="Courier New" panose="02070309020205020404" pitchFamily="49" charset="0"/>
                                  <a:sym typeface="Symbol"/>
                                </a:rPr>
                              </m:ctrlPr>
                            </m:dPr>
                            <m:e>
                              <m:r>
                                <a:rPr lang="de-DE" altLang="de-DE" sz="1800" i="1">
                                  <a:latin typeface="Cambria Math"/>
                                  <a:ea typeface="Cambria Math"/>
                                  <a:cs typeface="Courier New" panose="02070309020205020404" pitchFamily="49" charset="0"/>
                                  <a:sym typeface="Symbol"/>
                                </a:rPr>
                                <m:t>𝑦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de-DE" altLang="de-DE" sz="1800" i="1">
                                      <a:latin typeface="Cambria Math"/>
                                      <a:ea typeface="Cambria Math"/>
                                      <a:cs typeface="Courier New" panose="02070309020205020404" pitchFamily="49" charset="0"/>
                                      <a:sym typeface="Symbol"/>
                                    </a:rPr>
                                  </m:ctrlPr>
                                </m:dPr>
                                <m:e>
                                  <m:r>
                                    <a:rPr lang="de-DE" altLang="de-DE" sz="1800" i="1">
                                      <a:latin typeface="Cambria Math"/>
                                      <a:ea typeface="Cambria Math"/>
                                      <a:cs typeface="Courier New" panose="02070309020205020404" pitchFamily="49" charset="0"/>
                                      <a:sym typeface="Symbol"/>
                                    </a:rPr>
                                    <m:t>𝑚</m:t>
                                  </m:r>
                                </m:e>
                              </m:d>
                              <m:d>
                                <m:dPr>
                                  <m:begChr m:val="|"/>
                                  <m:endChr m:val=""/>
                                  <m:ctrlPr>
                                    <a:rPr lang="de-DE" altLang="de-DE" sz="1800" i="1">
                                      <a:latin typeface="Cambria Math"/>
                                      <a:ea typeface="Cambria Math"/>
                                      <a:cs typeface="Courier New" panose="02070309020205020404" pitchFamily="49" charset="0"/>
                                      <a:sym typeface="Symbol"/>
                                    </a:rPr>
                                  </m:ctrlPr>
                                </m:dPr>
                                <m:e>
                                  <m:r>
                                    <a:rPr lang="de-DE" altLang="de-DE" sz="1800" i="1">
                                      <a:latin typeface="Cambria Math"/>
                                      <a:ea typeface="Cambria Math"/>
                                      <a:cs typeface="Courier New" panose="02070309020205020404" pitchFamily="49" charset="0"/>
                                      <a:sym typeface="Symbol"/>
                                    </a:rPr>
                                    <m:t>𝑥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de-DE" altLang="de-DE" sz="1800" i="1">
                                          <a:latin typeface="Cambria Math"/>
                                          <a:ea typeface="Cambria Math"/>
                                          <a:cs typeface="Courier New" panose="02070309020205020404" pitchFamily="49" charset="0"/>
                                          <a:sym typeface="Symbol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altLang="de-DE" sz="1800" i="1">
                                          <a:latin typeface="Cambria Math"/>
                                          <a:ea typeface="Cambria Math"/>
                                          <a:cs typeface="Courier New" panose="02070309020205020404" pitchFamily="49" charset="0"/>
                                          <a:sym typeface="Symbol"/>
                                        </a:rPr>
                                        <m:t>𝑚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de-DE" altLang="de-DE" sz="1800" i="1">
                                  <a:latin typeface="Cambria Math"/>
                                  <a:ea typeface="Cambria Math"/>
                                  <a:cs typeface="Courier New" panose="02070309020205020404" pitchFamily="49" charset="0"/>
                                  <a:sym typeface="Symbol"/>
                                </a:rPr>
                                <m:t>:</m:t>
                              </m:r>
                              <m:sSub>
                                <m:sSubPr>
                                  <m:ctrlPr>
                                    <a:rPr lang="de-DE" altLang="de-DE" sz="1800" i="1">
                                      <a:latin typeface="Cambria Math"/>
                                      <a:ea typeface="Cambria Math"/>
                                      <a:cs typeface="Courier New" panose="02070309020205020404" pitchFamily="49" charset="0"/>
                                      <a:sym typeface="Symbol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de-DE" sz="1800" i="1">
                                      <a:latin typeface="Cambria Math"/>
                                      <a:ea typeface="Cambria Math"/>
                                      <a:cs typeface="Courier New" panose="02070309020205020404" pitchFamily="49" charset="0"/>
                                      <a:sym typeface="Symbol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de-DE" altLang="de-DE" sz="1800" i="1">
                                      <a:latin typeface="Cambria Math"/>
                                      <a:ea typeface="Cambria Math"/>
                                      <a:cs typeface="Courier New" panose="02070309020205020404" pitchFamily="49" charset="0"/>
                                      <a:sym typeface="Symbol"/>
                                    </a:rPr>
                                    <m:t>𝑌</m:t>
                                  </m:r>
                                  <m:d>
                                    <m:dPr>
                                      <m:begChr m:val="|"/>
                                      <m:endChr m:val=""/>
                                      <m:ctrlPr>
                                        <a:rPr lang="de-DE" altLang="de-DE" sz="1800" i="1">
                                          <a:latin typeface="Cambria Math"/>
                                          <a:ea typeface="Cambria Math"/>
                                          <a:cs typeface="Courier New" panose="02070309020205020404" pitchFamily="49" charset="0"/>
                                          <a:sym typeface="Symbol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altLang="de-DE" sz="1800" i="1">
                                          <a:latin typeface="Cambria Math"/>
                                          <a:ea typeface="Cambria Math"/>
                                          <a:cs typeface="Courier New" panose="02070309020205020404" pitchFamily="49" charset="0"/>
                                          <a:sym typeface="Symbol"/>
                                        </a:rPr>
                                        <m:t>𝑋</m:t>
                                      </m:r>
                                    </m:e>
                                  </m:d>
                                </m:sub>
                              </m:sSub>
                            </m:e>
                          </m:d>
                          <m:r>
                            <a:rPr lang="de-DE" altLang="de-DE" sz="1800" i="1" smtClean="0">
                              <a:latin typeface="Cambria Math"/>
                              <a:ea typeface="Cambria Math"/>
                              <a:cs typeface="Courier New" panose="02070309020205020404" pitchFamily="49" charset="0"/>
                              <a:sym typeface="Symbol"/>
                            </a:rPr>
                            <m:t>∙</m:t>
                          </m:r>
                        </m:e>
                      </m:nary>
                      <m:nary>
                        <m:naryPr>
                          <m:chr m:val="∏"/>
                          <m:supHide m:val="on"/>
                          <m:ctrlPr>
                            <a:rPr lang="de-DE" altLang="de-DE" sz="1800" i="1">
                              <a:latin typeface="Cambria Math"/>
                              <a:ea typeface="Cambria Math"/>
                              <a:cs typeface="Courier New" panose="02070309020205020404" pitchFamily="49" charset="0"/>
                              <a:sym typeface="Symbol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de-DE" altLang="de-DE" sz="1800" i="1">
                              <a:latin typeface="Cambria Math"/>
                              <a:ea typeface="Cambria Math"/>
                              <a:cs typeface="Courier New" panose="02070309020205020404" pitchFamily="49" charset="0"/>
                              <a:sym typeface="Symbol"/>
                            </a:rPr>
                            <m:t>𝑚</m:t>
                          </m:r>
                          <m:r>
                            <a:rPr lang="de-DE" altLang="de-DE" sz="1800" i="1">
                              <a:latin typeface="Cambria Math"/>
                              <a:ea typeface="Cambria Math"/>
                              <a:cs typeface="Courier New" panose="02070309020205020404" pitchFamily="49" charset="0"/>
                              <a:sym typeface="Symbol"/>
                            </a:rPr>
                            <m:t>:</m:t>
                          </m:r>
                          <m:r>
                            <a:rPr lang="de-DE" altLang="de-DE" sz="1800" i="1">
                              <a:latin typeface="Cambria Math"/>
                              <a:ea typeface="Cambria Math"/>
                              <a:cs typeface="Courier New" panose="02070309020205020404" pitchFamily="49" charset="0"/>
                              <a:sym typeface="Symbol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de-DE" altLang="de-DE" sz="1800" i="1">
                                  <a:latin typeface="Cambria Math"/>
                                  <a:ea typeface="Cambria Math"/>
                                  <a:cs typeface="Courier New" panose="02070309020205020404" pitchFamily="49" charset="0"/>
                                  <a:sym typeface="Symbol"/>
                                </a:rPr>
                              </m:ctrlPr>
                            </m:dPr>
                            <m:e>
                              <m:r>
                                <a:rPr lang="de-DE" altLang="de-DE" sz="1800" i="1">
                                  <a:latin typeface="Cambria Math"/>
                                  <a:ea typeface="Cambria Math"/>
                                  <a:cs typeface="Courier New" panose="02070309020205020404" pitchFamily="49" charset="0"/>
                                  <a:sym typeface="Symbol"/>
                                </a:rPr>
                                <m:t>𝑚</m:t>
                              </m:r>
                            </m:e>
                          </m:d>
                          <m:r>
                            <m:rPr>
                              <m:brk m:alnAt="7"/>
                            </m:rPr>
                            <a:rPr lang="de-DE" altLang="de-DE" sz="1800" i="1">
                              <a:latin typeface="Cambria Math"/>
                              <a:ea typeface="Cambria Math"/>
                              <a:cs typeface="Courier New" panose="02070309020205020404" pitchFamily="49" charset="0"/>
                              <a:sym typeface="Symbol"/>
                            </a:rPr>
                            <m:t>=</m:t>
                          </m:r>
                          <m:sSup>
                            <m:sSupPr>
                              <m:ctrlPr>
                                <a:rPr lang="de-DE" altLang="de-DE" sz="1800" i="1">
                                  <a:latin typeface="Cambria Math"/>
                                  <a:ea typeface="Cambria Math"/>
                                  <a:cs typeface="Courier New" panose="02070309020205020404" pitchFamily="49" charset="0"/>
                                  <a:sym typeface="Symbol"/>
                                </a:rPr>
                              </m:ctrlPr>
                            </m:sSupPr>
                            <m:e>
                              <m:r>
                                <a:rPr lang="de-DE" altLang="de-DE" sz="1800" i="1">
                                  <a:latin typeface="Cambria Math"/>
                                  <a:ea typeface="Cambria Math"/>
                                  <a:cs typeface="Courier New" panose="02070309020205020404" pitchFamily="49" charset="0"/>
                                  <a:sym typeface="Symbol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de-DE" altLang="de-DE" sz="1800" b="0" i="1" smtClean="0">
                                  <a:latin typeface="Cambria Math"/>
                                  <a:ea typeface="Cambria Math"/>
                                  <a:cs typeface="Courier New" panose="02070309020205020404" pitchFamily="49" charset="0"/>
                                  <a:sym typeface="Symbol"/>
                                </a:rPr>
                                <m:t>1</m:t>
                              </m:r>
                            </m:sup>
                          </m:sSup>
                        </m:sub>
                        <m:sup/>
                        <m:e>
                          <m:r>
                            <a:rPr lang="de-DE" altLang="de-DE" sz="1800" i="1">
                              <a:latin typeface="Cambria Math"/>
                              <a:ea typeface="Cambria Math"/>
                              <a:cs typeface="Courier New" panose="02070309020205020404" pitchFamily="49" charset="0"/>
                              <a:sym typeface="Symbol"/>
                            </a:rPr>
                            <m:t>𝑃</m:t>
                          </m:r>
                          <m:d>
                            <m:dPr>
                              <m:ctrlPr>
                                <a:rPr lang="de-DE" altLang="de-DE" sz="1800" i="1">
                                  <a:latin typeface="Cambria Math"/>
                                  <a:ea typeface="Cambria Math"/>
                                  <a:cs typeface="Courier New" panose="02070309020205020404" pitchFamily="49" charset="0"/>
                                  <a:sym typeface="Symbol"/>
                                </a:rPr>
                              </m:ctrlPr>
                            </m:dPr>
                            <m:e>
                              <m:r>
                                <a:rPr lang="de-DE" altLang="de-DE" sz="1800" i="1">
                                  <a:latin typeface="Cambria Math"/>
                                  <a:ea typeface="Cambria Math"/>
                                  <a:cs typeface="Courier New" panose="02070309020205020404" pitchFamily="49" charset="0"/>
                                  <a:sym typeface="Symbol"/>
                                </a:rPr>
                                <m:t>𝑦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de-DE" altLang="de-DE" sz="1800" i="1">
                                      <a:latin typeface="Cambria Math"/>
                                      <a:ea typeface="Cambria Math"/>
                                      <a:cs typeface="Courier New" panose="02070309020205020404" pitchFamily="49" charset="0"/>
                                      <a:sym typeface="Symbol"/>
                                    </a:rPr>
                                  </m:ctrlPr>
                                </m:dPr>
                                <m:e>
                                  <m:r>
                                    <a:rPr lang="de-DE" altLang="de-DE" sz="1800" i="1">
                                      <a:latin typeface="Cambria Math"/>
                                      <a:ea typeface="Cambria Math"/>
                                      <a:cs typeface="Courier New" panose="02070309020205020404" pitchFamily="49" charset="0"/>
                                      <a:sym typeface="Symbol"/>
                                    </a:rPr>
                                    <m:t>𝑚</m:t>
                                  </m:r>
                                </m:e>
                              </m:d>
                              <m:d>
                                <m:dPr>
                                  <m:begChr m:val="|"/>
                                  <m:endChr m:val=""/>
                                  <m:ctrlPr>
                                    <a:rPr lang="de-DE" altLang="de-DE" sz="1800" i="1">
                                      <a:latin typeface="Cambria Math"/>
                                      <a:ea typeface="Cambria Math"/>
                                      <a:cs typeface="Courier New" panose="02070309020205020404" pitchFamily="49" charset="0"/>
                                      <a:sym typeface="Symbol"/>
                                    </a:rPr>
                                  </m:ctrlPr>
                                </m:dPr>
                                <m:e>
                                  <m:r>
                                    <a:rPr lang="de-DE" altLang="de-DE" sz="1800" i="1">
                                      <a:latin typeface="Cambria Math"/>
                                      <a:ea typeface="Cambria Math"/>
                                      <a:cs typeface="Courier New" panose="02070309020205020404" pitchFamily="49" charset="0"/>
                                      <a:sym typeface="Symbol"/>
                                    </a:rPr>
                                    <m:t>𝑥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de-DE" altLang="de-DE" sz="1800" i="1">
                                          <a:latin typeface="Cambria Math"/>
                                          <a:ea typeface="Cambria Math"/>
                                          <a:cs typeface="Courier New" panose="02070309020205020404" pitchFamily="49" charset="0"/>
                                          <a:sym typeface="Symbol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altLang="de-DE" sz="1800" i="1">
                                          <a:latin typeface="Cambria Math"/>
                                          <a:ea typeface="Cambria Math"/>
                                          <a:cs typeface="Courier New" panose="02070309020205020404" pitchFamily="49" charset="0"/>
                                          <a:sym typeface="Symbol"/>
                                        </a:rPr>
                                        <m:t>𝑚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de-DE" altLang="de-DE" sz="1800" i="1">
                                  <a:latin typeface="Cambria Math"/>
                                  <a:ea typeface="Cambria Math"/>
                                  <a:cs typeface="Courier New" panose="02070309020205020404" pitchFamily="49" charset="0"/>
                                  <a:sym typeface="Symbol"/>
                                </a:rPr>
                                <m:t>:</m:t>
                              </m:r>
                              <m:sSub>
                                <m:sSubPr>
                                  <m:ctrlPr>
                                    <a:rPr lang="de-DE" altLang="de-DE" sz="1800" i="1">
                                      <a:latin typeface="Cambria Math"/>
                                      <a:ea typeface="Cambria Math"/>
                                      <a:cs typeface="Courier New" panose="02070309020205020404" pitchFamily="49" charset="0"/>
                                      <a:sym typeface="Symbol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de-DE" sz="1800" i="1">
                                      <a:latin typeface="Cambria Math"/>
                                      <a:ea typeface="Cambria Math"/>
                                      <a:cs typeface="Courier New" panose="02070309020205020404" pitchFamily="49" charset="0"/>
                                      <a:sym typeface="Symbol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de-DE" altLang="de-DE" sz="1800" i="1">
                                      <a:latin typeface="Cambria Math"/>
                                      <a:ea typeface="Cambria Math"/>
                                      <a:cs typeface="Courier New" panose="02070309020205020404" pitchFamily="49" charset="0"/>
                                      <a:sym typeface="Symbol"/>
                                    </a:rPr>
                                    <m:t>𝑌</m:t>
                                  </m:r>
                                  <m:d>
                                    <m:dPr>
                                      <m:begChr m:val="|"/>
                                      <m:endChr m:val=""/>
                                      <m:ctrlPr>
                                        <a:rPr lang="de-DE" altLang="de-DE" sz="1800" i="1">
                                          <a:latin typeface="Cambria Math"/>
                                          <a:ea typeface="Cambria Math"/>
                                          <a:cs typeface="Courier New" panose="02070309020205020404" pitchFamily="49" charset="0"/>
                                          <a:sym typeface="Symbol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altLang="de-DE" sz="1800" i="1">
                                          <a:latin typeface="Cambria Math"/>
                                          <a:ea typeface="Cambria Math"/>
                                          <a:cs typeface="Courier New" panose="02070309020205020404" pitchFamily="49" charset="0"/>
                                          <a:sym typeface="Symbol"/>
                                        </a:rPr>
                                        <m:t>𝑋</m:t>
                                      </m:r>
                                    </m:e>
                                  </m:d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de-DE" altLang="de-DE" sz="1800" i="1" dirty="0" smtClean="0">
                  <a:latin typeface="Cambria Math"/>
                  <a:ea typeface="Cambria Math"/>
                  <a:cs typeface="Courier New" panose="02070309020205020404" pitchFamily="49" charset="0"/>
                  <a:sym typeface="Symbol"/>
                </a:endParaRP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de-DE" sz="1800" b="0" i="1" smtClean="0">
                          <a:latin typeface="Cambria Math"/>
                          <a:ea typeface="Cambria Math"/>
                          <a:cs typeface="Courier New" panose="02070309020205020404" pitchFamily="49" charset="0"/>
                          <a:sym typeface="Symbol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de-DE" altLang="de-DE" sz="1800" i="1">
                              <a:latin typeface="Cambria Math"/>
                              <a:ea typeface="Cambria Math"/>
                              <a:cs typeface="Courier New" panose="02070309020205020404" pitchFamily="49" charset="0"/>
                              <a:sym typeface="Symbol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de-DE" altLang="de-DE" sz="1800" i="1">
                              <a:latin typeface="Cambria Math"/>
                              <a:ea typeface="Cambria Math"/>
                              <a:cs typeface="Courier New" panose="02070309020205020404" pitchFamily="49" charset="0"/>
                              <a:sym typeface="Symbol"/>
                            </a:rPr>
                            <m:t>𝑚</m:t>
                          </m:r>
                          <m:r>
                            <a:rPr lang="de-DE" altLang="de-DE" sz="1800" i="1">
                              <a:latin typeface="Cambria Math"/>
                              <a:ea typeface="Cambria Math"/>
                              <a:cs typeface="Courier New" panose="02070309020205020404" pitchFamily="49" charset="0"/>
                              <a:sym typeface="Symbol"/>
                            </a:rPr>
                            <m:t>:</m:t>
                          </m:r>
                          <m:r>
                            <a:rPr lang="de-DE" altLang="de-DE" sz="1800" i="1">
                              <a:latin typeface="Cambria Math"/>
                              <a:ea typeface="Cambria Math"/>
                              <a:cs typeface="Courier New" panose="02070309020205020404" pitchFamily="49" charset="0"/>
                              <a:sym typeface="Symbol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de-DE" altLang="de-DE" sz="1800" i="1">
                                  <a:latin typeface="Cambria Math"/>
                                  <a:ea typeface="Cambria Math"/>
                                  <a:cs typeface="Courier New" panose="02070309020205020404" pitchFamily="49" charset="0"/>
                                  <a:sym typeface="Symbol"/>
                                </a:rPr>
                              </m:ctrlPr>
                            </m:dPr>
                            <m:e>
                              <m:r>
                                <a:rPr lang="de-DE" altLang="de-DE" sz="1800" i="1">
                                  <a:latin typeface="Cambria Math"/>
                                  <a:ea typeface="Cambria Math"/>
                                  <a:cs typeface="Courier New" panose="02070309020205020404" pitchFamily="49" charset="0"/>
                                  <a:sym typeface="Symbol"/>
                                </a:rPr>
                                <m:t>𝑚</m:t>
                              </m:r>
                            </m:e>
                          </m:d>
                          <m:r>
                            <m:rPr>
                              <m:brk m:alnAt="7"/>
                            </m:rPr>
                            <a:rPr lang="de-DE" altLang="de-DE" sz="1800" i="1">
                              <a:latin typeface="Cambria Math"/>
                              <a:ea typeface="Cambria Math"/>
                              <a:cs typeface="Courier New" panose="02070309020205020404" pitchFamily="49" charset="0"/>
                              <a:sym typeface="Symbol"/>
                            </a:rPr>
                            <m:t>=</m:t>
                          </m:r>
                          <m:sSup>
                            <m:sSupPr>
                              <m:ctrlPr>
                                <a:rPr lang="de-DE" altLang="de-DE" sz="1800" i="1">
                                  <a:latin typeface="Cambria Math"/>
                                  <a:ea typeface="Cambria Math"/>
                                  <a:cs typeface="Courier New" panose="02070309020205020404" pitchFamily="49" charset="0"/>
                                  <a:sym typeface="Symbol"/>
                                </a:rPr>
                              </m:ctrlPr>
                            </m:sSupPr>
                            <m:e>
                              <m:r>
                                <a:rPr lang="de-DE" altLang="de-DE" sz="1800" i="1">
                                  <a:latin typeface="Cambria Math"/>
                                  <a:ea typeface="Cambria Math"/>
                                  <a:cs typeface="Courier New" panose="02070309020205020404" pitchFamily="49" charset="0"/>
                                  <a:sym typeface="Symbol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de-DE" altLang="de-DE" sz="1800" i="1">
                                  <a:latin typeface="Cambria Math"/>
                                  <a:ea typeface="Cambria Math"/>
                                  <a:cs typeface="Courier New" panose="02070309020205020404" pitchFamily="49" charset="0"/>
                                  <a:sym typeface="Symbol"/>
                                </a:rPr>
                                <m:t>0</m:t>
                              </m:r>
                            </m:sup>
                          </m:sSup>
                        </m:sub>
                        <m:sup/>
                        <m:e>
                          <m:r>
                            <a:rPr lang="de-DE" altLang="de-DE" sz="1800" i="1">
                              <a:latin typeface="Cambria Math"/>
                              <a:ea typeface="Cambria Math"/>
                              <a:cs typeface="Courier New" panose="02070309020205020404" pitchFamily="49" charset="0"/>
                              <a:sym typeface="Symbol"/>
                            </a:rPr>
                            <m:t>𝑃</m:t>
                          </m:r>
                          <m:d>
                            <m:dPr>
                              <m:ctrlPr>
                                <a:rPr lang="de-DE" altLang="de-DE" sz="1800" i="1">
                                  <a:latin typeface="Cambria Math"/>
                                  <a:ea typeface="Cambria Math"/>
                                  <a:cs typeface="Courier New" panose="02070309020205020404" pitchFamily="49" charset="0"/>
                                  <a:sym typeface="Symbol"/>
                                </a:rPr>
                              </m:ctrlPr>
                            </m:dPr>
                            <m:e>
                              <m:r>
                                <a:rPr lang="de-DE" altLang="de-DE" sz="1800" i="1">
                                  <a:latin typeface="Cambria Math"/>
                                  <a:ea typeface="Cambria Math"/>
                                  <a:cs typeface="Courier New" panose="02070309020205020404" pitchFamily="49" charset="0"/>
                                  <a:sym typeface="Symbol"/>
                                </a:rPr>
                                <m:t>𝑦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de-DE" altLang="de-DE" sz="1800" i="1">
                                      <a:latin typeface="Cambria Math"/>
                                      <a:ea typeface="Cambria Math"/>
                                      <a:cs typeface="Courier New" panose="02070309020205020404" pitchFamily="49" charset="0"/>
                                      <a:sym typeface="Symbol"/>
                                    </a:rPr>
                                  </m:ctrlPr>
                                </m:dPr>
                                <m:e>
                                  <m:r>
                                    <a:rPr lang="de-DE" altLang="de-DE" sz="1800" i="1">
                                      <a:latin typeface="Cambria Math"/>
                                      <a:ea typeface="Cambria Math"/>
                                      <a:cs typeface="Courier New" panose="02070309020205020404" pitchFamily="49" charset="0"/>
                                      <a:sym typeface="Symbol"/>
                                    </a:rPr>
                                    <m:t>𝑚</m:t>
                                  </m:r>
                                </m:e>
                              </m:d>
                              <m:d>
                                <m:dPr>
                                  <m:begChr m:val="|"/>
                                  <m:endChr m:val=""/>
                                  <m:ctrlPr>
                                    <a:rPr lang="de-DE" altLang="de-DE" sz="1800" i="1">
                                      <a:latin typeface="Cambria Math"/>
                                      <a:ea typeface="Cambria Math"/>
                                      <a:cs typeface="Courier New" panose="02070309020205020404" pitchFamily="49" charset="0"/>
                                      <a:sym typeface="Symbol"/>
                                    </a:rPr>
                                  </m:ctrlPr>
                                </m:dPr>
                                <m:e>
                                  <m:r>
                                    <a:rPr lang="de-DE" altLang="de-DE" sz="1800" i="1">
                                      <a:latin typeface="Cambria Math"/>
                                      <a:ea typeface="Cambria Math"/>
                                      <a:cs typeface="Courier New" panose="02070309020205020404" pitchFamily="49" charset="0"/>
                                      <a:sym typeface="Symbol"/>
                                    </a:rPr>
                                    <m:t>𝑥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de-DE" altLang="de-DE" sz="1800" i="1">
                                          <a:latin typeface="Cambria Math"/>
                                          <a:ea typeface="Cambria Math"/>
                                          <a:cs typeface="Courier New" panose="02070309020205020404" pitchFamily="49" charset="0"/>
                                          <a:sym typeface="Symbol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altLang="de-DE" sz="1800" i="1">
                                          <a:latin typeface="Cambria Math"/>
                                          <a:ea typeface="Cambria Math"/>
                                          <a:cs typeface="Courier New" panose="02070309020205020404" pitchFamily="49" charset="0"/>
                                          <a:sym typeface="Symbol"/>
                                        </a:rPr>
                                        <m:t>𝑚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de-DE" altLang="de-DE" sz="1800" i="1">
                                  <a:latin typeface="Cambria Math"/>
                                  <a:ea typeface="Cambria Math"/>
                                  <a:cs typeface="Courier New" panose="02070309020205020404" pitchFamily="49" charset="0"/>
                                  <a:sym typeface="Symbol"/>
                                </a:rPr>
                                <m:t>:</m:t>
                              </m:r>
                              <m:sSub>
                                <m:sSubPr>
                                  <m:ctrlPr>
                                    <a:rPr lang="de-DE" altLang="de-DE" sz="1800" i="1">
                                      <a:latin typeface="Cambria Math"/>
                                      <a:ea typeface="Cambria Math"/>
                                      <a:cs typeface="Courier New" panose="02070309020205020404" pitchFamily="49" charset="0"/>
                                      <a:sym typeface="Symbol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de-DE" sz="1800" i="1">
                                      <a:latin typeface="Cambria Math"/>
                                      <a:ea typeface="Cambria Math"/>
                                      <a:cs typeface="Courier New" panose="02070309020205020404" pitchFamily="49" charset="0"/>
                                      <a:sym typeface="Symbol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de-DE" altLang="de-DE" sz="1800" i="1">
                                      <a:latin typeface="Cambria Math"/>
                                      <a:ea typeface="Cambria Math"/>
                                      <a:cs typeface="Courier New" panose="02070309020205020404" pitchFamily="49" charset="0"/>
                                      <a:sym typeface="Symbol"/>
                                    </a:rPr>
                                    <m:t>𝑌</m:t>
                                  </m:r>
                                  <m:d>
                                    <m:dPr>
                                      <m:begChr m:val="|"/>
                                      <m:endChr m:val=""/>
                                      <m:ctrlPr>
                                        <a:rPr lang="de-DE" altLang="de-DE" sz="1800" i="1" smtClean="0">
                                          <a:latin typeface="Cambria Math"/>
                                          <a:ea typeface="Cambria Math"/>
                                          <a:cs typeface="Courier New" panose="02070309020205020404" pitchFamily="49" charset="0"/>
                                          <a:sym typeface="Symbol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de-DE" altLang="de-DE" sz="1800" i="1" smtClean="0">
                                              <a:latin typeface="Cambria Math"/>
                                              <a:ea typeface="Cambria Math"/>
                                              <a:cs typeface="Courier New" panose="02070309020205020404" pitchFamily="49" charset="0"/>
                                              <a:sym typeface="Symbol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de-DE" altLang="de-DE" sz="1800" b="0" i="1" smtClean="0">
                                              <a:latin typeface="Cambria Math"/>
                                              <a:ea typeface="Cambria Math"/>
                                              <a:cs typeface="Courier New" panose="02070309020205020404" pitchFamily="49" charset="0"/>
                                              <a:sym typeface="Symbol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de-DE" altLang="de-DE" sz="1800" b="0" i="1" smtClean="0">
                                              <a:latin typeface="Cambria Math"/>
                                              <a:ea typeface="Cambria Math"/>
                                              <a:cs typeface="Courier New" panose="02070309020205020404" pitchFamily="49" charset="0"/>
                                              <a:sym typeface="Symbol"/>
                                            </a:rPr>
                                            <m:t>0</m:t>
                                          </m:r>
                                        </m:sup>
                                      </m:sSup>
                                    </m:e>
                                  </m:d>
                                </m:sub>
                              </m:sSub>
                            </m:e>
                          </m:d>
                          <m:r>
                            <a:rPr lang="de-DE" altLang="de-DE" sz="1800" i="1">
                              <a:latin typeface="Cambria Math"/>
                              <a:ea typeface="Cambria Math"/>
                              <a:cs typeface="Courier New" panose="02070309020205020404" pitchFamily="49" charset="0"/>
                              <a:sym typeface="Symbol"/>
                            </a:rPr>
                            <m:t>∙</m:t>
                          </m:r>
                        </m:e>
                      </m:nary>
                      <m:nary>
                        <m:naryPr>
                          <m:chr m:val="∏"/>
                          <m:supHide m:val="on"/>
                          <m:ctrlPr>
                            <a:rPr lang="de-DE" altLang="de-DE" sz="1800" i="1">
                              <a:latin typeface="Cambria Math"/>
                              <a:ea typeface="Cambria Math"/>
                              <a:cs typeface="Courier New" panose="02070309020205020404" pitchFamily="49" charset="0"/>
                              <a:sym typeface="Symbol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de-DE" altLang="de-DE" sz="1800" i="1">
                              <a:latin typeface="Cambria Math"/>
                              <a:ea typeface="Cambria Math"/>
                              <a:cs typeface="Courier New" panose="02070309020205020404" pitchFamily="49" charset="0"/>
                              <a:sym typeface="Symbol"/>
                            </a:rPr>
                            <m:t>𝑚</m:t>
                          </m:r>
                          <m:r>
                            <a:rPr lang="de-DE" altLang="de-DE" sz="1800" i="1">
                              <a:latin typeface="Cambria Math"/>
                              <a:ea typeface="Cambria Math"/>
                              <a:cs typeface="Courier New" panose="02070309020205020404" pitchFamily="49" charset="0"/>
                              <a:sym typeface="Symbol"/>
                            </a:rPr>
                            <m:t>:</m:t>
                          </m:r>
                          <m:r>
                            <a:rPr lang="de-DE" altLang="de-DE" sz="1800" i="1">
                              <a:latin typeface="Cambria Math"/>
                              <a:ea typeface="Cambria Math"/>
                              <a:cs typeface="Courier New" panose="02070309020205020404" pitchFamily="49" charset="0"/>
                              <a:sym typeface="Symbol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de-DE" altLang="de-DE" sz="1800" i="1">
                                  <a:latin typeface="Cambria Math"/>
                                  <a:ea typeface="Cambria Math"/>
                                  <a:cs typeface="Courier New" panose="02070309020205020404" pitchFamily="49" charset="0"/>
                                  <a:sym typeface="Symbol"/>
                                </a:rPr>
                              </m:ctrlPr>
                            </m:dPr>
                            <m:e>
                              <m:r>
                                <a:rPr lang="de-DE" altLang="de-DE" sz="1800" i="1">
                                  <a:latin typeface="Cambria Math"/>
                                  <a:ea typeface="Cambria Math"/>
                                  <a:cs typeface="Courier New" panose="02070309020205020404" pitchFamily="49" charset="0"/>
                                  <a:sym typeface="Symbol"/>
                                </a:rPr>
                                <m:t>𝑚</m:t>
                              </m:r>
                            </m:e>
                          </m:d>
                          <m:r>
                            <m:rPr>
                              <m:brk m:alnAt="7"/>
                            </m:rPr>
                            <a:rPr lang="de-DE" altLang="de-DE" sz="1800" i="1">
                              <a:latin typeface="Cambria Math"/>
                              <a:ea typeface="Cambria Math"/>
                              <a:cs typeface="Courier New" panose="02070309020205020404" pitchFamily="49" charset="0"/>
                              <a:sym typeface="Symbol"/>
                            </a:rPr>
                            <m:t>=</m:t>
                          </m:r>
                          <m:sSup>
                            <m:sSupPr>
                              <m:ctrlPr>
                                <a:rPr lang="de-DE" altLang="de-DE" sz="1800" i="1">
                                  <a:latin typeface="Cambria Math"/>
                                  <a:ea typeface="Cambria Math"/>
                                  <a:cs typeface="Courier New" panose="02070309020205020404" pitchFamily="49" charset="0"/>
                                  <a:sym typeface="Symbol"/>
                                </a:rPr>
                              </m:ctrlPr>
                            </m:sSupPr>
                            <m:e>
                              <m:r>
                                <a:rPr lang="de-DE" altLang="de-DE" sz="1800" i="1">
                                  <a:latin typeface="Cambria Math"/>
                                  <a:ea typeface="Cambria Math"/>
                                  <a:cs typeface="Courier New" panose="02070309020205020404" pitchFamily="49" charset="0"/>
                                  <a:sym typeface="Symbol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de-DE" altLang="de-DE" sz="1800" i="1">
                                  <a:latin typeface="Cambria Math"/>
                                  <a:ea typeface="Cambria Math"/>
                                  <a:cs typeface="Courier New" panose="02070309020205020404" pitchFamily="49" charset="0"/>
                                  <a:sym typeface="Symbol"/>
                                </a:rPr>
                                <m:t>1</m:t>
                              </m:r>
                            </m:sup>
                          </m:sSup>
                        </m:sub>
                        <m:sup/>
                        <m:e>
                          <m:r>
                            <a:rPr lang="de-DE" altLang="de-DE" sz="1800" i="1">
                              <a:latin typeface="Cambria Math"/>
                              <a:ea typeface="Cambria Math"/>
                              <a:cs typeface="Courier New" panose="02070309020205020404" pitchFamily="49" charset="0"/>
                              <a:sym typeface="Symbol"/>
                            </a:rPr>
                            <m:t>𝑃</m:t>
                          </m:r>
                          <m:d>
                            <m:dPr>
                              <m:ctrlPr>
                                <a:rPr lang="de-DE" altLang="de-DE" sz="1800" i="1">
                                  <a:latin typeface="Cambria Math"/>
                                  <a:ea typeface="Cambria Math"/>
                                  <a:cs typeface="Courier New" panose="02070309020205020404" pitchFamily="49" charset="0"/>
                                  <a:sym typeface="Symbol"/>
                                </a:rPr>
                              </m:ctrlPr>
                            </m:dPr>
                            <m:e>
                              <m:r>
                                <a:rPr lang="de-DE" altLang="de-DE" sz="1800" i="1">
                                  <a:latin typeface="Cambria Math"/>
                                  <a:ea typeface="Cambria Math"/>
                                  <a:cs typeface="Courier New" panose="02070309020205020404" pitchFamily="49" charset="0"/>
                                  <a:sym typeface="Symbol"/>
                                </a:rPr>
                                <m:t>𝑦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de-DE" altLang="de-DE" sz="1800" i="1">
                                      <a:latin typeface="Cambria Math"/>
                                      <a:ea typeface="Cambria Math"/>
                                      <a:cs typeface="Courier New" panose="02070309020205020404" pitchFamily="49" charset="0"/>
                                      <a:sym typeface="Symbol"/>
                                    </a:rPr>
                                  </m:ctrlPr>
                                </m:dPr>
                                <m:e>
                                  <m:r>
                                    <a:rPr lang="de-DE" altLang="de-DE" sz="1800" i="1">
                                      <a:latin typeface="Cambria Math"/>
                                      <a:ea typeface="Cambria Math"/>
                                      <a:cs typeface="Courier New" panose="02070309020205020404" pitchFamily="49" charset="0"/>
                                      <a:sym typeface="Symbol"/>
                                    </a:rPr>
                                    <m:t>𝑚</m:t>
                                  </m:r>
                                </m:e>
                              </m:d>
                              <m:d>
                                <m:dPr>
                                  <m:begChr m:val="|"/>
                                  <m:endChr m:val=""/>
                                  <m:ctrlPr>
                                    <a:rPr lang="de-DE" altLang="de-DE" sz="1800" i="1">
                                      <a:latin typeface="Cambria Math"/>
                                      <a:ea typeface="Cambria Math"/>
                                      <a:cs typeface="Courier New" panose="02070309020205020404" pitchFamily="49" charset="0"/>
                                      <a:sym typeface="Symbol"/>
                                    </a:rPr>
                                  </m:ctrlPr>
                                </m:dPr>
                                <m:e>
                                  <m:r>
                                    <a:rPr lang="de-DE" altLang="de-DE" sz="1800" i="1">
                                      <a:latin typeface="Cambria Math"/>
                                      <a:ea typeface="Cambria Math"/>
                                      <a:cs typeface="Courier New" panose="02070309020205020404" pitchFamily="49" charset="0"/>
                                      <a:sym typeface="Symbol"/>
                                    </a:rPr>
                                    <m:t>𝑥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de-DE" altLang="de-DE" sz="1800" i="1">
                                          <a:latin typeface="Cambria Math"/>
                                          <a:ea typeface="Cambria Math"/>
                                          <a:cs typeface="Courier New" panose="02070309020205020404" pitchFamily="49" charset="0"/>
                                          <a:sym typeface="Symbol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altLang="de-DE" sz="1800" i="1">
                                          <a:latin typeface="Cambria Math"/>
                                          <a:ea typeface="Cambria Math"/>
                                          <a:cs typeface="Courier New" panose="02070309020205020404" pitchFamily="49" charset="0"/>
                                          <a:sym typeface="Symbol"/>
                                        </a:rPr>
                                        <m:t>𝑚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de-DE" altLang="de-DE" sz="1800" i="1">
                                  <a:latin typeface="Cambria Math"/>
                                  <a:ea typeface="Cambria Math"/>
                                  <a:cs typeface="Courier New" panose="02070309020205020404" pitchFamily="49" charset="0"/>
                                  <a:sym typeface="Symbol"/>
                                </a:rPr>
                                <m:t>:</m:t>
                              </m:r>
                              <m:sSub>
                                <m:sSubPr>
                                  <m:ctrlPr>
                                    <a:rPr lang="de-DE" altLang="de-DE" sz="1800" i="1">
                                      <a:latin typeface="Cambria Math"/>
                                      <a:ea typeface="Cambria Math"/>
                                      <a:cs typeface="Courier New" panose="02070309020205020404" pitchFamily="49" charset="0"/>
                                      <a:sym typeface="Symbol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de-DE" sz="1800" i="1">
                                      <a:latin typeface="Cambria Math"/>
                                      <a:ea typeface="Cambria Math"/>
                                      <a:cs typeface="Courier New" panose="02070309020205020404" pitchFamily="49" charset="0"/>
                                      <a:sym typeface="Symbol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de-DE" altLang="de-DE" sz="1800" i="1">
                                      <a:latin typeface="Cambria Math"/>
                                      <a:ea typeface="Cambria Math"/>
                                      <a:cs typeface="Courier New" panose="02070309020205020404" pitchFamily="49" charset="0"/>
                                      <a:sym typeface="Symbol"/>
                                    </a:rPr>
                                    <m:t>𝑌</m:t>
                                  </m:r>
                                  <m:d>
                                    <m:dPr>
                                      <m:begChr m:val="|"/>
                                      <m:endChr m:val=""/>
                                      <m:ctrlPr>
                                        <a:rPr lang="de-DE" altLang="de-DE" sz="1800" i="1">
                                          <a:latin typeface="Cambria Math"/>
                                          <a:ea typeface="Cambria Math"/>
                                          <a:cs typeface="Courier New" panose="02070309020205020404" pitchFamily="49" charset="0"/>
                                          <a:sym typeface="Symbol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de-DE" altLang="de-DE" sz="1800" i="1" smtClean="0">
                                              <a:latin typeface="Cambria Math"/>
                                              <a:ea typeface="Cambria Math"/>
                                              <a:cs typeface="Courier New" panose="02070309020205020404" pitchFamily="49" charset="0"/>
                                              <a:sym typeface="Symbol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de-DE" altLang="de-DE" sz="1800" b="0" i="1" smtClean="0">
                                              <a:latin typeface="Cambria Math"/>
                                              <a:ea typeface="Cambria Math"/>
                                              <a:cs typeface="Courier New" panose="02070309020205020404" pitchFamily="49" charset="0"/>
                                              <a:sym typeface="Symbol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de-DE" altLang="de-DE" sz="1800" b="0" i="1" smtClean="0">
                                              <a:latin typeface="Cambria Math"/>
                                              <a:ea typeface="Cambria Math"/>
                                              <a:cs typeface="Courier New" panose="02070309020205020404" pitchFamily="49" charset="0"/>
                                              <a:sym typeface="Symbol"/>
                                            </a:rPr>
                                            <m:t>1</m:t>
                                          </m:r>
                                        </m:sup>
                                      </m:sSup>
                                    </m:e>
                                  </m:d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de-DE" altLang="de-DE" sz="1800" dirty="0" smtClean="0">
                  <a:ea typeface="Cambria Math"/>
                  <a:cs typeface="Courier New" panose="02070309020205020404" pitchFamily="49" charset="0"/>
                  <a:sym typeface="Symbol"/>
                </a:endParaRP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endParaRPr lang="de-DE" altLang="de-DE" sz="1800" dirty="0">
                  <a:ea typeface="Cambria Math"/>
                  <a:cs typeface="Courier New" panose="02070309020205020404" pitchFamily="49" charset="0"/>
                  <a:sym typeface="Symbol"/>
                </a:endParaRP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Thus, in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this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example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,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the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likelihood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function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decomposes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into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a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product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of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terms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,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one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for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each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group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of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parameters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in .</a:t>
                </a: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endParaRPr lang="de-DE" altLang="de-DE" sz="1800" dirty="0">
                  <a:ea typeface="Cambria Math"/>
                  <a:cs typeface="Courier New" panose="02070309020205020404" pitchFamily="49" charset="0"/>
                  <a:sym typeface="Symbol"/>
                </a:endParaRP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This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property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is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called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the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b="1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decomposability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of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the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likelihood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function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.</a:t>
                </a:r>
                <a:endParaRPr lang="de-DE" altLang="de-DE" sz="1800" dirty="0">
                  <a:ea typeface="Cambria Math"/>
                  <a:cs typeface="Courier New" panose="02070309020205020404" pitchFamily="49" charset="0"/>
                  <a:sym typeface="Symbol"/>
                </a:endParaRPr>
              </a:p>
            </p:txBody>
          </p:sp>
        </mc:Choice>
        <mc:Fallback xmlns="">
          <p:sp>
            <p:nvSpPr>
              <p:cNvPr id="15364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850" y="658813"/>
                <a:ext cx="8568630" cy="4598951"/>
              </a:xfrm>
              <a:prstGeom prst="rect">
                <a:avLst/>
              </a:prstGeom>
              <a:blipFill rotWithShape="1">
                <a:blip r:embed="rId2"/>
                <a:stretch>
                  <a:fillRect l="-569" b="-66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365" name="Foliennummernplatzhalt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000" smtClean="0"/>
          </a:p>
          <a:p>
            <a:pPr eaLnBrk="1" hangingPunct="1">
              <a:spcBef>
                <a:spcPct val="0"/>
              </a:spcBef>
              <a:buFontTx/>
              <a:buNone/>
            </a:pPr>
            <a:fld id="{EEB7C0C7-0BC8-439A-A025-5C7AB155327E}" type="slidenum">
              <a:rPr lang="de-DE" altLang="de-DE" sz="1000" smtClean="0"/>
              <a:pPr eaLnBrk="1" hangingPunct="1">
                <a:spcBef>
                  <a:spcPct val="0"/>
                </a:spcBef>
                <a:buFontTx/>
                <a:buNone/>
              </a:pPr>
              <a:t>22</a:t>
            </a:fld>
            <a:endParaRPr lang="de-DE" altLang="de-DE" sz="1000" smtClean="0"/>
          </a:p>
        </p:txBody>
      </p:sp>
      <p:sp>
        <p:nvSpPr>
          <p:cNvPr id="15366" name="Datumsplatzhalter 6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000" dirty="0" smtClean="0"/>
              <a:t>SS 2014 - </a:t>
            </a:r>
            <a:r>
              <a:rPr lang="de-DE" altLang="de-DE" sz="1000" dirty="0" err="1" smtClean="0"/>
              <a:t>lecture</a:t>
            </a:r>
            <a:r>
              <a:rPr lang="de-DE" altLang="de-DE" sz="1000" dirty="0" smtClean="0"/>
              <a:t> 9</a:t>
            </a:r>
          </a:p>
        </p:txBody>
      </p:sp>
      <p:sp>
        <p:nvSpPr>
          <p:cNvPr id="15367" name="Fußzeilenplatzhalter 7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000" smtClean="0"/>
              <a:t>Mathematics of Biological Networks</a:t>
            </a:r>
          </a:p>
        </p:txBody>
      </p:sp>
    </p:spTree>
    <p:extLst>
      <p:ext uri="{BB962C8B-B14F-4D97-AF65-F5344CB8AC3E}">
        <p14:creationId xmlns:p14="http://schemas.microsoft.com/office/powerpoint/2010/main" val="64922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5" y="188913"/>
            <a:ext cx="8928992" cy="360362"/>
          </a:xfrm>
        </p:spPr>
        <p:txBody>
          <a:bodyPr/>
          <a:lstStyle/>
          <a:p>
            <a:pPr eaLnBrk="1" hangingPunct="1"/>
            <a:r>
              <a:rPr lang="de-DE" altLang="de-DE" dirty="0" smtClean="0">
                <a:ea typeface="ＭＳ Ｐゴシック" pitchFamily="34" charset="-128"/>
              </a:rPr>
              <a:t>MLE </a:t>
            </a:r>
            <a:r>
              <a:rPr lang="de-DE" altLang="de-DE" dirty="0" err="1" smtClean="0">
                <a:ea typeface="ＭＳ Ｐゴシック" pitchFamily="34" charset="-128"/>
              </a:rPr>
              <a:t>for</a:t>
            </a:r>
            <a:r>
              <a:rPr lang="de-DE" altLang="de-DE" dirty="0" smtClean="0">
                <a:ea typeface="ＭＳ Ｐゴシック" pitchFamily="34" charset="-128"/>
              </a:rPr>
              <a:t> </a:t>
            </a:r>
            <a:r>
              <a:rPr lang="de-DE" altLang="de-DE" dirty="0" err="1" smtClean="0">
                <a:ea typeface="ＭＳ Ｐゴシック" pitchFamily="34" charset="-128"/>
              </a:rPr>
              <a:t>Bayesian</a:t>
            </a:r>
            <a:r>
              <a:rPr lang="de-DE" altLang="de-DE" dirty="0" smtClean="0">
                <a:ea typeface="ＭＳ Ｐゴシック" pitchFamily="34" charset="-128"/>
              </a:rPr>
              <a:t> </a:t>
            </a:r>
            <a:r>
              <a:rPr lang="de-DE" altLang="de-DE" dirty="0" err="1" smtClean="0">
                <a:ea typeface="ＭＳ Ｐゴシック" pitchFamily="34" charset="-128"/>
              </a:rPr>
              <a:t>networks</a:t>
            </a:r>
            <a:endParaRPr lang="en-GB" altLang="de-DE" dirty="0" smtClean="0">
              <a:ea typeface="ＭＳ Ｐゴシック" pitchFamily="34" charset="-128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610600" cy="762000"/>
          </a:xfrm>
        </p:spPr>
        <p:txBody>
          <a:bodyPr/>
          <a:lstStyle/>
          <a:p>
            <a:pPr marL="0" indent="0" eaLnBrk="1" hangingPunct="1">
              <a:lnSpc>
                <a:spcPct val="120000"/>
              </a:lnSpc>
              <a:buFontTx/>
              <a:buNone/>
            </a:pPr>
            <a:r>
              <a:rPr lang="de-DE" altLang="de-DE" sz="1800" smtClean="0">
                <a:ea typeface="ＭＳ Ｐゴシック" pitchFamily="34" charset="-128"/>
                <a:sym typeface="Symbol" pitchFamily="18" charset="2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4" name="Text Box 4"/>
              <p:cNvSpPr txBox="1">
                <a:spLocks noChangeArrowheads="1"/>
              </p:cNvSpPr>
              <p:nvPr/>
            </p:nvSpPr>
            <p:spPr bwMode="auto">
              <a:xfrm>
                <a:off x="323850" y="658813"/>
                <a:ext cx="8568630" cy="41038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We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can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do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one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more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simplification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by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using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the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notion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of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sufficient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statistics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.</a:t>
                </a: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endParaRPr lang="de-DE" altLang="de-DE" sz="1800" dirty="0">
                  <a:ea typeface="Cambria Math"/>
                  <a:cs typeface="Courier New" panose="02070309020205020404" pitchFamily="49" charset="0"/>
                  <a:sym typeface="Symbol"/>
                </a:endParaRP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Let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us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consider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one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term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in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this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expression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  </a:t>
                </a:r>
                <a14:m>
                  <m:oMath xmlns:m="http://schemas.openxmlformats.org/officeDocument/2006/math">
                    <m:nary>
                      <m:naryPr>
                        <m:chr m:val="∏"/>
                        <m:supHide m:val="on"/>
                        <m:ctrlPr>
                          <a:rPr lang="de-DE" altLang="de-DE" sz="1800" i="1">
                            <a:latin typeface="Cambria Math"/>
                            <a:ea typeface="Cambria Math"/>
                            <a:cs typeface="Courier New" panose="02070309020205020404" pitchFamily="49" charset="0"/>
                            <a:sym typeface="Symbol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de-DE" altLang="de-DE" sz="1800" i="1">
                            <a:latin typeface="Cambria Math"/>
                            <a:ea typeface="Cambria Math"/>
                            <a:cs typeface="Courier New" panose="02070309020205020404" pitchFamily="49" charset="0"/>
                            <a:sym typeface="Symbol"/>
                          </a:rPr>
                          <m:t>𝑚</m:t>
                        </m:r>
                        <m:r>
                          <a:rPr lang="de-DE" altLang="de-DE" sz="1800" i="1">
                            <a:latin typeface="Cambria Math"/>
                            <a:ea typeface="Cambria Math"/>
                            <a:cs typeface="Courier New" panose="02070309020205020404" pitchFamily="49" charset="0"/>
                            <a:sym typeface="Symbol"/>
                          </a:rPr>
                          <m:t>:</m:t>
                        </m:r>
                        <m:r>
                          <a:rPr lang="de-DE" altLang="de-DE" sz="1800" i="1">
                            <a:latin typeface="Cambria Math"/>
                            <a:ea typeface="Cambria Math"/>
                            <a:cs typeface="Courier New" panose="02070309020205020404" pitchFamily="49" charset="0"/>
                            <a:sym typeface="Symbol"/>
                          </a:rPr>
                          <m:t>𝑥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de-DE" altLang="de-DE" sz="1800" i="1">
                                <a:latin typeface="Cambria Math"/>
                                <a:ea typeface="Cambria Math"/>
                                <a:cs typeface="Courier New" panose="02070309020205020404" pitchFamily="49" charset="0"/>
                                <a:sym typeface="Symbol"/>
                              </a:rPr>
                            </m:ctrlPr>
                          </m:dPr>
                          <m:e>
                            <m:r>
                              <a:rPr lang="de-DE" altLang="de-DE" sz="1800" i="1">
                                <a:latin typeface="Cambria Math"/>
                                <a:ea typeface="Cambria Math"/>
                                <a:cs typeface="Courier New" panose="02070309020205020404" pitchFamily="49" charset="0"/>
                                <a:sym typeface="Symbol"/>
                              </a:rPr>
                              <m:t>𝑚</m:t>
                            </m:r>
                          </m:e>
                        </m:d>
                        <m:r>
                          <m:rPr>
                            <m:brk m:alnAt="7"/>
                          </m:rPr>
                          <a:rPr lang="de-DE" altLang="de-DE" sz="1800" i="1">
                            <a:latin typeface="Cambria Math"/>
                            <a:ea typeface="Cambria Math"/>
                            <a:cs typeface="Courier New" panose="02070309020205020404" pitchFamily="49" charset="0"/>
                            <a:sym typeface="Symbol"/>
                          </a:rPr>
                          <m:t>=</m:t>
                        </m:r>
                        <m:sSup>
                          <m:sSupPr>
                            <m:ctrlPr>
                              <a:rPr lang="de-DE" altLang="de-DE" sz="1800" i="1">
                                <a:latin typeface="Cambria Math"/>
                                <a:ea typeface="Cambria Math"/>
                                <a:cs typeface="Courier New" panose="02070309020205020404" pitchFamily="49" charset="0"/>
                                <a:sym typeface="Symbol"/>
                              </a:rPr>
                            </m:ctrlPr>
                          </m:sSupPr>
                          <m:e>
                            <m:r>
                              <a:rPr lang="de-DE" altLang="de-DE" sz="1800" i="1">
                                <a:latin typeface="Cambria Math"/>
                                <a:ea typeface="Cambria Math"/>
                                <a:cs typeface="Courier New" panose="02070309020205020404" pitchFamily="49" charset="0"/>
                                <a:sym typeface="Symbol"/>
                              </a:rPr>
                              <m:t>𝑥</m:t>
                            </m:r>
                          </m:e>
                          <m:sup>
                            <m:r>
                              <a:rPr lang="de-DE" altLang="de-DE" sz="1800" b="0" i="1" smtClean="0">
                                <a:latin typeface="Cambria Math"/>
                                <a:ea typeface="Cambria Math"/>
                                <a:cs typeface="Courier New" panose="02070309020205020404" pitchFamily="49" charset="0"/>
                                <a:sym typeface="Symbol"/>
                              </a:rPr>
                              <m:t>0</m:t>
                            </m:r>
                          </m:sup>
                        </m:sSup>
                      </m:sub>
                      <m:sup/>
                      <m:e>
                        <m:r>
                          <a:rPr lang="de-DE" altLang="de-DE" sz="1800" i="1">
                            <a:latin typeface="Cambria Math"/>
                            <a:ea typeface="Cambria Math"/>
                            <a:cs typeface="Courier New" panose="02070309020205020404" pitchFamily="49" charset="0"/>
                            <a:sym typeface="Symbol"/>
                          </a:rPr>
                          <m:t>𝑃</m:t>
                        </m:r>
                        <m:d>
                          <m:dPr>
                            <m:ctrlPr>
                              <a:rPr lang="de-DE" altLang="de-DE" sz="1800" i="1">
                                <a:latin typeface="Cambria Math"/>
                                <a:ea typeface="Cambria Math"/>
                                <a:cs typeface="Courier New" panose="02070309020205020404" pitchFamily="49" charset="0"/>
                                <a:sym typeface="Symbol"/>
                              </a:rPr>
                            </m:ctrlPr>
                          </m:dPr>
                          <m:e>
                            <m:r>
                              <a:rPr lang="de-DE" altLang="de-DE" sz="1800" i="1">
                                <a:latin typeface="Cambria Math"/>
                                <a:ea typeface="Cambria Math"/>
                                <a:cs typeface="Courier New" panose="02070309020205020404" pitchFamily="49" charset="0"/>
                                <a:sym typeface="Symbol"/>
                              </a:rPr>
                              <m:t>𝑦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de-DE" altLang="de-DE" sz="1800" i="1">
                                    <a:latin typeface="Cambria Math"/>
                                    <a:ea typeface="Cambria Math"/>
                                    <a:cs typeface="Courier New" panose="02070309020205020404" pitchFamily="49" charset="0"/>
                                    <a:sym typeface="Symbol"/>
                                  </a:rPr>
                                </m:ctrlPr>
                              </m:dPr>
                              <m:e>
                                <m:r>
                                  <a:rPr lang="de-DE" altLang="de-DE" sz="1800" i="1">
                                    <a:latin typeface="Cambria Math"/>
                                    <a:ea typeface="Cambria Math"/>
                                    <a:cs typeface="Courier New" panose="02070309020205020404" pitchFamily="49" charset="0"/>
                                    <a:sym typeface="Symbol"/>
                                  </a:rPr>
                                  <m:t>𝑚</m:t>
                                </m:r>
                              </m:e>
                            </m:d>
                            <m:d>
                              <m:dPr>
                                <m:begChr m:val="|"/>
                                <m:endChr m:val=""/>
                                <m:ctrlPr>
                                  <a:rPr lang="de-DE" altLang="de-DE" sz="1800" i="1">
                                    <a:latin typeface="Cambria Math"/>
                                    <a:ea typeface="Cambria Math"/>
                                    <a:cs typeface="Courier New" panose="02070309020205020404" pitchFamily="49" charset="0"/>
                                    <a:sym typeface="Symbol"/>
                                  </a:rPr>
                                </m:ctrlPr>
                              </m:dPr>
                              <m:e>
                                <m:r>
                                  <a:rPr lang="de-DE" altLang="de-DE" sz="1800" i="1">
                                    <a:latin typeface="Cambria Math"/>
                                    <a:ea typeface="Cambria Math"/>
                                    <a:cs typeface="Courier New" panose="02070309020205020404" pitchFamily="49" charset="0"/>
                                    <a:sym typeface="Symbol"/>
                                  </a:rPr>
                                  <m:t>𝑥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de-DE" altLang="de-DE" sz="1800" i="1">
                                        <a:latin typeface="Cambria Math"/>
                                        <a:ea typeface="Cambria Math"/>
                                        <a:cs typeface="Courier New" panose="02070309020205020404" pitchFamily="49" charset="0"/>
                                        <a:sym typeface="Symbol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altLang="de-DE" sz="1800" i="1">
                                        <a:latin typeface="Cambria Math"/>
                                        <a:ea typeface="Cambria Math"/>
                                        <a:cs typeface="Courier New" panose="02070309020205020404" pitchFamily="49" charset="0"/>
                                        <a:sym typeface="Symbol"/>
                                      </a:rPr>
                                      <m:t>𝑚</m:t>
                                    </m:r>
                                  </m:e>
                                </m:d>
                              </m:e>
                            </m:d>
                            <m:r>
                              <a:rPr lang="de-DE" altLang="de-DE" sz="1800" i="1">
                                <a:latin typeface="Cambria Math"/>
                                <a:ea typeface="Cambria Math"/>
                                <a:cs typeface="Courier New" panose="02070309020205020404" pitchFamily="49" charset="0"/>
                                <a:sym typeface="Symbol"/>
                              </a:rPr>
                              <m:t>:</m:t>
                            </m:r>
                            <m:sSub>
                              <m:sSubPr>
                                <m:ctrlPr>
                                  <a:rPr lang="de-DE" altLang="de-DE" sz="1800" i="1">
                                    <a:latin typeface="Cambria Math"/>
                                    <a:ea typeface="Cambria Math"/>
                                    <a:cs typeface="Courier New" panose="02070309020205020404" pitchFamily="49" charset="0"/>
                                    <a:sym typeface="Symbol"/>
                                  </a:rPr>
                                </m:ctrlPr>
                              </m:sSubPr>
                              <m:e>
                                <m:r>
                                  <a:rPr lang="de-DE" altLang="de-DE" sz="1800" i="1">
                                    <a:latin typeface="Cambria Math"/>
                                    <a:ea typeface="Cambria Math"/>
                                    <a:cs typeface="Courier New" panose="02070309020205020404" pitchFamily="49" charset="0"/>
                                    <a:sym typeface="Symbol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de-DE" altLang="de-DE" sz="1800" i="1">
                                    <a:latin typeface="Cambria Math"/>
                                    <a:ea typeface="Cambria Math"/>
                                    <a:cs typeface="Courier New" panose="02070309020205020404" pitchFamily="49" charset="0"/>
                                    <a:sym typeface="Symbol"/>
                                  </a:rPr>
                                  <m:t>𝑌</m:t>
                                </m:r>
                                <m:d>
                                  <m:dPr>
                                    <m:begChr m:val="|"/>
                                    <m:endChr m:val=""/>
                                    <m:ctrlPr>
                                      <a:rPr lang="de-DE" altLang="de-DE" sz="1800" i="1">
                                        <a:latin typeface="Cambria Math"/>
                                        <a:ea typeface="Cambria Math"/>
                                        <a:cs typeface="Courier New" panose="02070309020205020404" pitchFamily="49" charset="0"/>
                                        <a:sym typeface="Symbol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de-DE" altLang="de-DE" sz="1800" i="1" smtClean="0">
                                            <a:latin typeface="Cambria Math"/>
                                            <a:ea typeface="Cambria Math"/>
                                            <a:cs typeface="Courier New" panose="02070309020205020404" pitchFamily="49" charset="0"/>
                                            <a:sym typeface="Symbol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de-DE" altLang="de-DE" sz="1800" b="0" i="1" smtClean="0">
                                            <a:latin typeface="Cambria Math"/>
                                            <a:ea typeface="Cambria Math"/>
                                            <a:cs typeface="Courier New" panose="02070309020205020404" pitchFamily="49" charset="0"/>
                                            <a:sym typeface="Symbol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de-DE" altLang="de-DE" sz="1800" b="0" i="1" smtClean="0">
                                            <a:latin typeface="Cambria Math"/>
                                            <a:ea typeface="Cambria Math"/>
                                            <a:cs typeface="Courier New" panose="02070309020205020404" pitchFamily="49" charset="0"/>
                                            <a:sym typeface="Symbol"/>
                                          </a:rPr>
                                          <m:t>0</m:t>
                                        </m:r>
                                      </m:sup>
                                    </m:sSup>
                                  </m:e>
                                </m:d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de-DE" altLang="de-DE" sz="1800" dirty="0" smtClean="0">
                  <a:ea typeface="Cambria Math"/>
                  <a:cs typeface="Courier New" panose="02070309020205020404" pitchFamily="49" charset="0"/>
                  <a:sym typeface="Symbol"/>
                </a:endParaRP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endParaRPr lang="de-DE" altLang="de-DE" sz="1800" dirty="0">
                  <a:ea typeface="Cambria Math"/>
                  <a:cs typeface="Courier New" panose="02070309020205020404" pitchFamily="49" charset="0"/>
                  <a:sym typeface="Symbol"/>
                </a:endParaRP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Each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of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the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individual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terms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 </a:t>
                </a:r>
                <a14:m>
                  <m:oMath xmlns:m="http://schemas.openxmlformats.org/officeDocument/2006/math">
                    <m:r>
                      <a:rPr lang="de-DE" altLang="de-DE" sz="1800" i="1">
                        <a:latin typeface="Cambria Math"/>
                        <a:ea typeface="Cambria Math"/>
                        <a:cs typeface="Courier New" panose="02070309020205020404" pitchFamily="49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de-DE" altLang="de-DE" sz="1800" i="1">
                            <a:latin typeface="Cambria Math"/>
                            <a:ea typeface="Cambria Math"/>
                            <a:cs typeface="Courier New" panose="02070309020205020404" pitchFamily="49" charset="0"/>
                            <a:sym typeface="Symbol"/>
                          </a:rPr>
                        </m:ctrlPr>
                      </m:dPr>
                      <m:e>
                        <m:r>
                          <a:rPr lang="de-DE" altLang="de-DE" sz="1800" i="1">
                            <a:latin typeface="Cambria Math"/>
                            <a:ea typeface="Cambria Math"/>
                            <a:cs typeface="Courier New" panose="02070309020205020404" pitchFamily="49" charset="0"/>
                            <a:sym typeface="Symbol"/>
                          </a:rPr>
                          <m:t>𝑦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de-DE" altLang="de-DE" sz="1800" i="1">
                                <a:latin typeface="Cambria Math"/>
                                <a:ea typeface="Cambria Math"/>
                                <a:cs typeface="Courier New" panose="02070309020205020404" pitchFamily="49" charset="0"/>
                                <a:sym typeface="Symbol"/>
                              </a:rPr>
                            </m:ctrlPr>
                          </m:dPr>
                          <m:e>
                            <m:r>
                              <a:rPr lang="de-DE" altLang="de-DE" sz="1800" i="1">
                                <a:latin typeface="Cambria Math"/>
                                <a:ea typeface="Cambria Math"/>
                                <a:cs typeface="Courier New" panose="02070309020205020404" pitchFamily="49" charset="0"/>
                                <a:sym typeface="Symbol"/>
                              </a:rPr>
                              <m:t>𝑚</m:t>
                            </m:r>
                          </m:e>
                        </m:d>
                        <m:d>
                          <m:dPr>
                            <m:begChr m:val="|"/>
                            <m:endChr m:val=""/>
                            <m:ctrlPr>
                              <a:rPr lang="de-DE" altLang="de-DE" sz="1800" i="1">
                                <a:latin typeface="Cambria Math"/>
                                <a:ea typeface="Cambria Math"/>
                                <a:cs typeface="Courier New" panose="02070309020205020404" pitchFamily="49" charset="0"/>
                                <a:sym typeface="Symbol"/>
                              </a:rPr>
                            </m:ctrlPr>
                          </m:dPr>
                          <m:e>
                            <m:r>
                              <a:rPr lang="de-DE" altLang="de-DE" sz="1800" i="1">
                                <a:latin typeface="Cambria Math"/>
                                <a:ea typeface="Cambria Math"/>
                                <a:cs typeface="Courier New" panose="02070309020205020404" pitchFamily="49" charset="0"/>
                                <a:sym typeface="Symbol"/>
                              </a:rPr>
                              <m:t>𝑥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de-DE" altLang="de-DE" sz="1800" i="1">
                                    <a:latin typeface="Cambria Math"/>
                                    <a:ea typeface="Cambria Math"/>
                                    <a:cs typeface="Courier New" panose="02070309020205020404" pitchFamily="49" charset="0"/>
                                    <a:sym typeface="Symbol"/>
                                  </a:rPr>
                                </m:ctrlPr>
                              </m:dPr>
                              <m:e>
                                <m:r>
                                  <a:rPr lang="de-DE" altLang="de-DE" sz="1800" i="1">
                                    <a:latin typeface="Cambria Math"/>
                                    <a:ea typeface="Cambria Math"/>
                                    <a:cs typeface="Courier New" panose="02070309020205020404" pitchFamily="49" charset="0"/>
                                    <a:sym typeface="Symbol"/>
                                  </a:rPr>
                                  <m:t>𝑚</m:t>
                                </m:r>
                              </m:e>
                            </m:d>
                          </m:e>
                        </m:d>
                        <m:r>
                          <a:rPr lang="de-DE" altLang="de-DE" sz="1800" i="1">
                            <a:latin typeface="Cambria Math"/>
                            <a:ea typeface="Cambria Math"/>
                            <a:cs typeface="Courier New" panose="02070309020205020404" pitchFamily="49" charset="0"/>
                            <a:sym typeface="Symbol"/>
                          </a:rPr>
                          <m:t>:</m:t>
                        </m:r>
                        <m:sSub>
                          <m:sSubPr>
                            <m:ctrlPr>
                              <a:rPr lang="de-DE" altLang="de-DE" sz="1800" i="1">
                                <a:latin typeface="Cambria Math"/>
                                <a:ea typeface="Cambria Math"/>
                                <a:cs typeface="Courier New" panose="02070309020205020404" pitchFamily="49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de-DE" altLang="de-DE" sz="1800" i="1">
                                <a:latin typeface="Cambria Math"/>
                                <a:ea typeface="Cambria Math"/>
                                <a:cs typeface="Courier New" panose="02070309020205020404" pitchFamily="49" charset="0"/>
                                <a:sym typeface="Symbol"/>
                              </a:rPr>
                              <m:t>𝜃</m:t>
                            </m:r>
                          </m:e>
                          <m:sub>
                            <m:r>
                              <a:rPr lang="de-DE" altLang="de-DE" sz="1800" i="1">
                                <a:latin typeface="Cambria Math"/>
                                <a:ea typeface="Cambria Math"/>
                                <a:cs typeface="Courier New" panose="02070309020205020404" pitchFamily="49" charset="0"/>
                                <a:sym typeface="Symbol"/>
                              </a:rPr>
                              <m:t>𝑌</m:t>
                            </m:r>
                            <m:d>
                              <m:dPr>
                                <m:begChr m:val="|"/>
                                <m:endChr m:val=""/>
                                <m:ctrlPr>
                                  <a:rPr lang="de-DE" altLang="de-DE" sz="1800" i="1">
                                    <a:latin typeface="Cambria Math"/>
                                    <a:ea typeface="Cambria Math"/>
                                    <a:cs typeface="Courier New" panose="02070309020205020404" pitchFamily="49" charset="0"/>
                                    <a:sym typeface="Symbol"/>
                                  </a:rPr>
                                </m:ctrlPr>
                              </m:dPr>
                              <m:e>
                                <m:r>
                                  <a:rPr lang="de-DE" altLang="de-DE" sz="1800" i="1">
                                    <a:latin typeface="Cambria Math"/>
                                    <a:ea typeface="Cambria Math"/>
                                    <a:cs typeface="Courier New" panose="02070309020205020404" pitchFamily="49" charset="0"/>
                                    <a:sym typeface="Symbol"/>
                                  </a:rPr>
                                  <m:t>𝑋</m:t>
                                </m:r>
                              </m:e>
                            </m:d>
                          </m:sub>
                        </m:sSub>
                      </m:e>
                    </m:d>
                  </m:oMath>
                </a14:m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 </a:t>
                </a: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can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take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one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of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2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values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,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depending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on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the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value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of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y[m].</a:t>
                </a: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endParaRPr lang="de-DE" altLang="de-DE" sz="1800" dirty="0" smtClean="0">
                  <a:ea typeface="Cambria Math"/>
                  <a:cs typeface="Courier New" panose="02070309020205020404" pitchFamily="49" charset="0"/>
                  <a:sym typeface="Symbol"/>
                </a:endParaRP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If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y[m] = y</a:t>
                </a:r>
                <a:r>
                  <a:rPr lang="de-DE" altLang="de-DE" sz="1800" baseline="300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1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,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it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is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equal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to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de-DE" sz="1800" i="1">
                            <a:latin typeface="Cambria Math"/>
                            <a:ea typeface="Cambria Math"/>
                            <a:cs typeface="Courier New" panose="02070309020205020404" pitchFamily="49" charset="0"/>
                            <a:sym typeface="Symbol"/>
                          </a:rPr>
                        </m:ctrlPr>
                      </m:sSubPr>
                      <m:e>
                        <m:r>
                          <a:rPr lang="de-DE" altLang="de-DE" sz="1800" i="1">
                            <a:latin typeface="Cambria Math"/>
                            <a:ea typeface="Cambria Math"/>
                            <a:cs typeface="Courier New" panose="02070309020205020404" pitchFamily="49" charset="0"/>
                            <a:sym typeface="Symbol"/>
                          </a:rPr>
                          <m:t>𝜃</m:t>
                        </m:r>
                      </m:e>
                      <m:sub>
                        <m:sSup>
                          <m:sSupPr>
                            <m:ctrlPr>
                              <a:rPr lang="de-DE" altLang="de-DE" sz="1800" i="1">
                                <a:latin typeface="Cambria Math"/>
                                <a:ea typeface="Cambria Math"/>
                                <a:cs typeface="Courier New" panose="02070309020205020404" pitchFamily="49" charset="0"/>
                                <a:sym typeface="Symbol"/>
                              </a:rPr>
                            </m:ctrlPr>
                          </m:sSupPr>
                          <m:e>
                            <m:r>
                              <a:rPr lang="de-DE" altLang="de-DE" sz="1800" i="1">
                                <a:latin typeface="Cambria Math"/>
                                <a:ea typeface="Cambria Math"/>
                                <a:cs typeface="Courier New" panose="02070309020205020404" pitchFamily="49" charset="0"/>
                                <a:sym typeface="Symbol"/>
                              </a:rPr>
                              <m:t>𝑦</m:t>
                            </m:r>
                          </m:e>
                          <m:sup>
                            <m:r>
                              <a:rPr lang="de-DE" altLang="de-DE" sz="1800" i="1">
                                <a:latin typeface="Cambria Math"/>
                                <a:ea typeface="Cambria Math"/>
                                <a:cs typeface="Courier New" panose="02070309020205020404" pitchFamily="49" charset="0"/>
                                <a:sym typeface="Symbol"/>
                              </a:rPr>
                              <m:t>1</m:t>
                            </m:r>
                          </m:sup>
                        </m:sSup>
                        <m:d>
                          <m:dPr>
                            <m:begChr m:val="|"/>
                            <m:endChr m:val=""/>
                            <m:ctrlPr>
                              <a:rPr lang="de-DE" altLang="de-DE" sz="1800" i="1">
                                <a:latin typeface="Cambria Math"/>
                                <a:ea typeface="Cambria Math"/>
                                <a:cs typeface="Courier New" panose="02070309020205020404" pitchFamily="49" charset="0"/>
                                <a:sym typeface="Symbol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de-DE" altLang="de-DE" sz="1800" i="1">
                                    <a:latin typeface="Cambria Math"/>
                                    <a:ea typeface="Cambria Math"/>
                                    <a:cs typeface="Courier New" panose="02070309020205020404" pitchFamily="49" charset="0"/>
                                    <a:sym typeface="Symbol"/>
                                  </a:rPr>
                                </m:ctrlPr>
                              </m:sSupPr>
                              <m:e>
                                <m:r>
                                  <a:rPr lang="de-DE" altLang="de-DE" sz="1800" i="1">
                                    <a:latin typeface="Cambria Math"/>
                                    <a:ea typeface="Cambria Math"/>
                                    <a:cs typeface="Courier New" panose="02070309020205020404" pitchFamily="49" charset="0"/>
                                    <a:sym typeface="Symbol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de-DE" altLang="de-DE" sz="1800" i="1">
                                    <a:latin typeface="Cambria Math"/>
                                    <a:ea typeface="Cambria Math"/>
                                    <a:cs typeface="Courier New" panose="02070309020205020404" pitchFamily="49" charset="0"/>
                                    <a:sym typeface="Symbol"/>
                                  </a:rPr>
                                  <m:t>0</m:t>
                                </m:r>
                              </m:sup>
                            </m:sSup>
                          </m:e>
                        </m:d>
                      </m:sub>
                    </m:sSub>
                  </m:oMath>
                </a14:m>
                <a:r>
                  <a:rPr lang="de-DE" altLang="de-DE" sz="1800" dirty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.</a:t>
                </a: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If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y[m] = y</a:t>
                </a:r>
                <a:r>
                  <a:rPr lang="de-DE" altLang="de-DE" sz="1800" baseline="300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0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,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it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is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equal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to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de-DE" sz="1800" i="1">
                            <a:latin typeface="Cambria Math"/>
                            <a:ea typeface="Cambria Math"/>
                            <a:cs typeface="Courier New" panose="02070309020205020404" pitchFamily="49" charset="0"/>
                            <a:sym typeface="Symbol"/>
                          </a:rPr>
                        </m:ctrlPr>
                      </m:sSubPr>
                      <m:e>
                        <m:r>
                          <a:rPr lang="de-DE" altLang="de-DE" sz="1800" i="1">
                            <a:latin typeface="Cambria Math"/>
                            <a:ea typeface="Cambria Math"/>
                            <a:cs typeface="Courier New" panose="02070309020205020404" pitchFamily="49" charset="0"/>
                            <a:sym typeface="Symbol"/>
                          </a:rPr>
                          <m:t>𝜃</m:t>
                        </m:r>
                      </m:e>
                      <m:sub>
                        <m:sSup>
                          <m:sSupPr>
                            <m:ctrlPr>
                              <a:rPr lang="de-DE" altLang="de-DE" sz="1800" i="1">
                                <a:latin typeface="Cambria Math"/>
                                <a:ea typeface="Cambria Math"/>
                                <a:cs typeface="Courier New" panose="02070309020205020404" pitchFamily="49" charset="0"/>
                                <a:sym typeface="Symbol"/>
                              </a:rPr>
                            </m:ctrlPr>
                          </m:sSupPr>
                          <m:e>
                            <m:r>
                              <a:rPr lang="de-DE" altLang="de-DE" sz="1800" i="1">
                                <a:latin typeface="Cambria Math"/>
                                <a:ea typeface="Cambria Math"/>
                                <a:cs typeface="Courier New" panose="02070309020205020404" pitchFamily="49" charset="0"/>
                                <a:sym typeface="Symbol"/>
                              </a:rPr>
                              <m:t>𝑦</m:t>
                            </m:r>
                          </m:e>
                          <m:sup>
                            <m:r>
                              <a:rPr lang="de-DE" altLang="de-DE" sz="1800" b="0" i="1" smtClean="0">
                                <a:latin typeface="Cambria Math"/>
                                <a:ea typeface="Cambria Math"/>
                                <a:cs typeface="Courier New" panose="02070309020205020404" pitchFamily="49" charset="0"/>
                                <a:sym typeface="Symbol"/>
                              </a:rPr>
                              <m:t>0</m:t>
                            </m:r>
                          </m:sup>
                        </m:sSup>
                        <m:d>
                          <m:dPr>
                            <m:begChr m:val="|"/>
                            <m:endChr m:val=""/>
                            <m:ctrlPr>
                              <a:rPr lang="de-DE" altLang="de-DE" sz="1800" i="1">
                                <a:latin typeface="Cambria Math"/>
                                <a:ea typeface="Cambria Math"/>
                                <a:cs typeface="Courier New" panose="02070309020205020404" pitchFamily="49" charset="0"/>
                                <a:sym typeface="Symbol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de-DE" altLang="de-DE" sz="1800" i="1">
                                    <a:latin typeface="Cambria Math"/>
                                    <a:ea typeface="Cambria Math"/>
                                    <a:cs typeface="Courier New" panose="02070309020205020404" pitchFamily="49" charset="0"/>
                                    <a:sym typeface="Symbol"/>
                                  </a:rPr>
                                </m:ctrlPr>
                              </m:sSupPr>
                              <m:e>
                                <m:r>
                                  <a:rPr lang="de-DE" altLang="de-DE" sz="1800" i="1">
                                    <a:latin typeface="Cambria Math"/>
                                    <a:ea typeface="Cambria Math"/>
                                    <a:cs typeface="Courier New" panose="02070309020205020404" pitchFamily="49" charset="0"/>
                                    <a:sym typeface="Symbol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de-DE" altLang="de-DE" sz="1800" i="1">
                                    <a:latin typeface="Cambria Math"/>
                                    <a:ea typeface="Cambria Math"/>
                                    <a:cs typeface="Courier New" panose="02070309020205020404" pitchFamily="49" charset="0"/>
                                    <a:sym typeface="Symbol"/>
                                  </a:rPr>
                                  <m:t>0</m:t>
                                </m:r>
                              </m:sup>
                            </m:sSup>
                          </m:e>
                        </m:d>
                      </m:sub>
                    </m:sSub>
                  </m:oMath>
                </a14:m>
                <a:r>
                  <a:rPr lang="de-DE" altLang="de-DE" sz="1800" dirty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.</a:t>
                </a: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endParaRPr lang="de-DE" altLang="de-DE" sz="1800" dirty="0">
                  <a:ea typeface="Cambria Math"/>
                  <a:cs typeface="Courier New" panose="02070309020205020404" pitchFamily="49" charset="0"/>
                  <a:sym typeface="Symbol"/>
                </a:endParaRP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How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many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cases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of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each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type do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we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get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?</a:t>
                </a:r>
                <a:endParaRPr lang="de-DE" altLang="de-DE" sz="1800" dirty="0">
                  <a:ea typeface="Cambria Math"/>
                  <a:cs typeface="Courier New" panose="02070309020205020404" pitchFamily="49" charset="0"/>
                  <a:sym typeface="Symbol"/>
                </a:endParaRPr>
              </a:p>
            </p:txBody>
          </p:sp>
        </mc:Choice>
        <mc:Fallback xmlns="">
          <p:sp>
            <p:nvSpPr>
              <p:cNvPr id="15364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850" y="658813"/>
                <a:ext cx="8568630" cy="4103816"/>
              </a:xfrm>
              <a:prstGeom prst="rect">
                <a:avLst/>
              </a:prstGeom>
              <a:blipFill rotWithShape="1">
                <a:blip r:embed="rId2"/>
                <a:stretch>
                  <a:fillRect l="-569" b="-74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365" name="Foliennummernplatzhalt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000" smtClean="0"/>
          </a:p>
          <a:p>
            <a:pPr eaLnBrk="1" hangingPunct="1">
              <a:spcBef>
                <a:spcPct val="0"/>
              </a:spcBef>
              <a:buFontTx/>
              <a:buNone/>
            </a:pPr>
            <a:fld id="{EEB7C0C7-0BC8-439A-A025-5C7AB155327E}" type="slidenum">
              <a:rPr lang="de-DE" altLang="de-DE" sz="1000" smtClean="0"/>
              <a:pPr eaLnBrk="1" hangingPunct="1">
                <a:spcBef>
                  <a:spcPct val="0"/>
                </a:spcBef>
                <a:buFontTx/>
                <a:buNone/>
              </a:pPr>
              <a:t>23</a:t>
            </a:fld>
            <a:endParaRPr lang="de-DE" altLang="de-DE" sz="1000" smtClean="0"/>
          </a:p>
        </p:txBody>
      </p:sp>
      <p:sp>
        <p:nvSpPr>
          <p:cNvPr id="15366" name="Datumsplatzhalter 6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000" dirty="0" smtClean="0"/>
              <a:t>SS 2014 - </a:t>
            </a:r>
            <a:r>
              <a:rPr lang="de-DE" altLang="de-DE" sz="1000" dirty="0" err="1" smtClean="0"/>
              <a:t>lecture</a:t>
            </a:r>
            <a:r>
              <a:rPr lang="de-DE" altLang="de-DE" sz="1000" dirty="0" smtClean="0"/>
              <a:t> 9</a:t>
            </a:r>
          </a:p>
        </p:txBody>
      </p:sp>
      <p:sp>
        <p:nvSpPr>
          <p:cNvPr id="15367" name="Fußzeilenplatzhalter 7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000" smtClean="0"/>
              <a:t>Mathematics of Biological Networks</a:t>
            </a:r>
          </a:p>
        </p:txBody>
      </p:sp>
    </p:spTree>
    <p:extLst>
      <p:ext uri="{BB962C8B-B14F-4D97-AF65-F5344CB8AC3E}">
        <p14:creationId xmlns:p14="http://schemas.microsoft.com/office/powerpoint/2010/main" val="1324528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5" y="188913"/>
            <a:ext cx="8928992" cy="360362"/>
          </a:xfrm>
        </p:spPr>
        <p:txBody>
          <a:bodyPr/>
          <a:lstStyle/>
          <a:p>
            <a:pPr eaLnBrk="1" hangingPunct="1"/>
            <a:r>
              <a:rPr lang="de-DE" altLang="de-DE" dirty="0" smtClean="0">
                <a:ea typeface="ＭＳ Ｐゴシック" pitchFamily="34" charset="-128"/>
              </a:rPr>
              <a:t>MLE </a:t>
            </a:r>
            <a:r>
              <a:rPr lang="de-DE" altLang="de-DE" dirty="0" err="1" smtClean="0">
                <a:ea typeface="ＭＳ Ｐゴシック" pitchFamily="34" charset="-128"/>
              </a:rPr>
              <a:t>for</a:t>
            </a:r>
            <a:r>
              <a:rPr lang="de-DE" altLang="de-DE" dirty="0" smtClean="0">
                <a:ea typeface="ＭＳ Ｐゴシック" pitchFamily="34" charset="-128"/>
              </a:rPr>
              <a:t> </a:t>
            </a:r>
            <a:r>
              <a:rPr lang="de-DE" altLang="de-DE" dirty="0" err="1" smtClean="0">
                <a:ea typeface="ＭＳ Ｐゴシック" pitchFamily="34" charset="-128"/>
              </a:rPr>
              <a:t>Bayesian</a:t>
            </a:r>
            <a:r>
              <a:rPr lang="de-DE" altLang="de-DE" dirty="0" smtClean="0">
                <a:ea typeface="ＭＳ Ｐゴシック" pitchFamily="34" charset="-128"/>
              </a:rPr>
              <a:t> </a:t>
            </a:r>
            <a:r>
              <a:rPr lang="de-DE" altLang="de-DE" dirty="0" err="1" smtClean="0">
                <a:ea typeface="ＭＳ Ｐゴシック" pitchFamily="34" charset="-128"/>
              </a:rPr>
              <a:t>networks</a:t>
            </a:r>
            <a:endParaRPr lang="en-GB" altLang="de-DE" dirty="0" smtClean="0">
              <a:ea typeface="ＭＳ Ｐゴシック" pitchFamily="34" charset="-128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610600" cy="762000"/>
          </a:xfrm>
        </p:spPr>
        <p:txBody>
          <a:bodyPr/>
          <a:lstStyle/>
          <a:p>
            <a:pPr marL="0" indent="0" eaLnBrk="1" hangingPunct="1">
              <a:lnSpc>
                <a:spcPct val="120000"/>
              </a:lnSpc>
              <a:buFontTx/>
              <a:buNone/>
            </a:pPr>
            <a:r>
              <a:rPr lang="de-DE" altLang="de-DE" sz="1800" smtClean="0">
                <a:ea typeface="ＭＳ Ｐゴシック" pitchFamily="34" charset="-128"/>
                <a:sym typeface="Symbol" pitchFamily="18" charset="2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4" name="Text Box 4"/>
              <p:cNvSpPr txBox="1">
                <a:spLocks noChangeArrowheads="1"/>
              </p:cNvSpPr>
              <p:nvPr/>
            </p:nvSpPr>
            <p:spPr bwMode="auto">
              <a:xfrm>
                <a:off x="323850" y="658813"/>
                <a:ext cx="8568630" cy="51873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Let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us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restrict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attention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to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those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data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cases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where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x[m] = x</a:t>
                </a:r>
                <a:r>
                  <a:rPr lang="de-DE" altLang="de-DE" sz="1800" baseline="300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0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.</a:t>
                </a: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endParaRPr lang="de-DE" altLang="de-DE" sz="1800" dirty="0">
                  <a:ea typeface="Cambria Math"/>
                  <a:cs typeface="Courier New" panose="02070309020205020404" pitchFamily="49" charset="0"/>
                  <a:sym typeface="Symbol"/>
                </a:endParaRP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These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again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partition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into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2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categories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.</a:t>
                </a: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endParaRPr lang="de-DE" altLang="de-DE" sz="1800" dirty="0">
                  <a:ea typeface="Cambria Math"/>
                  <a:cs typeface="Courier New" panose="02070309020205020404" pitchFamily="49" charset="0"/>
                  <a:sym typeface="Symbol"/>
                </a:endParaRP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We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get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de-DE" sz="1800" i="1">
                            <a:latin typeface="Cambria Math"/>
                            <a:ea typeface="Cambria Math"/>
                            <a:cs typeface="Courier New" panose="02070309020205020404" pitchFamily="49" charset="0"/>
                            <a:sym typeface="Symbol"/>
                          </a:rPr>
                        </m:ctrlPr>
                      </m:sSubPr>
                      <m:e>
                        <m:r>
                          <a:rPr lang="de-DE" altLang="de-DE" sz="1800" i="1">
                            <a:latin typeface="Cambria Math"/>
                            <a:ea typeface="Cambria Math"/>
                            <a:cs typeface="Courier New" panose="02070309020205020404" pitchFamily="49" charset="0"/>
                            <a:sym typeface="Symbol"/>
                          </a:rPr>
                          <m:t>𝜃</m:t>
                        </m:r>
                      </m:e>
                      <m:sub>
                        <m:sSup>
                          <m:sSupPr>
                            <m:ctrlPr>
                              <a:rPr lang="de-DE" altLang="de-DE" sz="1800" i="1">
                                <a:latin typeface="Cambria Math"/>
                                <a:ea typeface="Cambria Math"/>
                                <a:cs typeface="Courier New" panose="02070309020205020404" pitchFamily="49" charset="0"/>
                                <a:sym typeface="Symbol"/>
                              </a:rPr>
                            </m:ctrlPr>
                          </m:sSupPr>
                          <m:e>
                            <m:r>
                              <a:rPr lang="de-DE" altLang="de-DE" sz="1800" i="1">
                                <a:latin typeface="Cambria Math"/>
                                <a:ea typeface="Cambria Math"/>
                                <a:cs typeface="Courier New" panose="02070309020205020404" pitchFamily="49" charset="0"/>
                                <a:sym typeface="Symbol"/>
                              </a:rPr>
                              <m:t>𝑦</m:t>
                            </m:r>
                          </m:e>
                          <m:sup>
                            <m:r>
                              <a:rPr lang="de-DE" altLang="de-DE" sz="1800" i="1">
                                <a:latin typeface="Cambria Math"/>
                                <a:ea typeface="Cambria Math"/>
                                <a:cs typeface="Courier New" panose="02070309020205020404" pitchFamily="49" charset="0"/>
                                <a:sym typeface="Symbol"/>
                              </a:rPr>
                              <m:t>1</m:t>
                            </m:r>
                          </m:sup>
                        </m:sSup>
                        <m:d>
                          <m:dPr>
                            <m:begChr m:val="|"/>
                            <m:endChr m:val=""/>
                            <m:ctrlPr>
                              <a:rPr lang="de-DE" altLang="de-DE" sz="1800" i="1">
                                <a:latin typeface="Cambria Math"/>
                                <a:ea typeface="Cambria Math"/>
                                <a:cs typeface="Courier New" panose="02070309020205020404" pitchFamily="49" charset="0"/>
                                <a:sym typeface="Symbol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de-DE" altLang="de-DE" sz="1800" i="1">
                                    <a:latin typeface="Cambria Math"/>
                                    <a:ea typeface="Cambria Math"/>
                                    <a:cs typeface="Courier New" panose="02070309020205020404" pitchFamily="49" charset="0"/>
                                    <a:sym typeface="Symbol"/>
                                  </a:rPr>
                                </m:ctrlPr>
                              </m:sSupPr>
                              <m:e>
                                <m:r>
                                  <a:rPr lang="de-DE" altLang="de-DE" sz="1800" i="1">
                                    <a:latin typeface="Cambria Math"/>
                                    <a:ea typeface="Cambria Math"/>
                                    <a:cs typeface="Courier New" panose="02070309020205020404" pitchFamily="49" charset="0"/>
                                    <a:sym typeface="Symbol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de-DE" altLang="de-DE" sz="1800" i="1">
                                    <a:latin typeface="Cambria Math"/>
                                    <a:ea typeface="Cambria Math"/>
                                    <a:cs typeface="Courier New" panose="02070309020205020404" pitchFamily="49" charset="0"/>
                                    <a:sym typeface="Symbol"/>
                                  </a:rPr>
                                  <m:t>0</m:t>
                                </m:r>
                              </m:sup>
                            </m:sSup>
                          </m:e>
                        </m:d>
                      </m:sub>
                    </m:sSub>
                  </m:oMath>
                </a14:m>
                <a:r>
                  <a:rPr lang="de-DE" altLang="de-DE" sz="1800" dirty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in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those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cases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where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 </a:t>
                </a:r>
                <a:r>
                  <a:rPr lang="de-DE" altLang="de-DE" sz="1800" dirty="0">
                    <a:ea typeface="Cambria Math"/>
                    <a:cs typeface="Courier New" panose="02070309020205020404" pitchFamily="49" charset="0"/>
                    <a:sym typeface="Symbol"/>
                  </a:rPr>
                  <a:t>x[m] = 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x</a:t>
                </a:r>
                <a:r>
                  <a:rPr lang="de-DE" altLang="de-DE" sz="1800" baseline="300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0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and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y[m</a:t>
                </a:r>
                <a:r>
                  <a:rPr lang="de-DE" altLang="de-DE" sz="1800" dirty="0">
                    <a:ea typeface="Cambria Math"/>
                    <a:cs typeface="Courier New" panose="02070309020205020404" pitchFamily="49" charset="0"/>
                    <a:sym typeface="Symbol"/>
                  </a:rPr>
                  <a:t>] = 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y</a:t>
                </a:r>
                <a:r>
                  <a:rPr lang="de-DE" altLang="de-DE" sz="1800" baseline="300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1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. </a:t>
                </a: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We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use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M[x</a:t>
                </a:r>
                <a:r>
                  <a:rPr lang="de-DE" altLang="de-DE" sz="1800" baseline="300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0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, y</a:t>
                </a:r>
                <a:r>
                  <a:rPr lang="de-DE" altLang="de-DE" sz="1800" baseline="300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1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]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to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denote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their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number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.</a:t>
                </a:r>
                <a:endParaRPr lang="de-DE" altLang="de-DE" sz="1800" dirty="0">
                  <a:ea typeface="Cambria Math"/>
                  <a:cs typeface="Courier New" panose="02070309020205020404" pitchFamily="49" charset="0"/>
                  <a:sym typeface="Symbol"/>
                </a:endParaRP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endParaRPr lang="de-DE" altLang="de-DE" sz="1800" dirty="0">
                  <a:ea typeface="Cambria Math"/>
                  <a:cs typeface="Courier New" panose="02070309020205020404" pitchFamily="49" charset="0"/>
                  <a:sym typeface="Symbol"/>
                </a:endParaRP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de-DE" altLang="de-DE" sz="1800" dirty="0">
                    <a:ea typeface="Cambria Math"/>
                    <a:cs typeface="Courier New" panose="02070309020205020404" pitchFamily="49" charset="0"/>
                    <a:sym typeface="Symbol"/>
                  </a:rPr>
                  <a:t>We </a:t>
                </a:r>
                <a:r>
                  <a:rPr lang="de-DE" altLang="de-DE" sz="1800" dirty="0" err="1">
                    <a:ea typeface="Cambria Math"/>
                    <a:cs typeface="Courier New" panose="02070309020205020404" pitchFamily="49" charset="0"/>
                    <a:sym typeface="Symbol"/>
                  </a:rPr>
                  <a:t>get</a:t>
                </a:r>
                <a:r>
                  <a:rPr lang="de-DE" altLang="de-DE" sz="1800" dirty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de-DE" sz="1800" i="1">
                            <a:latin typeface="Cambria Math"/>
                            <a:ea typeface="Cambria Math"/>
                            <a:cs typeface="Courier New" panose="02070309020205020404" pitchFamily="49" charset="0"/>
                            <a:sym typeface="Symbol"/>
                          </a:rPr>
                        </m:ctrlPr>
                      </m:sSubPr>
                      <m:e>
                        <m:r>
                          <a:rPr lang="de-DE" altLang="de-DE" sz="1800" i="1">
                            <a:latin typeface="Cambria Math"/>
                            <a:ea typeface="Cambria Math"/>
                            <a:cs typeface="Courier New" panose="02070309020205020404" pitchFamily="49" charset="0"/>
                            <a:sym typeface="Symbol"/>
                          </a:rPr>
                          <m:t>𝜃</m:t>
                        </m:r>
                      </m:e>
                      <m:sub>
                        <m:sSup>
                          <m:sSupPr>
                            <m:ctrlPr>
                              <a:rPr lang="de-DE" altLang="de-DE" sz="1800" i="1">
                                <a:latin typeface="Cambria Math"/>
                                <a:ea typeface="Cambria Math"/>
                                <a:cs typeface="Courier New" panose="02070309020205020404" pitchFamily="49" charset="0"/>
                                <a:sym typeface="Symbol"/>
                              </a:rPr>
                            </m:ctrlPr>
                          </m:sSupPr>
                          <m:e>
                            <m:r>
                              <a:rPr lang="de-DE" altLang="de-DE" sz="1800" i="1">
                                <a:latin typeface="Cambria Math"/>
                                <a:ea typeface="Cambria Math"/>
                                <a:cs typeface="Courier New" panose="02070309020205020404" pitchFamily="49" charset="0"/>
                                <a:sym typeface="Symbol"/>
                              </a:rPr>
                              <m:t>𝑦</m:t>
                            </m:r>
                          </m:e>
                          <m:sup>
                            <m:r>
                              <a:rPr lang="de-DE" altLang="de-DE" sz="1800" b="0" i="1" smtClean="0">
                                <a:latin typeface="Cambria Math"/>
                                <a:ea typeface="Cambria Math"/>
                                <a:cs typeface="Courier New" panose="02070309020205020404" pitchFamily="49" charset="0"/>
                                <a:sym typeface="Symbol"/>
                              </a:rPr>
                              <m:t>0</m:t>
                            </m:r>
                          </m:sup>
                        </m:sSup>
                        <m:d>
                          <m:dPr>
                            <m:begChr m:val="|"/>
                            <m:endChr m:val=""/>
                            <m:ctrlPr>
                              <a:rPr lang="de-DE" altLang="de-DE" sz="1800" i="1">
                                <a:latin typeface="Cambria Math"/>
                                <a:ea typeface="Cambria Math"/>
                                <a:cs typeface="Courier New" panose="02070309020205020404" pitchFamily="49" charset="0"/>
                                <a:sym typeface="Symbol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de-DE" altLang="de-DE" sz="1800" i="1">
                                    <a:latin typeface="Cambria Math"/>
                                    <a:ea typeface="Cambria Math"/>
                                    <a:cs typeface="Courier New" panose="02070309020205020404" pitchFamily="49" charset="0"/>
                                    <a:sym typeface="Symbol"/>
                                  </a:rPr>
                                </m:ctrlPr>
                              </m:sSupPr>
                              <m:e>
                                <m:r>
                                  <a:rPr lang="de-DE" altLang="de-DE" sz="1800" i="1">
                                    <a:latin typeface="Cambria Math"/>
                                    <a:ea typeface="Cambria Math"/>
                                    <a:cs typeface="Courier New" panose="02070309020205020404" pitchFamily="49" charset="0"/>
                                    <a:sym typeface="Symbol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de-DE" altLang="de-DE" sz="1800" i="1">
                                    <a:latin typeface="Cambria Math"/>
                                    <a:ea typeface="Cambria Math"/>
                                    <a:cs typeface="Courier New" panose="02070309020205020404" pitchFamily="49" charset="0"/>
                                    <a:sym typeface="Symbol"/>
                                  </a:rPr>
                                  <m:t>0</m:t>
                                </m:r>
                              </m:sup>
                            </m:sSup>
                          </m:e>
                        </m:d>
                      </m:sub>
                    </m:sSub>
                  </m:oMath>
                </a14:m>
                <a:r>
                  <a:rPr lang="de-DE" altLang="de-DE" sz="1800" dirty="0">
                    <a:ea typeface="Cambria Math"/>
                    <a:cs typeface="Courier New" panose="02070309020205020404" pitchFamily="49" charset="0"/>
                    <a:sym typeface="Symbol"/>
                  </a:rPr>
                  <a:t> in </a:t>
                </a:r>
                <a:r>
                  <a:rPr lang="de-DE" altLang="de-DE" sz="1800" dirty="0" err="1">
                    <a:ea typeface="Cambria Math"/>
                    <a:cs typeface="Courier New" panose="02070309020205020404" pitchFamily="49" charset="0"/>
                    <a:sym typeface="Symbol"/>
                  </a:rPr>
                  <a:t>those</a:t>
                </a:r>
                <a:r>
                  <a:rPr lang="de-DE" altLang="de-DE" sz="1800" dirty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>
                    <a:ea typeface="Cambria Math"/>
                    <a:cs typeface="Courier New" panose="02070309020205020404" pitchFamily="49" charset="0"/>
                    <a:sym typeface="Symbol"/>
                  </a:rPr>
                  <a:t>cases</a:t>
                </a:r>
                <a:r>
                  <a:rPr lang="de-DE" altLang="de-DE" sz="1800" dirty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>
                    <a:ea typeface="Cambria Math"/>
                    <a:cs typeface="Courier New" panose="02070309020205020404" pitchFamily="49" charset="0"/>
                    <a:sym typeface="Symbol"/>
                  </a:rPr>
                  <a:t>where</a:t>
                </a:r>
                <a:r>
                  <a:rPr lang="de-DE" altLang="de-DE" sz="1800" dirty="0">
                    <a:ea typeface="Cambria Math"/>
                    <a:cs typeface="Courier New" panose="02070309020205020404" pitchFamily="49" charset="0"/>
                    <a:sym typeface="Symbol"/>
                  </a:rPr>
                  <a:t>  x[m] = 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x</a:t>
                </a:r>
                <a:r>
                  <a:rPr lang="de-DE" altLang="de-DE" sz="1800" baseline="300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0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>
                    <a:ea typeface="Cambria Math"/>
                    <a:cs typeface="Courier New" panose="02070309020205020404" pitchFamily="49" charset="0"/>
                    <a:sym typeface="Symbol"/>
                  </a:rPr>
                  <a:t>and</a:t>
                </a:r>
                <a:r>
                  <a:rPr lang="de-DE" altLang="de-DE" sz="1800" dirty="0">
                    <a:ea typeface="Cambria Math"/>
                    <a:cs typeface="Courier New" panose="02070309020205020404" pitchFamily="49" charset="0"/>
                    <a:sym typeface="Symbol"/>
                  </a:rPr>
                  <a:t> y[m] = 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y</a:t>
                </a:r>
                <a:r>
                  <a:rPr lang="de-DE" altLang="de-DE" sz="1800" baseline="300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0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. </a:t>
                </a:r>
                <a:endParaRPr lang="de-DE" altLang="de-DE" sz="1800" dirty="0">
                  <a:ea typeface="Cambria Math"/>
                  <a:cs typeface="Courier New" panose="02070309020205020404" pitchFamily="49" charset="0"/>
                  <a:sym typeface="Symbol"/>
                </a:endParaRP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de-DE" altLang="de-DE" sz="1800" dirty="0" err="1">
                    <a:ea typeface="Cambria Math"/>
                    <a:cs typeface="Courier New" panose="02070309020205020404" pitchFamily="49" charset="0"/>
                    <a:sym typeface="Symbol"/>
                  </a:rPr>
                  <a:t>We</a:t>
                </a:r>
                <a:r>
                  <a:rPr lang="de-DE" altLang="de-DE" sz="1800" dirty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>
                    <a:ea typeface="Cambria Math"/>
                    <a:cs typeface="Courier New" panose="02070309020205020404" pitchFamily="49" charset="0"/>
                    <a:sym typeface="Symbol"/>
                  </a:rPr>
                  <a:t>use</a:t>
                </a:r>
                <a:r>
                  <a:rPr lang="de-DE" altLang="de-DE" sz="1800" dirty="0">
                    <a:ea typeface="Cambria Math"/>
                    <a:cs typeface="Courier New" panose="02070309020205020404" pitchFamily="49" charset="0"/>
                    <a:sym typeface="Symbol"/>
                  </a:rPr>
                  <a:t> M[x</a:t>
                </a:r>
                <a:r>
                  <a:rPr lang="de-DE" altLang="de-DE" sz="1800" baseline="30000" dirty="0">
                    <a:ea typeface="Cambria Math"/>
                    <a:cs typeface="Courier New" panose="02070309020205020404" pitchFamily="49" charset="0"/>
                    <a:sym typeface="Symbol"/>
                  </a:rPr>
                  <a:t>0</a:t>
                </a:r>
                <a:r>
                  <a:rPr lang="de-DE" altLang="de-DE" sz="1800" dirty="0">
                    <a:ea typeface="Cambria Math"/>
                    <a:cs typeface="Courier New" panose="02070309020205020404" pitchFamily="49" charset="0"/>
                    <a:sym typeface="Symbol"/>
                  </a:rPr>
                  <a:t>, 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y</a:t>
                </a:r>
                <a:r>
                  <a:rPr lang="de-DE" altLang="de-DE" sz="1800" baseline="300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0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] </a:t>
                </a:r>
                <a:r>
                  <a:rPr lang="de-DE" altLang="de-DE" sz="1800" dirty="0" err="1">
                    <a:ea typeface="Cambria Math"/>
                    <a:cs typeface="Courier New" panose="02070309020205020404" pitchFamily="49" charset="0"/>
                    <a:sym typeface="Symbol"/>
                  </a:rPr>
                  <a:t>to</a:t>
                </a:r>
                <a:r>
                  <a:rPr lang="de-DE" altLang="de-DE" sz="1800" dirty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>
                    <a:ea typeface="Cambria Math"/>
                    <a:cs typeface="Courier New" panose="02070309020205020404" pitchFamily="49" charset="0"/>
                    <a:sym typeface="Symbol"/>
                  </a:rPr>
                  <a:t>denote</a:t>
                </a:r>
                <a:r>
                  <a:rPr lang="de-DE" altLang="de-DE" sz="1800" dirty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>
                    <a:ea typeface="Cambria Math"/>
                    <a:cs typeface="Courier New" panose="02070309020205020404" pitchFamily="49" charset="0"/>
                    <a:sym typeface="Symbol"/>
                  </a:rPr>
                  <a:t>their</a:t>
                </a:r>
                <a:r>
                  <a:rPr lang="de-DE" altLang="de-DE" sz="1800" dirty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number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.</a:t>
                </a:r>
                <a:endParaRPr lang="de-DE" altLang="de-DE" sz="1800" dirty="0">
                  <a:ea typeface="Cambria Math"/>
                  <a:cs typeface="Courier New" panose="02070309020205020404" pitchFamily="49" charset="0"/>
                  <a:sym typeface="Symbol"/>
                </a:endParaRP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endParaRPr lang="de-DE" altLang="de-DE" sz="1800" dirty="0">
                  <a:ea typeface="Cambria Math"/>
                  <a:cs typeface="Courier New" panose="02070309020205020404" pitchFamily="49" charset="0"/>
                  <a:sym typeface="Symbol"/>
                </a:endParaRP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Thus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the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term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in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the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eq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.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is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equal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to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:</a:t>
                </a: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∏"/>
                          <m:supHide m:val="on"/>
                          <m:ctrlPr>
                            <a:rPr lang="de-DE" altLang="de-DE" sz="1800" i="1">
                              <a:latin typeface="Cambria Math"/>
                              <a:ea typeface="Cambria Math"/>
                              <a:cs typeface="Courier New" panose="02070309020205020404" pitchFamily="49" charset="0"/>
                              <a:sym typeface="Symbol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de-DE" altLang="de-DE" sz="1800" i="1">
                              <a:latin typeface="Cambria Math"/>
                              <a:ea typeface="Cambria Math"/>
                              <a:cs typeface="Courier New" panose="02070309020205020404" pitchFamily="49" charset="0"/>
                              <a:sym typeface="Symbol"/>
                            </a:rPr>
                            <m:t>𝑚</m:t>
                          </m:r>
                          <m:r>
                            <a:rPr lang="de-DE" altLang="de-DE" sz="1800" i="1">
                              <a:latin typeface="Cambria Math"/>
                              <a:ea typeface="Cambria Math"/>
                              <a:cs typeface="Courier New" panose="02070309020205020404" pitchFamily="49" charset="0"/>
                              <a:sym typeface="Symbol"/>
                            </a:rPr>
                            <m:t>:</m:t>
                          </m:r>
                          <m:r>
                            <a:rPr lang="de-DE" altLang="de-DE" sz="1800" i="1">
                              <a:latin typeface="Cambria Math"/>
                              <a:ea typeface="Cambria Math"/>
                              <a:cs typeface="Courier New" panose="02070309020205020404" pitchFamily="49" charset="0"/>
                              <a:sym typeface="Symbol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de-DE" altLang="de-DE" sz="1800" i="1">
                                  <a:latin typeface="Cambria Math"/>
                                  <a:ea typeface="Cambria Math"/>
                                  <a:cs typeface="Courier New" panose="02070309020205020404" pitchFamily="49" charset="0"/>
                                  <a:sym typeface="Symbol"/>
                                </a:rPr>
                              </m:ctrlPr>
                            </m:dPr>
                            <m:e>
                              <m:r>
                                <a:rPr lang="de-DE" altLang="de-DE" sz="1800" i="1">
                                  <a:latin typeface="Cambria Math"/>
                                  <a:ea typeface="Cambria Math"/>
                                  <a:cs typeface="Courier New" panose="02070309020205020404" pitchFamily="49" charset="0"/>
                                  <a:sym typeface="Symbol"/>
                                </a:rPr>
                                <m:t>𝑚</m:t>
                              </m:r>
                            </m:e>
                          </m:d>
                          <m:r>
                            <m:rPr>
                              <m:brk m:alnAt="7"/>
                            </m:rPr>
                            <a:rPr lang="de-DE" altLang="de-DE" sz="1800" i="1">
                              <a:latin typeface="Cambria Math"/>
                              <a:ea typeface="Cambria Math"/>
                              <a:cs typeface="Courier New" panose="02070309020205020404" pitchFamily="49" charset="0"/>
                              <a:sym typeface="Symbol"/>
                            </a:rPr>
                            <m:t>=</m:t>
                          </m:r>
                          <m:sSup>
                            <m:sSupPr>
                              <m:ctrlPr>
                                <a:rPr lang="de-DE" altLang="de-DE" sz="1800" i="1">
                                  <a:latin typeface="Cambria Math"/>
                                  <a:ea typeface="Cambria Math"/>
                                  <a:cs typeface="Courier New" panose="02070309020205020404" pitchFamily="49" charset="0"/>
                                  <a:sym typeface="Symbol"/>
                                </a:rPr>
                              </m:ctrlPr>
                            </m:sSupPr>
                            <m:e>
                              <m:r>
                                <a:rPr lang="de-DE" altLang="de-DE" sz="1800" i="1">
                                  <a:latin typeface="Cambria Math"/>
                                  <a:ea typeface="Cambria Math"/>
                                  <a:cs typeface="Courier New" panose="02070309020205020404" pitchFamily="49" charset="0"/>
                                  <a:sym typeface="Symbol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de-DE" altLang="de-DE" sz="1800" i="1">
                                  <a:latin typeface="Cambria Math"/>
                                  <a:ea typeface="Cambria Math"/>
                                  <a:cs typeface="Courier New" panose="02070309020205020404" pitchFamily="49" charset="0"/>
                                  <a:sym typeface="Symbol"/>
                                </a:rPr>
                                <m:t>0</m:t>
                              </m:r>
                            </m:sup>
                          </m:sSup>
                        </m:sub>
                        <m:sup/>
                        <m:e>
                          <m:r>
                            <a:rPr lang="de-DE" altLang="de-DE" sz="1800" i="1">
                              <a:latin typeface="Cambria Math"/>
                              <a:ea typeface="Cambria Math"/>
                              <a:cs typeface="Courier New" panose="02070309020205020404" pitchFamily="49" charset="0"/>
                              <a:sym typeface="Symbol"/>
                            </a:rPr>
                            <m:t>𝑃</m:t>
                          </m:r>
                          <m:d>
                            <m:dPr>
                              <m:ctrlPr>
                                <a:rPr lang="de-DE" altLang="de-DE" sz="1800" i="1">
                                  <a:latin typeface="Cambria Math"/>
                                  <a:ea typeface="Cambria Math"/>
                                  <a:cs typeface="Courier New" panose="02070309020205020404" pitchFamily="49" charset="0"/>
                                  <a:sym typeface="Symbol"/>
                                </a:rPr>
                              </m:ctrlPr>
                            </m:dPr>
                            <m:e>
                              <m:r>
                                <a:rPr lang="de-DE" altLang="de-DE" sz="1800" i="1">
                                  <a:latin typeface="Cambria Math"/>
                                  <a:ea typeface="Cambria Math"/>
                                  <a:cs typeface="Courier New" panose="02070309020205020404" pitchFamily="49" charset="0"/>
                                  <a:sym typeface="Symbol"/>
                                </a:rPr>
                                <m:t>𝑦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de-DE" altLang="de-DE" sz="1800" i="1">
                                      <a:latin typeface="Cambria Math"/>
                                      <a:ea typeface="Cambria Math"/>
                                      <a:cs typeface="Courier New" panose="02070309020205020404" pitchFamily="49" charset="0"/>
                                      <a:sym typeface="Symbol"/>
                                    </a:rPr>
                                  </m:ctrlPr>
                                </m:dPr>
                                <m:e>
                                  <m:r>
                                    <a:rPr lang="de-DE" altLang="de-DE" sz="1800" i="1">
                                      <a:latin typeface="Cambria Math"/>
                                      <a:ea typeface="Cambria Math"/>
                                      <a:cs typeface="Courier New" panose="02070309020205020404" pitchFamily="49" charset="0"/>
                                      <a:sym typeface="Symbol"/>
                                    </a:rPr>
                                    <m:t>𝑚</m:t>
                                  </m:r>
                                </m:e>
                              </m:d>
                              <m:d>
                                <m:dPr>
                                  <m:begChr m:val="|"/>
                                  <m:endChr m:val=""/>
                                  <m:ctrlPr>
                                    <a:rPr lang="de-DE" altLang="de-DE" sz="1800" i="1">
                                      <a:latin typeface="Cambria Math"/>
                                      <a:ea typeface="Cambria Math"/>
                                      <a:cs typeface="Courier New" panose="02070309020205020404" pitchFamily="49" charset="0"/>
                                      <a:sym typeface="Symbol"/>
                                    </a:rPr>
                                  </m:ctrlPr>
                                </m:dPr>
                                <m:e>
                                  <m:r>
                                    <a:rPr lang="de-DE" altLang="de-DE" sz="1800" i="1">
                                      <a:latin typeface="Cambria Math"/>
                                      <a:ea typeface="Cambria Math"/>
                                      <a:cs typeface="Courier New" panose="02070309020205020404" pitchFamily="49" charset="0"/>
                                      <a:sym typeface="Symbol"/>
                                    </a:rPr>
                                    <m:t>𝑥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de-DE" altLang="de-DE" sz="1800" i="1">
                                          <a:latin typeface="Cambria Math"/>
                                          <a:ea typeface="Cambria Math"/>
                                          <a:cs typeface="Courier New" panose="02070309020205020404" pitchFamily="49" charset="0"/>
                                          <a:sym typeface="Symbol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altLang="de-DE" sz="1800" i="1">
                                          <a:latin typeface="Cambria Math"/>
                                          <a:ea typeface="Cambria Math"/>
                                          <a:cs typeface="Courier New" panose="02070309020205020404" pitchFamily="49" charset="0"/>
                                          <a:sym typeface="Symbol"/>
                                        </a:rPr>
                                        <m:t>𝑚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de-DE" altLang="de-DE" sz="1800" i="1">
                                  <a:latin typeface="Cambria Math"/>
                                  <a:ea typeface="Cambria Math"/>
                                  <a:cs typeface="Courier New" panose="02070309020205020404" pitchFamily="49" charset="0"/>
                                  <a:sym typeface="Symbol"/>
                                </a:rPr>
                                <m:t>:</m:t>
                              </m:r>
                              <m:sSub>
                                <m:sSubPr>
                                  <m:ctrlPr>
                                    <a:rPr lang="de-DE" altLang="de-DE" sz="1800" i="1">
                                      <a:latin typeface="Cambria Math"/>
                                      <a:ea typeface="Cambria Math"/>
                                      <a:cs typeface="Courier New" panose="02070309020205020404" pitchFamily="49" charset="0"/>
                                      <a:sym typeface="Symbol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de-DE" sz="1800" i="1">
                                      <a:latin typeface="Cambria Math"/>
                                      <a:ea typeface="Cambria Math"/>
                                      <a:cs typeface="Courier New" panose="02070309020205020404" pitchFamily="49" charset="0"/>
                                      <a:sym typeface="Symbol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de-DE" altLang="de-DE" sz="1800" i="1">
                                      <a:latin typeface="Cambria Math"/>
                                      <a:ea typeface="Cambria Math"/>
                                      <a:cs typeface="Courier New" panose="02070309020205020404" pitchFamily="49" charset="0"/>
                                      <a:sym typeface="Symbol"/>
                                    </a:rPr>
                                    <m:t>𝑌</m:t>
                                  </m:r>
                                  <m:d>
                                    <m:dPr>
                                      <m:begChr m:val="|"/>
                                      <m:endChr m:val=""/>
                                      <m:ctrlPr>
                                        <a:rPr lang="de-DE" altLang="de-DE" sz="1800" i="1">
                                          <a:latin typeface="Cambria Math"/>
                                          <a:ea typeface="Cambria Math"/>
                                          <a:cs typeface="Courier New" panose="02070309020205020404" pitchFamily="49" charset="0"/>
                                          <a:sym typeface="Symbol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de-DE" altLang="de-DE" sz="1800" i="1">
                                              <a:latin typeface="Cambria Math"/>
                                              <a:ea typeface="Cambria Math"/>
                                              <a:cs typeface="Courier New" panose="02070309020205020404" pitchFamily="49" charset="0"/>
                                              <a:sym typeface="Symbol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de-DE" altLang="de-DE" sz="1800" i="1">
                                              <a:latin typeface="Cambria Math"/>
                                              <a:ea typeface="Cambria Math"/>
                                              <a:cs typeface="Courier New" panose="02070309020205020404" pitchFamily="49" charset="0"/>
                                              <a:sym typeface="Symbol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de-DE" altLang="de-DE" sz="1800" i="1">
                                              <a:latin typeface="Cambria Math"/>
                                              <a:ea typeface="Cambria Math"/>
                                              <a:cs typeface="Courier New" panose="02070309020205020404" pitchFamily="49" charset="0"/>
                                              <a:sym typeface="Symbol"/>
                                            </a:rPr>
                                            <m:t>0</m:t>
                                          </m:r>
                                        </m:sup>
                                      </m:sSup>
                                    </m:e>
                                  </m:d>
                                </m:sub>
                              </m:sSub>
                            </m:e>
                          </m:d>
                        </m:e>
                      </m:nary>
                      <m:r>
                        <a:rPr lang="de-DE" altLang="de-DE" sz="1800" b="0" i="1" smtClean="0">
                          <a:latin typeface="Cambria Math"/>
                          <a:ea typeface="Cambria Math"/>
                          <a:cs typeface="Courier New" panose="02070309020205020404" pitchFamily="49" charset="0"/>
                          <a:sym typeface="Symbol"/>
                        </a:rPr>
                        <m:t>=</m:t>
                      </m:r>
                      <m:sSup>
                        <m:sSupPr>
                          <m:ctrlPr>
                            <a:rPr lang="de-DE" altLang="de-DE" sz="1800" b="0" i="1" smtClean="0">
                              <a:latin typeface="Cambria Math"/>
                              <a:ea typeface="Cambria Math"/>
                              <a:cs typeface="Courier New" panose="02070309020205020404" pitchFamily="49" charset="0"/>
                              <a:sym typeface="Symbol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de-DE" altLang="de-DE" sz="1800" b="0" i="1" smtClean="0">
                                  <a:latin typeface="Cambria Math"/>
                                  <a:ea typeface="Cambria Math"/>
                                  <a:cs typeface="Courier New" panose="02070309020205020404" pitchFamily="49" charset="0"/>
                                  <a:sym typeface="Symbol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altLang="de-DE" sz="1800" b="0" i="1" smtClean="0">
                                      <a:latin typeface="Cambria Math"/>
                                      <a:ea typeface="Cambria Math"/>
                                      <a:cs typeface="Courier New" panose="02070309020205020404" pitchFamily="49" charset="0"/>
                                      <a:sym typeface="Symbol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altLang="de-DE" sz="1800" i="1">
                                          <a:latin typeface="Cambria Math"/>
                                          <a:ea typeface="Cambria Math"/>
                                          <a:cs typeface="Courier New" panose="02070309020205020404" pitchFamily="49" charset="0"/>
                                          <a:sym typeface="Symbol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altLang="de-DE" sz="1800" i="1">
                                          <a:latin typeface="Cambria Math"/>
                                          <a:ea typeface="Cambria Math"/>
                                          <a:cs typeface="Courier New" panose="02070309020205020404" pitchFamily="49" charset="0"/>
                                          <a:sym typeface="Symbol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sSup>
                                        <m:sSupPr>
                                          <m:ctrlPr>
                                            <a:rPr lang="de-DE" altLang="de-DE" sz="1800" i="1">
                                              <a:latin typeface="Cambria Math"/>
                                              <a:ea typeface="Cambria Math"/>
                                              <a:cs typeface="Courier New" panose="02070309020205020404" pitchFamily="49" charset="0"/>
                                              <a:sym typeface="Symbol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de-DE" altLang="de-DE" sz="1800" i="1">
                                              <a:latin typeface="Cambria Math"/>
                                              <a:ea typeface="Cambria Math"/>
                                              <a:cs typeface="Courier New" panose="02070309020205020404" pitchFamily="49" charset="0"/>
                                              <a:sym typeface="Symbol"/>
                                            </a:rPr>
                                            <m:t>𝑦</m:t>
                                          </m:r>
                                        </m:e>
                                        <m:sup>
                                          <m:r>
                                            <a:rPr lang="de-DE" altLang="de-DE" sz="1800" i="1">
                                              <a:latin typeface="Cambria Math"/>
                                              <a:ea typeface="Cambria Math"/>
                                              <a:cs typeface="Courier New" panose="02070309020205020404" pitchFamily="49" charset="0"/>
                                              <a:sym typeface="Symbol"/>
                                            </a:rPr>
                                            <m:t>1</m:t>
                                          </m:r>
                                        </m:sup>
                                      </m:sSup>
                                      <m:d>
                                        <m:dPr>
                                          <m:begChr m:val="|"/>
                                          <m:endChr m:val=""/>
                                          <m:ctrlPr>
                                            <a:rPr lang="de-DE" altLang="de-DE" sz="1800" i="1">
                                              <a:latin typeface="Cambria Math"/>
                                              <a:ea typeface="Cambria Math"/>
                                              <a:cs typeface="Courier New" panose="02070309020205020404" pitchFamily="49" charset="0"/>
                                              <a:sym typeface="Symbol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de-DE" altLang="de-DE" sz="1800" i="1">
                                                  <a:latin typeface="Cambria Math"/>
                                                  <a:ea typeface="Cambria Math"/>
                                                  <a:cs typeface="Courier New" panose="02070309020205020404" pitchFamily="49" charset="0"/>
                                                  <a:sym typeface="Symbol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de-DE" altLang="de-DE" sz="1800" i="1">
                                                  <a:latin typeface="Cambria Math"/>
                                                  <a:ea typeface="Cambria Math"/>
                                                  <a:cs typeface="Courier New" panose="02070309020205020404" pitchFamily="49" charset="0"/>
                                                  <a:sym typeface="Symbol"/>
                                                </a:rPr>
                                                <m:t>𝑥</m:t>
                                              </m:r>
                                            </m:e>
                                            <m:sup>
                                              <m:r>
                                                <a:rPr lang="de-DE" altLang="de-DE" sz="1800" i="1">
                                                  <a:latin typeface="Cambria Math"/>
                                                  <a:ea typeface="Cambria Math"/>
                                                  <a:cs typeface="Courier New" panose="02070309020205020404" pitchFamily="49" charset="0"/>
                                                  <a:sym typeface="Symbol"/>
                                                </a:rPr>
                                                <m:t>0</m:t>
                                              </m:r>
                                            </m:sup>
                                          </m:sSup>
                                        </m:e>
                                      </m:d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de-DE" altLang="de-DE" sz="1800" i="1">
                                  <a:latin typeface="Cambria Math"/>
                                  <a:ea typeface="Cambria Math"/>
                                  <a:cs typeface="Courier New" panose="02070309020205020404" pitchFamily="49" charset="0"/>
                                  <a:sym typeface="Symbol"/>
                                </a:rPr>
                                <m:t>𝑀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de-DE" altLang="de-DE" sz="1800" i="1">
                                      <a:latin typeface="Cambria Math"/>
                                      <a:ea typeface="Cambria Math"/>
                                      <a:cs typeface="Courier New" panose="02070309020205020404" pitchFamily="49" charset="0"/>
                                      <a:sym typeface="Symbol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de-DE" altLang="de-DE" sz="1800" i="1">
                                          <a:latin typeface="Cambria Math"/>
                                          <a:ea typeface="Cambria Math"/>
                                          <a:cs typeface="Courier New" panose="02070309020205020404" pitchFamily="49" charset="0"/>
                                          <a:sym typeface="Symbol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de-DE" altLang="de-DE" sz="1800" i="1">
                                          <a:latin typeface="Cambria Math"/>
                                          <a:ea typeface="Cambria Math"/>
                                          <a:cs typeface="Courier New" panose="02070309020205020404" pitchFamily="49" charset="0"/>
                                          <a:sym typeface="Symbol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de-DE" altLang="de-DE" sz="1800" i="1">
                                          <a:latin typeface="Cambria Math"/>
                                          <a:ea typeface="Cambria Math"/>
                                          <a:cs typeface="Courier New" panose="02070309020205020404" pitchFamily="49" charset="0"/>
                                          <a:sym typeface="Symbol"/>
                                        </a:rPr>
                                        <m:t>0</m:t>
                                      </m:r>
                                    </m:sup>
                                  </m:sSup>
                                  <m:r>
                                    <a:rPr lang="de-DE" altLang="de-DE" sz="1800" i="1">
                                      <a:latin typeface="Cambria Math"/>
                                      <a:ea typeface="Cambria Math"/>
                                      <a:cs typeface="Courier New" panose="02070309020205020404" pitchFamily="49" charset="0"/>
                                      <a:sym typeface="Symbol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de-DE" altLang="de-DE" sz="1800" i="1">
                                          <a:latin typeface="Cambria Math"/>
                                          <a:ea typeface="Cambria Math"/>
                                          <a:cs typeface="Courier New" panose="02070309020205020404" pitchFamily="49" charset="0"/>
                                          <a:sym typeface="Symbol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de-DE" altLang="de-DE" sz="1800" i="1">
                                          <a:latin typeface="Cambria Math"/>
                                          <a:ea typeface="Cambria Math"/>
                                          <a:cs typeface="Courier New" panose="02070309020205020404" pitchFamily="49" charset="0"/>
                                          <a:sym typeface="Symbol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lang="de-DE" altLang="de-DE" sz="1800" i="1">
                                          <a:latin typeface="Cambria Math"/>
                                          <a:ea typeface="Cambria Math"/>
                                          <a:cs typeface="Courier New" panose="02070309020205020404" pitchFamily="49" charset="0"/>
                                          <a:sym typeface="Symbol"/>
                                        </a:rPr>
                                        <m:t>1</m:t>
                                      </m:r>
                                    </m:sup>
                                  </m:sSup>
                                </m:e>
                              </m:d>
                            </m:sup>
                          </m:sSup>
                        </m:e>
                        <m:sup/>
                      </m:sSup>
                      <m:r>
                        <a:rPr lang="de-DE" altLang="de-DE" sz="1800" b="0" i="1" smtClean="0">
                          <a:latin typeface="Cambria Math"/>
                          <a:ea typeface="Cambria Math"/>
                          <a:cs typeface="Courier New" panose="02070309020205020404" pitchFamily="49" charset="0"/>
                          <a:sym typeface="Symbol"/>
                        </a:rPr>
                        <m:t>∙</m:t>
                      </m:r>
                      <m:sSup>
                        <m:sSupPr>
                          <m:ctrlPr>
                            <a:rPr lang="de-DE" altLang="de-DE" sz="1800" b="0" i="1" smtClean="0">
                              <a:latin typeface="Cambria Math"/>
                              <a:ea typeface="Cambria Math"/>
                              <a:cs typeface="Courier New" panose="02070309020205020404" pitchFamily="49" charset="0"/>
                              <a:sym typeface="Symbol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DE" altLang="de-DE" sz="1800" b="0" i="1" smtClean="0">
                                  <a:latin typeface="Cambria Math"/>
                                  <a:ea typeface="Cambria Math"/>
                                  <a:cs typeface="Courier New" panose="02070309020205020404" pitchFamily="49" charset="0"/>
                                  <a:sym typeface="Symbol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altLang="de-DE" sz="1800" i="1">
                                      <a:latin typeface="Cambria Math"/>
                                      <a:ea typeface="Cambria Math"/>
                                      <a:cs typeface="Courier New" panose="02070309020205020404" pitchFamily="49" charset="0"/>
                                      <a:sym typeface="Symbol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de-DE" sz="1800" i="1">
                                      <a:latin typeface="Cambria Math"/>
                                      <a:ea typeface="Cambria Math"/>
                                      <a:cs typeface="Courier New" panose="02070309020205020404" pitchFamily="49" charset="0"/>
                                      <a:sym typeface="Symbol"/>
                                    </a:rPr>
                                    <m:t>𝜃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de-DE" altLang="de-DE" sz="1800" i="1">
                                          <a:latin typeface="Cambria Math"/>
                                          <a:ea typeface="Cambria Math"/>
                                          <a:cs typeface="Courier New" panose="02070309020205020404" pitchFamily="49" charset="0"/>
                                          <a:sym typeface="Symbol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de-DE" altLang="de-DE" sz="1800" i="1">
                                          <a:latin typeface="Cambria Math"/>
                                          <a:ea typeface="Cambria Math"/>
                                          <a:cs typeface="Courier New" panose="02070309020205020404" pitchFamily="49" charset="0"/>
                                          <a:sym typeface="Symbol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lang="de-DE" altLang="de-DE" sz="1800" i="1">
                                          <a:latin typeface="Cambria Math"/>
                                          <a:ea typeface="Cambria Math"/>
                                          <a:cs typeface="Courier New" panose="02070309020205020404" pitchFamily="49" charset="0"/>
                                          <a:sym typeface="Symbol"/>
                                        </a:rPr>
                                        <m:t>0</m:t>
                                      </m:r>
                                    </m:sup>
                                  </m:sSup>
                                  <m:d>
                                    <m:dPr>
                                      <m:begChr m:val="|"/>
                                      <m:endChr m:val=""/>
                                      <m:ctrlPr>
                                        <a:rPr lang="de-DE" altLang="de-DE" sz="1800" i="1">
                                          <a:latin typeface="Cambria Math"/>
                                          <a:ea typeface="Cambria Math"/>
                                          <a:cs typeface="Courier New" panose="02070309020205020404" pitchFamily="49" charset="0"/>
                                          <a:sym typeface="Symbol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de-DE" altLang="de-DE" sz="1800" i="1">
                                              <a:latin typeface="Cambria Math"/>
                                              <a:ea typeface="Cambria Math"/>
                                              <a:cs typeface="Courier New" panose="02070309020205020404" pitchFamily="49" charset="0"/>
                                              <a:sym typeface="Symbol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de-DE" altLang="de-DE" sz="1800" i="1">
                                              <a:latin typeface="Cambria Math"/>
                                              <a:ea typeface="Cambria Math"/>
                                              <a:cs typeface="Courier New" panose="02070309020205020404" pitchFamily="49" charset="0"/>
                                              <a:sym typeface="Symbol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de-DE" altLang="de-DE" sz="1800" i="1">
                                              <a:latin typeface="Cambria Math"/>
                                              <a:ea typeface="Cambria Math"/>
                                              <a:cs typeface="Courier New" panose="02070309020205020404" pitchFamily="49" charset="0"/>
                                              <a:sym typeface="Symbol"/>
                                            </a:rPr>
                                            <m:t>0</m:t>
                                          </m:r>
                                        </m:sup>
                                      </m:sSup>
                                    </m:e>
                                  </m:d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de-DE" altLang="de-DE" sz="1800" i="1">
                              <a:latin typeface="Cambria Math"/>
                              <a:ea typeface="Cambria Math"/>
                              <a:cs typeface="Courier New" panose="02070309020205020404" pitchFamily="49" charset="0"/>
                              <a:sym typeface="Symbol"/>
                            </a:rPr>
                            <m:t>𝑀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de-DE" altLang="de-DE" sz="1800" i="1">
                                  <a:latin typeface="Cambria Math"/>
                                  <a:ea typeface="Cambria Math"/>
                                  <a:cs typeface="Courier New" panose="02070309020205020404" pitchFamily="49" charset="0"/>
                                  <a:sym typeface="Symbol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de-DE" altLang="de-DE" sz="1800" i="1">
                                      <a:latin typeface="Cambria Math"/>
                                      <a:ea typeface="Cambria Math"/>
                                      <a:cs typeface="Courier New" panose="02070309020205020404" pitchFamily="49" charset="0"/>
                                      <a:sym typeface="Symbol"/>
                                    </a:rPr>
                                  </m:ctrlPr>
                                </m:sSupPr>
                                <m:e>
                                  <m:r>
                                    <a:rPr lang="de-DE" altLang="de-DE" sz="1800" i="1">
                                      <a:latin typeface="Cambria Math"/>
                                      <a:ea typeface="Cambria Math"/>
                                      <a:cs typeface="Courier New" panose="02070309020205020404" pitchFamily="49" charset="0"/>
                                      <a:sym typeface="Symbol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de-DE" altLang="de-DE" sz="1800" i="1">
                                      <a:latin typeface="Cambria Math"/>
                                      <a:ea typeface="Cambria Math"/>
                                      <a:cs typeface="Courier New" panose="02070309020205020404" pitchFamily="49" charset="0"/>
                                      <a:sym typeface="Symbol"/>
                                    </a:rPr>
                                    <m:t>0</m:t>
                                  </m:r>
                                </m:sup>
                              </m:sSup>
                              <m:r>
                                <a:rPr lang="de-DE" altLang="de-DE" sz="1800" i="1">
                                  <a:latin typeface="Cambria Math"/>
                                  <a:ea typeface="Cambria Math"/>
                                  <a:cs typeface="Courier New" panose="02070309020205020404" pitchFamily="49" charset="0"/>
                                  <a:sym typeface="Symbol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de-DE" altLang="de-DE" sz="1800" i="1">
                                      <a:latin typeface="Cambria Math"/>
                                      <a:ea typeface="Cambria Math"/>
                                      <a:cs typeface="Courier New" panose="02070309020205020404" pitchFamily="49" charset="0"/>
                                      <a:sym typeface="Symbol"/>
                                    </a:rPr>
                                  </m:ctrlPr>
                                </m:sSupPr>
                                <m:e>
                                  <m:r>
                                    <a:rPr lang="de-DE" altLang="de-DE" sz="1800" i="1">
                                      <a:latin typeface="Cambria Math"/>
                                      <a:ea typeface="Cambria Math"/>
                                      <a:cs typeface="Courier New" panose="02070309020205020404" pitchFamily="49" charset="0"/>
                                      <a:sym typeface="Symbol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de-DE" altLang="de-DE" sz="1800" i="1">
                                      <a:latin typeface="Cambria Math"/>
                                      <a:ea typeface="Cambria Math"/>
                                      <a:cs typeface="Courier New" panose="02070309020205020404" pitchFamily="49" charset="0"/>
                                      <a:sym typeface="Symbol"/>
                                    </a:rPr>
                                    <m:t>0</m:t>
                                  </m:r>
                                </m:sup>
                              </m:sSup>
                            </m:e>
                          </m:d>
                        </m:sup>
                      </m:sSup>
                    </m:oMath>
                  </m:oMathPara>
                </a14:m>
                <a:endParaRPr lang="de-DE" altLang="de-DE" sz="1800" dirty="0">
                  <a:ea typeface="Cambria Math"/>
                  <a:cs typeface="Courier New" panose="02070309020205020404" pitchFamily="49" charset="0"/>
                  <a:sym typeface="Symbol"/>
                </a:endParaRP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endParaRPr lang="de-DE" altLang="de-DE" sz="1800" dirty="0">
                  <a:ea typeface="Cambria Math"/>
                  <a:cs typeface="Courier New" panose="02070309020205020404" pitchFamily="49" charset="0"/>
                  <a:sym typeface="Symbol"/>
                </a:endParaRPr>
              </a:p>
            </p:txBody>
          </p:sp>
        </mc:Choice>
        <mc:Fallback xmlns="">
          <p:sp>
            <p:nvSpPr>
              <p:cNvPr id="15364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850" y="658813"/>
                <a:ext cx="8568630" cy="5187317"/>
              </a:xfrm>
              <a:prstGeom prst="rect">
                <a:avLst/>
              </a:prstGeom>
              <a:blipFill rotWithShape="1">
                <a:blip r:embed="rId2"/>
                <a:stretch>
                  <a:fillRect l="-56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365" name="Foliennummernplatzhalt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000" smtClean="0"/>
          </a:p>
          <a:p>
            <a:pPr eaLnBrk="1" hangingPunct="1">
              <a:spcBef>
                <a:spcPct val="0"/>
              </a:spcBef>
              <a:buFontTx/>
              <a:buNone/>
            </a:pPr>
            <a:fld id="{EEB7C0C7-0BC8-439A-A025-5C7AB155327E}" type="slidenum">
              <a:rPr lang="de-DE" altLang="de-DE" sz="1000" smtClean="0"/>
              <a:pPr eaLnBrk="1" hangingPunct="1">
                <a:spcBef>
                  <a:spcPct val="0"/>
                </a:spcBef>
                <a:buFontTx/>
                <a:buNone/>
              </a:pPr>
              <a:t>24</a:t>
            </a:fld>
            <a:endParaRPr lang="de-DE" altLang="de-DE" sz="1000" smtClean="0"/>
          </a:p>
        </p:txBody>
      </p:sp>
      <p:sp>
        <p:nvSpPr>
          <p:cNvPr id="15366" name="Datumsplatzhalter 6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000" dirty="0" smtClean="0"/>
              <a:t>SS 2014 - </a:t>
            </a:r>
            <a:r>
              <a:rPr lang="de-DE" altLang="de-DE" sz="1000" dirty="0" err="1" smtClean="0"/>
              <a:t>lecture</a:t>
            </a:r>
            <a:r>
              <a:rPr lang="de-DE" altLang="de-DE" sz="1000" dirty="0" smtClean="0"/>
              <a:t> 9</a:t>
            </a:r>
          </a:p>
        </p:txBody>
      </p:sp>
      <p:sp>
        <p:nvSpPr>
          <p:cNvPr id="15367" name="Fußzeilenplatzhalter 7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000" smtClean="0"/>
              <a:t>Mathematics of Biological Networks</a:t>
            </a:r>
          </a:p>
        </p:txBody>
      </p:sp>
    </p:spTree>
    <p:extLst>
      <p:ext uri="{BB962C8B-B14F-4D97-AF65-F5344CB8AC3E}">
        <p14:creationId xmlns:p14="http://schemas.microsoft.com/office/powerpoint/2010/main" val="326358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5" y="188913"/>
            <a:ext cx="8928992" cy="360362"/>
          </a:xfrm>
        </p:spPr>
        <p:txBody>
          <a:bodyPr/>
          <a:lstStyle/>
          <a:p>
            <a:pPr eaLnBrk="1" hangingPunct="1"/>
            <a:r>
              <a:rPr lang="de-DE" altLang="de-DE" dirty="0" smtClean="0">
                <a:ea typeface="ＭＳ Ｐゴシック" pitchFamily="34" charset="-128"/>
              </a:rPr>
              <a:t>MLE </a:t>
            </a:r>
            <a:r>
              <a:rPr lang="de-DE" altLang="de-DE" dirty="0" err="1" smtClean="0">
                <a:ea typeface="ＭＳ Ｐゴシック" pitchFamily="34" charset="-128"/>
              </a:rPr>
              <a:t>for</a:t>
            </a:r>
            <a:r>
              <a:rPr lang="de-DE" altLang="de-DE" dirty="0" smtClean="0">
                <a:ea typeface="ＭＳ Ｐゴシック" pitchFamily="34" charset="-128"/>
              </a:rPr>
              <a:t> </a:t>
            </a:r>
            <a:r>
              <a:rPr lang="de-DE" altLang="de-DE" dirty="0" err="1" smtClean="0">
                <a:ea typeface="ＭＳ Ｐゴシック" pitchFamily="34" charset="-128"/>
              </a:rPr>
              <a:t>Bayesian</a:t>
            </a:r>
            <a:r>
              <a:rPr lang="de-DE" altLang="de-DE" dirty="0" smtClean="0">
                <a:ea typeface="ＭＳ Ｐゴシック" pitchFamily="34" charset="-128"/>
              </a:rPr>
              <a:t> </a:t>
            </a:r>
            <a:r>
              <a:rPr lang="de-DE" altLang="de-DE" dirty="0" err="1" smtClean="0">
                <a:ea typeface="ＭＳ Ｐゴシック" pitchFamily="34" charset="-128"/>
              </a:rPr>
              <a:t>networks</a:t>
            </a:r>
            <a:endParaRPr lang="en-GB" altLang="de-DE" dirty="0" smtClean="0">
              <a:ea typeface="ＭＳ Ｐゴシック" pitchFamily="34" charset="-128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610600" cy="762000"/>
          </a:xfrm>
        </p:spPr>
        <p:txBody>
          <a:bodyPr/>
          <a:lstStyle/>
          <a:p>
            <a:pPr marL="0" indent="0" eaLnBrk="1" hangingPunct="1">
              <a:lnSpc>
                <a:spcPct val="120000"/>
              </a:lnSpc>
              <a:buFontTx/>
              <a:buNone/>
            </a:pPr>
            <a:r>
              <a:rPr lang="de-DE" altLang="de-DE" sz="1800" smtClean="0">
                <a:ea typeface="ＭＳ Ｐゴシック" pitchFamily="34" charset="-128"/>
                <a:sym typeface="Symbol" pitchFamily="18" charset="2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4" name="Text Box 4"/>
              <p:cNvSpPr txBox="1">
                <a:spLocks noChangeArrowheads="1"/>
              </p:cNvSpPr>
              <p:nvPr/>
            </p:nvSpPr>
            <p:spPr bwMode="auto">
              <a:xfrm>
                <a:off x="323850" y="658813"/>
                <a:ext cx="8568630" cy="46170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Based on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our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discussion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of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the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multinomial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likelihood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, </a:t>
                </a: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we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know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that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we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maximize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de-DE" sz="1800" i="1">
                            <a:latin typeface="Cambria Math"/>
                            <a:ea typeface="Cambria Math"/>
                            <a:cs typeface="Courier New" panose="02070309020205020404" pitchFamily="49" charset="0"/>
                            <a:sym typeface="Symbol"/>
                          </a:rPr>
                        </m:ctrlPr>
                      </m:sSubPr>
                      <m:e>
                        <m:r>
                          <a:rPr lang="de-DE" altLang="de-DE" sz="1800" i="1">
                            <a:latin typeface="Cambria Math"/>
                            <a:ea typeface="Cambria Math"/>
                            <a:cs typeface="Courier New" panose="02070309020205020404" pitchFamily="49" charset="0"/>
                            <a:sym typeface="Symbol"/>
                          </a:rPr>
                          <m:t>𝜃</m:t>
                        </m:r>
                      </m:e>
                      <m:sub>
                        <m:r>
                          <a:rPr lang="de-DE" altLang="de-DE" sz="1800" b="0" i="1" smtClean="0">
                            <a:latin typeface="Cambria Math"/>
                            <a:ea typeface="Cambria Math"/>
                            <a:cs typeface="Courier New" panose="02070309020205020404" pitchFamily="49" charset="0"/>
                            <a:sym typeface="Symbol"/>
                          </a:rPr>
                          <m:t>𝑌</m:t>
                        </m:r>
                        <m:d>
                          <m:dPr>
                            <m:begChr m:val="|"/>
                            <m:endChr m:val=""/>
                            <m:ctrlPr>
                              <a:rPr lang="de-DE" altLang="de-DE" sz="1800" i="1">
                                <a:latin typeface="Cambria Math"/>
                                <a:ea typeface="Cambria Math"/>
                                <a:cs typeface="Courier New" panose="02070309020205020404" pitchFamily="49" charset="0"/>
                                <a:sym typeface="Symbol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de-DE" altLang="de-DE" sz="1800" i="1">
                                    <a:latin typeface="Cambria Math"/>
                                    <a:ea typeface="Cambria Math"/>
                                    <a:cs typeface="Courier New" panose="02070309020205020404" pitchFamily="49" charset="0"/>
                                    <a:sym typeface="Symbol"/>
                                  </a:rPr>
                                </m:ctrlPr>
                              </m:sSupPr>
                              <m:e>
                                <m:r>
                                  <a:rPr lang="de-DE" altLang="de-DE" sz="1800" i="1">
                                    <a:latin typeface="Cambria Math"/>
                                    <a:ea typeface="Cambria Math"/>
                                    <a:cs typeface="Courier New" panose="02070309020205020404" pitchFamily="49" charset="0"/>
                                    <a:sym typeface="Symbol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de-DE" altLang="de-DE" sz="1800" i="1">
                                    <a:latin typeface="Cambria Math"/>
                                    <a:ea typeface="Cambria Math"/>
                                    <a:cs typeface="Courier New" panose="02070309020205020404" pitchFamily="49" charset="0"/>
                                    <a:sym typeface="Symbol"/>
                                  </a:rPr>
                                  <m:t>0</m:t>
                                </m:r>
                              </m:sup>
                            </m:sSup>
                          </m:e>
                        </m:d>
                      </m:sub>
                    </m:sSub>
                  </m:oMath>
                </a14:m>
                <a:r>
                  <a:rPr lang="de-DE" altLang="de-DE" sz="1800" dirty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by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setting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de-DE" sz="1800" i="1">
                              <a:latin typeface="Cambria Math"/>
                              <a:ea typeface="Cambria Math"/>
                              <a:cs typeface="Courier New" panose="02070309020205020404" pitchFamily="49" charset="0"/>
                              <a:sym typeface="Symbol"/>
                            </a:rPr>
                          </m:ctrlPr>
                        </m:sSubPr>
                        <m:e>
                          <m:r>
                            <a:rPr lang="de-DE" altLang="de-DE" sz="1800" i="1">
                              <a:latin typeface="Cambria Math"/>
                              <a:ea typeface="Cambria Math"/>
                              <a:cs typeface="Courier New" panose="02070309020205020404" pitchFamily="49" charset="0"/>
                              <a:sym typeface="Symbol"/>
                            </a:rPr>
                            <m:t>𝜃</m:t>
                          </m:r>
                        </m:e>
                        <m:sub>
                          <m:sSup>
                            <m:sSupPr>
                              <m:ctrlPr>
                                <a:rPr lang="de-DE" altLang="de-DE" sz="1800" i="1">
                                  <a:latin typeface="Cambria Math"/>
                                  <a:ea typeface="Cambria Math"/>
                                  <a:cs typeface="Courier New" panose="02070309020205020404" pitchFamily="49" charset="0"/>
                                  <a:sym typeface="Symbol"/>
                                </a:rPr>
                              </m:ctrlPr>
                            </m:sSupPr>
                            <m:e>
                              <m:r>
                                <a:rPr lang="de-DE" altLang="de-DE" sz="1800" i="1">
                                  <a:latin typeface="Cambria Math"/>
                                  <a:ea typeface="Cambria Math"/>
                                  <a:cs typeface="Courier New" panose="02070309020205020404" pitchFamily="49" charset="0"/>
                                  <a:sym typeface="Symbol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de-DE" altLang="de-DE" sz="1800" i="1">
                                  <a:latin typeface="Cambria Math"/>
                                  <a:ea typeface="Cambria Math"/>
                                  <a:cs typeface="Courier New" panose="02070309020205020404" pitchFamily="49" charset="0"/>
                                  <a:sym typeface="Symbol"/>
                                </a:rPr>
                                <m:t>1</m:t>
                              </m:r>
                            </m:sup>
                          </m:sSup>
                          <m:d>
                            <m:dPr>
                              <m:begChr m:val="|"/>
                              <m:endChr m:val=""/>
                              <m:ctrlPr>
                                <a:rPr lang="de-DE" altLang="de-DE" sz="1800" i="1">
                                  <a:latin typeface="Cambria Math"/>
                                  <a:ea typeface="Cambria Math"/>
                                  <a:cs typeface="Courier New" panose="02070309020205020404" pitchFamily="49" charset="0"/>
                                  <a:sym typeface="Symbol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de-DE" altLang="de-DE" sz="1800" i="1">
                                      <a:latin typeface="Cambria Math"/>
                                      <a:ea typeface="Cambria Math"/>
                                      <a:cs typeface="Courier New" panose="02070309020205020404" pitchFamily="49" charset="0"/>
                                      <a:sym typeface="Symbol"/>
                                    </a:rPr>
                                  </m:ctrlPr>
                                </m:sSupPr>
                                <m:e>
                                  <m:r>
                                    <a:rPr lang="de-DE" altLang="de-DE" sz="1800" i="1">
                                      <a:latin typeface="Cambria Math"/>
                                      <a:ea typeface="Cambria Math"/>
                                      <a:cs typeface="Courier New" panose="02070309020205020404" pitchFamily="49" charset="0"/>
                                      <a:sym typeface="Symbol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de-DE" altLang="de-DE" sz="1800" i="1">
                                      <a:latin typeface="Cambria Math"/>
                                      <a:ea typeface="Cambria Math"/>
                                      <a:cs typeface="Courier New" panose="02070309020205020404" pitchFamily="49" charset="0"/>
                                      <a:sym typeface="Symbol"/>
                                    </a:rPr>
                                    <m:t>0</m:t>
                                  </m:r>
                                </m:sup>
                              </m:sSup>
                            </m:e>
                          </m:d>
                        </m:sub>
                      </m:sSub>
                      <m:r>
                        <a:rPr lang="de-DE" altLang="de-DE" sz="1800" b="0" i="1" smtClean="0">
                          <a:latin typeface="Cambria Math"/>
                          <a:ea typeface="Cambria Math"/>
                          <a:cs typeface="Courier New" panose="02070309020205020404" pitchFamily="49" charset="0"/>
                          <a:sym typeface="Symbol"/>
                        </a:rPr>
                        <m:t>=</m:t>
                      </m:r>
                      <m:f>
                        <m:fPr>
                          <m:ctrlPr>
                            <a:rPr lang="de-DE" altLang="de-DE" sz="1800" b="0" i="1" smtClean="0">
                              <a:latin typeface="Cambria Math"/>
                              <a:ea typeface="Cambria Math"/>
                              <a:cs typeface="Courier New" panose="02070309020205020404" pitchFamily="49" charset="0"/>
                              <a:sym typeface="Symbol"/>
                            </a:rPr>
                          </m:ctrlPr>
                        </m:fPr>
                        <m:num>
                          <m:r>
                            <a:rPr lang="de-DE" altLang="de-DE" sz="1800" b="0" i="1" smtClean="0">
                              <a:latin typeface="Cambria Math"/>
                              <a:ea typeface="Cambria Math"/>
                              <a:cs typeface="Courier New" panose="02070309020205020404" pitchFamily="49" charset="0"/>
                              <a:sym typeface="Symbol"/>
                            </a:rPr>
                            <m:t>𝑀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de-DE" altLang="de-DE" sz="1800" b="0" i="1" smtClean="0">
                                  <a:latin typeface="Cambria Math"/>
                                  <a:ea typeface="Cambria Math"/>
                                  <a:cs typeface="Courier New" panose="02070309020205020404" pitchFamily="49" charset="0"/>
                                  <a:sym typeface="Symbol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de-DE" altLang="de-DE" sz="1800" b="0" i="1" smtClean="0">
                                      <a:latin typeface="Cambria Math"/>
                                      <a:ea typeface="Cambria Math"/>
                                      <a:cs typeface="Courier New" panose="02070309020205020404" pitchFamily="49" charset="0"/>
                                      <a:sym typeface="Symbol"/>
                                    </a:rPr>
                                  </m:ctrlPr>
                                </m:sSupPr>
                                <m:e>
                                  <m:r>
                                    <a:rPr lang="de-DE" altLang="de-DE" sz="1800" b="0" i="1" smtClean="0">
                                      <a:latin typeface="Cambria Math"/>
                                      <a:ea typeface="Cambria Math"/>
                                      <a:cs typeface="Courier New" panose="02070309020205020404" pitchFamily="49" charset="0"/>
                                      <a:sym typeface="Symbol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de-DE" altLang="de-DE" sz="1800" b="0" i="1" smtClean="0">
                                      <a:latin typeface="Cambria Math"/>
                                      <a:ea typeface="Cambria Math"/>
                                      <a:cs typeface="Courier New" panose="02070309020205020404" pitchFamily="49" charset="0"/>
                                      <a:sym typeface="Symbol"/>
                                    </a:rPr>
                                    <m:t>0</m:t>
                                  </m:r>
                                </m:sup>
                              </m:sSup>
                              <m:r>
                                <a:rPr lang="de-DE" altLang="de-DE" sz="1800" b="0" i="1" smtClean="0">
                                  <a:latin typeface="Cambria Math"/>
                                  <a:ea typeface="Cambria Math"/>
                                  <a:cs typeface="Courier New" panose="02070309020205020404" pitchFamily="49" charset="0"/>
                                  <a:sym typeface="Symbol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de-DE" altLang="de-DE" sz="1800" b="0" i="1" smtClean="0">
                                      <a:latin typeface="Cambria Math"/>
                                      <a:ea typeface="Cambria Math"/>
                                      <a:cs typeface="Courier New" panose="02070309020205020404" pitchFamily="49" charset="0"/>
                                      <a:sym typeface="Symbol"/>
                                    </a:rPr>
                                  </m:ctrlPr>
                                </m:sSupPr>
                                <m:e>
                                  <m:r>
                                    <a:rPr lang="de-DE" altLang="de-DE" sz="1800" b="0" i="1" smtClean="0">
                                      <a:latin typeface="Cambria Math"/>
                                      <a:ea typeface="Cambria Math"/>
                                      <a:cs typeface="Courier New" panose="02070309020205020404" pitchFamily="49" charset="0"/>
                                      <a:sym typeface="Symbol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de-DE" altLang="de-DE" sz="1800" b="0" i="1" smtClean="0">
                                      <a:latin typeface="Cambria Math"/>
                                      <a:ea typeface="Cambria Math"/>
                                      <a:cs typeface="Courier New" panose="02070309020205020404" pitchFamily="49" charset="0"/>
                                      <a:sym typeface="Symbol"/>
                                    </a:rPr>
                                    <m:t>1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de-DE" altLang="de-DE" sz="1800" i="1">
                              <a:latin typeface="Cambria Math"/>
                              <a:ea typeface="Cambria Math"/>
                              <a:cs typeface="Courier New" panose="02070309020205020404" pitchFamily="49" charset="0"/>
                              <a:sym typeface="Symbol"/>
                            </a:rPr>
                            <m:t>𝑀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de-DE" altLang="de-DE" sz="1800" i="1">
                                  <a:latin typeface="Cambria Math"/>
                                  <a:ea typeface="Cambria Math"/>
                                  <a:cs typeface="Courier New" panose="02070309020205020404" pitchFamily="49" charset="0"/>
                                  <a:sym typeface="Symbol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de-DE" altLang="de-DE" sz="1800" i="1">
                                      <a:latin typeface="Cambria Math"/>
                                      <a:ea typeface="Cambria Math"/>
                                      <a:cs typeface="Courier New" panose="02070309020205020404" pitchFamily="49" charset="0"/>
                                      <a:sym typeface="Symbol"/>
                                    </a:rPr>
                                  </m:ctrlPr>
                                </m:sSupPr>
                                <m:e>
                                  <m:r>
                                    <a:rPr lang="de-DE" altLang="de-DE" sz="1800" i="1">
                                      <a:latin typeface="Cambria Math"/>
                                      <a:ea typeface="Cambria Math"/>
                                      <a:cs typeface="Courier New" panose="02070309020205020404" pitchFamily="49" charset="0"/>
                                      <a:sym typeface="Symbol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de-DE" altLang="de-DE" sz="1800" i="1">
                                      <a:latin typeface="Cambria Math"/>
                                      <a:ea typeface="Cambria Math"/>
                                      <a:cs typeface="Courier New" panose="02070309020205020404" pitchFamily="49" charset="0"/>
                                      <a:sym typeface="Symbol"/>
                                    </a:rPr>
                                    <m:t>0</m:t>
                                  </m:r>
                                </m:sup>
                              </m:sSup>
                              <m:r>
                                <a:rPr lang="de-DE" altLang="de-DE" sz="1800" i="1">
                                  <a:latin typeface="Cambria Math"/>
                                  <a:ea typeface="Cambria Math"/>
                                  <a:cs typeface="Courier New" panose="02070309020205020404" pitchFamily="49" charset="0"/>
                                  <a:sym typeface="Symbol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de-DE" altLang="de-DE" sz="1800" i="1">
                                      <a:latin typeface="Cambria Math"/>
                                      <a:ea typeface="Cambria Math"/>
                                      <a:cs typeface="Courier New" panose="02070309020205020404" pitchFamily="49" charset="0"/>
                                      <a:sym typeface="Symbol"/>
                                    </a:rPr>
                                  </m:ctrlPr>
                                </m:sSupPr>
                                <m:e>
                                  <m:r>
                                    <a:rPr lang="de-DE" altLang="de-DE" sz="1800" i="1">
                                      <a:latin typeface="Cambria Math"/>
                                      <a:ea typeface="Cambria Math"/>
                                      <a:cs typeface="Courier New" panose="02070309020205020404" pitchFamily="49" charset="0"/>
                                      <a:sym typeface="Symbol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de-DE" altLang="de-DE" sz="1800" i="1">
                                      <a:latin typeface="Cambria Math"/>
                                      <a:ea typeface="Cambria Math"/>
                                      <a:cs typeface="Courier New" panose="02070309020205020404" pitchFamily="49" charset="0"/>
                                      <a:sym typeface="Symbol"/>
                                    </a:rPr>
                                    <m:t>1</m:t>
                                  </m:r>
                                </m:sup>
                              </m:sSup>
                            </m:e>
                          </m:d>
                          <m:r>
                            <a:rPr lang="de-DE" altLang="de-DE" sz="1800" b="0" i="1" smtClean="0">
                              <a:latin typeface="Cambria Math"/>
                              <a:ea typeface="Cambria Math"/>
                              <a:cs typeface="Courier New" panose="02070309020205020404" pitchFamily="49" charset="0"/>
                              <a:sym typeface="Symbol"/>
                            </a:rPr>
                            <m:t>+</m:t>
                          </m:r>
                          <m:r>
                            <a:rPr lang="de-DE" altLang="de-DE" sz="1800" i="1">
                              <a:latin typeface="Cambria Math"/>
                              <a:ea typeface="Cambria Math"/>
                              <a:cs typeface="Courier New" panose="02070309020205020404" pitchFamily="49" charset="0"/>
                              <a:sym typeface="Symbol"/>
                            </a:rPr>
                            <m:t>𝑀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de-DE" altLang="de-DE" sz="1800" i="1">
                                  <a:latin typeface="Cambria Math"/>
                                  <a:ea typeface="Cambria Math"/>
                                  <a:cs typeface="Courier New" panose="02070309020205020404" pitchFamily="49" charset="0"/>
                                  <a:sym typeface="Symbol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de-DE" altLang="de-DE" sz="1800" i="1">
                                      <a:latin typeface="Cambria Math"/>
                                      <a:ea typeface="Cambria Math"/>
                                      <a:cs typeface="Courier New" panose="02070309020205020404" pitchFamily="49" charset="0"/>
                                      <a:sym typeface="Symbol"/>
                                    </a:rPr>
                                  </m:ctrlPr>
                                </m:sSupPr>
                                <m:e>
                                  <m:r>
                                    <a:rPr lang="de-DE" altLang="de-DE" sz="1800" i="1">
                                      <a:latin typeface="Cambria Math"/>
                                      <a:ea typeface="Cambria Math"/>
                                      <a:cs typeface="Courier New" panose="02070309020205020404" pitchFamily="49" charset="0"/>
                                      <a:sym typeface="Symbol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de-DE" altLang="de-DE" sz="1800" i="1">
                                      <a:latin typeface="Cambria Math"/>
                                      <a:ea typeface="Cambria Math"/>
                                      <a:cs typeface="Courier New" panose="02070309020205020404" pitchFamily="49" charset="0"/>
                                      <a:sym typeface="Symbol"/>
                                    </a:rPr>
                                    <m:t>0</m:t>
                                  </m:r>
                                </m:sup>
                              </m:sSup>
                              <m:r>
                                <a:rPr lang="de-DE" altLang="de-DE" sz="1800" i="1">
                                  <a:latin typeface="Cambria Math"/>
                                  <a:ea typeface="Cambria Math"/>
                                  <a:cs typeface="Courier New" panose="02070309020205020404" pitchFamily="49" charset="0"/>
                                  <a:sym typeface="Symbol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de-DE" altLang="de-DE" sz="1800" i="1">
                                      <a:latin typeface="Cambria Math"/>
                                      <a:ea typeface="Cambria Math"/>
                                      <a:cs typeface="Courier New" panose="02070309020205020404" pitchFamily="49" charset="0"/>
                                      <a:sym typeface="Symbol"/>
                                    </a:rPr>
                                  </m:ctrlPr>
                                </m:sSupPr>
                                <m:e>
                                  <m:r>
                                    <a:rPr lang="de-DE" altLang="de-DE" sz="1800" i="1">
                                      <a:latin typeface="Cambria Math"/>
                                      <a:ea typeface="Cambria Math"/>
                                      <a:cs typeface="Courier New" panose="02070309020205020404" pitchFamily="49" charset="0"/>
                                      <a:sym typeface="Symbol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de-DE" altLang="de-DE" sz="1800" b="0" i="1" smtClean="0">
                                      <a:latin typeface="Cambria Math"/>
                                      <a:ea typeface="Cambria Math"/>
                                      <a:cs typeface="Courier New" panose="02070309020205020404" pitchFamily="49" charset="0"/>
                                      <a:sym typeface="Symbol"/>
                                    </a:rPr>
                                    <m:t>0</m:t>
                                  </m:r>
                                </m:sup>
                              </m:sSup>
                            </m:e>
                          </m:d>
                        </m:den>
                      </m:f>
                      <m:r>
                        <a:rPr lang="de-DE" altLang="de-DE" sz="1800" b="0" i="1" smtClean="0">
                          <a:latin typeface="Cambria Math"/>
                          <a:ea typeface="Cambria Math"/>
                          <a:cs typeface="Courier New" panose="02070309020205020404" pitchFamily="49" charset="0"/>
                          <a:sym typeface="Symbol"/>
                        </a:rPr>
                        <m:t>=</m:t>
                      </m:r>
                      <m:f>
                        <m:fPr>
                          <m:ctrlPr>
                            <a:rPr lang="de-DE" altLang="de-DE" sz="1800" i="1">
                              <a:latin typeface="Cambria Math"/>
                              <a:ea typeface="Cambria Math"/>
                              <a:cs typeface="Courier New" panose="02070309020205020404" pitchFamily="49" charset="0"/>
                              <a:sym typeface="Symbol"/>
                            </a:rPr>
                          </m:ctrlPr>
                        </m:fPr>
                        <m:num>
                          <m:r>
                            <a:rPr lang="de-DE" altLang="de-DE" sz="1800" i="1">
                              <a:latin typeface="Cambria Math"/>
                              <a:ea typeface="Cambria Math"/>
                              <a:cs typeface="Courier New" panose="02070309020205020404" pitchFamily="49" charset="0"/>
                              <a:sym typeface="Symbol"/>
                            </a:rPr>
                            <m:t>𝑀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de-DE" altLang="de-DE" sz="1800" i="1">
                                  <a:latin typeface="Cambria Math"/>
                                  <a:ea typeface="Cambria Math"/>
                                  <a:cs typeface="Courier New" panose="02070309020205020404" pitchFamily="49" charset="0"/>
                                  <a:sym typeface="Symbol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de-DE" altLang="de-DE" sz="1800" i="1">
                                      <a:latin typeface="Cambria Math"/>
                                      <a:ea typeface="Cambria Math"/>
                                      <a:cs typeface="Courier New" panose="02070309020205020404" pitchFamily="49" charset="0"/>
                                      <a:sym typeface="Symbol"/>
                                    </a:rPr>
                                  </m:ctrlPr>
                                </m:sSupPr>
                                <m:e>
                                  <m:r>
                                    <a:rPr lang="de-DE" altLang="de-DE" sz="1800" i="1">
                                      <a:latin typeface="Cambria Math"/>
                                      <a:ea typeface="Cambria Math"/>
                                      <a:cs typeface="Courier New" panose="02070309020205020404" pitchFamily="49" charset="0"/>
                                      <a:sym typeface="Symbol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de-DE" altLang="de-DE" sz="1800" i="1">
                                      <a:latin typeface="Cambria Math"/>
                                      <a:ea typeface="Cambria Math"/>
                                      <a:cs typeface="Courier New" panose="02070309020205020404" pitchFamily="49" charset="0"/>
                                      <a:sym typeface="Symbol"/>
                                    </a:rPr>
                                    <m:t>0</m:t>
                                  </m:r>
                                </m:sup>
                              </m:sSup>
                              <m:r>
                                <a:rPr lang="de-DE" altLang="de-DE" sz="1800" i="1">
                                  <a:latin typeface="Cambria Math"/>
                                  <a:ea typeface="Cambria Math"/>
                                  <a:cs typeface="Courier New" panose="02070309020205020404" pitchFamily="49" charset="0"/>
                                  <a:sym typeface="Symbol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de-DE" altLang="de-DE" sz="1800" i="1">
                                      <a:latin typeface="Cambria Math"/>
                                      <a:ea typeface="Cambria Math"/>
                                      <a:cs typeface="Courier New" panose="02070309020205020404" pitchFamily="49" charset="0"/>
                                      <a:sym typeface="Symbol"/>
                                    </a:rPr>
                                  </m:ctrlPr>
                                </m:sSupPr>
                                <m:e>
                                  <m:r>
                                    <a:rPr lang="de-DE" altLang="de-DE" sz="1800" i="1">
                                      <a:latin typeface="Cambria Math"/>
                                      <a:ea typeface="Cambria Math"/>
                                      <a:cs typeface="Courier New" panose="02070309020205020404" pitchFamily="49" charset="0"/>
                                      <a:sym typeface="Symbol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de-DE" altLang="de-DE" sz="1800" i="1">
                                      <a:latin typeface="Cambria Math"/>
                                      <a:ea typeface="Cambria Math"/>
                                      <a:cs typeface="Courier New" panose="02070309020205020404" pitchFamily="49" charset="0"/>
                                      <a:sym typeface="Symbol"/>
                                    </a:rPr>
                                    <m:t>1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de-DE" altLang="de-DE" sz="1800" i="1">
                              <a:latin typeface="Cambria Math"/>
                              <a:ea typeface="Cambria Math"/>
                              <a:cs typeface="Courier New" panose="02070309020205020404" pitchFamily="49" charset="0"/>
                              <a:sym typeface="Symbol"/>
                            </a:rPr>
                            <m:t>𝑀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de-DE" altLang="de-DE" sz="1800" i="1">
                                  <a:latin typeface="Cambria Math"/>
                                  <a:ea typeface="Cambria Math"/>
                                  <a:cs typeface="Courier New" panose="02070309020205020404" pitchFamily="49" charset="0"/>
                                  <a:sym typeface="Symbol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de-DE" altLang="de-DE" sz="1800" i="1">
                                      <a:latin typeface="Cambria Math"/>
                                      <a:ea typeface="Cambria Math"/>
                                      <a:cs typeface="Courier New" panose="02070309020205020404" pitchFamily="49" charset="0"/>
                                      <a:sym typeface="Symbol"/>
                                    </a:rPr>
                                  </m:ctrlPr>
                                </m:sSupPr>
                                <m:e>
                                  <m:r>
                                    <a:rPr lang="de-DE" altLang="de-DE" sz="1800" i="1">
                                      <a:latin typeface="Cambria Math"/>
                                      <a:ea typeface="Cambria Math"/>
                                      <a:cs typeface="Courier New" panose="02070309020205020404" pitchFamily="49" charset="0"/>
                                      <a:sym typeface="Symbol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de-DE" altLang="de-DE" sz="1800" i="1">
                                      <a:latin typeface="Cambria Math"/>
                                      <a:ea typeface="Cambria Math"/>
                                      <a:cs typeface="Courier New" panose="02070309020205020404" pitchFamily="49" charset="0"/>
                                      <a:sym typeface="Symbol"/>
                                    </a:rPr>
                                    <m:t>0</m:t>
                                  </m:r>
                                </m:sup>
                              </m:sSup>
                              <m:r>
                                <a:rPr lang="de-DE" altLang="de-DE" sz="1800" i="1" smtClean="0">
                                  <a:latin typeface="Cambria Math"/>
                                  <a:ea typeface="Cambria Math"/>
                                  <a:cs typeface="Courier New" panose="02070309020205020404" pitchFamily="49" charset="0"/>
                                  <a:sym typeface="Symbol"/>
                                </a:rPr>
                                <m:t> 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de-DE" altLang="de-DE" sz="1800" dirty="0">
                  <a:ea typeface="Cambria Math"/>
                  <a:cs typeface="Courier New" panose="02070309020205020404" pitchFamily="49" charset="0"/>
                  <a:sym typeface="Symbol"/>
                </a:endParaRP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endParaRPr lang="de-DE" altLang="de-DE" sz="1800" dirty="0">
                  <a:ea typeface="Cambria Math"/>
                  <a:cs typeface="Courier New" panose="02070309020205020404" pitchFamily="49" charset="0"/>
                  <a:sym typeface="Symbol"/>
                </a:endParaRP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de-DE" altLang="de-DE" sz="1800" dirty="0" err="1">
                    <a:ea typeface="Cambria Math"/>
                    <a:cs typeface="Courier New" panose="02070309020205020404" pitchFamily="49" charset="0"/>
                    <a:sym typeface="Symbol"/>
                  </a:rPr>
                  <a:t>a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nd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similarly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for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de-DE" sz="1800" i="1">
                            <a:latin typeface="Cambria Math"/>
                            <a:ea typeface="Cambria Math"/>
                            <a:cs typeface="Courier New" panose="02070309020205020404" pitchFamily="49" charset="0"/>
                            <a:sym typeface="Symbol"/>
                          </a:rPr>
                        </m:ctrlPr>
                      </m:sSubPr>
                      <m:e>
                        <m:r>
                          <a:rPr lang="de-DE" altLang="de-DE" sz="1800" i="1">
                            <a:latin typeface="Cambria Math"/>
                            <a:ea typeface="Cambria Math"/>
                            <a:cs typeface="Courier New" panose="02070309020205020404" pitchFamily="49" charset="0"/>
                            <a:sym typeface="Symbol"/>
                          </a:rPr>
                          <m:t>𝜃</m:t>
                        </m:r>
                      </m:e>
                      <m:sub>
                        <m:sSup>
                          <m:sSupPr>
                            <m:ctrlPr>
                              <a:rPr lang="de-DE" altLang="de-DE" sz="1800" i="1" smtClean="0">
                                <a:latin typeface="Cambria Math"/>
                                <a:ea typeface="Cambria Math"/>
                                <a:cs typeface="Courier New" panose="02070309020205020404" pitchFamily="49" charset="0"/>
                                <a:sym typeface="Symbol"/>
                              </a:rPr>
                            </m:ctrlPr>
                          </m:sSupPr>
                          <m:e>
                            <m:r>
                              <a:rPr lang="de-DE" altLang="de-DE" sz="1800" b="0" i="1" smtClean="0">
                                <a:latin typeface="Cambria Math"/>
                                <a:ea typeface="Cambria Math"/>
                                <a:cs typeface="Courier New" panose="02070309020205020404" pitchFamily="49" charset="0"/>
                                <a:sym typeface="Symbol"/>
                              </a:rPr>
                              <m:t>𝑦</m:t>
                            </m:r>
                          </m:e>
                          <m:sup>
                            <m:r>
                              <a:rPr lang="de-DE" altLang="de-DE" sz="1800" b="0" i="1" smtClean="0">
                                <a:latin typeface="Cambria Math"/>
                                <a:ea typeface="Cambria Math"/>
                                <a:cs typeface="Courier New" panose="02070309020205020404" pitchFamily="49" charset="0"/>
                                <a:sym typeface="Symbol"/>
                              </a:rPr>
                              <m:t>0</m:t>
                            </m:r>
                          </m:sup>
                        </m:sSup>
                        <m:d>
                          <m:dPr>
                            <m:begChr m:val="|"/>
                            <m:endChr m:val=""/>
                            <m:ctrlPr>
                              <a:rPr lang="de-DE" altLang="de-DE" sz="1800" i="1">
                                <a:latin typeface="Cambria Math"/>
                                <a:ea typeface="Cambria Math"/>
                                <a:cs typeface="Courier New" panose="02070309020205020404" pitchFamily="49" charset="0"/>
                                <a:sym typeface="Symbol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de-DE" altLang="de-DE" sz="1800" i="1">
                                    <a:latin typeface="Cambria Math"/>
                                    <a:ea typeface="Cambria Math"/>
                                    <a:cs typeface="Courier New" panose="02070309020205020404" pitchFamily="49" charset="0"/>
                                    <a:sym typeface="Symbol"/>
                                  </a:rPr>
                                </m:ctrlPr>
                              </m:sSupPr>
                              <m:e>
                                <m:r>
                                  <a:rPr lang="de-DE" altLang="de-DE" sz="1800" i="1">
                                    <a:latin typeface="Cambria Math"/>
                                    <a:ea typeface="Cambria Math"/>
                                    <a:cs typeface="Courier New" panose="02070309020205020404" pitchFamily="49" charset="0"/>
                                    <a:sym typeface="Symbol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de-DE" altLang="de-DE" sz="1800" i="1">
                                    <a:latin typeface="Cambria Math"/>
                                    <a:ea typeface="Cambria Math"/>
                                    <a:cs typeface="Courier New" panose="02070309020205020404" pitchFamily="49" charset="0"/>
                                    <a:sym typeface="Symbol"/>
                                  </a:rPr>
                                  <m:t>0</m:t>
                                </m:r>
                              </m:sup>
                            </m:sSup>
                          </m:e>
                        </m:d>
                      </m:sub>
                    </m:sSub>
                  </m:oMath>
                </a14:m>
                <a:r>
                  <a:rPr lang="de-DE" altLang="de-DE" sz="1800" dirty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.</a:t>
                </a: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endParaRPr lang="de-DE" altLang="de-DE" sz="1800" dirty="0">
                  <a:ea typeface="Cambria Math"/>
                  <a:cs typeface="Courier New" panose="02070309020205020404" pitchFamily="49" charset="0"/>
                  <a:sym typeface="Symbol"/>
                </a:endParaRP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Thus,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we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can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find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the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maximum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likelihood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parameters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in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this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CPD </a:t>
                </a: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by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simply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counting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how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many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times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each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of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the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possible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assignments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of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X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and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Y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appears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in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the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training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data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.</a:t>
                </a: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endParaRPr lang="de-DE" altLang="de-DE" sz="1800" dirty="0">
                  <a:ea typeface="Cambria Math"/>
                  <a:cs typeface="Courier New" panose="02070309020205020404" pitchFamily="49" charset="0"/>
                  <a:sym typeface="Symbol"/>
                </a:endParaRP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It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turns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out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that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these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counts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of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the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various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assignments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for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some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set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of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variables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are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generally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useful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.</a:t>
                </a:r>
                <a:endParaRPr lang="de-DE" altLang="de-DE" sz="1800" dirty="0">
                  <a:ea typeface="Cambria Math"/>
                  <a:cs typeface="Courier New" panose="02070309020205020404" pitchFamily="49" charset="0"/>
                  <a:sym typeface="Symbol"/>
                </a:endParaRPr>
              </a:p>
            </p:txBody>
          </p:sp>
        </mc:Choice>
        <mc:Fallback xmlns="">
          <p:sp>
            <p:nvSpPr>
              <p:cNvPr id="15364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850" y="658813"/>
                <a:ext cx="8568630" cy="4617098"/>
              </a:xfrm>
              <a:prstGeom prst="rect">
                <a:avLst/>
              </a:prstGeom>
              <a:blipFill rotWithShape="1">
                <a:blip r:embed="rId2"/>
                <a:stretch>
                  <a:fillRect l="-569" b="-66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365" name="Foliennummernplatzhalt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000" smtClean="0"/>
          </a:p>
          <a:p>
            <a:pPr eaLnBrk="1" hangingPunct="1">
              <a:spcBef>
                <a:spcPct val="0"/>
              </a:spcBef>
              <a:buFontTx/>
              <a:buNone/>
            </a:pPr>
            <a:fld id="{EEB7C0C7-0BC8-439A-A025-5C7AB155327E}" type="slidenum">
              <a:rPr lang="de-DE" altLang="de-DE" sz="1000" smtClean="0"/>
              <a:pPr eaLnBrk="1" hangingPunct="1">
                <a:spcBef>
                  <a:spcPct val="0"/>
                </a:spcBef>
                <a:buFontTx/>
                <a:buNone/>
              </a:pPr>
              <a:t>25</a:t>
            </a:fld>
            <a:endParaRPr lang="de-DE" altLang="de-DE" sz="1000" smtClean="0"/>
          </a:p>
        </p:txBody>
      </p:sp>
      <p:sp>
        <p:nvSpPr>
          <p:cNvPr id="15366" name="Datumsplatzhalter 6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000" dirty="0" smtClean="0"/>
              <a:t>SS 2014 - </a:t>
            </a:r>
            <a:r>
              <a:rPr lang="de-DE" altLang="de-DE" sz="1000" dirty="0" err="1" smtClean="0"/>
              <a:t>lecture</a:t>
            </a:r>
            <a:r>
              <a:rPr lang="de-DE" altLang="de-DE" sz="1000" dirty="0" smtClean="0"/>
              <a:t> 9</a:t>
            </a:r>
          </a:p>
        </p:txBody>
      </p:sp>
      <p:sp>
        <p:nvSpPr>
          <p:cNvPr id="15367" name="Fußzeilenplatzhalter 7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000" smtClean="0"/>
              <a:t>Mathematics of Biological Networks</a:t>
            </a:r>
          </a:p>
        </p:txBody>
      </p:sp>
    </p:spTree>
    <p:extLst>
      <p:ext uri="{BB962C8B-B14F-4D97-AF65-F5344CB8AC3E}">
        <p14:creationId xmlns:p14="http://schemas.microsoft.com/office/powerpoint/2010/main" val="90848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5" y="188913"/>
            <a:ext cx="8928992" cy="360362"/>
          </a:xfrm>
        </p:spPr>
        <p:txBody>
          <a:bodyPr/>
          <a:lstStyle/>
          <a:p>
            <a:pPr eaLnBrk="1" hangingPunct="1"/>
            <a:r>
              <a:rPr lang="de-DE" altLang="de-DE" dirty="0" smtClean="0">
                <a:ea typeface="ＭＳ Ｐゴシック" pitchFamily="34" charset="-128"/>
              </a:rPr>
              <a:t>MLE </a:t>
            </a:r>
            <a:r>
              <a:rPr lang="de-DE" altLang="de-DE" dirty="0" err="1" smtClean="0">
                <a:ea typeface="ＭＳ Ｐゴシック" pitchFamily="34" charset="-128"/>
              </a:rPr>
              <a:t>for</a:t>
            </a:r>
            <a:r>
              <a:rPr lang="de-DE" altLang="de-DE" dirty="0" smtClean="0">
                <a:ea typeface="ＭＳ Ｐゴシック" pitchFamily="34" charset="-128"/>
              </a:rPr>
              <a:t> </a:t>
            </a:r>
            <a:r>
              <a:rPr lang="de-DE" altLang="de-DE" dirty="0" err="1" smtClean="0">
                <a:ea typeface="ＭＳ Ｐゴシック" pitchFamily="34" charset="-128"/>
              </a:rPr>
              <a:t>Bayesian</a:t>
            </a:r>
            <a:r>
              <a:rPr lang="de-DE" altLang="de-DE" dirty="0" smtClean="0">
                <a:ea typeface="ＭＳ Ｐゴシック" pitchFamily="34" charset="-128"/>
              </a:rPr>
              <a:t> </a:t>
            </a:r>
            <a:r>
              <a:rPr lang="de-DE" altLang="de-DE" dirty="0" err="1" smtClean="0">
                <a:ea typeface="ＭＳ Ｐゴシック" pitchFamily="34" charset="-128"/>
              </a:rPr>
              <a:t>networks</a:t>
            </a:r>
            <a:endParaRPr lang="en-GB" altLang="de-DE" dirty="0" smtClean="0">
              <a:ea typeface="ＭＳ Ｐゴシック" pitchFamily="34" charset="-128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610600" cy="762000"/>
          </a:xfrm>
        </p:spPr>
        <p:txBody>
          <a:bodyPr/>
          <a:lstStyle/>
          <a:p>
            <a:pPr marL="0" indent="0" eaLnBrk="1" hangingPunct="1">
              <a:lnSpc>
                <a:spcPct val="120000"/>
              </a:lnSpc>
              <a:buFontTx/>
              <a:buNone/>
            </a:pPr>
            <a:r>
              <a:rPr lang="de-DE" altLang="de-DE" sz="1800" smtClean="0">
                <a:ea typeface="ＭＳ Ｐゴシック" pitchFamily="34" charset="-128"/>
                <a:sym typeface="Symbol" pitchFamily="18" charset="2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4" name="Text Box 4"/>
              <p:cNvSpPr txBox="1">
                <a:spLocks noChangeArrowheads="1"/>
              </p:cNvSpPr>
              <p:nvPr/>
            </p:nvSpPr>
            <p:spPr bwMode="auto">
              <a:xfrm>
                <a:off x="323850" y="658813"/>
                <a:ext cx="8568630" cy="3558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de-DE" altLang="de-DE" sz="1800" u="sng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Definition</a:t>
                </a: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Let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Z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be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some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set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of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random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variables, </a:t>
                </a: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and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z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be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some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instantiation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of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these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random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variables.</a:t>
                </a: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Let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D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be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a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data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set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.</a:t>
                </a: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endParaRPr lang="de-DE" altLang="de-DE" sz="1800" dirty="0" smtClean="0">
                  <a:ea typeface="Cambria Math"/>
                  <a:cs typeface="Courier New" panose="02070309020205020404" pitchFamily="49" charset="0"/>
                  <a:sym typeface="Symbol"/>
                </a:endParaRP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We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define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M[z]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to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be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the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number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of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entries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in D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that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have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Z[m] = z</a:t>
                </a: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de-DE" sz="1800" b="0" i="1" smtClean="0">
                          <a:latin typeface="Cambria Math"/>
                          <a:ea typeface="Cambria Math"/>
                          <a:cs typeface="Courier New" panose="02070309020205020404" pitchFamily="49" charset="0"/>
                          <a:sym typeface="Symbol"/>
                        </a:rPr>
                        <m:t>𝑀</m:t>
                      </m:r>
                      <m:d>
                        <m:dPr>
                          <m:begChr m:val="["/>
                          <m:endChr m:val="]"/>
                          <m:ctrlPr>
                            <a:rPr lang="de-DE" altLang="de-DE" sz="1800" b="0" i="1" smtClean="0">
                              <a:latin typeface="Cambria Math"/>
                              <a:ea typeface="Cambria Math"/>
                              <a:cs typeface="Courier New" panose="02070309020205020404" pitchFamily="49" charset="0"/>
                              <a:sym typeface="Symbol"/>
                            </a:rPr>
                          </m:ctrlPr>
                        </m:dPr>
                        <m:e>
                          <m:r>
                            <a:rPr lang="de-DE" altLang="de-DE" sz="1800" b="0" i="1" smtClean="0">
                              <a:latin typeface="Cambria Math"/>
                              <a:ea typeface="Cambria Math"/>
                              <a:cs typeface="Courier New" panose="02070309020205020404" pitchFamily="49" charset="0"/>
                              <a:sym typeface="Symbol"/>
                            </a:rPr>
                            <m:t>𝑧</m:t>
                          </m:r>
                        </m:e>
                      </m:d>
                      <m:r>
                        <a:rPr lang="de-DE" altLang="de-DE" sz="1800" b="0" i="1" smtClean="0">
                          <a:latin typeface="Cambria Math"/>
                          <a:ea typeface="Cambria Math"/>
                          <a:cs typeface="Courier New" panose="02070309020205020404" pitchFamily="49" charset="0"/>
                          <a:sym typeface="Symbol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de-DE" altLang="de-DE" sz="1800" b="0" i="1" smtClean="0">
                              <a:latin typeface="Cambria Math"/>
                              <a:ea typeface="Cambria Math"/>
                              <a:cs typeface="Courier New" panose="02070309020205020404" pitchFamily="49" charset="0"/>
                              <a:sym typeface="Symbol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de-DE" altLang="de-DE" sz="1800" b="0" i="1" smtClean="0">
                              <a:latin typeface="Cambria Math"/>
                              <a:ea typeface="Cambria Math"/>
                              <a:cs typeface="Courier New" panose="02070309020205020404" pitchFamily="49" charset="0"/>
                              <a:sym typeface="Symbol"/>
                            </a:rPr>
                            <m:t>𝑚</m:t>
                          </m:r>
                        </m:sub>
                        <m:sup/>
                        <m:e>
                          <m:r>
                            <m:rPr>
                              <m:nor/>
                            </m:rPr>
                            <a:rPr lang="de-DE" altLang="de-DE" sz="1800" b="1" i="0" smtClean="0">
                              <a:latin typeface="Cambria Math"/>
                              <a:ea typeface="Cambria Math"/>
                              <a:cs typeface="Courier New" panose="02070309020205020404" pitchFamily="49" charset="0"/>
                              <a:sym typeface="Symbol"/>
                            </a:rPr>
                            <m:t>1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de-DE" altLang="de-DE" sz="1800" b="0" i="1" smtClean="0">
                                  <a:latin typeface="Cambria Math"/>
                                  <a:ea typeface="Cambria Math"/>
                                  <a:cs typeface="Courier New" panose="02070309020205020404" pitchFamily="49" charset="0"/>
                                  <a:sym typeface="Symbol"/>
                                </a:rPr>
                              </m:ctrlPr>
                            </m:dPr>
                            <m:e>
                              <m:r>
                                <a:rPr lang="de-DE" altLang="de-DE" sz="1800" b="0" i="1" smtClean="0">
                                  <a:latin typeface="Cambria Math"/>
                                  <a:ea typeface="Cambria Math"/>
                                  <a:cs typeface="Courier New" panose="02070309020205020404" pitchFamily="49" charset="0"/>
                                  <a:sym typeface="Symbol"/>
                                </a:rPr>
                                <m:t>𝑍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de-DE" altLang="de-DE" sz="1800" b="0" i="1" smtClean="0">
                                      <a:latin typeface="Cambria Math"/>
                                      <a:ea typeface="Cambria Math"/>
                                      <a:cs typeface="Courier New" panose="02070309020205020404" pitchFamily="49" charset="0"/>
                                      <a:sym typeface="Symbol"/>
                                    </a:rPr>
                                  </m:ctrlPr>
                                </m:dPr>
                                <m:e>
                                  <m:r>
                                    <a:rPr lang="de-DE" altLang="de-DE" sz="1800" b="0" i="1" smtClean="0">
                                      <a:latin typeface="Cambria Math"/>
                                      <a:ea typeface="Cambria Math"/>
                                      <a:cs typeface="Courier New" panose="02070309020205020404" pitchFamily="49" charset="0"/>
                                      <a:sym typeface="Symbol"/>
                                    </a:rPr>
                                    <m:t>𝑚</m:t>
                                  </m:r>
                                </m:e>
                              </m:d>
                              <m:r>
                                <a:rPr lang="de-DE" altLang="de-DE" sz="1800" b="0" i="1" smtClean="0">
                                  <a:latin typeface="Cambria Math"/>
                                  <a:ea typeface="Cambria Math"/>
                                  <a:cs typeface="Courier New" panose="02070309020205020404" pitchFamily="49" charset="0"/>
                                  <a:sym typeface="Symbol"/>
                                </a:rPr>
                                <m:t>=</m:t>
                              </m:r>
                              <m:r>
                                <a:rPr lang="de-DE" altLang="de-DE" sz="1800" b="0" i="1" smtClean="0">
                                  <a:latin typeface="Cambria Math"/>
                                  <a:ea typeface="Cambria Math"/>
                                  <a:cs typeface="Courier New" panose="02070309020205020404" pitchFamily="49" charset="0"/>
                                  <a:sym typeface="Symbol"/>
                                </a:rPr>
                                <m:t>𝑧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de-DE" altLang="de-DE" sz="1800" dirty="0" smtClean="0">
                  <a:ea typeface="Cambria Math"/>
                  <a:cs typeface="Courier New" panose="02070309020205020404" pitchFamily="49" charset="0"/>
                  <a:sym typeface="Symbol"/>
                </a:endParaRP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endParaRPr lang="de-DE" altLang="de-DE" sz="1800" dirty="0">
                  <a:ea typeface="Cambria Math"/>
                  <a:cs typeface="Courier New" panose="02070309020205020404" pitchFamily="49" charset="0"/>
                  <a:sym typeface="Symbol"/>
                </a:endParaRP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This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approach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can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be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extended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to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general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Bayesian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networks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.</a:t>
                </a:r>
                <a:endParaRPr lang="de-DE" altLang="de-DE" sz="1800" dirty="0">
                  <a:ea typeface="Cambria Math"/>
                  <a:cs typeface="Courier New" panose="02070309020205020404" pitchFamily="49" charset="0"/>
                  <a:sym typeface="Symbol"/>
                </a:endParaRPr>
              </a:p>
            </p:txBody>
          </p:sp>
        </mc:Choice>
        <mc:Fallback xmlns="">
          <p:sp>
            <p:nvSpPr>
              <p:cNvPr id="15364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850" y="658813"/>
                <a:ext cx="8568630" cy="3558154"/>
              </a:xfrm>
              <a:prstGeom prst="rect">
                <a:avLst/>
              </a:prstGeom>
              <a:blipFill rotWithShape="1">
                <a:blip r:embed="rId2"/>
                <a:stretch>
                  <a:fillRect l="-569" b="-102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365" name="Foliennummernplatzhalt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000" smtClean="0"/>
          </a:p>
          <a:p>
            <a:pPr eaLnBrk="1" hangingPunct="1">
              <a:spcBef>
                <a:spcPct val="0"/>
              </a:spcBef>
              <a:buFontTx/>
              <a:buNone/>
            </a:pPr>
            <a:fld id="{EEB7C0C7-0BC8-439A-A025-5C7AB155327E}" type="slidenum">
              <a:rPr lang="de-DE" altLang="de-DE" sz="1000" smtClean="0"/>
              <a:pPr eaLnBrk="1" hangingPunct="1">
                <a:spcBef>
                  <a:spcPct val="0"/>
                </a:spcBef>
                <a:buFontTx/>
                <a:buNone/>
              </a:pPr>
              <a:t>26</a:t>
            </a:fld>
            <a:endParaRPr lang="de-DE" altLang="de-DE" sz="1000" smtClean="0"/>
          </a:p>
        </p:txBody>
      </p:sp>
      <p:sp>
        <p:nvSpPr>
          <p:cNvPr id="15366" name="Datumsplatzhalter 6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000" dirty="0" smtClean="0"/>
              <a:t>SS 2014 - </a:t>
            </a:r>
            <a:r>
              <a:rPr lang="de-DE" altLang="de-DE" sz="1000" dirty="0" err="1" smtClean="0"/>
              <a:t>lecture</a:t>
            </a:r>
            <a:r>
              <a:rPr lang="de-DE" altLang="de-DE" sz="1000" dirty="0" smtClean="0"/>
              <a:t> 9</a:t>
            </a:r>
          </a:p>
        </p:txBody>
      </p:sp>
      <p:sp>
        <p:nvSpPr>
          <p:cNvPr id="15367" name="Fußzeilenplatzhalter 7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000" smtClean="0"/>
              <a:t>Mathematics of Biological Networks</a:t>
            </a:r>
          </a:p>
        </p:txBody>
      </p:sp>
    </p:spTree>
    <p:extLst>
      <p:ext uri="{BB962C8B-B14F-4D97-AF65-F5344CB8AC3E}">
        <p14:creationId xmlns:p14="http://schemas.microsoft.com/office/powerpoint/2010/main" val="315028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5" y="188913"/>
            <a:ext cx="8928992" cy="360362"/>
          </a:xfrm>
        </p:spPr>
        <p:txBody>
          <a:bodyPr/>
          <a:lstStyle/>
          <a:p>
            <a:pPr eaLnBrk="1" hangingPunct="1"/>
            <a:r>
              <a:rPr lang="de-DE" altLang="de-DE" dirty="0" smtClean="0">
                <a:ea typeface="ＭＳ Ｐゴシック" pitchFamily="34" charset="-128"/>
              </a:rPr>
              <a:t>Global </a:t>
            </a:r>
            <a:r>
              <a:rPr lang="de-DE" altLang="de-DE" dirty="0" err="1" smtClean="0">
                <a:ea typeface="ＭＳ Ｐゴシック" pitchFamily="34" charset="-128"/>
              </a:rPr>
              <a:t>Likelihood</a:t>
            </a:r>
            <a:r>
              <a:rPr lang="de-DE" altLang="de-DE" dirty="0" smtClean="0">
                <a:ea typeface="ＭＳ Ｐゴシック" pitchFamily="34" charset="-128"/>
              </a:rPr>
              <a:t> </a:t>
            </a:r>
            <a:r>
              <a:rPr lang="de-DE" altLang="de-DE" dirty="0" err="1" smtClean="0">
                <a:ea typeface="ＭＳ Ｐゴシック" pitchFamily="34" charset="-128"/>
              </a:rPr>
              <a:t>decomposition</a:t>
            </a:r>
            <a:endParaRPr lang="en-GB" altLang="de-DE" dirty="0" smtClean="0">
              <a:ea typeface="ＭＳ Ｐゴシック" pitchFamily="34" charset="-128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610600" cy="762000"/>
          </a:xfrm>
        </p:spPr>
        <p:txBody>
          <a:bodyPr/>
          <a:lstStyle/>
          <a:p>
            <a:pPr marL="0" indent="0" eaLnBrk="1" hangingPunct="1">
              <a:lnSpc>
                <a:spcPct val="120000"/>
              </a:lnSpc>
              <a:buFontTx/>
              <a:buNone/>
            </a:pPr>
            <a:r>
              <a:rPr lang="de-DE" altLang="de-DE" sz="1800" smtClean="0">
                <a:ea typeface="ＭＳ Ｐゴシック" pitchFamily="34" charset="-128"/>
                <a:sym typeface="Symbol" pitchFamily="18" charset="2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4" name="Text Box 4"/>
              <p:cNvSpPr txBox="1">
                <a:spLocks noChangeArrowheads="1"/>
              </p:cNvSpPr>
              <p:nvPr/>
            </p:nvSpPr>
            <p:spPr bwMode="auto">
              <a:xfrm>
                <a:off x="323850" y="658813"/>
                <a:ext cx="8568630" cy="52558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We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start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by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examining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the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likelihood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function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of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a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Bayesian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network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.</a:t>
                </a: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endParaRPr lang="de-DE" altLang="de-DE" sz="1800" dirty="0">
                  <a:ea typeface="Cambria Math"/>
                  <a:cs typeface="Courier New" panose="02070309020205020404" pitchFamily="49" charset="0"/>
                  <a:sym typeface="Symbol"/>
                </a:endParaRP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Suppose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we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want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to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learn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the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parameters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for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a BN </a:t>
                </a: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with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structure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G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and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parameters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. </a:t>
                </a: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endParaRPr lang="de-DE" altLang="de-DE" sz="1800" dirty="0">
                  <a:ea typeface="Cambria Math"/>
                  <a:cs typeface="Courier New" panose="02070309020205020404" pitchFamily="49" charset="0"/>
                  <a:sym typeface="Symbol"/>
                </a:endParaRP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We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are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also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given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a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data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set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D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consisting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of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samples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>
                    <a:ea typeface="Cambria Math"/>
                    <a:cs typeface="Courier New" panose="02070309020205020404" pitchFamily="49" charset="0"/>
                    <a:sym typeface="Symbol"/>
                  </a:rPr>
                  <a:t>[1] … [M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].</a:t>
                </a:r>
                <a:endParaRPr lang="de-DE" altLang="de-DE" sz="1800" dirty="0">
                  <a:ea typeface="Cambria Math"/>
                  <a:cs typeface="Courier New" panose="02070309020205020404" pitchFamily="49" charset="0"/>
                  <a:sym typeface="Symbol"/>
                </a:endParaRP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endParaRPr lang="de-DE" altLang="de-DE" sz="1800" dirty="0">
                  <a:ea typeface="Cambria Math"/>
                  <a:cs typeface="Courier New" panose="02070309020205020404" pitchFamily="49" charset="0"/>
                  <a:sym typeface="Symbol"/>
                </a:endParaRP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Writing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the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likelihood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and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repeating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the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previous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steps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gives</a:t>
                </a:r>
                <a:endParaRPr lang="de-DE" altLang="de-DE" sz="1800" dirty="0" smtClean="0">
                  <a:ea typeface="Cambria Math"/>
                  <a:cs typeface="Courier New" panose="02070309020205020404" pitchFamily="49" charset="0"/>
                  <a:sym typeface="Symbol"/>
                </a:endParaRP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de-DE" sz="1800" b="0" i="1" smtClean="0">
                          <a:latin typeface="Cambria Math"/>
                          <a:ea typeface="Cambria Math"/>
                          <a:cs typeface="Courier New" panose="02070309020205020404" pitchFamily="49" charset="0"/>
                          <a:sym typeface="Symbol"/>
                        </a:rPr>
                        <m:t>𝐿</m:t>
                      </m:r>
                      <m:d>
                        <m:dPr>
                          <m:begChr m:val="["/>
                          <m:endChr m:val="]"/>
                          <m:ctrlPr>
                            <a:rPr lang="de-DE" altLang="de-DE" sz="1800" b="0" i="1" smtClean="0">
                              <a:latin typeface="Cambria Math"/>
                              <a:ea typeface="Cambria Math"/>
                              <a:cs typeface="Courier New" panose="02070309020205020404" pitchFamily="49" charset="0"/>
                              <a:sym typeface="Symbol"/>
                            </a:rPr>
                          </m:ctrlPr>
                        </m:dPr>
                        <m:e>
                          <m:r>
                            <a:rPr lang="de-DE" altLang="de-DE" sz="1800" b="0" i="1" smtClean="0">
                              <a:latin typeface="Cambria Math"/>
                              <a:ea typeface="Cambria Math"/>
                              <a:cs typeface="Courier New" panose="02070309020205020404" pitchFamily="49" charset="0"/>
                              <a:sym typeface="Symbol"/>
                            </a:rPr>
                            <m:t>𝜃</m:t>
                          </m:r>
                          <m:r>
                            <a:rPr lang="de-DE" altLang="de-DE" sz="1800" b="0" i="1" smtClean="0">
                              <a:latin typeface="Cambria Math"/>
                              <a:ea typeface="Cambria Math"/>
                              <a:cs typeface="Courier New" panose="02070309020205020404" pitchFamily="49" charset="0"/>
                              <a:sym typeface="Symbol"/>
                            </a:rPr>
                            <m:t>:</m:t>
                          </m:r>
                          <m:r>
                            <a:rPr lang="de-DE" altLang="de-DE" sz="1800" b="0" i="1" smtClean="0">
                              <a:latin typeface="Cambria Math"/>
                              <a:ea typeface="Cambria Math"/>
                              <a:cs typeface="Courier New" panose="02070309020205020404" pitchFamily="49" charset="0"/>
                              <a:sym typeface="Symbol"/>
                            </a:rPr>
                            <m:t>𝐷</m:t>
                          </m:r>
                        </m:e>
                      </m:d>
                      <m:r>
                        <a:rPr lang="de-DE" altLang="de-DE" sz="1800" b="0" i="1" smtClean="0">
                          <a:latin typeface="Cambria Math"/>
                          <a:ea typeface="Cambria Math"/>
                          <a:cs typeface="Courier New" panose="02070309020205020404" pitchFamily="49" charset="0"/>
                          <a:sym typeface="Symbol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de-DE" altLang="de-DE" sz="1800" b="0" i="1" smtClean="0">
                              <a:latin typeface="Cambria Math"/>
                              <a:ea typeface="Cambria Math"/>
                              <a:cs typeface="Courier New" panose="02070309020205020404" pitchFamily="49" charset="0"/>
                              <a:sym typeface="Symbol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de-DE" altLang="de-DE" sz="1800" b="0" i="1" smtClean="0">
                              <a:latin typeface="Cambria Math"/>
                              <a:ea typeface="Cambria Math"/>
                              <a:cs typeface="Courier New" panose="02070309020205020404" pitchFamily="49" charset="0"/>
                              <a:sym typeface="Symbol"/>
                            </a:rPr>
                            <m:t>𝑚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de-DE" altLang="de-DE" sz="1800" i="1">
                                  <a:latin typeface="Cambria Math"/>
                                  <a:ea typeface="Cambria Math"/>
                                  <a:cs typeface="Courier New" panose="02070309020205020404" pitchFamily="49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de-DE" altLang="de-DE" sz="1800" i="1">
                                  <a:latin typeface="Cambria Math"/>
                                  <a:ea typeface="Cambria Math"/>
                                  <a:cs typeface="Courier New" panose="02070309020205020404" pitchFamily="49" charset="0"/>
                                  <a:sym typeface="Symbol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de-DE" altLang="de-DE" sz="1800" i="1">
                                  <a:latin typeface="Cambria Math"/>
                                  <a:ea typeface="Cambria Math"/>
                                  <a:cs typeface="Courier New" panose="02070309020205020404" pitchFamily="49" charset="0"/>
                                  <a:sym typeface="Symbol"/>
                                </a:rPr>
                                <m:t>𝐺</m:t>
                              </m:r>
                            </m:sub>
                          </m:sSub>
                          <m:d>
                            <m:dPr>
                              <m:ctrlPr>
                                <a:rPr lang="de-DE" altLang="de-DE" sz="1800" i="1">
                                  <a:latin typeface="Cambria Math"/>
                                  <a:ea typeface="Cambria Math"/>
                                  <a:cs typeface="Courier New" panose="02070309020205020404" pitchFamily="49" charset="0"/>
                                  <a:sym typeface="Symbol"/>
                                </a:rPr>
                              </m:ctrlPr>
                            </m:dPr>
                            <m:e>
                              <m:r>
                                <a:rPr lang="de-DE" altLang="de-DE" sz="1800" i="1">
                                  <a:latin typeface="Cambria Math"/>
                                  <a:ea typeface="Cambria Math"/>
                                  <a:cs typeface="Courier New" panose="02070309020205020404" pitchFamily="49" charset="0"/>
                                  <a:sym typeface="Symbol"/>
                                </a:rPr>
                                <m:t>𝜉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de-DE" altLang="de-DE" sz="1800" i="1">
                                      <a:latin typeface="Cambria Math"/>
                                      <a:ea typeface="Cambria Math"/>
                                      <a:cs typeface="Courier New" panose="02070309020205020404" pitchFamily="49" charset="0"/>
                                      <a:sym typeface="Symbol"/>
                                    </a:rPr>
                                  </m:ctrlPr>
                                </m:dPr>
                                <m:e>
                                  <m:r>
                                    <a:rPr lang="de-DE" altLang="de-DE" sz="1800" i="1">
                                      <a:latin typeface="Cambria Math"/>
                                      <a:ea typeface="Cambria Math"/>
                                      <a:cs typeface="Courier New" panose="02070309020205020404" pitchFamily="49" charset="0"/>
                                      <a:sym typeface="Symbol"/>
                                    </a:rPr>
                                    <m:t>𝑚</m:t>
                                  </m:r>
                                </m:e>
                              </m:d>
                              <m:r>
                                <a:rPr lang="de-DE" altLang="de-DE" sz="1800" i="1">
                                  <a:latin typeface="Cambria Math"/>
                                  <a:ea typeface="Cambria Math"/>
                                  <a:cs typeface="Courier New" panose="02070309020205020404" pitchFamily="49" charset="0"/>
                                  <a:sym typeface="Symbol"/>
                                </a:rPr>
                                <m:t>:</m:t>
                              </m:r>
                              <m:r>
                                <a:rPr lang="de-DE" altLang="de-DE" sz="1800" i="1">
                                  <a:latin typeface="Cambria Math"/>
                                  <a:ea typeface="Cambria Math"/>
                                  <a:cs typeface="Courier New" panose="02070309020205020404" pitchFamily="49" charset="0"/>
                                  <a:sym typeface="Symbol"/>
                                </a:rPr>
                                <m:t>𝜃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de-DE" altLang="de-DE" sz="1800" b="0" i="1" dirty="0" smtClean="0">
                  <a:latin typeface="Cambria Math"/>
                  <a:ea typeface="Cambria Math"/>
                  <a:cs typeface="Courier New" panose="02070309020205020404" pitchFamily="49" charset="0"/>
                  <a:sym typeface="Symbol"/>
                </a:endParaRP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de-DE" sz="1800" b="0" i="1" smtClean="0">
                          <a:latin typeface="Cambria Math"/>
                          <a:ea typeface="Cambria Math"/>
                          <a:cs typeface="Courier New" panose="02070309020205020404" pitchFamily="49" charset="0"/>
                          <a:sym typeface="Symbol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de-DE" altLang="de-DE" sz="1800" b="0" i="1" smtClean="0">
                              <a:latin typeface="Cambria Math"/>
                              <a:ea typeface="Cambria Math"/>
                              <a:cs typeface="Courier New" panose="02070309020205020404" pitchFamily="49" charset="0"/>
                              <a:sym typeface="Symbol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de-DE" altLang="de-DE" sz="1800" b="0" i="1" smtClean="0">
                              <a:latin typeface="Cambria Math"/>
                              <a:ea typeface="Cambria Math"/>
                              <a:cs typeface="Courier New" panose="02070309020205020404" pitchFamily="49" charset="0"/>
                              <a:sym typeface="Symbol"/>
                            </a:rPr>
                            <m:t>𝑚</m:t>
                          </m:r>
                        </m:sub>
                        <m:sup/>
                        <m:e>
                          <m:nary>
                            <m:naryPr>
                              <m:chr m:val="∏"/>
                              <m:supHide m:val="on"/>
                              <m:ctrlPr>
                                <a:rPr lang="de-DE" altLang="de-DE" sz="1800" b="0" i="1" smtClean="0">
                                  <a:latin typeface="Cambria Math"/>
                                  <a:ea typeface="Cambria Math"/>
                                  <a:cs typeface="Courier New" panose="02070309020205020404" pitchFamily="49" charset="0"/>
                                  <a:sym typeface="Symbol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de-DE" altLang="de-DE" sz="1800" b="0" i="1" smtClean="0">
                                  <a:latin typeface="Cambria Math"/>
                                  <a:ea typeface="Cambria Math"/>
                                  <a:cs typeface="Courier New" panose="02070309020205020404" pitchFamily="49" charset="0"/>
                                  <a:sym typeface="Symbol"/>
                                </a:rPr>
                                <m:t>𝑖</m:t>
                              </m:r>
                            </m:sub>
                            <m:sup/>
                            <m:e>
                              <m:r>
                                <a:rPr lang="de-DE" altLang="de-DE" sz="1800" b="0" i="1" smtClean="0">
                                  <a:latin typeface="Cambria Math"/>
                                  <a:ea typeface="Cambria Math"/>
                                  <a:cs typeface="Courier New" panose="02070309020205020404" pitchFamily="49" charset="0"/>
                                  <a:sym typeface="Symbol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de-DE" altLang="de-DE" sz="1800" b="0" i="1" smtClean="0">
                                      <a:latin typeface="Cambria Math"/>
                                      <a:ea typeface="Cambria Math"/>
                                      <a:cs typeface="Courier New" panose="02070309020205020404" pitchFamily="49" charset="0"/>
                                      <a:sym typeface="Symbol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altLang="de-DE" sz="1800" b="0" i="1" smtClean="0">
                                          <a:latin typeface="Cambria Math"/>
                                          <a:ea typeface="Cambria Math"/>
                                          <a:cs typeface="Courier New" panose="02070309020205020404" pitchFamily="49" charset="0"/>
                                          <a:sym typeface="Symbol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altLang="de-DE" sz="1800" b="0" i="1" smtClean="0">
                                          <a:latin typeface="Cambria Math"/>
                                          <a:ea typeface="Cambria Math"/>
                                          <a:cs typeface="Courier New" panose="02070309020205020404" pitchFamily="49" charset="0"/>
                                          <a:sym typeface="Symbol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de-DE" altLang="de-DE" sz="1800" b="0" i="1" smtClean="0">
                                          <a:latin typeface="Cambria Math"/>
                                          <a:ea typeface="Cambria Math"/>
                                          <a:cs typeface="Courier New" panose="02070309020205020404" pitchFamily="49" charset="0"/>
                                          <a:sym typeface="Symbol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de-DE" altLang="de-DE" sz="1800" b="0" i="1" smtClean="0">
                                          <a:latin typeface="Cambria Math"/>
                                          <a:ea typeface="Cambria Math"/>
                                          <a:cs typeface="Courier New" panose="02070309020205020404" pitchFamily="49" charset="0"/>
                                          <a:sym typeface="Symbol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altLang="de-DE" sz="1800" b="0" i="1" smtClean="0">
                                          <a:latin typeface="Cambria Math"/>
                                          <a:ea typeface="Cambria Math"/>
                                          <a:cs typeface="Courier New" panose="02070309020205020404" pitchFamily="49" charset="0"/>
                                          <a:sym typeface="Symbol"/>
                                        </a:rPr>
                                        <m:t>𝑚</m:t>
                                      </m:r>
                                    </m:e>
                                  </m:d>
                                  <m:d>
                                    <m:dPr>
                                      <m:begChr m:val="|"/>
                                      <m:endChr m:val=""/>
                                      <m:ctrlPr>
                                        <a:rPr lang="de-DE" altLang="de-DE" sz="1800" b="0" i="1" smtClean="0">
                                          <a:latin typeface="Cambria Math"/>
                                          <a:ea typeface="Cambria Math"/>
                                          <a:cs typeface="Courier New" panose="02070309020205020404" pitchFamily="49" charset="0"/>
                                          <a:sym typeface="Symbol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de-DE" altLang="de-DE" sz="1800" b="0" i="1" smtClean="0">
                                              <a:latin typeface="Cambria Math"/>
                                              <a:ea typeface="Cambria Math"/>
                                              <a:cs typeface="Courier New" panose="02070309020205020404" pitchFamily="49" charset="0"/>
                                              <a:sym typeface="Symbol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altLang="de-DE" sz="1800" b="0" i="1" smtClean="0">
                                              <a:latin typeface="Cambria Math"/>
                                              <a:ea typeface="Cambria Math"/>
                                              <a:cs typeface="Courier New" panose="02070309020205020404" pitchFamily="49" charset="0"/>
                                              <a:sym typeface="Symbol"/>
                                            </a:rPr>
                                            <m:t>𝑝𝑎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de-DE" altLang="de-DE" sz="1800" b="0" i="1" smtClean="0">
                                                  <a:latin typeface="Cambria Math"/>
                                                  <a:ea typeface="Cambria Math"/>
                                                  <a:cs typeface="Courier New" panose="02070309020205020404" pitchFamily="49" charset="0"/>
                                                  <a:sym typeface="Symbol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altLang="de-DE" sz="1800" b="0" i="1" smtClean="0">
                                                  <a:latin typeface="Cambria Math"/>
                                                  <a:ea typeface="Cambria Math"/>
                                                  <a:cs typeface="Courier New" panose="02070309020205020404" pitchFamily="49" charset="0"/>
                                                  <a:sym typeface="Symbol"/>
                                                </a:rPr>
                                                <m:t>𝑋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altLang="de-DE" sz="1800" b="0" i="1" smtClean="0">
                                                  <a:latin typeface="Cambria Math"/>
                                                  <a:ea typeface="Cambria Math"/>
                                                  <a:cs typeface="Courier New" panose="02070309020205020404" pitchFamily="49" charset="0"/>
                                                  <a:sym typeface="Symbol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de-DE" altLang="de-DE" sz="1800" b="0" i="1" smtClean="0">
                                              <a:latin typeface="Cambria Math"/>
                                              <a:ea typeface="Cambria Math"/>
                                              <a:cs typeface="Courier New" panose="02070309020205020404" pitchFamily="49" charset="0"/>
                                              <a:sym typeface="Symbol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de-DE" altLang="de-DE" sz="1800" b="0" i="1" smtClean="0">
                                              <a:latin typeface="Cambria Math"/>
                                              <a:ea typeface="Cambria Math"/>
                                              <a:cs typeface="Courier New" panose="02070309020205020404" pitchFamily="49" charset="0"/>
                                              <a:sym typeface="Symbol"/>
                                            </a:rPr>
                                            <m:t>𝑚</m:t>
                                          </m:r>
                                        </m:e>
                                      </m:d>
                                      <m:r>
                                        <a:rPr lang="de-DE" altLang="de-DE" sz="1800" b="0" i="1" smtClean="0">
                                          <a:latin typeface="Cambria Math"/>
                                          <a:ea typeface="Cambria Math"/>
                                          <a:cs typeface="Courier New" panose="02070309020205020404" pitchFamily="49" charset="0"/>
                                          <a:sym typeface="Symbol"/>
                                        </a:rPr>
                                        <m:t>:</m:t>
                                      </m:r>
                                      <m:r>
                                        <a:rPr lang="de-DE" altLang="de-DE" sz="1800" b="0" i="1" smtClean="0">
                                          <a:latin typeface="Cambria Math"/>
                                          <a:ea typeface="Cambria Math"/>
                                          <a:cs typeface="Courier New" panose="02070309020205020404" pitchFamily="49" charset="0"/>
                                          <a:sym typeface="Symbol"/>
                                        </a:rPr>
                                        <m:t>𝜃</m:t>
                                      </m:r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de-DE" altLang="de-DE" sz="1800" b="0" i="1" dirty="0" smtClean="0">
                  <a:latin typeface="Cambria Math"/>
                  <a:ea typeface="Cambria Math"/>
                  <a:cs typeface="Courier New" panose="02070309020205020404" pitchFamily="49" charset="0"/>
                  <a:sym typeface="Symbol"/>
                </a:endParaRP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de-DE" sz="1800" b="0" i="1" smtClean="0">
                          <a:latin typeface="Cambria Math"/>
                          <a:ea typeface="Cambria Math"/>
                          <a:cs typeface="Courier New" panose="02070309020205020404" pitchFamily="49" charset="0"/>
                          <a:sym typeface="Symbol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de-DE" altLang="de-DE" sz="1800" b="0" i="1" smtClean="0">
                              <a:latin typeface="Cambria Math"/>
                              <a:ea typeface="Cambria Math"/>
                              <a:cs typeface="Courier New" panose="02070309020205020404" pitchFamily="49" charset="0"/>
                              <a:sym typeface="Symbol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de-DE" altLang="de-DE" sz="1800" b="0" i="1" smtClean="0">
                              <a:latin typeface="Cambria Math"/>
                              <a:ea typeface="Cambria Math"/>
                              <a:cs typeface="Courier New" panose="02070309020205020404" pitchFamily="49" charset="0"/>
                              <a:sym typeface="Symbol"/>
                            </a:rPr>
                            <m:t>𝑖</m:t>
                          </m:r>
                        </m:sub>
                        <m:sup/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de-DE" altLang="de-DE" sz="1800" b="0" i="1" smtClean="0">
                                  <a:latin typeface="Cambria Math"/>
                                  <a:ea typeface="Cambria Math"/>
                                  <a:cs typeface="Courier New" panose="02070309020205020404" pitchFamily="49" charset="0"/>
                                  <a:sym typeface="Symbol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∏"/>
                                  <m:supHide m:val="on"/>
                                  <m:ctrlPr>
                                    <a:rPr lang="de-DE" altLang="de-DE" sz="1800" b="0" i="1" smtClean="0">
                                      <a:latin typeface="Cambria Math"/>
                                      <a:ea typeface="Cambria Math"/>
                                      <a:cs typeface="Courier New" panose="02070309020205020404" pitchFamily="49" charset="0"/>
                                      <a:sym typeface="Symbol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de-DE" altLang="de-DE" sz="1800" b="0" i="1" smtClean="0">
                                      <a:latin typeface="Cambria Math"/>
                                      <a:ea typeface="Cambria Math"/>
                                      <a:cs typeface="Courier New" panose="02070309020205020404" pitchFamily="49" charset="0"/>
                                      <a:sym typeface="Symbol"/>
                                    </a:rPr>
                                    <m:t>𝑚</m:t>
                                  </m:r>
                                </m:sub>
                                <m:sup/>
                                <m:e>
                                  <m:r>
                                    <a:rPr lang="de-DE" altLang="de-DE" sz="1800" i="1">
                                      <a:latin typeface="Cambria Math"/>
                                      <a:ea typeface="Cambria Math"/>
                                      <a:cs typeface="Courier New" panose="02070309020205020404" pitchFamily="49" charset="0"/>
                                      <a:sym typeface="Symbol"/>
                                    </a:rPr>
                                    <m:t>𝑃</m:t>
                                  </m:r>
                                  <m:d>
                                    <m:dPr>
                                      <m:ctrlPr>
                                        <a:rPr lang="de-DE" altLang="de-DE" sz="1800" i="1">
                                          <a:latin typeface="Cambria Math"/>
                                          <a:ea typeface="Cambria Math"/>
                                          <a:cs typeface="Courier New" panose="02070309020205020404" pitchFamily="49" charset="0"/>
                                          <a:sym typeface="Symbol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de-DE" altLang="de-DE" sz="1800" i="1">
                                              <a:latin typeface="Cambria Math"/>
                                              <a:ea typeface="Cambria Math"/>
                                              <a:cs typeface="Courier New" panose="02070309020205020404" pitchFamily="49" charset="0"/>
                                              <a:sym typeface="Symbol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altLang="de-DE" sz="1800" i="1">
                                              <a:latin typeface="Cambria Math"/>
                                              <a:ea typeface="Cambria Math"/>
                                              <a:cs typeface="Courier New" panose="02070309020205020404" pitchFamily="49" charset="0"/>
                                              <a:sym typeface="Symbol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de-DE" altLang="de-DE" sz="1800" i="1">
                                              <a:latin typeface="Cambria Math"/>
                                              <a:ea typeface="Cambria Math"/>
                                              <a:cs typeface="Courier New" panose="02070309020205020404" pitchFamily="49" charset="0"/>
                                              <a:sym typeface="Symbol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de-DE" altLang="de-DE" sz="1800" i="1">
                                              <a:latin typeface="Cambria Math"/>
                                              <a:ea typeface="Cambria Math"/>
                                              <a:cs typeface="Courier New" panose="02070309020205020404" pitchFamily="49" charset="0"/>
                                              <a:sym typeface="Symbol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de-DE" altLang="de-DE" sz="1800" i="1">
                                              <a:latin typeface="Cambria Math"/>
                                              <a:ea typeface="Cambria Math"/>
                                              <a:cs typeface="Courier New" panose="02070309020205020404" pitchFamily="49" charset="0"/>
                                              <a:sym typeface="Symbol"/>
                                            </a:rPr>
                                            <m:t>𝑚</m:t>
                                          </m:r>
                                        </m:e>
                                      </m:d>
                                      <m:d>
                                        <m:dPr>
                                          <m:begChr m:val="|"/>
                                          <m:endChr m:val=""/>
                                          <m:ctrlPr>
                                            <a:rPr lang="de-DE" altLang="de-DE" sz="1800" i="1">
                                              <a:latin typeface="Cambria Math"/>
                                              <a:ea typeface="Cambria Math"/>
                                              <a:cs typeface="Courier New" panose="02070309020205020404" pitchFamily="49" charset="0"/>
                                              <a:sym typeface="Symbol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de-DE" altLang="de-DE" sz="1800" i="1">
                                                  <a:latin typeface="Cambria Math"/>
                                                  <a:ea typeface="Cambria Math"/>
                                                  <a:cs typeface="Courier New" panose="02070309020205020404" pitchFamily="49" charset="0"/>
                                                  <a:sym typeface="Symbol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altLang="de-DE" sz="1800" i="1">
                                                  <a:latin typeface="Cambria Math"/>
                                                  <a:ea typeface="Cambria Math"/>
                                                  <a:cs typeface="Courier New" panose="02070309020205020404" pitchFamily="49" charset="0"/>
                                                  <a:sym typeface="Symbol"/>
                                                </a:rPr>
                                                <m:t>𝑝𝑎</m:t>
                                              </m:r>
                                            </m:e>
                                            <m:sub>
                                              <m:sSub>
                                                <m:sSubPr>
                                                  <m:ctrlPr>
                                                    <a:rPr lang="de-DE" altLang="de-DE" sz="1800" i="1">
                                                      <a:latin typeface="Cambria Math"/>
                                                      <a:ea typeface="Cambria Math"/>
                                                      <a:cs typeface="Courier New" panose="02070309020205020404" pitchFamily="49" charset="0"/>
                                                      <a:sym typeface="Symbol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de-DE" altLang="de-DE" sz="1800" i="1">
                                                      <a:latin typeface="Cambria Math"/>
                                                      <a:ea typeface="Cambria Math"/>
                                                      <a:cs typeface="Courier New" panose="02070309020205020404" pitchFamily="49" charset="0"/>
                                                      <a:sym typeface="Symbol"/>
                                                    </a:rPr>
                                                    <m:t>𝑋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de-DE" altLang="de-DE" sz="1800" i="1">
                                                      <a:latin typeface="Cambria Math"/>
                                                      <a:ea typeface="Cambria Math"/>
                                                      <a:cs typeface="Courier New" panose="02070309020205020404" pitchFamily="49" charset="0"/>
                                                      <a:sym typeface="Symbol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</m:sub>
                                          </m:sSub>
                                          <m:d>
                                            <m:dPr>
                                              <m:begChr m:val="["/>
                                              <m:endChr m:val="]"/>
                                              <m:ctrlPr>
                                                <a:rPr lang="de-DE" altLang="de-DE" sz="1800" i="1">
                                                  <a:latin typeface="Cambria Math"/>
                                                  <a:ea typeface="Cambria Math"/>
                                                  <a:cs typeface="Courier New" panose="02070309020205020404" pitchFamily="49" charset="0"/>
                                                  <a:sym typeface="Symbol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de-DE" altLang="de-DE" sz="1800" i="1">
                                                  <a:latin typeface="Cambria Math"/>
                                                  <a:ea typeface="Cambria Math"/>
                                                  <a:cs typeface="Courier New" panose="02070309020205020404" pitchFamily="49" charset="0"/>
                                                  <a:sym typeface="Symbol"/>
                                                </a:rPr>
                                                <m:t>𝑚</m:t>
                                              </m:r>
                                            </m:e>
                                          </m:d>
                                          <m:r>
                                            <a:rPr lang="de-DE" altLang="de-DE" sz="1800" i="1">
                                              <a:latin typeface="Cambria Math"/>
                                              <a:ea typeface="Cambria Math"/>
                                              <a:cs typeface="Courier New" panose="02070309020205020404" pitchFamily="49" charset="0"/>
                                              <a:sym typeface="Symbol"/>
                                            </a:rPr>
                                            <m:t>:</m:t>
                                          </m:r>
                                          <m:r>
                                            <a:rPr lang="de-DE" altLang="de-DE" sz="1800" i="1">
                                              <a:latin typeface="Cambria Math"/>
                                              <a:ea typeface="Cambria Math"/>
                                              <a:cs typeface="Courier New" panose="02070309020205020404" pitchFamily="49" charset="0"/>
                                              <a:sym typeface="Symbol"/>
                                            </a:rPr>
                                            <m:t>𝜃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nary>
                            </m:e>
                          </m:d>
                        </m:e>
                      </m:nary>
                    </m:oMath>
                  </m:oMathPara>
                </a14:m>
                <a:endParaRPr lang="de-DE" altLang="de-DE" sz="1800" dirty="0">
                  <a:ea typeface="Cambria Math"/>
                  <a:cs typeface="Courier New" panose="02070309020205020404" pitchFamily="49" charset="0"/>
                  <a:sym typeface="Symbol"/>
                </a:endParaRPr>
              </a:p>
            </p:txBody>
          </p:sp>
        </mc:Choice>
        <mc:Fallback xmlns="">
          <p:sp>
            <p:nvSpPr>
              <p:cNvPr id="15364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850" y="658813"/>
                <a:ext cx="8568630" cy="5255862"/>
              </a:xfrm>
              <a:prstGeom prst="rect">
                <a:avLst/>
              </a:prstGeom>
              <a:blipFill rotWithShape="1">
                <a:blip r:embed="rId2"/>
                <a:stretch>
                  <a:fillRect l="-56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365" name="Foliennummernplatzhalt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000" smtClean="0"/>
          </a:p>
          <a:p>
            <a:pPr eaLnBrk="1" hangingPunct="1">
              <a:spcBef>
                <a:spcPct val="0"/>
              </a:spcBef>
              <a:buFontTx/>
              <a:buNone/>
            </a:pPr>
            <a:fld id="{EEB7C0C7-0BC8-439A-A025-5C7AB155327E}" type="slidenum">
              <a:rPr lang="de-DE" altLang="de-DE" sz="1000" smtClean="0"/>
              <a:pPr eaLnBrk="1" hangingPunct="1">
                <a:spcBef>
                  <a:spcPct val="0"/>
                </a:spcBef>
                <a:buFontTx/>
                <a:buNone/>
              </a:pPr>
              <a:t>27</a:t>
            </a:fld>
            <a:endParaRPr lang="de-DE" altLang="de-DE" sz="1000" smtClean="0"/>
          </a:p>
        </p:txBody>
      </p:sp>
      <p:sp>
        <p:nvSpPr>
          <p:cNvPr id="15366" name="Datumsplatzhalter 6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000" dirty="0" smtClean="0"/>
              <a:t>SS 2014 - </a:t>
            </a:r>
            <a:r>
              <a:rPr lang="de-DE" altLang="de-DE" sz="1000" dirty="0" err="1" smtClean="0"/>
              <a:t>lecture</a:t>
            </a:r>
            <a:r>
              <a:rPr lang="de-DE" altLang="de-DE" sz="1000" dirty="0" smtClean="0"/>
              <a:t> 9</a:t>
            </a:r>
          </a:p>
        </p:txBody>
      </p:sp>
      <p:sp>
        <p:nvSpPr>
          <p:cNvPr id="15367" name="Fußzeilenplatzhalter 7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000" smtClean="0"/>
              <a:t>Mathematics of Biological Networks</a:t>
            </a:r>
          </a:p>
        </p:txBody>
      </p:sp>
    </p:spTree>
    <p:extLst>
      <p:ext uri="{BB962C8B-B14F-4D97-AF65-F5344CB8AC3E}">
        <p14:creationId xmlns:p14="http://schemas.microsoft.com/office/powerpoint/2010/main" val="263320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5" y="188913"/>
            <a:ext cx="8928992" cy="360362"/>
          </a:xfrm>
        </p:spPr>
        <p:txBody>
          <a:bodyPr/>
          <a:lstStyle/>
          <a:p>
            <a:pPr eaLnBrk="1" hangingPunct="1"/>
            <a:r>
              <a:rPr lang="de-DE" altLang="de-DE" dirty="0" smtClean="0">
                <a:ea typeface="ＭＳ Ｐゴシック" pitchFamily="34" charset="-128"/>
              </a:rPr>
              <a:t>Global </a:t>
            </a:r>
            <a:r>
              <a:rPr lang="de-DE" altLang="de-DE" dirty="0" err="1" smtClean="0">
                <a:ea typeface="ＭＳ Ｐゴシック" pitchFamily="34" charset="-128"/>
              </a:rPr>
              <a:t>Likelihood</a:t>
            </a:r>
            <a:r>
              <a:rPr lang="de-DE" altLang="de-DE" dirty="0" smtClean="0">
                <a:ea typeface="ＭＳ Ｐゴシック" pitchFamily="34" charset="-128"/>
              </a:rPr>
              <a:t> </a:t>
            </a:r>
            <a:r>
              <a:rPr lang="de-DE" altLang="de-DE" dirty="0" err="1" smtClean="0">
                <a:ea typeface="ＭＳ Ｐゴシック" pitchFamily="34" charset="-128"/>
              </a:rPr>
              <a:t>decomposition</a:t>
            </a:r>
            <a:endParaRPr lang="en-GB" altLang="de-DE" dirty="0" smtClean="0">
              <a:ea typeface="ＭＳ Ｐゴシック" pitchFamily="34" charset="-128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610600" cy="762000"/>
          </a:xfrm>
        </p:spPr>
        <p:txBody>
          <a:bodyPr/>
          <a:lstStyle/>
          <a:p>
            <a:pPr marL="0" indent="0" eaLnBrk="1" hangingPunct="1">
              <a:lnSpc>
                <a:spcPct val="120000"/>
              </a:lnSpc>
              <a:buFontTx/>
              <a:buNone/>
            </a:pPr>
            <a:r>
              <a:rPr lang="de-DE" altLang="de-DE" sz="1800" smtClean="0">
                <a:ea typeface="ＭＳ Ｐゴシック" pitchFamily="34" charset="-128"/>
                <a:sym typeface="Symbol" pitchFamily="18" charset="2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4" name="Text Box 4"/>
              <p:cNvSpPr txBox="1">
                <a:spLocks noChangeArrowheads="1"/>
              </p:cNvSpPr>
              <p:nvPr/>
            </p:nvSpPr>
            <p:spPr bwMode="auto">
              <a:xfrm>
                <a:off x="323850" y="658813"/>
                <a:ext cx="8568630" cy="51294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Each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of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the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terms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in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the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square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brackets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de-DE" altLang="de-DE" sz="1800" i="1">
                            <a:latin typeface="Cambria Math"/>
                            <a:ea typeface="Cambria Math"/>
                            <a:cs typeface="Courier New" panose="02070309020205020404" pitchFamily="49" charset="0"/>
                            <a:sym typeface="Symbol"/>
                          </a:rPr>
                        </m:ctrlPr>
                      </m:dPr>
                      <m:e>
                        <m:nary>
                          <m:naryPr>
                            <m:chr m:val="∏"/>
                            <m:supHide m:val="on"/>
                            <m:ctrlPr>
                              <a:rPr lang="de-DE" altLang="de-DE" sz="1800" i="1">
                                <a:latin typeface="Cambria Math"/>
                                <a:ea typeface="Cambria Math"/>
                                <a:cs typeface="Courier New" panose="02070309020205020404" pitchFamily="49" charset="0"/>
                                <a:sym typeface="Symbol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de-DE" altLang="de-DE" sz="1800" i="1">
                                <a:latin typeface="Cambria Math"/>
                                <a:ea typeface="Cambria Math"/>
                                <a:cs typeface="Courier New" panose="02070309020205020404" pitchFamily="49" charset="0"/>
                                <a:sym typeface="Symbol"/>
                              </a:rPr>
                              <m:t>𝑚</m:t>
                            </m:r>
                          </m:sub>
                          <m:sup/>
                          <m:e>
                            <m:r>
                              <a:rPr lang="de-DE" altLang="de-DE" sz="1800" i="1">
                                <a:latin typeface="Cambria Math"/>
                                <a:ea typeface="Cambria Math"/>
                                <a:cs typeface="Courier New" panose="02070309020205020404" pitchFamily="49" charset="0"/>
                                <a:sym typeface="Symbol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de-DE" altLang="de-DE" sz="1800" i="1">
                                    <a:latin typeface="Cambria Math"/>
                                    <a:ea typeface="Cambria Math"/>
                                    <a:cs typeface="Courier New" panose="02070309020205020404" pitchFamily="49" charset="0"/>
                                    <a:sym typeface="Symbol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de-DE" altLang="de-DE" sz="1800" i="1">
                                        <a:latin typeface="Cambria Math"/>
                                        <a:ea typeface="Cambria Math"/>
                                        <a:cs typeface="Courier New" panose="02070309020205020404" pitchFamily="49" charset="0"/>
                                        <a:sym typeface="Symbol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altLang="de-DE" sz="1800" i="1">
                                        <a:latin typeface="Cambria Math"/>
                                        <a:ea typeface="Cambria Math"/>
                                        <a:cs typeface="Courier New" panose="02070309020205020404" pitchFamily="49" charset="0"/>
                                        <a:sym typeface="Symbol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de-DE" altLang="de-DE" sz="1800" i="1">
                                        <a:latin typeface="Cambria Math"/>
                                        <a:ea typeface="Cambria Math"/>
                                        <a:cs typeface="Courier New" panose="02070309020205020404" pitchFamily="49" charset="0"/>
                                        <a:sym typeface="Symbol"/>
                                      </a:rPr>
                                      <m:t>𝑖</m:t>
                                    </m:r>
                                  </m:sub>
                                </m:sSub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de-DE" altLang="de-DE" sz="1800" i="1">
                                        <a:latin typeface="Cambria Math"/>
                                        <a:ea typeface="Cambria Math"/>
                                        <a:cs typeface="Courier New" panose="02070309020205020404" pitchFamily="49" charset="0"/>
                                        <a:sym typeface="Symbol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altLang="de-DE" sz="1800" i="1">
                                        <a:latin typeface="Cambria Math"/>
                                        <a:ea typeface="Cambria Math"/>
                                        <a:cs typeface="Courier New" panose="02070309020205020404" pitchFamily="49" charset="0"/>
                                        <a:sym typeface="Symbol"/>
                                      </a:rPr>
                                      <m:t>𝑚</m:t>
                                    </m:r>
                                  </m:e>
                                </m:d>
                                <m:d>
                                  <m:dPr>
                                    <m:begChr m:val="|"/>
                                    <m:endChr m:val=""/>
                                    <m:ctrlPr>
                                      <a:rPr lang="de-DE" altLang="de-DE" sz="1800" i="1">
                                        <a:latin typeface="Cambria Math"/>
                                        <a:ea typeface="Cambria Math"/>
                                        <a:cs typeface="Courier New" panose="02070309020205020404" pitchFamily="49" charset="0"/>
                                        <a:sym typeface="Symbol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de-DE" altLang="de-DE" sz="1800" i="1">
                                            <a:latin typeface="Cambria Math"/>
                                            <a:ea typeface="Cambria Math"/>
                                            <a:cs typeface="Courier New" panose="02070309020205020404" pitchFamily="49" charset="0"/>
                                            <a:sym typeface="Symbol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altLang="de-DE" sz="1800" i="1">
                                            <a:latin typeface="Cambria Math"/>
                                            <a:ea typeface="Cambria Math"/>
                                            <a:cs typeface="Courier New" panose="02070309020205020404" pitchFamily="49" charset="0"/>
                                            <a:sym typeface="Symbol"/>
                                          </a:rPr>
                                          <m:t>𝑝𝑎</m:t>
                                        </m:r>
                                      </m:e>
                                      <m:sub>
                                        <m:sSub>
                                          <m:sSubPr>
                                            <m:ctrlPr>
                                              <a:rPr lang="de-DE" altLang="de-DE" sz="1800" i="1">
                                                <a:latin typeface="Cambria Math"/>
                                                <a:ea typeface="Cambria Math"/>
                                                <a:cs typeface="Courier New" panose="02070309020205020404" pitchFamily="49" charset="0"/>
                                                <a:sym typeface="Symbol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de-DE" altLang="de-DE" sz="1800" i="1">
                                                <a:latin typeface="Cambria Math"/>
                                                <a:ea typeface="Cambria Math"/>
                                                <a:cs typeface="Courier New" panose="02070309020205020404" pitchFamily="49" charset="0"/>
                                                <a:sym typeface="Symbol"/>
                                              </a:rPr>
                                              <m:t>𝑋</m:t>
                                            </m:r>
                                          </m:e>
                                          <m:sub>
                                            <m:r>
                                              <a:rPr lang="de-DE" altLang="de-DE" sz="1800" i="1">
                                                <a:latin typeface="Cambria Math"/>
                                                <a:ea typeface="Cambria Math"/>
                                                <a:cs typeface="Courier New" panose="02070309020205020404" pitchFamily="49" charset="0"/>
                                                <a:sym typeface="Symbol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sub>
                                    </m:sSub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de-DE" altLang="de-DE" sz="1800" i="1">
                                            <a:latin typeface="Cambria Math"/>
                                            <a:ea typeface="Cambria Math"/>
                                            <a:cs typeface="Courier New" panose="02070309020205020404" pitchFamily="49" charset="0"/>
                                            <a:sym typeface="Symbol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de-DE" altLang="de-DE" sz="1800" i="1">
                                            <a:latin typeface="Cambria Math"/>
                                            <a:ea typeface="Cambria Math"/>
                                            <a:cs typeface="Courier New" panose="02070309020205020404" pitchFamily="49" charset="0"/>
                                            <a:sym typeface="Symbol"/>
                                          </a:rPr>
                                          <m:t>𝑚</m:t>
                                        </m:r>
                                      </m:e>
                                    </m:d>
                                    <m:r>
                                      <a:rPr lang="de-DE" altLang="de-DE" sz="1800" i="1">
                                        <a:latin typeface="Cambria Math"/>
                                        <a:ea typeface="Cambria Math"/>
                                        <a:cs typeface="Courier New" panose="02070309020205020404" pitchFamily="49" charset="0"/>
                                        <a:sym typeface="Symbol"/>
                                      </a:rPr>
                                      <m:t>:</m:t>
                                    </m:r>
                                    <m:r>
                                      <a:rPr lang="de-DE" altLang="de-DE" sz="1800" i="1">
                                        <a:latin typeface="Cambria Math"/>
                                        <a:ea typeface="Cambria Math"/>
                                        <a:cs typeface="Courier New" panose="02070309020205020404" pitchFamily="49" charset="0"/>
                                        <a:sym typeface="Symbol"/>
                                      </a:rPr>
                                      <m:t>𝜃</m:t>
                                    </m:r>
                                  </m:e>
                                </m:d>
                              </m:e>
                            </m:d>
                          </m:e>
                        </m:nary>
                      </m:e>
                    </m:d>
                  </m:oMath>
                </a14:m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refers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to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the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conditional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likelihood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of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a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particular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variable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given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its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parents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in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the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network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.</a:t>
                </a: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endParaRPr lang="de-DE" altLang="de-DE" sz="1800" dirty="0">
                  <a:ea typeface="Cambria Math"/>
                  <a:cs typeface="Courier New" panose="02070309020205020404" pitchFamily="49" charset="0"/>
                  <a:sym typeface="Symbol"/>
                </a:endParaRP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We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use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de-DE" sz="1800" i="1" smtClean="0">
                            <a:latin typeface="Cambria Math"/>
                            <a:ea typeface="Cambria Math"/>
                            <a:cs typeface="Courier New" panose="02070309020205020404" pitchFamily="49" charset="0"/>
                            <a:sym typeface="Symbol"/>
                          </a:rPr>
                        </m:ctrlPr>
                      </m:sSubPr>
                      <m:e>
                        <m:r>
                          <a:rPr lang="de-DE" altLang="de-DE" sz="1800" i="1" smtClean="0">
                            <a:latin typeface="Cambria Math"/>
                            <a:ea typeface="Cambria Math"/>
                            <a:cs typeface="Courier New" panose="02070309020205020404" pitchFamily="49" charset="0"/>
                            <a:sym typeface="Symbol"/>
                          </a:rPr>
                          <m:t>𝜃</m:t>
                        </m:r>
                      </m:e>
                      <m:sub>
                        <m:sSub>
                          <m:sSubPr>
                            <m:ctrlPr>
                              <a:rPr lang="de-DE" altLang="de-DE" sz="1800" i="1" smtClean="0">
                                <a:latin typeface="Cambria Math"/>
                                <a:ea typeface="Cambria Math"/>
                                <a:cs typeface="Courier New" panose="02070309020205020404" pitchFamily="49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de-DE" altLang="de-DE" sz="1800" b="0" i="1" smtClean="0">
                                <a:latin typeface="Cambria Math"/>
                                <a:ea typeface="Cambria Math"/>
                                <a:cs typeface="Courier New" panose="02070309020205020404" pitchFamily="49" charset="0"/>
                                <a:sym typeface="Symbol"/>
                              </a:rPr>
                              <m:t>𝑋</m:t>
                            </m:r>
                          </m:e>
                          <m:sub>
                            <m:r>
                              <a:rPr lang="de-DE" altLang="de-DE" sz="1800" b="0" i="1" smtClean="0">
                                <a:latin typeface="Cambria Math"/>
                                <a:ea typeface="Cambria Math"/>
                                <a:cs typeface="Courier New" panose="02070309020205020404" pitchFamily="49" charset="0"/>
                                <a:sym typeface="Symbol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begChr m:val="⌊"/>
                            <m:endChr m:val=""/>
                            <m:ctrlPr>
                              <a:rPr lang="de-DE" altLang="de-DE" sz="1800" i="1" smtClean="0">
                                <a:latin typeface="Cambria Math"/>
                                <a:ea typeface="Cambria Math"/>
                                <a:cs typeface="Courier New" panose="02070309020205020404" pitchFamily="49" charset="0"/>
                                <a:sym typeface="Symbol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altLang="de-DE" sz="1800" i="1" smtClean="0">
                                    <a:latin typeface="Cambria Math"/>
                                    <a:ea typeface="Cambria Math"/>
                                    <a:cs typeface="Courier New" panose="02070309020205020404" pitchFamily="49" charset="0"/>
                                    <a:sym typeface="Symbol"/>
                                  </a:rPr>
                                </m:ctrlPr>
                              </m:sSubPr>
                              <m:e>
                                <m:r>
                                  <a:rPr lang="de-DE" altLang="de-DE" sz="1800" b="0" i="1" smtClean="0">
                                    <a:latin typeface="Cambria Math"/>
                                    <a:ea typeface="Cambria Math"/>
                                    <a:cs typeface="Courier New" panose="02070309020205020404" pitchFamily="49" charset="0"/>
                                    <a:sym typeface="Symbol"/>
                                  </a:rPr>
                                  <m:t>𝑃𝑎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de-DE" altLang="de-DE" sz="1800" i="1" smtClean="0">
                                        <a:latin typeface="Cambria Math"/>
                                        <a:ea typeface="Cambria Math"/>
                                        <a:cs typeface="Courier New" panose="02070309020205020404" pitchFamily="49" charset="0"/>
                                        <a:sym typeface="Symbol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altLang="de-DE" sz="1800" b="0" i="1" smtClean="0">
                                        <a:latin typeface="Cambria Math"/>
                                        <a:ea typeface="Cambria Math"/>
                                        <a:cs typeface="Courier New" panose="02070309020205020404" pitchFamily="49" charset="0"/>
                                        <a:sym typeface="Symbol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de-DE" altLang="de-DE" sz="1800" b="0" i="1" smtClean="0">
                                        <a:latin typeface="Cambria Math"/>
                                        <a:ea typeface="Cambria Math"/>
                                        <a:cs typeface="Courier New" panose="02070309020205020404" pitchFamily="49" charset="0"/>
                                        <a:sym typeface="Symbol"/>
                                      </a:rPr>
                                      <m:t>𝑖</m:t>
                                    </m:r>
                                  </m:sub>
                                </m:sSub>
                              </m:sub>
                            </m:sSub>
                          </m:e>
                        </m:d>
                      </m:sub>
                    </m:sSub>
                  </m:oMath>
                </a14:m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to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denote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the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subset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of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parameters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that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determines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14:m>
                  <m:oMath xmlns:m="http://schemas.openxmlformats.org/officeDocument/2006/math">
                    <m:r>
                      <a:rPr lang="de-DE" altLang="de-DE" sz="1800" b="0" i="1" smtClean="0">
                        <a:latin typeface="Cambria Math"/>
                        <a:ea typeface="Cambria Math"/>
                        <a:cs typeface="Courier New" panose="02070309020205020404" pitchFamily="49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de-DE" altLang="de-DE" sz="1800" b="0" i="1" smtClean="0">
                            <a:latin typeface="Cambria Math"/>
                            <a:ea typeface="Cambria Math"/>
                            <a:cs typeface="Courier New" panose="02070309020205020404" pitchFamily="49" charset="0"/>
                            <a:sym typeface="Symbo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altLang="de-DE" sz="1800" b="0" i="1" smtClean="0">
                                <a:latin typeface="Cambria Math"/>
                                <a:ea typeface="Cambria Math"/>
                                <a:cs typeface="Courier New" panose="02070309020205020404" pitchFamily="49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de-DE" altLang="de-DE" sz="1800" b="0" i="1" smtClean="0">
                                <a:latin typeface="Cambria Math"/>
                                <a:ea typeface="Cambria Math"/>
                                <a:cs typeface="Courier New" panose="02070309020205020404" pitchFamily="49" charset="0"/>
                                <a:sym typeface="Symbol"/>
                              </a:rPr>
                              <m:t>𝑋</m:t>
                            </m:r>
                          </m:e>
                          <m:sub>
                            <m:r>
                              <a:rPr lang="de-DE" altLang="de-DE" sz="1800" b="0" i="1" smtClean="0">
                                <a:latin typeface="Cambria Math"/>
                                <a:ea typeface="Cambria Math"/>
                                <a:cs typeface="Courier New" panose="02070309020205020404" pitchFamily="49" charset="0"/>
                                <a:sym typeface="Symbol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begChr m:val="|"/>
                            <m:endChr m:val=""/>
                            <m:ctrlPr>
                              <a:rPr lang="de-DE" altLang="de-DE" sz="1800" b="0" i="1" smtClean="0">
                                <a:latin typeface="Cambria Math"/>
                                <a:ea typeface="Cambria Math"/>
                                <a:cs typeface="Courier New" panose="02070309020205020404" pitchFamily="49" charset="0"/>
                                <a:sym typeface="Symbol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altLang="de-DE" sz="1800" b="0" i="1" smtClean="0">
                                    <a:latin typeface="Cambria Math"/>
                                    <a:ea typeface="Cambria Math"/>
                                    <a:cs typeface="Courier New" panose="02070309020205020404" pitchFamily="49" charset="0"/>
                                    <a:sym typeface="Symbol"/>
                                  </a:rPr>
                                </m:ctrlPr>
                              </m:sSubPr>
                              <m:e>
                                <m:r>
                                  <a:rPr lang="de-DE" altLang="de-DE" sz="1800" b="0" i="1" smtClean="0">
                                    <a:latin typeface="Cambria Math"/>
                                    <a:ea typeface="Cambria Math"/>
                                    <a:cs typeface="Courier New" panose="02070309020205020404" pitchFamily="49" charset="0"/>
                                    <a:sym typeface="Symbol"/>
                                  </a:rPr>
                                  <m:t>𝑃𝑎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de-DE" altLang="de-DE" sz="1800" b="0" i="1" smtClean="0">
                                        <a:latin typeface="Cambria Math"/>
                                        <a:ea typeface="Cambria Math"/>
                                        <a:cs typeface="Courier New" panose="02070309020205020404" pitchFamily="49" charset="0"/>
                                        <a:sym typeface="Symbol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altLang="de-DE" sz="1800" b="0" i="1" smtClean="0">
                                        <a:latin typeface="Cambria Math"/>
                                        <a:ea typeface="Cambria Math"/>
                                        <a:cs typeface="Courier New" panose="02070309020205020404" pitchFamily="49" charset="0"/>
                                        <a:sym typeface="Symbol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de-DE" altLang="de-DE" sz="1800" b="0" i="1" smtClean="0">
                                        <a:latin typeface="Cambria Math"/>
                                        <a:ea typeface="Cambria Math"/>
                                        <a:cs typeface="Courier New" panose="02070309020205020404" pitchFamily="49" charset="0"/>
                                        <a:sym typeface="Symbol"/>
                                      </a:rPr>
                                      <m:t>𝑖</m:t>
                                    </m:r>
                                  </m:sub>
                                </m:sSub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in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our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model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.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Then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,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we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can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write</a:t>
                </a:r>
                <a:endParaRPr lang="de-DE" altLang="de-DE" sz="1800" dirty="0" smtClean="0">
                  <a:ea typeface="Cambria Math"/>
                  <a:cs typeface="Courier New" panose="02070309020205020404" pitchFamily="49" charset="0"/>
                  <a:sym typeface="Symbol"/>
                </a:endParaRP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de-DE" sz="1800" b="0" i="1" smtClean="0">
                          <a:latin typeface="Cambria Math"/>
                          <a:ea typeface="Cambria Math"/>
                          <a:cs typeface="Courier New" panose="02070309020205020404" pitchFamily="49" charset="0"/>
                          <a:sym typeface="Symbol"/>
                        </a:rPr>
                        <m:t>𝐿</m:t>
                      </m:r>
                      <m:d>
                        <m:dPr>
                          <m:ctrlPr>
                            <a:rPr lang="de-DE" altLang="de-DE" sz="1800" b="0" i="1" smtClean="0">
                              <a:latin typeface="Cambria Math"/>
                              <a:ea typeface="Cambria Math"/>
                              <a:cs typeface="Courier New" panose="02070309020205020404" pitchFamily="49" charset="0"/>
                              <a:sym typeface="Symbol"/>
                            </a:rPr>
                          </m:ctrlPr>
                        </m:dPr>
                        <m:e>
                          <m:r>
                            <a:rPr lang="de-DE" altLang="de-DE" sz="1800" b="0" i="1" smtClean="0">
                              <a:latin typeface="Cambria Math"/>
                              <a:ea typeface="Cambria Math"/>
                              <a:cs typeface="Courier New" panose="02070309020205020404" pitchFamily="49" charset="0"/>
                              <a:sym typeface="Symbol"/>
                            </a:rPr>
                            <m:t>𝜃</m:t>
                          </m:r>
                          <m:r>
                            <a:rPr lang="de-DE" altLang="de-DE" sz="1800" b="0" i="1" smtClean="0">
                              <a:latin typeface="Cambria Math"/>
                              <a:ea typeface="Cambria Math"/>
                              <a:cs typeface="Courier New" panose="02070309020205020404" pitchFamily="49" charset="0"/>
                              <a:sym typeface="Symbol"/>
                            </a:rPr>
                            <m:t>:</m:t>
                          </m:r>
                          <m:r>
                            <a:rPr lang="de-DE" altLang="de-DE" sz="1800" b="0" i="1" smtClean="0">
                              <a:latin typeface="Cambria Math"/>
                              <a:ea typeface="Cambria Math"/>
                              <a:cs typeface="Courier New" panose="02070309020205020404" pitchFamily="49" charset="0"/>
                              <a:sym typeface="Symbol"/>
                            </a:rPr>
                            <m:t>𝐷</m:t>
                          </m:r>
                        </m:e>
                      </m:d>
                      <m:r>
                        <a:rPr lang="de-DE" altLang="de-DE" sz="1800" b="0" i="1" smtClean="0">
                          <a:latin typeface="Cambria Math"/>
                          <a:ea typeface="Cambria Math"/>
                          <a:cs typeface="Courier New" panose="02070309020205020404" pitchFamily="49" charset="0"/>
                          <a:sym typeface="Symbol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de-DE" altLang="de-DE" sz="1800" b="0" i="1" smtClean="0">
                              <a:latin typeface="Cambria Math"/>
                              <a:ea typeface="Cambria Math"/>
                              <a:cs typeface="Courier New" panose="02070309020205020404" pitchFamily="49" charset="0"/>
                              <a:sym typeface="Symbol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de-DE" altLang="de-DE" sz="1800" b="0" i="1" smtClean="0">
                              <a:latin typeface="Cambria Math"/>
                              <a:ea typeface="Cambria Math"/>
                              <a:cs typeface="Courier New" panose="02070309020205020404" pitchFamily="49" charset="0"/>
                              <a:sym typeface="Symbol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de-DE" altLang="de-DE" sz="1800" b="0" i="1" smtClean="0">
                                  <a:latin typeface="Cambria Math"/>
                                  <a:ea typeface="Cambria Math"/>
                                  <a:cs typeface="Courier New" panose="02070309020205020404" pitchFamily="49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de-DE" altLang="de-DE" sz="1800" b="0" i="1" smtClean="0">
                                  <a:latin typeface="Cambria Math"/>
                                  <a:ea typeface="Cambria Math"/>
                                  <a:cs typeface="Courier New" panose="02070309020205020404" pitchFamily="49" charset="0"/>
                                  <a:sym typeface="Symbol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de-DE" altLang="de-DE" sz="1800" b="0" i="1" smtClean="0">
                                  <a:latin typeface="Cambria Math"/>
                                  <a:ea typeface="Cambria Math"/>
                                  <a:cs typeface="Courier New" panose="02070309020205020404" pitchFamily="49" charset="0"/>
                                  <a:sym typeface="Symbol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de-DE" altLang="de-DE" sz="1800" b="0" i="1" smtClean="0">
                                  <a:latin typeface="Cambria Math"/>
                                  <a:ea typeface="Cambria Math"/>
                                  <a:cs typeface="Courier New" panose="02070309020205020404" pitchFamily="49" charset="0"/>
                                  <a:sym typeface="Symbol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altLang="de-DE" sz="1800" b="0" i="1" smtClean="0">
                                      <a:latin typeface="Cambria Math"/>
                                      <a:ea typeface="Cambria Math"/>
                                      <a:cs typeface="Courier New" panose="02070309020205020404" pitchFamily="49" charset="0"/>
                                      <a:sym typeface="Symbol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de-DE" sz="1800" b="0" i="1" smtClean="0">
                                      <a:latin typeface="Cambria Math"/>
                                      <a:ea typeface="Cambria Math"/>
                                      <a:cs typeface="Courier New" panose="02070309020205020404" pitchFamily="49" charset="0"/>
                                      <a:sym typeface="Symbol"/>
                                    </a:rPr>
                                    <m:t>𝜃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de-DE" altLang="de-DE" sz="1800" b="0" i="1" smtClean="0">
                                          <a:latin typeface="Cambria Math"/>
                                          <a:ea typeface="Cambria Math"/>
                                          <a:cs typeface="Courier New" panose="02070309020205020404" pitchFamily="49" charset="0"/>
                                          <a:sym typeface="Symbol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altLang="de-DE" sz="1800" b="0" i="1" smtClean="0">
                                          <a:latin typeface="Cambria Math"/>
                                          <a:ea typeface="Cambria Math"/>
                                          <a:cs typeface="Courier New" panose="02070309020205020404" pitchFamily="49" charset="0"/>
                                          <a:sym typeface="Symbol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de-DE" altLang="de-DE" sz="1800" b="0" i="1" smtClean="0">
                                          <a:latin typeface="Cambria Math"/>
                                          <a:ea typeface="Cambria Math"/>
                                          <a:cs typeface="Courier New" panose="02070309020205020404" pitchFamily="49" charset="0"/>
                                          <a:sym typeface="Symbol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d>
                                    <m:dPr>
                                      <m:begChr m:val="|"/>
                                      <m:endChr m:val=""/>
                                      <m:ctrlPr>
                                        <a:rPr lang="de-DE" altLang="de-DE" sz="1800" b="0" i="1" smtClean="0">
                                          <a:latin typeface="Cambria Math"/>
                                          <a:ea typeface="Cambria Math"/>
                                          <a:cs typeface="Courier New" panose="02070309020205020404" pitchFamily="49" charset="0"/>
                                          <a:sym typeface="Symbol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de-DE" altLang="de-DE" sz="1800" b="0" i="1" smtClean="0">
                                              <a:latin typeface="Cambria Math"/>
                                              <a:ea typeface="Cambria Math"/>
                                              <a:cs typeface="Courier New" panose="02070309020205020404" pitchFamily="49" charset="0"/>
                                              <a:sym typeface="Symbol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altLang="de-DE" sz="1800" b="0" i="1" smtClean="0">
                                              <a:latin typeface="Cambria Math"/>
                                              <a:ea typeface="Cambria Math"/>
                                              <a:cs typeface="Courier New" panose="02070309020205020404" pitchFamily="49" charset="0"/>
                                              <a:sym typeface="Symbol"/>
                                            </a:rPr>
                                            <m:t>𝑃𝑎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de-DE" altLang="de-DE" sz="1800" b="0" i="1" smtClean="0">
                                                  <a:latin typeface="Cambria Math"/>
                                                  <a:ea typeface="Cambria Math"/>
                                                  <a:cs typeface="Courier New" panose="02070309020205020404" pitchFamily="49" charset="0"/>
                                                  <a:sym typeface="Symbol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altLang="de-DE" sz="1800" b="0" i="1" smtClean="0">
                                                  <a:latin typeface="Cambria Math"/>
                                                  <a:ea typeface="Cambria Math"/>
                                                  <a:cs typeface="Courier New" panose="02070309020205020404" pitchFamily="49" charset="0"/>
                                                  <a:sym typeface="Symbol"/>
                                                </a:rPr>
                                                <m:t>𝑋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altLang="de-DE" sz="1800" b="0" i="1" smtClean="0">
                                                  <a:latin typeface="Cambria Math"/>
                                                  <a:ea typeface="Cambria Math"/>
                                                  <a:cs typeface="Courier New" panose="02070309020205020404" pitchFamily="49" charset="0"/>
                                                  <a:sym typeface="Symbol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</m:d>
                                </m:sub>
                              </m:sSub>
                              <m:r>
                                <a:rPr lang="de-DE" altLang="de-DE" sz="1800" b="0" i="1" smtClean="0">
                                  <a:latin typeface="Cambria Math"/>
                                  <a:ea typeface="Cambria Math"/>
                                  <a:cs typeface="Courier New" panose="02070309020205020404" pitchFamily="49" charset="0"/>
                                  <a:sym typeface="Symbol"/>
                                </a:rPr>
                                <m:t>:</m:t>
                              </m:r>
                              <m:r>
                                <a:rPr lang="de-DE" altLang="de-DE" sz="1800" b="0" i="1" smtClean="0">
                                  <a:latin typeface="Cambria Math"/>
                                  <a:ea typeface="Cambria Math"/>
                                  <a:cs typeface="Courier New" panose="02070309020205020404" pitchFamily="49" charset="0"/>
                                  <a:sym typeface="Symbol"/>
                                </a:rPr>
                                <m:t>𝐷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de-DE" altLang="de-DE" sz="1800" dirty="0" smtClean="0">
                  <a:ea typeface="Cambria Math"/>
                  <a:cs typeface="Courier New" panose="02070309020205020404" pitchFamily="49" charset="0"/>
                  <a:sym typeface="Symbol"/>
                </a:endParaRP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de-DE" altLang="de-DE" sz="1800" dirty="0" err="1">
                    <a:ea typeface="Cambria Math"/>
                    <a:cs typeface="Courier New" panose="02070309020205020404" pitchFamily="49" charset="0"/>
                    <a:sym typeface="Symbol"/>
                  </a:rPr>
                  <a:t>w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here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the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b="1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local</a:t>
                </a:r>
                <a:r>
                  <a:rPr lang="de-DE" altLang="de-DE" sz="1800" b="1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b="1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likelihood</a:t>
                </a:r>
                <a:r>
                  <a:rPr lang="de-DE" altLang="de-DE" sz="1800" b="1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b="1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function</a:t>
                </a:r>
                <a:r>
                  <a:rPr lang="de-DE" altLang="de-DE" sz="1800" b="1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for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X</a:t>
                </a:r>
                <a:r>
                  <a:rPr lang="de-DE" altLang="de-DE" sz="1800" baseline="-250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i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is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:</a:t>
                </a: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de-DE" sz="1800" i="1">
                              <a:latin typeface="Cambria Math"/>
                              <a:ea typeface="Cambria Math"/>
                              <a:cs typeface="Courier New" panose="02070309020205020404" pitchFamily="49" charset="0"/>
                              <a:sym typeface="Symbol"/>
                            </a:rPr>
                          </m:ctrlPr>
                        </m:sSubPr>
                        <m:e>
                          <m:r>
                            <a:rPr lang="de-DE" altLang="de-DE" sz="1800" i="1">
                              <a:latin typeface="Cambria Math"/>
                              <a:ea typeface="Cambria Math"/>
                              <a:cs typeface="Courier New" panose="02070309020205020404" pitchFamily="49" charset="0"/>
                              <a:sym typeface="Symbol"/>
                            </a:rPr>
                            <m:t>𝐿</m:t>
                          </m:r>
                        </m:e>
                        <m:sub>
                          <m:r>
                            <a:rPr lang="de-DE" altLang="de-DE" sz="1800" i="1">
                              <a:latin typeface="Cambria Math"/>
                              <a:ea typeface="Cambria Math"/>
                              <a:cs typeface="Courier New" panose="02070309020205020404" pitchFamily="49" charset="0"/>
                              <a:sym typeface="Symbol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de-DE" altLang="de-DE" sz="1800" i="1">
                              <a:latin typeface="Cambria Math"/>
                              <a:ea typeface="Cambria Math"/>
                              <a:cs typeface="Courier New" panose="02070309020205020404" pitchFamily="49" charset="0"/>
                              <a:sym typeface="Symbol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altLang="de-DE" sz="1800" i="1">
                                  <a:latin typeface="Cambria Math"/>
                                  <a:ea typeface="Cambria Math"/>
                                  <a:cs typeface="Courier New" panose="02070309020205020404" pitchFamily="49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de-DE" altLang="de-DE" sz="1800" i="1">
                                  <a:latin typeface="Cambria Math"/>
                                  <a:ea typeface="Cambria Math"/>
                                  <a:cs typeface="Courier New" panose="02070309020205020404" pitchFamily="49" charset="0"/>
                                  <a:sym typeface="Symbol"/>
                                </a:rPr>
                                <m:t>𝜃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de-DE" altLang="de-DE" sz="1800" i="1">
                                      <a:latin typeface="Cambria Math"/>
                                      <a:ea typeface="Cambria Math"/>
                                      <a:cs typeface="Courier New" panose="02070309020205020404" pitchFamily="49" charset="0"/>
                                      <a:sym typeface="Symbol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de-DE" sz="1800" i="1">
                                      <a:latin typeface="Cambria Math"/>
                                      <a:ea typeface="Cambria Math"/>
                                      <a:cs typeface="Courier New" panose="02070309020205020404" pitchFamily="49" charset="0"/>
                                      <a:sym typeface="Symbol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de-DE" altLang="de-DE" sz="1800" i="1">
                                      <a:latin typeface="Cambria Math"/>
                                      <a:ea typeface="Cambria Math"/>
                                      <a:cs typeface="Courier New" panose="02070309020205020404" pitchFamily="49" charset="0"/>
                                      <a:sym typeface="Symbol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begChr m:val="|"/>
                                  <m:endChr m:val=""/>
                                  <m:ctrlPr>
                                    <a:rPr lang="de-DE" altLang="de-DE" sz="1800" i="1">
                                      <a:latin typeface="Cambria Math"/>
                                      <a:ea typeface="Cambria Math"/>
                                      <a:cs typeface="Courier New" panose="02070309020205020404" pitchFamily="49" charset="0"/>
                                      <a:sym typeface="Symbol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altLang="de-DE" sz="1800" i="1">
                                          <a:latin typeface="Cambria Math"/>
                                          <a:ea typeface="Cambria Math"/>
                                          <a:cs typeface="Courier New" panose="02070309020205020404" pitchFamily="49" charset="0"/>
                                          <a:sym typeface="Symbol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altLang="de-DE" sz="1800" i="1">
                                          <a:latin typeface="Cambria Math"/>
                                          <a:ea typeface="Cambria Math"/>
                                          <a:cs typeface="Courier New" panose="02070309020205020404" pitchFamily="49" charset="0"/>
                                          <a:sym typeface="Symbol"/>
                                        </a:rPr>
                                        <m:t>𝑃𝑎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de-DE" altLang="de-DE" sz="1800" i="1">
                                              <a:latin typeface="Cambria Math"/>
                                              <a:ea typeface="Cambria Math"/>
                                              <a:cs typeface="Courier New" panose="02070309020205020404" pitchFamily="49" charset="0"/>
                                              <a:sym typeface="Symbol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altLang="de-DE" sz="1800" i="1">
                                              <a:latin typeface="Cambria Math"/>
                                              <a:ea typeface="Cambria Math"/>
                                              <a:cs typeface="Courier New" panose="02070309020205020404" pitchFamily="49" charset="0"/>
                                              <a:sym typeface="Symbol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lang="de-DE" altLang="de-DE" sz="1800" i="1">
                                              <a:latin typeface="Cambria Math"/>
                                              <a:ea typeface="Cambria Math"/>
                                              <a:cs typeface="Courier New" panose="02070309020205020404" pitchFamily="49" charset="0"/>
                                              <a:sym typeface="Symbol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sub>
                                  </m:sSub>
                                </m:e>
                              </m:d>
                            </m:sub>
                          </m:sSub>
                          <m:r>
                            <a:rPr lang="de-DE" altLang="de-DE" sz="1800" i="1">
                              <a:latin typeface="Cambria Math"/>
                              <a:ea typeface="Cambria Math"/>
                              <a:cs typeface="Courier New" panose="02070309020205020404" pitchFamily="49" charset="0"/>
                              <a:sym typeface="Symbol"/>
                            </a:rPr>
                            <m:t>:</m:t>
                          </m:r>
                          <m:r>
                            <a:rPr lang="de-DE" altLang="de-DE" sz="1800" i="1">
                              <a:latin typeface="Cambria Math"/>
                              <a:ea typeface="Cambria Math"/>
                              <a:cs typeface="Courier New" panose="02070309020205020404" pitchFamily="49" charset="0"/>
                              <a:sym typeface="Symbol"/>
                            </a:rPr>
                            <m:t>𝐷</m:t>
                          </m:r>
                        </m:e>
                      </m:d>
                      <m:r>
                        <a:rPr lang="de-DE" altLang="de-DE" sz="1800" b="0" i="1" smtClean="0">
                          <a:latin typeface="Cambria Math"/>
                          <a:ea typeface="Cambria Math"/>
                          <a:cs typeface="Courier New" panose="02070309020205020404" pitchFamily="49" charset="0"/>
                          <a:sym typeface="Symbol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de-DE" altLang="de-DE" sz="1800" i="1">
                              <a:latin typeface="Cambria Math"/>
                              <a:ea typeface="Cambria Math"/>
                              <a:cs typeface="Courier New" panose="02070309020205020404" pitchFamily="49" charset="0"/>
                              <a:sym typeface="Symbol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de-DE" altLang="de-DE" sz="1800" i="1">
                              <a:latin typeface="Cambria Math"/>
                              <a:ea typeface="Cambria Math"/>
                              <a:cs typeface="Courier New" panose="02070309020205020404" pitchFamily="49" charset="0"/>
                              <a:sym typeface="Symbol"/>
                            </a:rPr>
                            <m:t>𝑚</m:t>
                          </m:r>
                        </m:sub>
                        <m:sup/>
                        <m:e>
                          <m:r>
                            <a:rPr lang="de-DE" altLang="de-DE" sz="1800" i="1">
                              <a:latin typeface="Cambria Math"/>
                              <a:ea typeface="Cambria Math"/>
                              <a:cs typeface="Courier New" panose="02070309020205020404" pitchFamily="49" charset="0"/>
                              <a:sym typeface="Symbol"/>
                            </a:rPr>
                            <m:t>𝑃</m:t>
                          </m:r>
                          <m:d>
                            <m:dPr>
                              <m:ctrlPr>
                                <a:rPr lang="de-DE" altLang="de-DE" sz="1800" i="1">
                                  <a:latin typeface="Cambria Math"/>
                                  <a:ea typeface="Cambria Math"/>
                                  <a:cs typeface="Courier New" panose="02070309020205020404" pitchFamily="49" charset="0"/>
                                  <a:sym typeface="Symbol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altLang="de-DE" sz="1800" i="1">
                                      <a:latin typeface="Cambria Math"/>
                                      <a:ea typeface="Cambria Math"/>
                                      <a:cs typeface="Courier New" panose="02070309020205020404" pitchFamily="49" charset="0"/>
                                      <a:sym typeface="Symbol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de-DE" sz="1800" i="1">
                                      <a:latin typeface="Cambria Math"/>
                                      <a:ea typeface="Cambria Math"/>
                                      <a:cs typeface="Courier New" panose="02070309020205020404" pitchFamily="49" charset="0"/>
                                      <a:sym typeface="Symbol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de-DE" altLang="de-DE" sz="1800" i="1">
                                      <a:latin typeface="Cambria Math"/>
                                      <a:ea typeface="Cambria Math"/>
                                      <a:cs typeface="Courier New" panose="02070309020205020404" pitchFamily="49" charset="0"/>
                                      <a:sym typeface="Symbol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de-DE" altLang="de-DE" sz="1800" i="1">
                                      <a:latin typeface="Cambria Math"/>
                                      <a:ea typeface="Cambria Math"/>
                                      <a:cs typeface="Courier New" panose="02070309020205020404" pitchFamily="49" charset="0"/>
                                      <a:sym typeface="Symbol"/>
                                    </a:rPr>
                                  </m:ctrlPr>
                                </m:dPr>
                                <m:e>
                                  <m:r>
                                    <a:rPr lang="de-DE" altLang="de-DE" sz="1800" i="1">
                                      <a:latin typeface="Cambria Math"/>
                                      <a:ea typeface="Cambria Math"/>
                                      <a:cs typeface="Courier New" panose="02070309020205020404" pitchFamily="49" charset="0"/>
                                      <a:sym typeface="Symbol"/>
                                    </a:rPr>
                                    <m:t>𝑚</m:t>
                                  </m:r>
                                </m:e>
                              </m:d>
                              <m:d>
                                <m:dPr>
                                  <m:begChr m:val="|"/>
                                  <m:endChr m:val=""/>
                                  <m:ctrlPr>
                                    <a:rPr lang="de-DE" altLang="de-DE" sz="1800" i="1">
                                      <a:latin typeface="Cambria Math"/>
                                      <a:ea typeface="Cambria Math"/>
                                      <a:cs typeface="Courier New" panose="02070309020205020404" pitchFamily="49" charset="0"/>
                                      <a:sym typeface="Symbol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altLang="de-DE" sz="1800" i="1">
                                          <a:latin typeface="Cambria Math"/>
                                          <a:ea typeface="Cambria Math"/>
                                          <a:cs typeface="Courier New" panose="02070309020205020404" pitchFamily="49" charset="0"/>
                                          <a:sym typeface="Symbol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altLang="de-DE" sz="1800" i="1">
                                          <a:latin typeface="Cambria Math"/>
                                          <a:ea typeface="Cambria Math"/>
                                          <a:cs typeface="Courier New" panose="02070309020205020404" pitchFamily="49" charset="0"/>
                                          <a:sym typeface="Symbol"/>
                                        </a:rPr>
                                        <m:t>𝑝𝑎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de-DE" altLang="de-DE" sz="1800" i="1">
                                              <a:latin typeface="Cambria Math"/>
                                              <a:ea typeface="Cambria Math"/>
                                              <a:cs typeface="Courier New" panose="02070309020205020404" pitchFamily="49" charset="0"/>
                                              <a:sym typeface="Symbol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altLang="de-DE" sz="1800" i="1">
                                              <a:latin typeface="Cambria Math"/>
                                              <a:ea typeface="Cambria Math"/>
                                              <a:cs typeface="Courier New" panose="02070309020205020404" pitchFamily="49" charset="0"/>
                                              <a:sym typeface="Symbol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lang="de-DE" altLang="de-DE" sz="1800" i="1">
                                              <a:latin typeface="Cambria Math"/>
                                              <a:ea typeface="Cambria Math"/>
                                              <a:cs typeface="Courier New" panose="02070309020205020404" pitchFamily="49" charset="0"/>
                                              <a:sym typeface="Symbol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sub>
                                  </m:sSub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de-DE" altLang="de-DE" sz="1800" i="1">
                                          <a:latin typeface="Cambria Math"/>
                                          <a:ea typeface="Cambria Math"/>
                                          <a:cs typeface="Courier New" panose="02070309020205020404" pitchFamily="49" charset="0"/>
                                          <a:sym typeface="Symbol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altLang="de-DE" sz="1800" i="1">
                                          <a:latin typeface="Cambria Math"/>
                                          <a:ea typeface="Cambria Math"/>
                                          <a:cs typeface="Courier New" panose="02070309020205020404" pitchFamily="49" charset="0"/>
                                          <a:sym typeface="Symbol"/>
                                        </a:rPr>
                                        <m:t>𝑚</m:t>
                                      </m:r>
                                    </m:e>
                                  </m:d>
                                  <m:r>
                                    <a:rPr lang="de-DE" altLang="de-DE" sz="1800" i="1">
                                      <a:latin typeface="Cambria Math"/>
                                      <a:ea typeface="Cambria Math"/>
                                      <a:cs typeface="Courier New" panose="02070309020205020404" pitchFamily="49" charset="0"/>
                                      <a:sym typeface="Symbol"/>
                                    </a:rPr>
                                    <m:t>:</m:t>
                                  </m:r>
                                  <m:sSub>
                                    <m:sSubPr>
                                      <m:ctrlPr>
                                        <a:rPr lang="de-DE" altLang="de-DE" sz="1800" i="1" smtClean="0">
                                          <a:latin typeface="Cambria Math"/>
                                          <a:ea typeface="Cambria Math"/>
                                          <a:cs typeface="Courier New" panose="02070309020205020404" pitchFamily="49" charset="0"/>
                                          <a:sym typeface="Symbol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altLang="de-DE" sz="1800" i="1" smtClean="0">
                                          <a:latin typeface="Cambria Math"/>
                                          <a:ea typeface="Cambria Math"/>
                                          <a:cs typeface="Courier New" panose="02070309020205020404" pitchFamily="49" charset="0"/>
                                          <a:sym typeface="Symbol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de-DE" altLang="de-DE" sz="1800" i="1" smtClean="0">
                                              <a:latin typeface="Cambria Math"/>
                                              <a:ea typeface="Cambria Math"/>
                                              <a:cs typeface="Courier New" panose="02070309020205020404" pitchFamily="49" charset="0"/>
                                              <a:sym typeface="Symbol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altLang="de-DE" sz="1800" b="0" i="1" smtClean="0">
                                              <a:latin typeface="Cambria Math"/>
                                              <a:ea typeface="Cambria Math"/>
                                              <a:cs typeface="Courier New" panose="02070309020205020404" pitchFamily="49" charset="0"/>
                                              <a:sym typeface="Symbol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lang="de-DE" altLang="de-DE" sz="1800" b="0" i="1" smtClean="0">
                                              <a:latin typeface="Cambria Math"/>
                                              <a:ea typeface="Cambria Math"/>
                                              <a:cs typeface="Courier New" panose="02070309020205020404" pitchFamily="49" charset="0"/>
                                              <a:sym typeface="Symbol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begChr m:val="|"/>
                                          <m:endChr m:val=""/>
                                          <m:ctrlPr>
                                            <a:rPr lang="de-DE" altLang="de-DE" sz="1800" i="1" smtClean="0">
                                              <a:latin typeface="Cambria Math"/>
                                              <a:ea typeface="Cambria Math"/>
                                              <a:cs typeface="Courier New" panose="02070309020205020404" pitchFamily="49" charset="0"/>
                                              <a:sym typeface="Symbol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de-DE" altLang="de-DE" sz="1800" i="1" smtClean="0">
                                                  <a:latin typeface="Cambria Math"/>
                                                  <a:ea typeface="Cambria Math"/>
                                                  <a:cs typeface="Courier New" panose="02070309020205020404" pitchFamily="49" charset="0"/>
                                                  <a:sym typeface="Symbol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altLang="de-DE" sz="1800" b="0" i="1" smtClean="0">
                                                  <a:latin typeface="Cambria Math"/>
                                                  <a:ea typeface="Cambria Math"/>
                                                  <a:cs typeface="Courier New" panose="02070309020205020404" pitchFamily="49" charset="0"/>
                                                  <a:sym typeface="Symbol"/>
                                                </a:rPr>
                                                <m:t>𝑃𝑎</m:t>
                                              </m:r>
                                            </m:e>
                                            <m:sub>
                                              <m:sSub>
                                                <m:sSubPr>
                                                  <m:ctrlPr>
                                                    <a:rPr lang="de-DE" altLang="de-DE" sz="1800" i="1" smtClean="0">
                                                      <a:latin typeface="Cambria Math"/>
                                                      <a:ea typeface="Cambria Math"/>
                                                      <a:cs typeface="Courier New" panose="02070309020205020404" pitchFamily="49" charset="0"/>
                                                      <a:sym typeface="Symbol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de-DE" altLang="de-DE" sz="1800" b="0" i="1" smtClean="0">
                                                      <a:latin typeface="Cambria Math"/>
                                                      <a:ea typeface="Cambria Math"/>
                                                      <a:cs typeface="Courier New" panose="02070309020205020404" pitchFamily="49" charset="0"/>
                                                      <a:sym typeface="Symbol"/>
                                                    </a:rPr>
                                                    <m:t>𝑋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de-DE" altLang="de-DE" sz="1800" b="0" i="1" smtClean="0">
                                                      <a:latin typeface="Cambria Math"/>
                                                      <a:ea typeface="Cambria Math"/>
                                                      <a:cs typeface="Courier New" panose="02070309020205020404" pitchFamily="49" charset="0"/>
                                                      <a:sym typeface="Symbol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</m:sub>
                                          </m:sSub>
                                        </m:e>
                                      </m:d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de-DE" altLang="de-DE" sz="1800" dirty="0" smtClean="0">
                  <a:ea typeface="Cambria Math"/>
                  <a:cs typeface="Courier New" panose="02070309020205020404" pitchFamily="49" charset="0"/>
                  <a:sym typeface="Symbol"/>
                </a:endParaRP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endParaRPr lang="de-DE" altLang="de-DE" sz="1800" dirty="0">
                  <a:ea typeface="Cambria Math"/>
                  <a:cs typeface="Courier New" panose="02070309020205020404" pitchFamily="49" charset="0"/>
                  <a:sym typeface="Symbol"/>
                </a:endParaRP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This form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is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particularly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useful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when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the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parameters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de-DE" sz="1800" i="1">
                            <a:latin typeface="Cambria Math"/>
                            <a:ea typeface="Cambria Math"/>
                            <a:cs typeface="Courier New" panose="02070309020205020404" pitchFamily="49" charset="0"/>
                            <a:sym typeface="Symbol"/>
                          </a:rPr>
                        </m:ctrlPr>
                      </m:sSubPr>
                      <m:e>
                        <m:r>
                          <a:rPr lang="de-DE" altLang="de-DE" sz="1800" i="1">
                            <a:latin typeface="Cambria Math"/>
                            <a:ea typeface="Cambria Math"/>
                            <a:cs typeface="Courier New" panose="02070309020205020404" pitchFamily="49" charset="0"/>
                            <a:sym typeface="Symbol"/>
                          </a:rPr>
                          <m:t>𝜃</m:t>
                        </m:r>
                      </m:e>
                      <m:sub>
                        <m:sSub>
                          <m:sSubPr>
                            <m:ctrlPr>
                              <a:rPr lang="de-DE" altLang="de-DE" sz="1800" i="1">
                                <a:latin typeface="Cambria Math"/>
                                <a:ea typeface="Cambria Math"/>
                                <a:cs typeface="Courier New" panose="02070309020205020404" pitchFamily="49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de-DE" altLang="de-DE" sz="1800" i="1">
                                <a:latin typeface="Cambria Math"/>
                                <a:ea typeface="Cambria Math"/>
                                <a:cs typeface="Courier New" panose="02070309020205020404" pitchFamily="49" charset="0"/>
                                <a:sym typeface="Symbol"/>
                              </a:rPr>
                              <m:t>𝑋</m:t>
                            </m:r>
                          </m:e>
                          <m:sub>
                            <m:r>
                              <a:rPr lang="de-DE" altLang="de-DE" sz="1800" i="1">
                                <a:latin typeface="Cambria Math"/>
                                <a:ea typeface="Cambria Math"/>
                                <a:cs typeface="Courier New" panose="02070309020205020404" pitchFamily="49" charset="0"/>
                                <a:sym typeface="Symbol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begChr m:val="⌊"/>
                            <m:endChr m:val=""/>
                            <m:ctrlPr>
                              <a:rPr lang="de-DE" altLang="de-DE" sz="1800" i="1">
                                <a:latin typeface="Cambria Math"/>
                                <a:ea typeface="Cambria Math"/>
                                <a:cs typeface="Courier New" panose="02070309020205020404" pitchFamily="49" charset="0"/>
                                <a:sym typeface="Symbol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altLang="de-DE" sz="1800" i="1">
                                    <a:latin typeface="Cambria Math"/>
                                    <a:ea typeface="Cambria Math"/>
                                    <a:cs typeface="Courier New" panose="02070309020205020404" pitchFamily="49" charset="0"/>
                                    <a:sym typeface="Symbol"/>
                                  </a:rPr>
                                </m:ctrlPr>
                              </m:sSubPr>
                              <m:e>
                                <m:r>
                                  <a:rPr lang="de-DE" altLang="de-DE" sz="1800" i="1">
                                    <a:latin typeface="Cambria Math"/>
                                    <a:ea typeface="Cambria Math"/>
                                    <a:cs typeface="Courier New" panose="02070309020205020404" pitchFamily="49" charset="0"/>
                                    <a:sym typeface="Symbol"/>
                                  </a:rPr>
                                  <m:t>𝑃𝑎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de-DE" altLang="de-DE" sz="1800" i="1">
                                        <a:latin typeface="Cambria Math"/>
                                        <a:ea typeface="Cambria Math"/>
                                        <a:cs typeface="Courier New" panose="02070309020205020404" pitchFamily="49" charset="0"/>
                                        <a:sym typeface="Symbol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altLang="de-DE" sz="1800" i="1">
                                        <a:latin typeface="Cambria Math"/>
                                        <a:ea typeface="Cambria Math"/>
                                        <a:cs typeface="Courier New" panose="02070309020205020404" pitchFamily="49" charset="0"/>
                                        <a:sym typeface="Symbol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de-DE" altLang="de-DE" sz="1800" i="1">
                                        <a:latin typeface="Cambria Math"/>
                                        <a:ea typeface="Cambria Math"/>
                                        <a:cs typeface="Courier New" panose="02070309020205020404" pitchFamily="49" charset="0"/>
                                        <a:sym typeface="Symbol"/>
                                      </a:rPr>
                                      <m:t>𝑖</m:t>
                                    </m:r>
                                  </m:sub>
                                </m:sSub>
                              </m:sub>
                            </m:sSub>
                          </m:e>
                        </m:d>
                      </m:sub>
                    </m:sSub>
                  </m:oMath>
                </a14:m>
                <a:r>
                  <a:rPr lang="de-DE" altLang="de-DE" sz="1800" dirty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are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disjoint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.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That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is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,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each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CPD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is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parametrized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by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a separate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set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of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parameters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that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do not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overlap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.</a:t>
                </a:r>
                <a:endParaRPr lang="de-DE" altLang="de-DE" sz="1800" dirty="0">
                  <a:ea typeface="Cambria Math"/>
                  <a:cs typeface="Courier New" panose="02070309020205020404" pitchFamily="49" charset="0"/>
                  <a:sym typeface="Symbol"/>
                </a:endParaRPr>
              </a:p>
            </p:txBody>
          </p:sp>
        </mc:Choice>
        <mc:Fallback xmlns="">
          <p:sp>
            <p:nvSpPr>
              <p:cNvPr id="15364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850" y="658813"/>
                <a:ext cx="8568630" cy="5129418"/>
              </a:xfrm>
              <a:prstGeom prst="rect">
                <a:avLst/>
              </a:prstGeom>
              <a:blipFill rotWithShape="1">
                <a:blip r:embed="rId2"/>
                <a:stretch>
                  <a:fillRect l="-569" t="-11283" b="-1092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365" name="Foliennummernplatzhalt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000" smtClean="0"/>
          </a:p>
          <a:p>
            <a:pPr eaLnBrk="1" hangingPunct="1">
              <a:spcBef>
                <a:spcPct val="0"/>
              </a:spcBef>
              <a:buFontTx/>
              <a:buNone/>
            </a:pPr>
            <a:fld id="{EEB7C0C7-0BC8-439A-A025-5C7AB155327E}" type="slidenum">
              <a:rPr lang="de-DE" altLang="de-DE" sz="1000" smtClean="0"/>
              <a:pPr eaLnBrk="1" hangingPunct="1">
                <a:spcBef>
                  <a:spcPct val="0"/>
                </a:spcBef>
                <a:buFontTx/>
                <a:buNone/>
              </a:pPr>
              <a:t>28</a:t>
            </a:fld>
            <a:endParaRPr lang="de-DE" altLang="de-DE" sz="1000" smtClean="0"/>
          </a:p>
        </p:txBody>
      </p:sp>
      <p:sp>
        <p:nvSpPr>
          <p:cNvPr id="15366" name="Datumsplatzhalter 6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000" dirty="0" smtClean="0"/>
              <a:t>SS 2014 - </a:t>
            </a:r>
            <a:r>
              <a:rPr lang="de-DE" altLang="de-DE" sz="1000" dirty="0" err="1" smtClean="0"/>
              <a:t>lecture</a:t>
            </a:r>
            <a:r>
              <a:rPr lang="de-DE" altLang="de-DE" sz="1000" dirty="0" smtClean="0"/>
              <a:t> 9</a:t>
            </a:r>
          </a:p>
        </p:txBody>
      </p:sp>
      <p:sp>
        <p:nvSpPr>
          <p:cNvPr id="15367" name="Fußzeilenplatzhalter 7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000" smtClean="0"/>
              <a:t>Mathematics of Biological Networks</a:t>
            </a:r>
          </a:p>
        </p:txBody>
      </p:sp>
    </p:spTree>
    <p:extLst>
      <p:ext uri="{BB962C8B-B14F-4D97-AF65-F5344CB8AC3E}">
        <p14:creationId xmlns:p14="http://schemas.microsoft.com/office/powerpoint/2010/main" val="353312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5" y="188913"/>
            <a:ext cx="8928992" cy="360362"/>
          </a:xfrm>
        </p:spPr>
        <p:txBody>
          <a:bodyPr/>
          <a:lstStyle/>
          <a:p>
            <a:pPr eaLnBrk="1" hangingPunct="1"/>
            <a:r>
              <a:rPr lang="de-DE" altLang="de-DE" dirty="0" smtClean="0">
                <a:ea typeface="ＭＳ Ｐゴシック" pitchFamily="34" charset="-128"/>
              </a:rPr>
              <a:t>Global </a:t>
            </a:r>
            <a:r>
              <a:rPr lang="de-DE" altLang="de-DE" dirty="0" err="1" smtClean="0">
                <a:ea typeface="ＭＳ Ｐゴシック" pitchFamily="34" charset="-128"/>
              </a:rPr>
              <a:t>Likelihood</a:t>
            </a:r>
            <a:r>
              <a:rPr lang="de-DE" altLang="de-DE" dirty="0" smtClean="0">
                <a:ea typeface="ＭＳ Ｐゴシック" pitchFamily="34" charset="-128"/>
              </a:rPr>
              <a:t> </a:t>
            </a:r>
            <a:r>
              <a:rPr lang="de-DE" altLang="de-DE" dirty="0" err="1" smtClean="0">
                <a:ea typeface="ＭＳ Ｐゴシック" pitchFamily="34" charset="-128"/>
              </a:rPr>
              <a:t>decomposition</a:t>
            </a:r>
            <a:endParaRPr lang="en-GB" altLang="de-DE" dirty="0" smtClean="0">
              <a:ea typeface="ＭＳ Ｐゴシック" pitchFamily="34" charset="-128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610600" cy="762000"/>
          </a:xfrm>
        </p:spPr>
        <p:txBody>
          <a:bodyPr/>
          <a:lstStyle/>
          <a:p>
            <a:pPr marL="0" indent="0" eaLnBrk="1" hangingPunct="1">
              <a:lnSpc>
                <a:spcPct val="120000"/>
              </a:lnSpc>
              <a:buFontTx/>
              <a:buNone/>
            </a:pPr>
            <a:r>
              <a:rPr lang="de-DE" altLang="de-DE" sz="1800" smtClean="0">
                <a:ea typeface="ＭＳ Ｐゴシック" pitchFamily="34" charset="-128"/>
                <a:sym typeface="Symbol" pitchFamily="18" charset="2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4" name="Text Box 4"/>
              <p:cNvSpPr txBox="1">
                <a:spLocks noChangeArrowheads="1"/>
              </p:cNvSpPr>
              <p:nvPr/>
            </p:nvSpPr>
            <p:spPr bwMode="auto">
              <a:xfrm>
                <a:off x="323850" y="658813"/>
                <a:ext cx="8568630" cy="51707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The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previous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analysis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showed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that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the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likelihood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decomposes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as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a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product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of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indepdendent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terms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,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one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for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each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CPD in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the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network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.</a:t>
                </a: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endParaRPr lang="de-DE" altLang="de-DE" sz="1800" dirty="0" smtClean="0">
                  <a:ea typeface="Cambria Math"/>
                  <a:cs typeface="Courier New" panose="02070309020205020404" pitchFamily="49" charset="0"/>
                  <a:sym typeface="Symbol"/>
                </a:endParaRP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This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important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property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is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called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the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b="1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global </a:t>
                </a:r>
                <a:r>
                  <a:rPr lang="de-DE" altLang="de-DE" sz="1800" b="1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decomposition</a:t>
                </a:r>
                <a:r>
                  <a:rPr lang="de-DE" altLang="de-DE" sz="1800" b="1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of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the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likelihood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function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.</a:t>
                </a: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endParaRPr lang="de-DE" altLang="de-DE" sz="1800" dirty="0">
                  <a:ea typeface="Cambria Math"/>
                  <a:cs typeface="Courier New" panose="02070309020205020404" pitchFamily="49" charset="0"/>
                  <a:sym typeface="Symbol"/>
                </a:endParaRP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de-DE" altLang="de-DE" sz="1800" u="sng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Proposition</a:t>
                </a: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Let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D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be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a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complete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data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set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for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X</a:t>
                </a:r>
                <a:r>
                  <a:rPr lang="de-DE" altLang="de-DE" sz="1800" baseline="-250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1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, …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X</a:t>
                </a:r>
                <a:r>
                  <a:rPr lang="de-DE" altLang="de-DE" sz="1800" baseline="-250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n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,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let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G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be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a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network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structure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over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these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variables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and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suppose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that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the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parameters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de-DE" sz="1800" i="1">
                            <a:latin typeface="Cambria Math"/>
                            <a:ea typeface="Cambria Math"/>
                            <a:cs typeface="Courier New" panose="02070309020205020404" pitchFamily="49" charset="0"/>
                            <a:sym typeface="Symbol"/>
                          </a:rPr>
                        </m:ctrlPr>
                      </m:sSubPr>
                      <m:e>
                        <m:r>
                          <a:rPr lang="de-DE" altLang="de-DE" sz="1800" i="1">
                            <a:latin typeface="Cambria Math"/>
                            <a:ea typeface="Cambria Math"/>
                            <a:cs typeface="Courier New" panose="02070309020205020404" pitchFamily="49" charset="0"/>
                            <a:sym typeface="Symbol"/>
                          </a:rPr>
                          <m:t>𝜃</m:t>
                        </m:r>
                      </m:e>
                      <m:sub>
                        <m:sSub>
                          <m:sSubPr>
                            <m:ctrlPr>
                              <a:rPr lang="de-DE" altLang="de-DE" sz="1800" i="1">
                                <a:latin typeface="Cambria Math"/>
                                <a:ea typeface="Cambria Math"/>
                                <a:cs typeface="Courier New" panose="02070309020205020404" pitchFamily="49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de-DE" altLang="de-DE" sz="1800" i="1">
                                <a:latin typeface="Cambria Math"/>
                                <a:ea typeface="Cambria Math"/>
                                <a:cs typeface="Courier New" panose="02070309020205020404" pitchFamily="49" charset="0"/>
                                <a:sym typeface="Symbol"/>
                              </a:rPr>
                              <m:t>𝑋</m:t>
                            </m:r>
                          </m:e>
                          <m:sub>
                            <m:r>
                              <a:rPr lang="de-DE" altLang="de-DE" sz="1800" i="1">
                                <a:latin typeface="Cambria Math"/>
                                <a:ea typeface="Cambria Math"/>
                                <a:cs typeface="Courier New" panose="02070309020205020404" pitchFamily="49" charset="0"/>
                                <a:sym typeface="Symbol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begChr m:val="⌊"/>
                            <m:endChr m:val=""/>
                            <m:ctrlPr>
                              <a:rPr lang="de-DE" altLang="de-DE" sz="1800" i="1">
                                <a:latin typeface="Cambria Math"/>
                                <a:ea typeface="Cambria Math"/>
                                <a:cs typeface="Courier New" panose="02070309020205020404" pitchFamily="49" charset="0"/>
                                <a:sym typeface="Symbol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altLang="de-DE" sz="1800" i="1">
                                    <a:latin typeface="Cambria Math"/>
                                    <a:ea typeface="Cambria Math"/>
                                    <a:cs typeface="Courier New" panose="02070309020205020404" pitchFamily="49" charset="0"/>
                                    <a:sym typeface="Symbol"/>
                                  </a:rPr>
                                </m:ctrlPr>
                              </m:sSubPr>
                              <m:e>
                                <m:r>
                                  <a:rPr lang="de-DE" altLang="de-DE" sz="1800" i="1">
                                    <a:latin typeface="Cambria Math"/>
                                    <a:ea typeface="Cambria Math"/>
                                    <a:cs typeface="Courier New" panose="02070309020205020404" pitchFamily="49" charset="0"/>
                                    <a:sym typeface="Symbol"/>
                                  </a:rPr>
                                  <m:t>𝑃𝑎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de-DE" altLang="de-DE" sz="1800" i="1">
                                        <a:latin typeface="Cambria Math"/>
                                        <a:ea typeface="Cambria Math"/>
                                        <a:cs typeface="Courier New" panose="02070309020205020404" pitchFamily="49" charset="0"/>
                                        <a:sym typeface="Symbol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altLang="de-DE" sz="1800" i="1">
                                        <a:latin typeface="Cambria Math"/>
                                        <a:ea typeface="Cambria Math"/>
                                        <a:cs typeface="Courier New" panose="02070309020205020404" pitchFamily="49" charset="0"/>
                                        <a:sym typeface="Symbol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de-DE" altLang="de-DE" sz="1800" i="1">
                                        <a:latin typeface="Cambria Math"/>
                                        <a:ea typeface="Cambria Math"/>
                                        <a:cs typeface="Courier New" panose="02070309020205020404" pitchFamily="49" charset="0"/>
                                        <a:sym typeface="Symbol"/>
                                      </a:rPr>
                                      <m:t>𝑖</m:t>
                                    </m:r>
                                  </m:sub>
                                </m:sSub>
                              </m:sub>
                            </m:sSub>
                          </m:e>
                        </m:d>
                      </m:sub>
                    </m:sSub>
                  </m:oMath>
                </a14:m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are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disjoint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from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de-DE" sz="1800" i="1">
                            <a:latin typeface="Cambria Math"/>
                            <a:ea typeface="Cambria Math"/>
                            <a:cs typeface="Courier New" panose="02070309020205020404" pitchFamily="49" charset="0"/>
                            <a:sym typeface="Symbol"/>
                          </a:rPr>
                        </m:ctrlPr>
                      </m:sSubPr>
                      <m:e>
                        <m:r>
                          <a:rPr lang="de-DE" altLang="de-DE" sz="1800" i="1">
                            <a:latin typeface="Cambria Math"/>
                            <a:ea typeface="Cambria Math"/>
                            <a:cs typeface="Courier New" panose="02070309020205020404" pitchFamily="49" charset="0"/>
                            <a:sym typeface="Symbol"/>
                          </a:rPr>
                          <m:t>𝜃</m:t>
                        </m:r>
                      </m:e>
                      <m:sub>
                        <m:sSub>
                          <m:sSubPr>
                            <m:ctrlPr>
                              <a:rPr lang="de-DE" altLang="de-DE" sz="1800" i="1">
                                <a:latin typeface="Cambria Math"/>
                                <a:ea typeface="Cambria Math"/>
                                <a:cs typeface="Courier New" panose="02070309020205020404" pitchFamily="49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de-DE" altLang="de-DE" sz="1800" i="1">
                                <a:latin typeface="Cambria Math"/>
                                <a:ea typeface="Cambria Math"/>
                                <a:cs typeface="Courier New" panose="02070309020205020404" pitchFamily="49" charset="0"/>
                                <a:sym typeface="Symbol"/>
                              </a:rPr>
                              <m:t>𝑋</m:t>
                            </m:r>
                          </m:e>
                          <m:sub>
                            <m:r>
                              <a:rPr lang="de-DE" altLang="de-DE" sz="1800" b="0" i="1" smtClean="0">
                                <a:latin typeface="Cambria Math"/>
                                <a:ea typeface="Cambria Math"/>
                                <a:cs typeface="Courier New" panose="02070309020205020404" pitchFamily="49" charset="0"/>
                                <a:sym typeface="Symbol"/>
                              </a:rPr>
                              <m:t>𝑗</m:t>
                            </m:r>
                          </m:sub>
                        </m:sSub>
                        <m:d>
                          <m:dPr>
                            <m:begChr m:val="⌊"/>
                            <m:endChr m:val=""/>
                            <m:ctrlPr>
                              <a:rPr lang="de-DE" altLang="de-DE" sz="1800" i="1">
                                <a:latin typeface="Cambria Math"/>
                                <a:ea typeface="Cambria Math"/>
                                <a:cs typeface="Courier New" panose="02070309020205020404" pitchFamily="49" charset="0"/>
                                <a:sym typeface="Symbol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altLang="de-DE" sz="1800" i="1">
                                    <a:latin typeface="Cambria Math"/>
                                    <a:ea typeface="Cambria Math"/>
                                    <a:cs typeface="Courier New" panose="02070309020205020404" pitchFamily="49" charset="0"/>
                                    <a:sym typeface="Symbol"/>
                                  </a:rPr>
                                </m:ctrlPr>
                              </m:sSubPr>
                              <m:e>
                                <m:r>
                                  <a:rPr lang="de-DE" altLang="de-DE" sz="1800" i="1">
                                    <a:latin typeface="Cambria Math"/>
                                    <a:ea typeface="Cambria Math"/>
                                    <a:cs typeface="Courier New" panose="02070309020205020404" pitchFamily="49" charset="0"/>
                                    <a:sym typeface="Symbol"/>
                                  </a:rPr>
                                  <m:t>𝑃𝑎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de-DE" altLang="de-DE" sz="1800" i="1">
                                        <a:latin typeface="Cambria Math"/>
                                        <a:ea typeface="Cambria Math"/>
                                        <a:cs typeface="Courier New" panose="02070309020205020404" pitchFamily="49" charset="0"/>
                                        <a:sym typeface="Symbol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altLang="de-DE" sz="1800" i="1">
                                        <a:latin typeface="Cambria Math"/>
                                        <a:ea typeface="Cambria Math"/>
                                        <a:cs typeface="Courier New" panose="02070309020205020404" pitchFamily="49" charset="0"/>
                                        <a:sym typeface="Symbol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de-DE" altLang="de-DE" sz="1800" b="0" i="1" smtClean="0">
                                        <a:latin typeface="Cambria Math"/>
                                        <a:ea typeface="Cambria Math"/>
                                        <a:cs typeface="Courier New" panose="02070309020205020404" pitchFamily="49" charset="0"/>
                                        <a:sym typeface="Symbol"/>
                                      </a:rPr>
                                      <m:t>𝑗</m:t>
                                    </m:r>
                                  </m:sub>
                                </m:sSub>
                              </m:sub>
                            </m:sSub>
                          </m:e>
                        </m:d>
                      </m:sub>
                    </m:sSub>
                  </m:oMath>
                </a14:m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for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all </a:t>
                </a: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de-DE" altLang="de-DE" sz="1800" i="1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j  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</a:t>
                </a:r>
                <a:r>
                  <a:rPr lang="de-DE" altLang="de-DE" sz="1800" i="1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i. </a:t>
                </a:r>
                <a:r>
                  <a:rPr lang="de-DE" altLang="de-DE" sz="1800" i="1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Let</a:t>
                </a:r>
                <a:r>
                  <a:rPr lang="de-DE" altLang="de-DE" sz="1800" i="1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de-DE" sz="1800" i="1">
                            <a:latin typeface="Cambria Math"/>
                            <a:ea typeface="Cambria Math"/>
                            <a:cs typeface="Courier New" panose="02070309020205020404" pitchFamily="49" charset="0"/>
                            <a:sym typeface="Symbol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de-DE" altLang="de-DE" sz="1800" i="1" smtClean="0">
                                <a:latin typeface="Cambria Math"/>
                                <a:ea typeface="Cambria Math"/>
                                <a:cs typeface="Courier New" panose="02070309020205020404" pitchFamily="49" charset="0"/>
                                <a:sym typeface="Symbol"/>
                              </a:rPr>
                            </m:ctrlPr>
                          </m:accPr>
                          <m:e>
                            <m:r>
                              <a:rPr lang="de-DE" altLang="de-DE" sz="1800" i="1" smtClean="0">
                                <a:latin typeface="Cambria Math"/>
                                <a:ea typeface="Cambria Math"/>
                                <a:cs typeface="Courier New" panose="02070309020205020404" pitchFamily="49" charset="0"/>
                                <a:sym typeface="Symbol"/>
                              </a:rPr>
                              <m:t>𝜃</m:t>
                            </m:r>
                          </m:e>
                        </m:acc>
                      </m:e>
                      <m:sub>
                        <m:sSub>
                          <m:sSubPr>
                            <m:ctrlPr>
                              <a:rPr lang="de-DE" altLang="de-DE" sz="1800" i="1">
                                <a:latin typeface="Cambria Math"/>
                                <a:ea typeface="Cambria Math"/>
                                <a:cs typeface="Courier New" panose="02070309020205020404" pitchFamily="49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de-DE" altLang="de-DE" sz="1800" i="1">
                                <a:latin typeface="Cambria Math"/>
                                <a:ea typeface="Cambria Math"/>
                                <a:cs typeface="Courier New" panose="02070309020205020404" pitchFamily="49" charset="0"/>
                                <a:sym typeface="Symbol"/>
                              </a:rPr>
                              <m:t>𝑋</m:t>
                            </m:r>
                          </m:e>
                          <m:sub>
                            <m:r>
                              <a:rPr lang="de-DE" altLang="de-DE" sz="1800" i="1">
                                <a:latin typeface="Cambria Math"/>
                                <a:ea typeface="Cambria Math"/>
                                <a:cs typeface="Courier New" panose="02070309020205020404" pitchFamily="49" charset="0"/>
                                <a:sym typeface="Symbol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begChr m:val="⌊"/>
                            <m:endChr m:val=""/>
                            <m:ctrlPr>
                              <a:rPr lang="de-DE" altLang="de-DE" sz="1800" i="1">
                                <a:latin typeface="Cambria Math"/>
                                <a:ea typeface="Cambria Math"/>
                                <a:cs typeface="Courier New" panose="02070309020205020404" pitchFamily="49" charset="0"/>
                                <a:sym typeface="Symbol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altLang="de-DE" sz="1800" i="1">
                                    <a:latin typeface="Cambria Math"/>
                                    <a:ea typeface="Cambria Math"/>
                                    <a:cs typeface="Courier New" panose="02070309020205020404" pitchFamily="49" charset="0"/>
                                    <a:sym typeface="Symbol"/>
                                  </a:rPr>
                                </m:ctrlPr>
                              </m:sSubPr>
                              <m:e>
                                <m:r>
                                  <a:rPr lang="de-DE" altLang="de-DE" sz="1800" i="1">
                                    <a:latin typeface="Cambria Math"/>
                                    <a:ea typeface="Cambria Math"/>
                                    <a:cs typeface="Courier New" panose="02070309020205020404" pitchFamily="49" charset="0"/>
                                    <a:sym typeface="Symbol"/>
                                  </a:rPr>
                                  <m:t>𝑃𝑎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de-DE" altLang="de-DE" sz="1800" i="1">
                                        <a:latin typeface="Cambria Math"/>
                                        <a:ea typeface="Cambria Math"/>
                                        <a:cs typeface="Courier New" panose="02070309020205020404" pitchFamily="49" charset="0"/>
                                        <a:sym typeface="Symbol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altLang="de-DE" sz="1800" i="1">
                                        <a:latin typeface="Cambria Math"/>
                                        <a:ea typeface="Cambria Math"/>
                                        <a:cs typeface="Courier New" panose="02070309020205020404" pitchFamily="49" charset="0"/>
                                        <a:sym typeface="Symbol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de-DE" altLang="de-DE" sz="1800" i="1">
                                        <a:latin typeface="Cambria Math"/>
                                        <a:ea typeface="Cambria Math"/>
                                        <a:cs typeface="Courier New" panose="02070309020205020404" pitchFamily="49" charset="0"/>
                                        <a:sym typeface="Symbol"/>
                                      </a:rPr>
                                      <m:t>𝑖</m:t>
                                    </m:r>
                                  </m:sub>
                                </m:sSub>
                              </m:sub>
                            </m:sSub>
                          </m:e>
                        </m:d>
                      </m:sub>
                    </m:sSub>
                    <m:r>
                      <a:rPr lang="de-DE" altLang="de-DE" sz="1800" b="0" i="1" smtClean="0">
                        <a:latin typeface="Cambria Math"/>
                        <a:ea typeface="Cambria Math"/>
                        <a:cs typeface="Courier New" panose="02070309020205020404" pitchFamily="49" charset="0"/>
                        <a:sym typeface="Symbol"/>
                      </a:rPr>
                      <m:t> </m:t>
                    </m:r>
                  </m:oMath>
                </a14:m>
                <a:r>
                  <a:rPr lang="de-DE" altLang="de-DE" sz="1800" i="1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be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the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parameters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that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maximize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de-DE" sz="1800" i="1">
                            <a:latin typeface="Cambria Math"/>
                            <a:ea typeface="Cambria Math"/>
                            <a:cs typeface="Courier New" panose="02070309020205020404" pitchFamily="49" charset="0"/>
                            <a:sym typeface="Symbol"/>
                          </a:rPr>
                        </m:ctrlPr>
                      </m:sSubPr>
                      <m:e>
                        <m:r>
                          <a:rPr lang="de-DE" altLang="de-DE" sz="1800" i="1">
                            <a:latin typeface="Cambria Math"/>
                            <a:ea typeface="Cambria Math"/>
                            <a:cs typeface="Courier New" panose="02070309020205020404" pitchFamily="49" charset="0"/>
                            <a:sym typeface="Symbol"/>
                          </a:rPr>
                          <m:t>𝐿</m:t>
                        </m:r>
                      </m:e>
                      <m:sub>
                        <m:r>
                          <a:rPr lang="de-DE" altLang="de-DE" sz="1800" i="1">
                            <a:latin typeface="Cambria Math"/>
                            <a:ea typeface="Cambria Math"/>
                            <a:cs typeface="Courier New" panose="02070309020205020404" pitchFamily="49" charset="0"/>
                            <a:sym typeface="Symbol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de-DE" altLang="de-DE" sz="1800" i="1">
                            <a:latin typeface="Cambria Math"/>
                            <a:ea typeface="Cambria Math"/>
                            <a:cs typeface="Courier New" panose="02070309020205020404" pitchFamily="49" charset="0"/>
                            <a:sym typeface="Symbo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altLang="de-DE" sz="1800" i="1">
                                <a:latin typeface="Cambria Math"/>
                                <a:ea typeface="Cambria Math"/>
                                <a:cs typeface="Courier New" panose="02070309020205020404" pitchFamily="49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de-DE" altLang="de-DE" sz="1800" i="1">
                                <a:latin typeface="Cambria Math"/>
                                <a:ea typeface="Cambria Math"/>
                                <a:cs typeface="Courier New" panose="02070309020205020404" pitchFamily="49" charset="0"/>
                                <a:sym typeface="Symbol"/>
                              </a:rPr>
                              <m:t>𝜃</m:t>
                            </m:r>
                          </m:e>
                          <m:sub>
                            <m:sSub>
                              <m:sSubPr>
                                <m:ctrlPr>
                                  <a:rPr lang="de-DE" altLang="de-DE" sz="1800" i="1">
                                    <a:latin typeface="Cambria Math"/>
                                    <a:ea typeface="Cambria Math"/>
                                    <a:cs typeface="Courier New" panose="02070309020205020404" pitchFamily="49" charset="0"/>
                                    <a:sym typeface="Symbol"/>
                                  </a:rPr>
                                </m:ctrlPr>
                              </m:sSubPr>
                              <m:e>
                                <m:r>
                                  <a:rPr lang="de-DE" altLang="de-DE" sz="1800" i="1">
                                    <a:latin typeface="Cambria Math"/>
                                    <a:ea typeface="Cambria Math"/>
                                    <a:cs typeface="Courier New" panose="02070309020205020404" pitchFamily="49" charset="0"/>
                                    <a:sym typeface="Symbol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de-DE" altLang="de-DE" sz="1800" i="1">
                                    <a:latin typeface="Cambria Math"/>
                                    <a:ea typeface="Cambria Math"/>
                                    <a:cs typeface="Courier New" panose="02070309020205020404" pitchFamily="49" charset="0"/>
                                    <a:sym typeface="Symbol"/>
                                  </a:rPr>
                                  <m:t>𝑖</m:t>
                                </m:r>
                              </m:sub>
                            </m:sSub>
                            <m:d>
                              <m:dPr>
                                <m:begChr m:val="|"/>
                                <m:endChr m:val=""/>
                                <m:ctrlPr>
                                  <a:rPr lang="de-DE" altLang="de-DE" sz="1800" i="1">
                                    <a:latin typeface="Cambria Math"/>
                                    <a:ea typeface="Cambria Math"/>
                                    <a:cs typeface="Courier New" panose="02070309020205020404" pitchFamily="49" charset="0"/>
                                    <a:sym typeface="Symbol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de-DE" altLang="de-DE" sz="1800" i="1">
                                        <a:latin typeface="Cambria Math"/>
                                        <a:ea typeface="Cambria Math"/>
                                        <a:cs typeface="Courier New" panose="02070309020205020404" pitchFamily="49" charset="0"/>
                                        <a:sym typeface="Symbol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altLang="de-DE" sz="1800" i="1">
                                        <a:latin typeface="Cambria Math"/>
                                        <a:ea typeface="Cambria Math"/>
                                        <a:cs typeface="Courier New" panose="02070309020205020404" pitchFamily="49" charset="0"/>
                                        <a:sym typeface="Symbol"/>
                                      </a:rPr>
                                      <m:t>𝑃𝑎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de-DE" altLang="de-DE" sz="1800" i="1">
                                            <a:latin typeface="Cambria Math"/>
                                            <a:ea typeface="Cambria Math"/>
                                            <a:cs typeface="Courier New" panose="02070309020205020404" pitchFamily="49" charset="0"/>
                                            <a:sym typeface="Symbol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altLang="de-DE" sz="1800" i="1">
                                            <a:latin typeface="Cambria Math"/>
                                            <a:ea typeface="Cambria Math"/>
                                            <a:cs typeface="Courier New" panose="02070309020205020404" pitchFamily="49" charset="0"/>
                                            <a:sym typeface="Symbol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de-DE" altLang="de-DE" sz="1800" i="1">
                                            <a:latin typeface="Cambria Math"/>
                                            <a:ea typeface="Cambria Math"/>
                                            <a:cs typeface="Courier New" panose="02070309020205020404" pitchFamily="49" charset="0"/>
                                            <a:sym typeface="Symbol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sub>
                                </m:sSub>
                              </m:e>
                            </m:d>
                          </m:sub>
                        </m:sSub>
                        <m:r>
                          <a:rPr lang="de-DE" altLang="de-DE" sz="1800" i="1">
                            <a:latin typeface="Cambria Math"/>
                            <a:ea typeface="Cambria Math"/>
                            <a:cs typeface="Courier New" panose="02070309020205020404" pitchFamily="49" charset="0"/>
                            <a:sym typeface="Symbol"/>
                          </a:rPr>
                          <m:t>:</m:t>
                        </m:r>
                        <m:r>
                          <a:rPr lang="de-DE" altLang="de-DE" sz="1800" i="1">
                            <a:latin typeface="Cambria Math"/>
                            <a:ea typeface="Cambria Math"/>
                            <a:cs typeface="Courier New" panose="02070309020205020404" pitchFamily="49" charset="0"/>
                            <a:sym typeface="Symbol"/>
                          </a:rPr>
                          <m:t>𝐷</m:t>
                        </m:r>
                      </m:e>
                    </m:d>
                  </m:oMath>
                </a14:m>
                <a:r>
                  <a:rPr lang="de-DE" altLang="de-DE" sz="1800" i="1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.</a:t>
                </a:r>
                <a:endParaRPr lang="de-DE" altLang="de-DE" sz="1800" i="1" dirty="0">
                  <a:ea typeface="Cambria Math"/>
                  <a:cs typeface="Courier New" panose="02070309020205020404" pitchFamily="49" charset="0"/>
                  <a:sym typeface="Symbol"/>
                </a:endParaRP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Then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de-DE" altLang="de-DE" sz="1800" i="1" smtClean="0">
                            <a:latin typeface="Cambria Math"/>
                            <a:ea typeface="Cambria Math"/>
                            <a:cs typeface="Courier New" panose="02070309020205020404" pitchFamily="49" charset="0"/>
                            <a:sym typeface="Symbol"/>
                          </a:rPr>
                        </m:ctrlPr>
                      </m:accPr>
                      <m:e>
                        <m:r>
                          <a:rPr lang="de-DE" altLang="de-DE" sz="1800" i="1" smtClean="0">
                            <a:latin typeface="Cambria Math"/>
                            <a:ea typeface="Cambria Math"/>
                            <a:cs typeface="Courier New" panose="02070309020205020404" pitchFamily="49" charset="0"/>
                            <a:sym typeface="Symbol"/>
                          </a:rPr>
                          <m:t>𝜃</m:t>
                        </m:r>
                      </m:e>
                    </m:acc>
                    <m:r>
                      <a:rPr lang="de-DE" altLang="de-DE" sz="1800" b="0" i="1" smtClean="0">
                        <a:latin typeface="Cambria Math"/>
                        <a:ea typeface="Cambria Math"/>
                        <a:cs typeface="Courier New" panose="02070309020205020404" pitchFamily="49" charset="0"/>
                        <a:sym typeface="Symbol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de-DE" altLang="de-DE" sz="1800" b="0" i="1" smtClean="0">
                            <a:latin typeface="Cambria Math"/>
                            <a:ea typeface="Cambria Math"/>
                            <a:cs typeface="Courier New" panose="02070309020205020404" pitchFamily="49" charset="0"/>
                            <a:sym typeface="Symbo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altLang="de-DE" sz="1800" b="0" i="1" smtClean="0">
                                <a:latin typeface="Cambria Math"/>
                                <a:ea typeface="Cambria Math"/>
                                <a:cs typeface="Courier New" panose="02070309020205020404" pitchFamily="49" charset="0"/>
                                <a:sym typeface="Symbol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de-DE" altLang="de-DE" sz="1800" b="0" i="1" smtClean="0">
                                    <a:latin typeface="Cambria Math"/>
                                    <a:ea typeface="Cambria Math"/>
                                    <a:cs typeface="Courier New" panose="02070309020205020404" pitchFamily="49" charset="0"/>
                                    <a:sym typeface="Symbol"/>
                                  </a:rPr>
                                </m:ctrlPr>
                              </m:accPr>
                              <m:e>
                                <m:r>
                                  <a:rPr lang="de-DE" altLang="de-DE" sz="1800" b="0" i="1" smtClean="0">
                                    <a:latin typeface="Cambria Math"/>
                                    <a:ea typeface="Cambria Math"/>
                                    <a:cs typeface="Courier New" panose="02070309020205020404" pitchFamily="49" charset="0"/>
                                    <a:sym typeface="Symbol"/>
                                  </a:rPr>
                                  <m:t>𝜃</m:t>
                                </m:r>
                              </m:e>
                            </m:acc>
                          </m:e>
                          <m:sub>
                            <m:sSub>
                              <m:sSubPr>
                                <m:ctrlPr>
                                  <a:rPr lang="de-DE" altLang="de-DE" sz="1800" b="0" i="1" smtClean="0">
                                    <a:latin typeface="Cambria Math"/>
                                    <a:ea typeface="Cambria Math"/>
                                    <a:cs typeface="Courier New" panose="02070309020205020404" pitchFamily="49" charset="0"/>
                                    <a:sym typeface="Symbol"/>
                                  </a:rPr>
                                </m:ctrlPr>
                              </m:sSubPr>
                              <m:e>
                                <m:r>
                                  <a:rPr lang="de-DE" altLang="de-DE" sz="1800" b="0" i="1" smtClean="0">
                                    <a:latin typeface="Cambria Math"/>
                                    <a:ea typeface="Cambria Math"/>
                                    <a:cs typeface="Courier New" panose="02070309020205020404" pitchFamily="49" charset="0"/>
                                    <a:sym typeface="Symbol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de-DE" altLang="de-DE" sz="1800" b="0" i="1" smtClean="0">
                                    <a:latin typeface="Cambria Math"/>
                                    <a:ea typeface="Cambria Math"/>
                                    <a:cs typeface="Courier New" panose="02070309020205020404" pitchFamily="49" charset="0"/>
                                    <a:sym typeface="Symbol"/>
                                  </a:rPr>
                                  <m:t>1</m:t>
                                </m:r>
                              </m:sub>
                            </m:sSub>
                            <m:d>
                              <m:dPr>
                                <m:begChr m:val="|"/>
                                <m:endChr m:val=""/>
                                <m:ctrlPr>
                                  <a:rPr lang="de-DE" altLang="de-DE" sz="1800" b="0" i="1" smtClean="0">
                                    <a:latin typeface="Cambria Math"/>
                                    <a:ea typeface="Cambria Math"/>
                                    <a:cs typeface="Courier New" panose="02070309020205020404" pitchFamily="49" charset="0"/>
                                    <a:sym typeface="Symbol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de-DE" altLang="de-DE" sz="1800" b="0" i="1" smtClean="0">
                                        <a:latin typeface="Cambria Math"/>
                                        <a:ea typeface="Cambria Math"/>
                                        <a:cs typeface="Courier New" panose="02070309020205020404" pitchFamily="49" charset="0"/>
                                        <a:sym typeface="Symbol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altLang="de-DE" sz="1800" b="0" i="1" smtClean="0">
                                        <a:latin typeface="Cambria Math"/>
                                        <a:ea typeface="Cambria Math"/>
                                        <a:cs typeface="Courier New" panose="02070309020205020404" pitchFamily="49" charset="0"/>
                                        <a:sym typeface="Symbol"/>
                                      </a:rPr>
                                      <m:t>𝑃𝑎</m:t>
                                    </m:r>
                                  </m:e>
                                  <m:sub>
                                    <m:r>
                                      <a:rPr lang="de-DE" altLang="de-DE" sz="1800" b="0" i="1" smtClean="0">
                                        <a:latin typeface="Cambria Math"/>
                                        <a:ea typeface="Cambria Math"/>
                                        <a:cs typeface="Courier New" panose="02070309020205020404" pitchFamily="49" charset="0"/>
                                        <a:sym typeface="Symbol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</m:sub>
                        </m:sSub>
                        <m:r>
                          <a:rPr lang="de-DE" altLang="de-DE" sz="1800" b="0" i="1" smtClean="0">
                            <a:latin typeface="Cambria Math"/>
                            <a:ea typeface="Cambria Math"/>
                            <a:cs typeface="Courier New" panose="02070309020205020404" pitchFamily="49" charset="0"/>
                            <a:sym typeface="Symbol"/>
                          </a:rPr>
                          <m:t>,…,</m:t>
                        </m:r>
                        <m:sSub>
                          <m:sSubPr>
                            <m:ctrlPr>
                              <a:rPr lang="de-DE" altLang="de-DE" sz="1800" i="1">
                                <a:latin typeface="Cambria Math"/>
                                <a:ea typeface="Cambria Math"/>
                                <a:cs typeface="Courier New" panose="02070309020205020404" pitchFamily="49" charset="0"/>
                                <a:sym typeface="Symbol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de-DE" altLang="de-DE" sz="1800" i="1">
                                    <a:latin typeface="Cambria Math"/>
                                    <a:ea typeface="Cambria Math"/>
                                    <a:cs typeface="Courier New" panose="02070309020205020404" pitchFamily="49" charset="0"/>
                                    <a:sym typeface="Symbol"/>
                                  </a:rPr>
                                </m:ctrlPr>
                              </m:accPr>
                              <m:e>
                                <m:r>
                                  <a:rPr lang="de-DE" altLang="de-DE" sz="1800" i="1">
                                    <a:latin typeface="Cambria Math"/>
                                    <a:ea typeface="Cambria Math"/>
                                    <a:cs typeface="Courier New" panose="02070309020205020404" pitchFamily="49" charset="0"/>
                                    <a:sym typeface="Symbol"/>
                                  </a:rPr>
                                  <m:t>𝜃</m:t>
                                </m:r>
                              </m:e>
                            </m:acc>
                          </m:e>
                          <m:sub>
                            <m:sSub>
                              <m:sSubPr>
                                <m:ctrlPr>
                                  <a:rPr lang="de-DE" altLang="de-DE" sz="1800" i="1">
                                    <a:latin typeface="Cambria Math"/>
                                    <a:ea typeface="Cambria Math"/>
                                    <a:cs typeface="Courier New" panose="02070309020205020404" pitchFamily="49" charset="0"/>
                                    <a:sym typeface="Symbol"/>
                                  </a:rPr>
                                </m:ctrlPr>
                              </m:sSubPr>
                              <m:e>
                                <m:r>
                                  <a:rPr lang="de-DE" altLang="de-DE" sz="1800" i="1">
                                    <a:latin typeface="Cambria Math"/>
                                    <a:ea typeface="Cambria Math"/>
                                    <a:cs typeface="Courier New" panose="02070309020205020404" pitchFamily="49" charset="0"/>
                                    <a:sym typeface="Symbol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de-DE" altLang="de-DE" sz="1800" b="0" i="1" smtClean="0">
                                    <a:latin typeface="Cambria Math"/>
                                    <a:ea typeface="Cambria Math"/>
                                    <a:cs typeface="Courier New" panose="02070309020205020404" pitchFamily="49" charset="0"/>
                                    <a:sym typeface="Symbol"/>
                                  </a:rPr>
                                  <m:t>𝑛</m:t>
                                </m:r>
                              </m:sub>
                            </m:sSub>
                            <m:d>
                              <m:dPr>
                                <m:begChr m:val="|"/>
                                <m:endChr m:val=""/>
                                <m:ctrlPr>
                                  <a:rPr lang="de-DE" altLang="de-DE" sz="1800" i="1">
                                    <a:latin typeface="Cambria Math"/>
                                    <a:ea typeface="Cambria Math"/>
                                    <a:cs typeface="Courier New" panose="02070309020205020404" pitchFamily="49" charset="0"/>
                                    <a:sym typeface="Symbol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de-DE" altLang="de-DE" sz="1800" i="1">
                                        <a:latin typeface="Cambria Math"/>
                                        <a:ea typeface="Cambria Math"/>
                                        <a:cs typeface="Courier New" panose="02070309020205020404" pitchFamily="49" charset="0"/>
                                        <a:sym typeface="Symbol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altLang="de-DE" sz="1800" i="1">
                                        <a:latin typeface="Cambria Math"/>
                                        <a:ea typeface="Cambria Math"/>
                                        <a:cs typeface="Courier New" panose="02070309020205020404" pitchFamily="49" charset="0"/>
                                        <a:sym typeface="Symbol"/>
                                      </a:rPr>
                                      <m:t>𝑃𝑎</m:t>
                                    </m:r>
                                  </m:e>
                                  <m:sub>
                                    <m:r>
                                      <a:rPr lang="de-DE" altLang="de-DE" sz="1800" b="0" i="1" smtClean="0">
                                        <a:latin typeface="Cambria Math"/>
                                        <a:ea typeface="Cambria Math"/>
                                        <a:cs typeface="Courier New" panose="02070309020205020404" pitchFamily="49" charset="0"/>
                                        <a:sym typeface="Symbol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d>
                          </m:sub>
                        </m:sSub>
                      </m:e>
                    </m:d>
                  </m:oMath>
                </a14:m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maximizes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L( : D).</a:t>
                </a: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endParaRPr lang="de-DE" altLang="de-DE" sz="1800" dirty="0">
                  <a:ea typeface="Cambria Math"/>
                  <a:cs typeface="Courier New" panose="02070309020205020404" pitchFamily="49" charset="0"/>
                  <a:sym typeface="Symbol"/>
                </a:endParaRP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In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other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words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,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we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can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maximize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each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local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likelihood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function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i="1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independently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of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the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rest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of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the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network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,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and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then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combine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the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solutions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to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get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an MLE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solution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.</a:t>
                </a:r>
                <a:endParaRPr lang="de-DE" altLang="de-DE" sz="1800" dirty="0">
                  <a:ea typeface="Cambria Math"/>
                  <a:cs typeface="Courier New" panose="02070309020205020404" pitchFamily="49" charset="0"/>
                  <a:sym typeface="Symbol"/>
                </a:endParaRPr>
              </a:p>
            </p:txBody>
          </p:sp>
        </mc:Choice>
        <mc:Fallback xmlns="">
          <p:sp>
            <p:nvSpPr>
              <p:cNvPr id="15364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850" y="658813"/>
                <a:ext cx="8568630" cy="5170711"/>
              </a:xfrm>
              <a:prstGeom prst="rect">
                <a:avLst/>
              </a:prstGeom>
              <a:blipFill rotWithShape="1">
                <a:blip r:embed="rId2"/>
                <a:stretch>
                  <a:fillRect l="-569" b="-47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365" name="Foliennummernplatzhalt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000" smtClean="0"/>
          </a:p>
          <a:p>
            <a:pPr eaLnBrk="1" hangingPunct="1">
              <a:spcBef>
                <a:spcPct val="0"/>
              </a:spcBef>
              <a:buFontTx/>
              <a:buNone/>
            </a:pPr>
            <a:fld id="{EEB7C0C7-0BC8-439A-A025-5C7AB155327E}" type="slidenum">
              <a:rPr lang="de-DE" altLang="de-DE" sz="1000" smtClean="0"/>
              <a:pPr eaLnBrk="1" hangingPunct="1">
                <a:spcBef>
                  <a:spcPct val="0"/>
                </a:spcBef>
                <a:buFontTx/>
                <a:buNone/>
              </a:pPr>
              <a:t>29</a:t>
            </a:fld>
            <a:endParaRPr lang="de-DE" altLang="de-DE" sz="1000" smtClean="0"/>
          </a:p>
        </p:txBody>
      </p:sp>
      <p:sp>
        <p:nvSpPr>
          <p:cNvPr id="15366" name="Datumsplatzhalter 6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000" dirty="0" smtClean="0"/>
              <a:t>SS 2014 - </a:t>
            </a:r>
            <a:r>
              <a:rPr lang="de-DE" altLang="de-DE" sz="1000" dirty="0" err="1" smtClean="0"/>
              <a:t>lecture</a:t>
            </a:r>
            <a:r>
              <a:rPr lang="de-DE" altLang="de-DE" sz="1000" dirty="0" smtClean="0"/>
              <a:t> 9</a:t>
            </a:r>
          </a:p>
        </p:txBody>
      </p:sp>
      <p:sp>
        <p:nvSpPr>
          <p:cNvPr id="15367" name="Fußzeilenplatzhalter 7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000" smtClean="0"/>
              <a:t>Mathematics of Biological Networks</a:t>
            </a:r>
          </a:p>
        </p:txBody>
      </p:sp>
    </p:spTree>
    <p:extLst>
      <p:ext uri="{BB962C8B-B14F-4D97-AF65-F5344CB8AC3E}">
        <p14:creationId xmlns:p14="http://schemas.microsoft.com/office/powerpoint/2010/main" val="220412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5" y="188913"/>
            <a:ext cx="8928992" cy="360362"/>
          </a:xfrm>
        </p:spPr>
        <p:txBody>
          <a:bodyPr/>
          <a:lstStyle/>
          <a:p>
            <a:pPr eaLnBrk="1" hangingPunct="1"/>
            <a:r>
              <a:rPr lang="de-DE" altLang="de-DE" dirty="0" err="1" smtClean="0">
                <a:ea typeface="ＭＳ Ｐゴシック" pitchFamily="34" charset="-128"/>
              </a:rPr>
              <a:t>Thumbtack</a:t>
            </a:r>
            <a:r>
              <a:rPr lang="de-DE" altLang="de-DE" dirty="0" smtClean="0">
                <a:ea typeface="ＭＳ Ｐゴシック" pitchFamily="34" charset="-128"/>
              </a:rPr>
              <a:t> </a:t>
            </a:r>
            <a:r>
              <a:rPr lang="de-DE" altLang="de-DE" dirty="0" err="1" smtClean="0">
                <a:ea typeface="ＭＳ Ｐゴシック" pitchFamily="34" charset="-128"/>
              </a:rPr>
              <a:t>example</a:t>
            </a:r>
            <a:endParaRPr lang="en-GB" altLang="de-DE" dirty="0" smtClean="0">
              <a:ea typeface="ＭＳ Ｐゴシック" pitchFamily="34" charset="-128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610600" cy="762000"/>
          </a:xfrm>
        </p:spPr>
        <p:txBody>
          <a:bodyPr/>
          <a:lstStyle/>
          <a:p>
            <a:pPr marL="0" indent="0" eaLnBrk="1" hangingPunct="1">
              <a:lnSpc>
                <a:spcPct val="120000"/>
              </a:lnSpc>
              <a:buFontTx/>
              <a:buNone/>
            </a:pPr>
            <a:r>
              <a:rPr lang="de-DE" altLang="de-DE" sz="1800" smtClean="0">
                <a:ea typeface="ＭＳ Ｐゴシック" pitchFamily="34" charset="-128"/>
                <a:sym typeface="Symbol" pitchFamily="18" charset="2"/>
              </a:rPr>
              <a:t> 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323850" y="658813"/>
            <a:ext cx="8820150" cy="541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We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assume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implicitly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that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the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thumbtack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tosses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are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controlled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by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an 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(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unknown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) </a:t>
            </a:r>
            <a:r>
              <a:rPr lang="de-DE" altLang="de-DE" sz="1800" b="1" dirty="0" err="1" smtClean="0">
                <a:ea typeface="Cambria Math"/>
                <a:cs typeface="Courier New" panose="02070309020205020404" pitchFamily="49" charset="0"/>
                <a:sym typeface="Symbol"/>
              </a:rPr>
              <a:t>parameter</a:t>
            </a:r>
            <a:r>
              <a:rPr lang="de-DE" altLang="de-DE" sz="1800" b="1" dirty="0" smtClean="0">
                <a:ea typeface="Cambria Math"/>
                <a:cs typeface="Courier New" panose="02070309020205020404" pitchFamily="49" charset="0"/>
                <a:sym typeface="Symbol"/>
              </a:rPr>
              <a:t> 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,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which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describes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the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b="1" dirty="0" err="1" smtClean="0">
                <a:ea typeface="Cambria Math"/>
                <a:cs typeface="Courier New" panose="02070309020205020404" pitchFamily="49" charset="0"/>
                <a:sym typeface="Symbol"/>
              </a:rPr>
              <a:t>frequency</a:t>
            </a:r>
            <a:r>
              <a:rPr lang="de-DE" altLang="de-DE" sz="1800" b="1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b="1" dirty="0" err="1" smtClean="0">
                <a:ea typeface="Cambria Math"/>
                <a:cs typeface="Courier New" panose="02070309020205020404" pitchFamily="49" charset="0"/>
                <a:sym typeface="Symbol"/>
              </a:rPr>
              <a:t>of</a:t>
            </a:r>
            <a:r>
              <a:rPr lang="de-DE" altLang="de-DE" sz="1800" b="1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b="1" dirty="0" err="1" smtClean="0">
                <a:ea typeface="Cambria Math"/>
                <a:cs typeface="Courier New" panose="02070309020205020404" pitchFamily="49" charset="0"/>
                <a:sym typeface="Symbol"/>
              </a:rPr>
              <a:t>heads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.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None/>
            </a:pPr>
            <a:endParaRPr lang="de-DE" altLang="de-DE" sz="1800" dirty="0">
              <a:ea typeface="Cambria Math"/>
              <a:cs typeface="Courier New" panose="02070309020205020404" pitchFamily="49" charset="0"/>
              <a:sym typeface="Symbol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We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also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assume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that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the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data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instances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are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b="1" dirty="0" err="1" smtClean="0">
                <a:ea typeface="Cambria Math"/>
                <a:cs typeface="Courier New" panose="02070309020205020404" pitchFamily="49" charset="0"/>
                <a:sym typeface="Symbol"/>
              </a:rPr>
              <a:t>independent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and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b="1" dirty="0" err="1" smtClean="0">
                <a:ea typeface="Cambria Math"/>
                <a:cs typeface="Courier New" panose="02070309020205020404" pitchFamily="49" charset="0"/>
                <a:sym typeface="Symbol"/>
              </a:rPr>
              <a:t>identically</a:t>
            </a:r>
            <a:r>
              <a:rPr lang="de-DE" altLang="de-DE" sz="1800" b="1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b="1" dirty="0" err="1" smtClean="0">
                <a:ea typeface="Cambria Math"/>
                <a:cs typeface="Courier New" panose="02070309020205020404" pitchFamily="49" charset="0"/>
                <a:sym typeface="Symbol"/>
              </a:rPr>
              <a:t>distributed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. </a:t>
            </a:r>
            <a:r>
              <a:rPr lang="de-DE" altLang="de-DE" sz="1400" dirty="0" smtClean="0">
                <a:ea typeface="Cambria Math"/>
                <a:cs typeface="Courier New" panose="02070309020205020404" pitchFamily="49" charset="0"/>
                <a:sym typeface="Symbol"/>
              </a:rPr>
              <a:t>This </a:t>
            </a:r>
            <a:r>
              <a:rPr lang="de-DE" altLang="de-DE" sz="1400" dirty="0" err="1" smtClean="0">
                <a:ea typeface="Cambria Math"/>
                <a:cs typeface="Courier New" panose="02070309020205020404" pitchFamily="49" charset="0"/>
                <a:sym typeface="Symbol"/>
              </a:rPr>
              <a:t>assumption</a:t>
            </a:r>
            <a:r>
              <a:rPr lang="de-DE" altLang="de-DE" sz="14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400" dirty="0" err="1" smtClean="0">
                <a:ea typeface="Cambria Math"/>
                <a:cs typeface="Courier New" panose="02070309020205020404" pitchFamily="49" charset="0"/>
                <a:sym typeface="Symbol"/>
              </a:rPr>
              <a:t>is</a:t>
            </a:r>
            <a:r>
              <a:rPr lang="de-DE" altLang="de-DE" sz="1400" dirty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400" dirty="0" err="1" smtClean="0">
                <a:ea typeface="Cambria Math"/>
                <a:cs typeface="Courier New" panose="02070309020205020404" pitchFamily="49" charset="0"/>
                <a:sym typeface="Symbol"/>
              </a:rPr>
              <a:t>later</a:t>
            </a:r>
            <a:r>
              <a:rPr lang="de-DE" altLang="de-DE" sz="14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400" dirty="0" err="1" smtClean="0">
                <a:ea typeface="Cambria Math"/>
                <a:cs typeface="Courier New" panose="02070309020205020404" pitchFamily="49" charset="0"/>
                <a:sym typeface="Symbol"/>
              </a:rPr>
              <a:t>abbreviated</a:t>
            </a:r>
            <a:r>
              <a:rPr lang="de-DE" altLang="de-DE" sz="14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400" dirty="0" err="1" smtClean="0">
                <a:ea typeface="Cambria Math"/>
                <a:cs typeface="Courier New" panose="02070309020205020404" pitchFamily="49" charset="0"/>
                <a:sym typeface="Symbol"/>
              </a:rPr>
              <a:t>as</a:t>
            </a:r>
            <a:r>
              <a:rPr lang="de-DE" altLang="de-DE" sz="1400" dirty="0" smtClean="0">
                <a:ea typeface="Cambria Math"/>
                <a:cs typeface="Courier New" panose="02070309020205020404" pitchFamily="49" charset="0"/>
                <a:sym typeface="Symbol"/>
              </a:rPr>
              <a:t> IID.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None/>
            </a:pPr>
            <a:endParaRPr lang="de-DE" altLang="de-DE" sz="1800" dirty="0">
              <a:ea typeface="Cambria Math"/>
              <a:cs typeface="Courier New" panose="02070309020205020404" pitchFamily="49" charset="0"/>
              <a:sym typeface="Symbol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One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way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of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evaluating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</a:t>
            </a:r>
            <a:r>
              <a:rPr lang="de-DE" altLang="de-DE" sz="1800" dirty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is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by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how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well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it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b="1" dirty="0" err="1" smtClean="0">
                <a:ea typeface="Cambria Math"/>
                <a:cs typeface="Courier New" panose="02070309020205020404" pitchFamily="49" charset="0"/>
                <a:sym typeface="Symbol"/>
              </a:rPr>
              <a:t>predicts</a:t>
            </a:r>
            <a:r>
              <a:rPr lang="de-DE" altLang="de-DE" sz="1800" b="1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b="1" dirty="0" err="1" smtClean="0">
                <a:ea typeface="Cambria Math"/>
                <a:cs typeface="Courier New" panose="02070309020205020404" pitchFamily="49" charset="0"/>
                <a:sym typeface="Symbol"/>
              </a:rPr>
              <a:t>the</a:t>
            </a:r>
            <a:r>
              <a:rPr lang="de-DE" altLang="de-DE" sz="1800" b="1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b="1" dirty="0" err="1" smtClean="0">
                <a:ea typeface="Cambria Math"/>
                <a:cs typeface="Courier New" panose="02070309020205020404" pitchFamily="49" charset="0"/>
                <a:sym typeface="Symbol"/>
              </a:rPr>
              <a:t>data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.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None/>
            </a:pPr>
            <a:endParaRPr lang="de-DE" altLang="de-DE" sz="1800" dirty="0">
              <a:ea typeface="Cambria Math"/>
              <a:cs typeface="Courier New" panose="02070309020205020404" pitchFamily="49" charset="0"/>
              <a:sym typeface="Symbol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de-DE" altLang="de-DE" sz="1800" dirty="0" err="1">
                <a:ea typeface="Cambria Math"/>
                <a:cs typeface="Courier New" panose="02070309020205020404" pitchFamily="49" charset="0"/>
                <a:sym typeface="Symbol"/>
              </a:rPr>
              <a:t>S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uppose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we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observe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the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sequence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of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outcomes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H, T, T, H, H.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None/>
            </a:pPr>
            <a:endParaRPr lang="de-DE" altLang="de-DE" sz="1800" dirty="0">
              <a:ea typeface="Cambria Math"/>
              <a:cs typeface="Courier New" panose="02070309020205020404" pitchFamily="49" charset="0"/>
              <a:sym typeface="Symbol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The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probability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of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the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first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toss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is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	P( X[1] = H) = 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None/>
            </a:pPr>
            <a:endParaRPr lang="de-DE" altLang="de-DE" sz="1800" dirty="0">
              <a:ea typeface="Cambria Math"/>
              <a:cs typeface="Courier New" panose="02070309020205020404" pitchFamily="49" charset="0"/>
              <a:sym typeface="Symbol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The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probability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of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the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second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toss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is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>
                <a:ea typeface="Cambria Math"/>
                <a:cs typeface="Courier New" panose="02070309020205020404" pitchFamily="49" charset="0"/>
                <a:sym typeface="Symbol"/>
              </a:rPr>
              <a:t>P( 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X[2] </a:t>
            </a:r>
            <a:r>
              <a:rPr lang="de-DE" altLang="de-DE" sz="1800" dirty="0">
                <a:ea typeface="Cambria Math"/>
                <a:cs typeface="Courier New" panose="02070309020205020404" pitchFamily="49" charset="0"/>
                <a:sym typeface="Symbol"/>
              </a:rPr>
              <a:t>= 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T | X[1] = H) </a:t>
            </a:r>
            <a:endParaRPr lang="de-DE" altLang="de-DE" sz="1800" dirty="0">
              <a:ea typeface="Cambria Math"/>
              <a:cs typeface="Courier New" panose="02070309020205020404" pitchFamily="49" charset="0"/>
              <a:sym typeface="Symbol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None/>
            </a:pPr>
            <a:endParaRPr lang="de-DE" altLang="de-DE" sz="1800" dirty="0" smtClean="0">
              <a:ea typeface="Cambria Math"/>
              <a:cs typeface="Courier New" panose="02070309020205020404" pitchFamily="49" charset="0"/>
              <a:sym typeface="Symbol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Since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we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assume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that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the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coin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tosses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are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independent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,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we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can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simplify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this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to</a:t>
            </a:r>
            <a:endParaRPr lang="de-DE" altLang="de-DE" sz="1800" dirty="0">
              <a:ea typeface="Cambria Math"/>
              <a:cs typeface="Courier New" panose="02070309020205020404" pitchFamily="49" charset="0"/>
              <a:sym typeface="Symbol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				</a:t>
            </a:r>
            <a:r>
              <a:rPr lang="de-DE" altLang="de-DE" sz="1800" dirty="0">
                <a:ea typeface="Cambria Math"/>
                <a:cs typeface="Courier New" panose="02070309020205020404" pitchFamily="49" charset="0"/>
                <a:sym typeface="Symbol"/>
              </a:rPr>
              <a:t>P( X[2] = T 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) </a:t>
            </a:r>
            <a:r>
              <a:rPr lang="de-DE" altLang="de-DE" sz="1800" dirty="0">
                <a:ea typeface="Cambria Math"/>
                <a:cs typeface="Courier New" panose="02070309020205020404" pitchFamily="49" charset="0"/>
                <a:sym typeface="Symbol"/>
              </a:rPr>
              <a:t>= 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1 - </a:t>
            </a:r>
            <a:endParaRPr lang="de-DE" altLang="de-DE" sz="1800" dirty="0">
              <a:ea typeface="Cambria Math"/>
              <a:cs typeface="Courier New" panose="02070309020205020404" pitchFamily="49" charset="0"/>
              <a:sym typeface="Symbol"/>
            </a:endParaRPr>
          </a:p>
        </p:txBody>
      </p:sp>
      <p:sp>
        <p:nvSpPr>
          <p:cNvPr id="15365" name="Foliennummernplatzhalt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000" smtClean="0"/>
          </a:p>
          <a:p>
            <a:pPr eaLnBrk="1" hangingPunct="1">
              <a:spcBef>
                <a:spcPct val="0"/>
              </a:spcBef>
              <a:buFontTx/>
              <a:buNone/>
            </a:pPr>
            <a:fld id="{EEB7C0C7-0BC8-439A-A025-5C7AB155327E}" type="slidenum">
              <a:rPr lang="de-DE" altLang="de-DE" sz="1000" smtClean="0"/>
              <a:pPr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de-DE" altLang="de-DE" sz="1000" smtClean="0"/>
          </a:p>
        </p:txBody>
      </p:sp>
      <p:sp>
        <p:nvSpPr>
          <p:cNvPr id="15366" name="Datumsplatzhalter 6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000" dirty="0" smtClean="0"/>
              <a:t>SS 2014 - </a:t>
            </a:r>
            <a:r>
              <a:rPr lang="de-DE" altLang="de-DE" sz="1000" dirty="0" err="1" smtClean="0"/>
              <a:t>lecture</a:t>
            </a:r>
            <a:r>
              <a:rPr lang="de-DE" altLang="de-DE" sz="1000" dirty="0" smtClean="0"/>
              <a:t> 9</a:t>
            </a:r>
          </a:p>
        </p:txBody>
      </p:sp>
      <p:sp>
        <p:nvSpPr>
          <p:cNvPr id="15367" name="Fußzeilenplatzhalter 7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000" smtClean="0"/>
              <a:t>Mathematics of Biological Networks</a:t>
            </a:r>
          </a:p>
        </p:txBody>
      </p:sp>
    </p:spTree>
    <p:extLst>
      <p:ext uri="{BB962C8B-B14F-4D97-AF65-F5344CB8AC3E}">
        <p14:creationId xmlns:p14="http://schemas.microsoft.com/office/powerpoint/2010/main" val="224641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5" y="188913"/>
            <a:ext cx="8928992" cy="360362"/>
          </a:xfrm>
        </p:spPr>
        <p:txBody>
          <a:bodyPr/>
          <a:lstStyle/>
          <a:p>
            <a:pPr eaLnBrk="1" hangingPunct="1"/>
            <a:r>
              <a:rPr lang="de-DE" altLang="de-DE" dirty="0" smtClean="0">
                <a:ea typeface="ＭＳ Ｐゴシック" pitchFamily="34" charset="-128"/>
              </a:rPr>
              <a:t>Table-CPDs</a:t>
            </a:r>
            <a:endParaRPr lang="en-GB" altLang="de-DE" dirty="0" smtClean="0">
              <a:ea typeface="ＭＳ Ｐゴシック" pitchFamily="34" charset="-128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610600" cy="762000"/>
          </a:xfrm>
        </p:spPr>
        <p:txBody>
          <a:bodyPr/>
          <a:lstStyle/>
          <a:p>
            <a:pPr marL="0" indent="0" eaLnBrk="1" hangingPunct="1">
              <a:lnSpc>
                <a:spcPct val="120000"/>
              </a:lnSpc>
              <a:buFontTx/>
              <a:buNone/>
            </a:pPr>
            <a:r>
              <a:rPr lang="de-DE" altLang="de-DE" sz="1800" smtClean="0">
                <a:ea typeface="ＭＳ Ｐゴシック" pitchFamily="34" charset="-128"/>
                <a:sym typeface="Symbol" pitchFamily="18" charset="2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4" name="Text Box 4"/>
              <p:cNvSpPr txBox="1">
                <a:spLocks noChangeArrowheads="1"/>
              </p:cNvSpPr>
              <p:nvPr/>
            </p:nvSpPr>
            <p:spPr bwMode="auto">
              <a:xfrm>
                <a:off x="323850" y="658813"/>
                <a:ext cx="8568630" cy="50850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We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now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consider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the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simplest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parametrization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of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the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CPDs: a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table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-CPD.</a:t>
                </a: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endParaRPr lang="de-DE" altLang="de-DE" sz="1800" dirty="0">
                  <a:ea typeface="Cambria Math"/>
                  <a:cs typeface="Courier New" panose="02070309020205020404" pitchFamily="49" charset="0"/>
                  <a:sym typeface="Symbol"/>
                </a:endParaRP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Suppose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we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have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a variable X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with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parents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U.  </a:t>
                </a: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endParaRPr lang="de-DE" altLang="de-DE" sz="1800" dirty="0" smtClean="0">
                  <a:ea typeface="Cambria Math"/>
                  <a:cs typeface="Courier New" panose="02070309020205020404" pitchFamily="49" charset="0"/>
                  <a:sym typeface="Symbol"/>
                </a:endParaRP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If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we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represent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that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CPD P(X | U)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as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a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table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,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then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we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will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have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a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parameter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</a:t>
                </a:r>
                <a:r>
                  <a:rPr lang="de-DE" altLang="de-DE" sz="1800" baseline="-250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x|u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for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each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combination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of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i="1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x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 Val(X)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and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u  Val(U). </a:t>
                </a: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endParaRPr lang="de-DE" altLang="de-DE" sz="1800" dirty="0">
                  <a:ea typeface="Cambria Math"/>
                  <a:cs typeface="Courier New" panose="02070309020205020404" pitchFamily="49" charset="0"/>
                  <a:sym typeface="Symbol"/>
                </a:endParaRP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In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this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case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we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can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write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the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local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likelihood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function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as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:</a:t>
                </a: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de-DE" sz="1800" i="1" smtClean="0">
                              <a:latin typeface="Cambria Math"/>
                              <a:ea typeface="Cambria Math"/>
                              <a:cs typeface="Courier New" panose="02070309020205020404" pitchFamily="49" charset="0"/>
                              <a:sym typeface="Symbol"/>
                            </a:rPr>
                          </m:ctrlPr>
                        </m:sSubPr>
                        <m:e>
                          <m:r>
                            <a:rPr lang="de-DE" altLang="de-DE" sz="1800" b="0" i="1" smtClean="0">
                              <a:latin typeface="Cambria Math"/>
                              <a:ea typeface="Cambria Math"/>
                              <a:cs typeface="Courier New" panose="02070309020205020404" pitchFamily="49" charset="0"/>
                              <a:sym typeface="Symbol"/>
                            </a:rPr>
                            <m:t>𝐿</m:t>
                          </m:r>
                        </m:e>
                        <m:sub>
                          <m:r>
                            <a:rPr lang="de-DE" altLang="de-DE" sz="1800" b="0" i="1" smtClean="0">
                              <a:latin typeface="Cambria Math"/>
                              <a:ea typeface="Cambria Math"/>
                              <a:cs typeface="Courier New" panose="02070309020205020404" pitchFamily="49" charset="0"/>
                              <a:sym typeface="Symbol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de-DE" altLang="de-DE" sz="1800" i="1" smtClean="0">
                              <a:latin typeface="Cambria Math"/>
                              <a:ea typeface="Cambria Math"/>
                              <a:cs typeface="Courier New" panose="02070309020205020404" pitchFamily="49" charset="0"/>
                              <a:sym typeface="Symbol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altLang="de-DE" sz="1800" i="1" smtClean="0">
                                  <a:latin typeface="Cambria Math"/>
                                  <a:ea typeface="Cambria Math"/>
                                  <a:cs typeface="Courier New" panose="02070309020205020404" pitchFamily="49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de-DE" altLang="de-DE" sz="1800" i="1" smtClean="0">
                                  <a:latin typeface="Cambria Math"/>
                                  <a:ea typeface="Cambria Math"/>
                                  <a:cs typeface="Courier New" panose="02070309020205020404" pitchFamily="49" charset="0"/>
                                  <a:sym typeface="Symbol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de-DE" altLang="de-DE" sz="1800" b="0" i="1" smtClean="0">
                                  <a:latin typeface="Cambria Math"/>
                                  <a:ea typeface="Cambria Math"/>
                                  <a:cs typeface="Courier New" panose="02070309020205020404" pitchFamily="49" charset="0"/>
                                  <a:sym typeface="Symbol"/>
                                </a:rPr>
                                <m:t>𝑋</m:t>
                              </m:r>
                              <m:d>
                                <m:dPr>
                                  <m:begChr m:val="|"/>
                                  <m:endChr m:val=""/>
                                  <m:ctrlPr>
                                    <a:rPr lang="de-DE" altLang="de-DE" sz="1800" b="0" i="1" smtClean="0">
                                      <a:latin typeface="Cambria Math"/>
                                      <a:ea typeface="Cambria Math"/>
                                      <a:cs typeface="Courier New" panose="02070309020205020404" pitchFamily="49" charset="0"/>
                                      <a:sym typeface="Symbol"/>
                                    </a:rPr>
                                  </m:ctrlPr>
                                </m:dPr>
                                <m:e>
                                  <m:r>
                                    <a:rPr lang="de-DE" altLang="de-DE" sz="1800" b="0" i="1" smtClean="0">
                                      <a:latin typeface="Cambria Math"/>
                                      <a:ea typeface="Cambria Math"/>
                                      <a:cs typeface="Courier New" panose="02070309020205020404" pitchFamily="49" charset="0"/>
                                      <a:sym typeface="Symbol"/>
                                    </a:rPr>
                                    <m:t>𝑈</m:t>
                                  </m:r>
                                </m:e>
                              </m:d>
                            </m:sub>
                          </m:sSub>
                          <m:r>
                            <a:rPr lang="de-DE" altLang="de-DE" sz="1800" b="0" i="1" smtClean="0">
                              <a:latin typeface="Cambria Math"/>
                              <a:ea typeface="Cambria Math"/>
                              <a:cs typeface="Courier New" panose="02070309020205020404" pitchFamily="49" charset="0"/>
                              <a:sym typeface="Symbol"/>
                            </a:rPr>
                            <m:t>:</m:t>
                          </m:r>
                          <m:r>
                            <a:rPr lang="de-DE" altLang="de-DE" sz="1800" b="0" i="1" smtClean="0">
                              <a:latin typeface="Cambria Math"/>
                              <a:ea typeface="Cambria Math"/>
                              <a:cs typeface="Courier New" panose="02070309020205020404" pitchFamily="49" charset="0"/>
                              <a:sym typeface="Symbol"/>
                            </a:rPr>
                            <m:t>𝐷</m:t>
                          </m:r>
                        </m:e>
                      </m:d>
                      <m:r>
                        <a:rPr lang="de-DE" altLang="de-DE" sz="1800" b="0" i="1" smtClean="0">
                          <a:latin typeface="Cambria Math"/>
                          <a:ea typeface="Cambria Math"/>
                          <a:cs typeface="Courier New" panose="02070309020205020404" pitchFamily="49" charset="0"/>
                          <a:sym typeface="Symbol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de-DE" altLang="de-DE" sz="1800" b="0" i="1" smtClean="0">
                              <a:latin typeface="Cambria Math"/>
                              <a:ea typeface="Cambria Math"/>
                              <a:cs typeface="Courier New" panose="02070309020205020404" pitchFamily="49" charset="0"/>
                              <a:sym typeface="Symbol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de-DE" altLang="de-DE" sz="1800" b="0" i="1" smtClean="0">
                              <a:latin typeface="Cambria Math"/>
                              <a:ea typeface="Cambria Math"/>
                              <a:cs typeface="Courier New" panose="02070309020205020404" pitchFamily="49" charset="0"/>
                              <a:sym typeface="Symbol"/>
                            </a:rPr>
                            <m:t>𝑚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de-DE" altLang="de-DE" sz="1800" i="1">
                                  <a:latin typeface="Cambria Math"/>
                                  <a:ea typeface="Cambria Math"/>
                                  <a:cs typeface="Courier New" panose="02070309020205020404" pitchFamily="49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de-DE" altLang="de-DE" sz="1800" i="1">
                                  <a:latin typeface="Cambria Math"/>
                                  <a:ea typeface="Cambria Math"/>
                                  <a:cs typeface="Courier New" panose="02070309020205020404" pitchFamily="49" charset="0"/>
                                  <a:sym typeface="Symbol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de-DE" altLang="de-DE" sz="1800" i="1">
                                  <a:latin typeface="Cambria Math"/>
                                  <a:ea typeface="Cambria Math"/>
                                  <a:cs typeface="Courier New" panose="02070309020205020404" pitchFamily="49" charset="0"/>
                                  <a:sym typeface="Symbol"/>
                                </a:rPr>
                                <m:t>𝑥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de-DE" altLang="de-DE" sz="1800" i="1">
                                      <a:latin typeface="Cambria Math"/>
                                      <a:ea typeface="Cambria Math"/>
                                      <a:cs typeface="Courier New" panose="02070309020205020404" pitchFamily="49" charset="0"/>
                                      <a:sym typeface="Symbol"/>
                                    </a:rPr>
                                  </m:ctrlPr>
                                </m:dPr>
                                <m:e>
                                  <m:r>
                                    <a:rPr lang="de-DE" altLang="de-DE" sz="1800" i="1">
                                      <a:latin typeface="Cambria Math"/>
                                      <a:ea typeface="Cambria Math"/>
                                      <a:cs typeface="Courier New" panose="02070309020205020404" pitchFamily="49" charset="0"/>
                                      <a:sym typeface="Symbol"/>
                                    </a:rPr>
                                    <m:t>𝑚</m:t>
                                  </m:r>
                                </m:e>
                              </m:d>
                              <m:d>
                                <m:dPr>
                                  <m:begChr m:val="|"/>
                                  <m:endChr m:val=""/>
                                  <m:ctrlPr>
                                    <a:rPr lang="de-DE" altLang="de-DE" sz="1800" i="1">
                                      <a:latin typeface="Cambria Math"/>
                                      <a:ea typeface="Cambria Math"/>
                                      <a:cs typeface="Courier New" panose="02070309020205020404" pitchFamily="49" charset="0"/>
                                      <a:sym typeface="Symbol"/>
                                    </a:rPr>
                                  </m:ctrlPr>
                                </m:dPr>
                                <m:e>
                                  <m:r>
                                    <a:rPr lang="de-DE" altLang="de-DE" sz="1800" i="1">
                                      <a:latin typeface="Cambria Math"/>
                                      <a:ea typeface="Cambria Math"/>
                                      <a:cs typeface="Courier New" panose="02070309020205020404" pitchFamily="49" charset="0"/>
                                      <a:sym typeface="Symbol"/>
                                    </a:rPr>
                                    <m:t>𝑢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de-DE" altLang="de-DE" sz="1800" i="1">
                                          <a:latin typeface="Cambria Math"/>
                                          <a:ea typeface="Cambria Math"/>
                                          <a:cs typeface="Courier New" panose="02070309020205020404" pitchFamily="49" charset="0"/>
                                          <a:sym typeface="Symbol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altLang="de-DE" sz="1800" i="1">
                                          <a:latin typeface="Cambria Math"/>
                                          <a:ea typeface="Cambria Math"/>
                                          <a:cs typeface="Courier New" panose="02070309020205020404" pitchFamily="49" charset="0"/>
                                          <a:sym typeface="Symbol"/>
                                        </a:rPr>
                                        <m:t>𝑚</m:t>
                                      </m:r>
                                    </m:e>
                                  </m:d>
                                </m:e>
                              </m:d>
                            </m:sub>
                          </m:sSub>
                        </m:e>
                      </m:nary>
                    </m:oMath>
                  </m:oMathPara>
                </a14:m>
                <a:endParaRPr lang="de-DE" altLang="de-DE" sz="1800" b="0" i="1" dirty="0" smtClean="0">
                  <a:latin typeface="Cambria Math"/>
                  <a:ea typeface="Cambria Math"/>
                  <a:cs typeface="Courier New" panose="02070309020205020404" pitchFamily="49" charset="0"/>
                  <a:sym typeface="Symbol"/>
                </a:endParaRP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de-DE" sz="1800" b="0" i="1" smtClean="0">
                          <a:latin typeface="Cambria Math"/>
                          <a:ea typeface="Cambria Math"/>
                          <a:cs typeface="Courier New" panose="02070309020205020404" pitchFamily="49" charset="0"/>
                          <a:sym typeface="Symbol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de-DE" altLang="de-DE" sz="1800" b="0" i="1" smtClean="0">
                              <a:latin typeface="Cambria Math"/>
                              <a:ea typeface="Cambria Math"/>
                              <a:cs typeface="Courier New" panose="02070309020205020404" pitchFamily="49" charset="0"/>
                              <a:sym typeface="Symbol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de-DE" altLang="de-DE" sz="1800" i="1">
                              <a:latin typeface="Cambria Math"/>
                              <a:ea typeface="Cambria Math"/>
                              <a:cs typeface="Courier New" panose="02070309020205020404" pitchFamily="49" charset="0"/>
                              <a:sym typeface="Symbol"/>
                            </a:rPr>
                            <m:t>𝑢</m:t>
                          </m:r>
                          <m:r>
                            <a:rPr lang="de-DE" altLang="de-DE" sz="1800" i="1">
                              <a:latin typeface="Cambria Math"/>
                              <a:ea typeface="Cambria Math"/>
                              <a:cs typeface="Courier New" panose="02070309020205020404" pitchFamily="49" charset="0"/>
                              <a:sym typeface="Symbol"/>
                            </a:rPr>
                            <m:t>∈</m:t>
                          </m:r>
                          <m:r>
                            <a:rPr lang="de-DE" altLang="de-DE" sz="1800" i="1">
                              <a:latin typeface="Cambria Math"/>
                              <a:ea typeface="Cambria Math"/>
                              <a:cs typeface="Courier New" panose="02070309020205020404" pitchFamily="49" charset="0"/>
                              <a:sym typeface="Symbol"/>
                            </a:rPr>
                            <m:t>𝑉𝑎𝑙</m:t>
                          </m:r>
                          <m:d>
                            <m:dPr>
                              <m:ctrlPr>
                                <a:rPr lang="de-DE" altLang="de-DE" sz="1800" i="1">
                                  <a:latin typeface="Cambria Math"/>
                                  <a:ea typeface="Cambria Math"/>
                                  <a:cs typeface="Courier New" panose="02070309020205020404" pitchFamily="49" charset="0"/>
                                  <a:sym typeface="Symbol"/>
                                </a:rPr>
                              </m:ctrlPr>
                            </m:dPr>
                            <m:e>
                              <m:r>
                                <a:rPr lang="de-DE" altLang="de-DE" sz="1800" i="1">
                                  <a:latin typeface="Cambria Math"/>
                                  <a:ea typeface="Cambria Math"/>
                                  <a:cs typeface="Courier New" panose="02070309020205020404" pitchFamily="49" charset="0"/>
                                  <a:sym typeface="Symbol"/>
                                </a:rPr>
                                <m:t>𝑈</m:t>
                              </m:r>
                            </m:e>
                          </m:d>
                        </m:sub>
                        <m:sup/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de-DE" altLang="de-DE" sz="1800" i="1">
                                  <a:latin typeface="Cambria Math"/>
                                  <a:ea typeface="Cambria Math"/>
                                  <a:cs typeface="Courier New" panose="02070309020205020404" pitchFamily="49" charset="0"/>
                                  <a:sym typeface="Symbol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∏"/>
                                  <m:supHide m:val="on"/>
                                  <m:ctrlPr>
                                    <a:rPr lang="de-DE" altLang="de-DE" sz="1800" i="1">
                                      <a:latin typeface="Cambria Math"/>
                                      <a:ea typeface="Cambria Math"/>
                                      <a:cs typeface="Courier New" panose="02070309020205020404" pitchFamily="49" charset="0"/>
                                      <a:sym typeface="Symbol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de-DE" altLang="de-DE" sz="1800" i="1">
                                      <a:latin typeface="Cambria Math"/>
                                      <a:ea typeface="Cambria Math"/>
                                      <a:cs typeface="Courier New" panose="02070309020205020404" pitchFamily="49" charset="0"/>
                                      <a:sym typeface="Symbol"/>
                                    </a:rPr>
                                    <m:t>𝑥</m:t>
                                  </m:r>
                                  <m:r>
                                    <a:rPr lang="de-DE" altLang="de-DE" sz="1800" i="1">
                                      <a:latin typeface="Cambria Math"/>
                                      <a:ea typeface="Cambria Math"/>
                                      <a:cs typeface="Courier New" panose="02070309020205020404" pitchFamily="49" charset="0"/>
                                      <a:sym typeface="Symbol"/>
                                    </a:rPr>
                                    <m:t>∈</m:t>
                                  </m:r>
                                  <m:r>
                                    <a:rPr lang="de-DE" altLang="de-DE" sz="1800" i="1">
                                      <a:latin typeface="Cambria Math"/>
                                      <a:ea typeface="Cambria Math"/>
                                      <a:cs typeface="Courier New" panose="02070309020205020404" pitchFamily="49" charset="0"/>
                                      <a:sym typeface="Symbol"/>
                                    </a:rPr>
                                    <m:t>𝑉𝑎𝑙</m:t>
                                  </m:r>
                                  <m:d>
                                    <m:dPr>
                                      <m:ctrlPr>
                                        <a:rPr lang="de-DE" altLang="de-DE" sz="1800" i="1">
                                          <a:latin typeface="Cambria Math"/>
                                          <a:ea typeface="Cambria Math"/>
                                          <a:cs typeface="Courier New" panose="02070309020205020404" pitchFamily="49" charset="0"/>
                                          <a:sym typeface="Symbol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altLang="de-DE" sz="1800" i="1">
                                          <a:latin typeface="Cambria Math"/>
                                          <a:ea typeface="Cambria Math"/>
                                          <a:cs typeface="Courier New" panose="02070309020205020404" pitchFamily="49" charset="0"/>
                                          <a:sym typeface="Symbol"/>
                                        </a:rPr>
                                        <m:t>𝑥</m:t>
                                      </m:r>
                                    </m:e>
                                  </m:d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lang="de-DE" altLang="de-DE" sz="1800" i="1" smtClean="0">
                                          <a:latin typeface="Cambria Math"/>
                                          <a:ea typeface="Cambria Math"/>
                                          <a:cs typeface="Courier New" panose="02070309020205020404" pitchFamily="49" charset="0"/>
                                          <a:sym typeface="Symbol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de-DE" altLang="de-DE" sz="1800" i="1" smtClean="0">
                                              <a:latin typeface="Cambria Math"/>
                                              <a:ea typeface="Cambria Math"/>
                                              <a:cs typeface="Courier New" panose="02070309020205020404" pitchFamily="49" charset="0"/>
                                              <a:sym typeface="Symbol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de-DE" altLang="de-DE" sz="1800" i="1">
                                                  <a:latin typeface="Cambria Math"/>
                                                  <a:ea typeface="Cambria Math"/>
                                                  <a:cs typeface="Courier New" panose="02070309020205020404" pitchFamily="49" charset="0"/>
                                                  <a:sym typeface="Symbol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altLang="de-DE" sz="1800" i="1">
                                                  <a:latin typeface="Cambria Math"/>
                                                  <a:ea typeface="Cambria Math"/>
                                                  <a:cs typeface="Courier New" panose="02070309020205020404" pitchFamily="49" charset="0"/>
                                                  <a:sym typeface="Symbol"/>
                                                </a:rPr>
                                                <m:t>𝜃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altLang="de-DE" sz="1800" i="1">
                                                  <a:latin typeface="Cambria Math"/>
                                                  <a:ea typeface="Cambria Math"/>
                                                  <a:cs typeface="Courier New" panose="02070309020205020404" pitchFamily="49" charset="0"/>
                                                  <a:sym typeface="Symbol"/>
                                                </a:rPr>
                                                <m:t>𝑥</m:t>
                                              </m:r>
                                              <m:d>
                                                <m:dPr>
                                                  <m:begChr m:val="|"/>
                                                  <m:endChr m:val=""/>
                                                  <m:ctrlPr>
                                                    <a:rPr lang="de-DE" altLang="de-DE" sz="1800" i="1">
                                                      <a:latin typeface="Cambria Math"/>
                                                      <a:ea typeface="Cambria Math"/>
                                                      <a:cs typeface="Courier New" panose="02070309020205020404" pitchFamily="49" charset="0"/>
                                                      <a:sym typeface="Symbol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de-DE" altLang="de-DE" sz="1800" i="1">
                                                      <a:latin typeface="Cambria Math"/>
                                                      <a:ea typeface="Cambria Math"/>
                                                      <a:cs typeface="Courier New" panose="02070309020205020404" pitchFamily="49" charset="0"/>
                                                      <a:sym typeface="Symbol"/>
                                                    </a:rPr>
                                                    <m:t>𝑢</m:t>
                                                  </m:r>
                                                </m:e>
                                              </m:d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de-DE" altLang="de-DE" sz="1800" i="1">
                                          <a:latin typeface="Cambria Math"/>
                                          <a:ea typeface="Cambria Math"/>
                                          <a:cs typeface="Courier New" panose="02070309020205020404" pitchFamily="49" charset="0"/>
                                          <a:sym typeface="Symbol"/>
                                        </a:rPr>
                                        <m:t>𝑀</m:t>
                                      </m:r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de-DE" altLang="de-DE" sz="1800" i="1">
                                              <a:latin typeface="Cambria Math"/>
                                              <a:ea typeface="Cambria Math"/>
                                              <a:cs typeface="Courier New" panose="02070309020205020404" pitchFamily="49" charset="0"/>
                                              <a:sym typeface="Symbol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de-DE" altLang="de-DE" sz="1800" i="1">
                                              <a:latin typeface="Cambria Math"/>
                                              <a:ea typeface="Cambria Math"/>
                                              <a:cs typeface="Courier New" panose="02070309020205020404" pitchFamily="49" charset="0"/>
                                              <a:sym typeface="Symbol"/>
                                            </a:rPr>
                                            <m:t>𝑢</m:t>
                                          </m:r>
                                          <m:r>
                                            <a:rPr lang="de-DE" altLang="de-DE" sz="1800" i="1">
                                              <a:latin typeface="Cambria Math"/>
                                              <a:ea typeface="Cambria Math"/>
                                              <a:cs typeface="Courier New" panose="02070309020205020404" pitchFamily="49" charset="0"/>
                                              <a:sym typeface="Symbol"/>
                                            </a:rPr>
                                            <m:t>,</m:t>
                                          </m:r>
                                          <m:r>
                                            <a:rPr lang="de-DE" altLang="de-DE" sz="1800" i="1">
                                              <a:latin typeface="Cambria Math"/>
                                              <a:ea typeface="Cambria Math"/>
                                              <a:cs typeface="Courier New" panose="02070309020205020404" pitchFamily="49" charset="0"/>
                                              <a:sym typeface="Symbol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</m:sup>
                                  </m:sSup>
                                </m:e>
                              </m:nary>
                            </m:e>
                          </m:d>
                        </m:e>
                      </m:nary>
                    </m:oMath>
                  </m:oMathPara>
                </a14:m>
                <a:endParaRPr lang="de-DE" altLang="de-DE" sz="1800" dirty="0" smtClean="0">
                  <a:ea typeface="Cambria Math"/>
                  <a:cs typeface="Courier New" panose="02070309020205020404" pitchFamily="49" charset="0"/>
                  <a:sym typeface="Symbol"/>
                </a:endParaRP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endParaRPr lang="de-DE" altLang="de-DE" sz="1800" dirty="0" smtClean="0">
                  <a:ea typeface="Cambria Math"/>
                  <a:cs typeface="Courier New" panose="02070309020205020404" pitchFamily="49" charset="0"/>
                  <a:sym typeface="Symbol"/>
                </a:endParaRP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where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M[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u,x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]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is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the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number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of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times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[m] = </a:t>
                </a:r>
                <a:r>
                  <a:rPr lang="de-DE" altLang="de-DE" sz="1800" i="1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x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and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u[m] = </a:t>
                </a:r>
                <a:r>
                  <a:rPr lang="de-DE" altLang="de-DE" sz="1800" i="1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u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.</a:t>
                </a:r>
                <a:endParaRPr lang="de-DE" altLang="de-DE" sz="1800" dirty="0">
                  <a:ea typeface="Cambria Math"/>
                  <a:cs typeface="Courier New" panose="02070309020205020404" pitchFamily="49" charset="0"/>
                  <a:sym typeface="Symbol"/>
                </a:endParaRPr>
              </a:p>
            </p:txBody>
          </p:sp>
        </mc:Choice>
        <mc:Fallback xmlns="">
          <p:sp>
            <p:nvSpPr>
              <p:cNvPr id="15364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850" y="658813"/>
                <a:ext cx="8568630" cy="5085046"/>
              </a:xfrm>
              <a:prstGeom prst="rect">
                <a:avLst/>
              </a:prstGeom>
              <a:blipFill rotWithShape="1">
                <a:blip r:embed="rId2"/>
                <a:stretch>
                  <a:fillRect l="-569" b="-48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365" name="Foliennummernplatzhalt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000" smtClean="0"/>
          </a:p>
          <a:p>
            <a:pPr eaLnBrk="1" hangingPunct="1">
              <a:spcBef>
                <a:spcPct val="0"/>
              </a:spcBef>
              <a:buFontTx/>
              <a:buNone/>
            </a:pPr>
            <a:fld id="{EEB7C0C7-0BC8-439A-A025-5C7AB155327E}" type="slidenum">
              <a:rPr lang="de-DE" altLang="de-DE" sz="1000" smtClean="0"/>
              <a:pPr eaLnBrk="1" hangingPunct="1">
                <a:spcBef>
                  <a:spcPct val="0"/>
                </a:spcBef>
                <a:buFontTx/>
                <a:buNone/>
              </a:pPr>
              <a:t>30</a:t>
            </a:fld>
            <a:endParaRPr lang="de-DE" altLang="de-DE" sz="1000" smtClean="0"/>
          </a:p>
        </p:txBody>
      </p:sp>
      <p:sp>
        <p:nvSpPr>
          <p:cNvPr id="15366" name="Datumsplatzhalter 6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000" dirty="0" smtClean="0"/>
              <a:t>SS 2014 - </a:t>
            </a:r>
            <a:r>
              <a:rPr lang="de-DE" altLang="de-DE" sz="1000" dirty="0" err="1" smtClean="0"/>
              <a:t>lecture</a:t>
            </a:r>
            <a:r>
              <a:rPr lang="de-DE" altLang="de-DE" sz="1000" dirty="0" smtClean="0"/>
              <a:t> 9</a:t>
            </a:r>
          </a:p>
        </p:txBody>
      </p:sp>
      <p:sp>
        <p:nvSpPr>
          <p:cNvPr id="15367" name="Fußzeilenplatzhalter 7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000" smtClean="0"/>
              <a:t>Mathematics of Biological Networks</a:t>
            </a:r>
          </a:p>
        </p:txBody>
      </p:sp>
    </p:spTree>
    <p:extLst>
      <p:ext uri="{BB962C8B-B14F-4D97-AF65-F5344CB8AC3E}">
        <p14:creationId xmlns:p14="http://schemas.microsoft.com/office/powerpoint/2010/main" val="75426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5" y="188913"/>
            <a:ext cx="8928992" cy="360362"/>
          </a:xfrm>
        </p:spPr>
        <p:txBody>
          <a:bodyPr/>
          <a:lstStyle/>
          <a:p>
            <a:pPr eaLnBrk="1" hangingPunct="1"/>
            <a:r>
              <a:rPr lang="de-DE" altLang="de-DE" dirty="0" smtClean="0">
                <a:ea typeface="ＭＳ Ｐゴシック" pitchFamily="34" charset="-128"/>
              </a:rPr>
              <a:t>Table-CPDs</a:t>
            </a:r>
            <a:endParaRPr lang="en-GB" altLang="de-DE" dirty="0" smtClean="0">
              <a:ea typeface="ＭＳ Ｐゴシック" pitchFamily="34" charset="-128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610600" cy="762000"/>
          </a:xfrm>
        </p:spPr>
        <p:txBody>
          <a:bodyPr/>
          <a:lstStyle/>
          <a:p>
            <a:pPr marL="0" indent="0" eaLnBrk="1" hangingPunct="1">
              <a:lnSpc>
                <a:spcPct val="120000"/>
              </a:lnSpc>
              <a:buFontTx/>
              <a:buNone/>
            </a:pPr>
            <a:r>
              <a:rPr lang="de-DE" altLang="de-DE" sz="1800" smtClean="0">
                <a:ea typeface="ＭＳ Ｐゴシック" pitchFamily="34" charset="-128"/>
                <a:sym typeface="Symbol" pitchFamily="18" charset="2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4" name="Text Box 4"/>
              <p:cNvSpPr txBox="1">
                <a:spLocks noChangeArrowheads="1"/>
              </p:cNvSpPr>
              <p:nvPr/>
            </p:nvSpPr>
            <p:spPr bwMode="auto">
              <a:xfrm>
                <a:off x="323850" y="658813"/>
                <a:ext cx="8568630" cy="50840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We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need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to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maximize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this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term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under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the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constraints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that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,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for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each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choice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of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value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for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the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parents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b="1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U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,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the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conditional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probability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is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legal,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that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is</a:t>
                </a:r>
                <a:endParaRPr lang="de-DE" altLang="de-DE" sz="1800" dirty="0" smtClean="0">
                  <a:ea typeface="Cambria Math"/>
                  <a:cs typeface="Courier New" panose="02070309020205020404" pitchFamily="49" charset="0"/>
                  <a:sym typeface="Symbol"/>
                </a:endParaRP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de-DE" altLang="de-DE" sz="1800" i="1" smtClean="0">
                              <a:latin typeface="Cambria Math"/>
                              <a:ea typeface="Cambria Math"/>
                              <a:cs typeface="Courier New" panose="02070309020205020404" pitchFamily="49" charset="0"/>
                              <a:sym typeface="Symbol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de-DE" altLang="de-DE" sz="1800" i="1" smtClean="0">
                                  <a:latin typeface="Cambria Math"/>
                                  <a:ea typeface="Cambria Math"/>
                                  <a:cs typeface="Courier New" panose="02070309020205020404" pitchFamily="49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de-DE" altLang="de-DE" sz="1800" i="1" smtClean="0">
                                  <a:latin typeface="Cambria Math"/>
                                  <a:ea typeface="Cambria Math"/>
                                  <a:cs typeface="Courier New" panose="02070309020205020404" pitchFamily="49" charset="0"/>
                                  <a:sym typeface="Symbol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de-DE" altLang="de-DE" sz="1800" b="0" i="1" smtClean="0">
                                  <a:latin typeface="Cambria Math"/>
                                  <a:ea typeface="Cambria Math"/>
                                  <a:cs typeface="Courier New" panose="02070309020205020404" pitchFamily="49" charset="0"/>
                                  <a:sym typeface="Symbol"/>
                                </a:rPr>
                                <m:t>𝑥</m:t>
                              </m:r>
                              <m:d>
                                <m:dPr>
                                  <m:begChr m:val="|"/>
                                  <m:endChr m:val=""/>
                                  <m:ctrlPr>
                                    <a:rPr lang="de-DE" altLang="de-DE" sz="1800" b="0" i="1" smtClean="0">
                                      <a:latin typeface="Cambria Math"/>
                                      <a:ea typeface="Cambria Math"/>
                                      <a:cs typeface="Courier New" panose="02070309020205020404" pitchFamily="49" charset="0"/>
                                      <a:sym typeface="Symbol"/>
                                    </a:rPr>
                                  </m:ctrlPr>
                                </m:dPr>
                                <m:e>
                                  <m:r>
                                    <a:rPr lang="de-DE" altLang="de-DE" sz="1800" b="0" i="1" smtClean="0">
                                      <a:latin typeface="Cambria Math"/>
                                      <a:ea typeface="Cambria Math"/>
                                      <a:cs typeface="Courier New" panose="02070309020205020404" pitchFamily="49" charset="0"/>
                                      <a:sym typeface="Symbol"/>
                                    </a:rPr>
                                    <m:t>𝑢</m:t>
                                  </m:r>
                                </m:e>
                              </m:d>
                            </m:sub>
                          </m:sSub>
                        </m:e>
                      </m:nary>
                      <m:r>
                        <a:rPr lang="de-DE" altLang="de-DE" sz="1800" b="0" i="1" smtClean="0">
                          <a:latin typeface="Cambria Math"/>
                          <a:ea typeface="Cambria Math"/>
                          <a:cs typeface="Courier New" panose="02070309020205020404" pitchFamily="49" charset="0"/>
                          <a:sym typeface="Symbol"/>
                        </a:rPr>
                        <m:t>=1    </m:t>
                      </m:r>
                      <m:r>
                        <m:rPr>
                          <m:nor/>
                        </m:rPr>
                        <a:rPr lang="de-DE" altLang="de-DE" sz="1800" b="0" i="0" smtClean="0">
                          <a:latin typeface="Cambria Math"/>
                          <a:ea typeface="Cambria Math"/>
                          <a:cs typeface="Courier New" panose="02070309020205020404" pitchFamily="49" charset="0"/>
                          <a:sym typeface="Symbol"/>
                        </a:rPr>
                        <m:t>for</m:t>
                      </m:r>
                      <m:r>
                        <m:rPr>
                          <m:nor/>
                        </m:rPr>
                        <a:rPr lang="de-DE" altLang="de-DE" sz="1800" b="0" i="0" smtClean="0">
                          <a:latin typeface="Cambria Math"/>
                          <a:ea typeface="Cambria Math"/>
                          <a:cs typeface="Courier New" panose="02070309020205020404" pitchFamily="49" charset="0"/>
                          <a:sym typeface="Symbol"/>
                        </a:rPr>
                        <m:t> </m:t>
                      </m:r>
                      <m:r>
                        <m:rPr>
                          <m:nor/>
                        </m:rPr>
                        <a:rPr lang="de-DE" altLang="de-DE" sz="1800" b="0" i="0" smtClean="0">
                          <a:latin typeface="Cambria Math"/>
                          <a:ea typeface="Cambria Math"/>
                          <a:cs typeface="Courier New" panose="02070309020205020404" pitchFamily="49" charset="0"/>
                          <a:sym typeface="Symbol"/>
                        </a:rPr>
                        <m:t>all</m:t>
                      </m:r>
                      <m:r>
                        <m:rPr>
                          <m:nor/>
                        </m:rPr>
                        <a:rPr lang="de-DE" altLang="de-DE" sz="1800" b="0" i="0" smtClean="0">
                          <a:latin typeface="Cambria Math"/>
                          <a:ea typeface="Cambria Math"/>
                          <a:cs typeface="Courier New" panose="02070309020205020404" pitchFamily="49" charset="0"/>
                          <a:sym typeface="Symbol"/>
                        </a:rPr>
                        <m:t> </m:t>
                      </m:r>
                      <m:r>
                        <m:rPr>
                          <m:nor/>
                        </m:rPr>
                        <a:rPr lang="de-DE" altLang="de-DE" sz="1800" b="0" i="0" smtClean="0">
                          <a:latin typeface="Cambria Math"/>
                          <a:ea typeface="Cambria Math"/>
                          <a:cs typeface="Courier New" panose="02070309020205020404" pitchFamily="49" charset="0"/>
                          <a:sym typeface="Symbol"/>
                        </a:rPr>
                        <m:t>u</m:t>
                      </m:r>
                      <m:r>
                        <m:rPr>
                          <m:nor/>
                        </m:rPr>
                        <a:rPr lang="de-DE" altLang="de-DE" sz="1800" b="0" i="0" smtClean="0">
                          <a:latin typeface="Cambria Math"/>
                          <a:ea typeface="Cambria Math"/>
                          <a:cs typeface="Courier New" panose="02070309020205020404" pitchFamily="49" charset="0"/>
                          <a:sym typeface="Symbol"/>
                        </a:rPr>
                        <m:t>.</m:t>
                      </m:r>
                    </m:oMath>
                  </m:oMathPara>
                </a14:m>
                <a:endParaRPr lang="de-DE" altLang="de-DE" sz="1800" dirty="0" smtClean="0">
                  <a:ea typeface="Cambria Math"/>
                  <a:cs typeface="Courier New" panose="02070309020205020404" pitchFamily="49" charset="0"/>
                  <a:sym typeface="Symbol"/>
                </a:endParaRP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endParaRPr lang="de-DE" altLang="de-DE" sz="1800" dirty="0">
                  <a:ea typeface="Cambria Math"/>
                  <a:cs typeface="Courier New" panose="02070309020205020404" pitchFamily="49" charset="0"/>
                  <a:sym typeface="Symbol"/>
                </a:endParaRP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We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can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maximize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each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of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the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terms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in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square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brackets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in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the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previous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eq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.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independently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. </a:t>
                </a: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endParaRPr lang="de-DE" altLang="de-DE" sz="1800" dirty="0" smtClean="0">
                  <a:ea typeface="Cambria Math"/>
                  <a:cs typeface="Courier New" panose="02070309020205020404" pitchFamily="49" charset="0"/>
                  <a:sym typeface="Symbol"/>
                </a:endParaRP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We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can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further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decompose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the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local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likelihood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function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for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a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tabular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CPD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into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a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product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of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simple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likelihood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functions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that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are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each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multinomial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likelihoods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.</a:t>
                </a: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endParaRPr lang="de-DE" altLang="de-DE" sz="1800" dirty="0">
                  <a:ea typeface="Cambria Math"/>
                  <a:cs typeface="Courier New" panose="02070309020205020404" pitchFamily="49" charset="0"/>
                  <a:sym typeface="Symbol"/>
                </a:endParaRP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The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counts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in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the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data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for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the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different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outcomes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i="1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x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are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[M[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u,x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] : </a:t>
                </a:r>
                <a:r>
                  <a:rPr lang="de-DE" altLang="de-DE" sz="1800" i="1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x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 Val(X)].</a:t>
                </a: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endParaRPr lang="de-DE" altLang="de-DE" sz="1800" dirty="0">
                  <a:ea typeface="Cambria Math"/>
                  <a:cs typeface="Courier New" panose="02070309020205020404" pitchFamily="49" charset="0"/>
                  <a:sym typeface="Symbol"/>
                </a:endParaRP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The MLE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parameters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turn out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to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be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de-DE" sz="1800" i="1" smtClean="0">
                            <a:latin typeface="Cambria Math"/>
                            <a:ea typeface="Cambria Math"/>
                            <a:cs typeface="Courier New" panose="02070309020205020404" pitchFamily="49" charset="0"/>
                            <a:sym typeface="Symbol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de-DE" altLang="de-DE" sz="1800" i="1" smtClean="0">
                                <a:latin typeface="Cambria Math"/>
                                <a:ea typeface="Cambria Math"/>
                                <a:cs typeface="Courier New" panose="02070309020205020404" pitchFamily="49" charset="0"/>
                                <a:sym typeface="Symbol"/>
                              </a:rPr>
                            </m:ctrlPr>
                          </m:accPr>
                          <m:e>
                            <m:r>
                              <a:rPr lang="de-DE" altLang="de-DE" sz="1800" i="1" smtClean="0">
                                <a:latin typeface="Cambria Math"/>
                                <a:ea typeface="Cambria Math"/>
                                <a:cs typeface="Courier New" panose="02070309020205020404" pitchFamily="49" charset="0"/>
                                <a:sym typeface="Symbol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de-DE" altLang="de-DE" sz="1800" b="0" i="1" smtClean="0">
                            <a:latin typeface="Cambria Math"/>
                            <a:ea typeface="Cambria Math"/>
                            <a:cs typeface="Courier New" panose="02070309020205020404" pitchFamily="49" charset="0"/>
                            <a:sym typeface="Symbol"/>
                          </a:rPr>
                          <m:t>𝑥</m:t>
                        </m:r>
                        <m:d>
                          <m:dPr>
                            <m:begChr m:val="|"/>
                            <m:endChr m:val=""/>
                            <m:ctrlPr>
                              <a:rPr lang="de-DE" altLang="de-DE" sz="1800" b="0" i="1" smtClean="0">
                                <a:latin typeface="Cambria Math"/>
                                <a:ea typeface="Cambria Math"/>
                                <a:cs typeface="Courier New" panose="02070309020205020404" pitchFamily="49" charset="0"/>
                                <a:sym typeface="Symbol"/>
                              </a:rPr>
                            </m:ctrlPr>
                          </m:dPr>
                          <m:e>
                            <m:r>
                              <a:rPr lang="de-DE" altLang="de-DE" sz="1800" b="0" i="1" smtClean="0">
                                <a:latin typeface="Cambria Math"/>
                                <a:ea typeface="Cambria Math"/>
                                <a:cs typeface="Courier New" panose="02070309020205020404" pitchFamily="49" charset="0"/>
                                <a:sym typeface="Symbol"/>
                              </a:rPr>
                              <m:t>𝑢</m:t>
                            </m:r>
                          </m:e>
                        </m:d>
                      </m:sub>
                    </m:sSub>
                    <m:r>
                      <a:rPr lang="de-DE" altLang="de-DE" sz="1800" b="0" i="1" smtClean="0">
                        <a:latin typeface="Cambria Math"/>
                        <a:ea typeface="Cambria Math"/>
                        <a:cs typeface="Courier New" panose="02070309020205020404" pitchFamily="49" charset="0"/>
                        <a:sym typeface="Symbol"/>
                      </a:rPr>
                      <m:t>=</m:t>
                    </m:r>
                    <m:f>
                      <m:fPr>
                        <m:ctrlPr>
                          <a:rPr lang="de-DE" altLang="de-DE" sz="1800" b="0" i="1" smtClean="0">
                            <a:latin typeface="Cambria Math"/>
                            <a:ea typeface="Cambria Math"/>
                            <a:cs typeface="Courier New" panose="02070309020205020404" pitchFamily="49" charset="0"/>
                            <a:sym typeface="Symbol"/>
                          </a:rPr>
                        </m:ctrlPr>
                      </m:fPr>
                      <m:num>
                        <m:r>
                          <a:rPr lang="de-DE" altLang="de-DE" sz="1800" b="0" i="1" smtClean="0">
                            <a:latin typeface="Cambria Math"/>
                            <a:ea typeface="Cambria Math"/>
                            <a:cs typeface="Courier New" panose="02070309020205020404" pitchFamily="49" charset="0"/>
                            <a:sym typeface="Symbol"/>
                          </a:rPr>
                          <m:t>𝑀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de-DE" altLang="de-DE" sz="1800" b="0" i="1" smtClean="0">
                                <a:latin typeface="Cambria Math"/>
                                <a:ea typeface="Cambria Math"/>
                                <a:cs typeface="Courier New" panose="02070309020205020404" pitchFamily="49" charset="0"/>
                                <a:sym typeface="Symbol"/>
                              </a:rPr>
                            </m:ctrlPr>
                          </m:dPr>
                          <m:e>
                            <m:r>
                              <a:rPr lang="de-DE" altLang="de-DE" sz="1800" b="0" i="1" smtClean="0">
                                <a:latin typeface="Cambria Math"/>
                                <a:ea typeface="Cambria Math"/>
                                <a:cs typeface="Courier New" panose="02070309020205020404" pitchFamily="49" charset="0"/>
                                <a:sym typeface="Symbol"/>
                              </a:rPr>
                              <m:t>𝑢</m:t>
                            </m:r>
                            <m:r>
                              <a:rPr lang="de-DE" altLang="de-DE" sz="1800" b="0" i="1" smtClean="0">
                                <a:latin typeface="Cambria Math"/>
                                <a:ea typeface="Cambria Math"/>
                                <a:cs typeface="Courier New" panose="02070309020205020404" pitchFamily="49" charset="0"/>
                                <a:sym typeface="Symbol"/>
                              </a:rPr>
                              <m:t>,</m:t>
                            </m:r>
                            <m:r>
                              <a:rPr lang="de-DE" altLang="de-DE" sz="1800" b="0" i="1" smtClean="0">
                                <a:latin typeface="Cambria Math"/>
                                <a:ea typeface="Cambria Math"/>
                                <a:cs typeface="Courier New" panose="02070309020205020404" pitchFamily="49" charset="0"/>
                                <a:sym typeface="Symbol"/>
                              </a:rPr>
                              <m:t>𝑥</m:t>
                            </m:r>
                          </m:e>
                        </m:d>
                      </m:num>
                      <m:den>
                        <m:r>
                          <a:rPr lang="de-DE" altLang="de-DE" sz="1800" b="0" i="1" smtClean="0">
                            <a:latin typeface="Cambria Math"/>
                            <a:ea typeface="Cambria Math"/>
                            <a:cs typeface="Courier New" panose="02070309020205020404" pitchFamily="49" charset="0"/>
                            <a:sym typeface="Symbol"/>
                          </a:rPr>
                          <m:t>𝑀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de-DE" altLang="de-DE" sz="1800" b="0" i="1" smtClean="0">
                                <a:latin typeface="Cambria Math"/>
                                <a:ea typeface="Cambria Math"/>
                                <a:cs typeface="Courier New" panose="02070309020205020404" pitchFamily="49" charset="0"/>
                                <a:sym typeface="Symbol"/>
                              </a:rPr>
                            </m:ctrlPr>
                          </m:dPr>
                          <m:e>
                            <m:r>
                              <a:rPr lang="de-DE" altLang="de-DE" sz="1800" b="0" i="1" smtClean="0">
                                <a:latin typeface="Cambria Math"/>
                                <a:ea typeface="Cambria Math"/>
                                <a:cs typeface="Courier New" panose="02070309020205020404" pitchFamily="49" charset="0"/>
                                <a:sym typeface="Symbol"/>
                              </a:rPr>
                              <m:t>𝑢</m:t>
                            </m:r>
                          </m:e>
                        </m:d>
                      </m:den>
                    </m:f>
                  </m:oMath>
                </a14:m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where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14:m>
                  <m:oMath xmlns:m="http://schemas.openxmlformats.org/officeDocument/2006/math">
                    <m:r>
                      <a:rPr lang="de-DE" altLang="de-DE" sz="1800" b="0" i="1" smtClean="0">
                        <a:latin typeface="Cambria Math"/>
                        <a:ea typeface="Cambria Math"/>
                        <a:cs typeface="Courier New" panose="02070309020205020404" pitchFamily="49" charset="0"/>
                        <a:sym typeface="Symbol"/>
                      </a:rPr>
                      <m:t>𝑀</m:t>
                    </m:r>
                    <m:d>
                      <m:dPr>
                        <m:begChr m:val="["/>
                        <m:endChr m:val="]"/>
                        <m:ctrlPr>
                          <a:rPr lang="de-DE" altLang="de-DE" sz="1800" b="0" i="1" smtClean="0">
                            <a:latin typeface="Cambria Math"/>
                            <a:ea typeface="Cambria Math"/>
                            <a:cs typeface="Courier New" panose="02070309020205020404" pitchFamily="49" charset="0"/>
                            <a:sym typeface="Symbol"/>
                          </a:rPr>
                        </m:ctrlPr>
                      </m:dPr>
                      <m:e>
                        <m:r>
                          <a:rPr lang="de-DE" altLang="de-DE" sz="1800" b="0" i="1" smtClean="0">
                            <a:latin typeface="Cambria Math"/>
                            <a:ea typeface="Cambria Math"/>
                            <a:cs typeface="Courier New" panose="02070309020205020404" pitchFamily="49" charset="0"/>
                            <a:sym typeface="Symbol"/>
                          </a:rPr>
                          <m:t>𝑢</m:t>
                        </m:r>
                      </m:e>
                    </m:d>
                    <m:r>
                      <a:rPr lang="de-DE" altLang="de-DE" sz="1800" b="0" i="1" smtClean="0">
                        <a:latin typeface="Cambria Math"/>
                        <a:ea typeface="Cambria Math"/>
                        <a:cs typeface="Courier New" panose="02070309020205020404" pitchFamily="49" charset="0"/>
                        <a:sym typeface="Symbol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de-DE" altLang="de-DE" sz="1800" b="0" i="1" smtClean="0">
                            <a:latin typeface="Cambria Math"/>
                            <a:ea typeface="Cambria Math"/>
                            <a:cs typeface="Courier New" panose="02070309020205020404" pitchFamily="49" charset="0"/>
                            <a:sym typeface="Symbol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de-DE" altLang="de-DE" sz="1800" b="0" i="1" smtClean="0">
                            <a:latin typeface="Cambria Math"/>
                            <a:ea typeface="Cambria Math"/>
                            <a:cs typeface="Courier New" panose="02070309020205020404" pitchFamily="49" charset="0"/>
                            <a:sym typeface="Symbol"/>
                          </a:rPr>
                          <m:t>𝑥</m:t>
                        </m:r>
                      </m:sub>
                      <m:sup/>
                      <m:e>
                        <m:r>
                          <a:rPr lang="de-DE" altLang="de-DE" sz="1800" b="0" i="1" smtClean="0">
                            <a:latin typeface="Cambria Math"/>
                            <a:ea typeface="Cambria Math"/>
                            <a:cs typeface="Courier New" panose="02070309020205020404" pitchFamily="49" charset="0"/>
                            <a:sym typeface="Symbol"/>
                          </a:rPr>
                          <m:t>𝑀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de-DE" altLang="de-DE" sz="1800" b="0" i="1" smtClean="0">
                                <a:latin typeface="Cambria Math"/>
                                <a:ea typeface="Cambria Math"/>
                                <a:cs typeface="Courier New" panose="02070309020205020404" pitchFamily="49" charset="0"/>
                                <a:sym typeface="Symbol"/>
                              </a:rPr>
                            </m:ctrlPr>
                          </m:dPr>
                          <m:e>
                            <m:r>
                              <a:rPr lang="de-DE" altLang="de-DE" sz="1800" b="0" i="1" smtClean="0">
                                <a:latin typeface="Cambria Math"/>
                                <a:ea typeface="Cambria Math"/>
                                <a:cs typeface="Courier New" panose="02070309020205020404" pitchFamily="49" charset="0"/>
                                <a:sym typeface="Symbol"/>
                              </a:rPr>
                              <m:t>𝑢</m:t>
                            </m:r>
                            <m:r>
                              <a:rPr lang="de-DE" altLang="de-DE" sz="1800" b="0" i="1" smtClean="0">
                                <a:latin typeface="Cambria Math"/>
                                <a:ea typeface="Cambria Math"/>
                                <a:cs typeface="Courier New" panose="02070309020205020404" pitchFamily="49" charset="0"/>
                                <a:sym typeface="Symbol"/>
                              </a:rPr>
                              <m:t>,</m:t>
                            </m:r>
                            <m:r>
                              <a:rPr lang="de-DE" altLang="de-DE" sz="1800" b="0" i="1" smtClean="0">
                                <a:latin typeface="Cambria Math"/>
                                <a:ea typeface="Cambria Math"/>
                                <a:cs typeface="Courier New" panose="02070309020205020404" pitchFamily="49" charset="0"/>
                                <a:sym typeface="Symbol"/>
                              </a:rPr>
                              <m:t>𝑥</m:t>
                            </m:r>
                          </m:e>
                        </m:d>
                      </m:e>
                    </m:nary>
                  </m:oMath>
                </a14:m>
                <a:endParaRPr lang="de-DE" altLang="de-DE" sz="1800" dirty="0">
                  <a:ea typeface="Cambria Math"/>
                  <a:cs typeface="Courier New" panose="02070309020205020404" pitchFamily="49" charset="0"/>
                  <a:sym typeface="Symbol"/>
                </a:endParaRPr>
              </a:p>
            </p:txBody>
          </p:sp>
        </mc:Choice>
        <mc:Fallback xmlns="">
          <p:sp>
            <p:nvSpPr>
              <p:cNvPr id="15364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850" y="658813"/>
                <a:ext cx="8568630" cy="5084084"/>
              </a:xfrm>
              <a:prstGeom prst="rect">
                <a:avLst/>
              </a:prstGeom>
              <a:blipFill rotWithShape="1">
                <a:blip r:embed="rId2"/>
                <a:stretch>
                  <a:fillRect l="-569" b="-1091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365" name="Foliennummernplatzhalt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000" smtClean="0"/>
          </a:p>
          <a:p>
            <a:pPr eaLnBrk="1" hangingPunct="1">
              <a:spcBef>
                <a:spcPct val="0"/>
              </a:spcBef>
              <a:buFontTx/>
              <a:buNone/>
            </a:pPr>
            <a:fld id="{EEB7C0C7-0BC8-439A-A025-5C7AB155327E}" type="slidenum">
              <a:rPr lang="de-DE" altLang="de-DE" sz="1000" smtClean="0"/>
              <a:pPr eaLnBrk="1" hangingPunct="1">
                <a:spcBef>
                  <a:spcPct val="0"/>
                </a:spcBef>
                <a:buFontTx/>
                <a:buNone/>
              </a:pPr>
              <a:t>31</a:t>
            </a:fld>
            <a:endParaRPr lang="de-DE" altLang="de-DE" sz="1000" smtClean="0"/>
          </a:p>
        </p:txBody>
      </p:sp>
      <p:sp>
        <p:nvSpPr>
          <p:cNvPr id="15366" name="Datumsplatzhalter 6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000" dirty="0" smtClean="0"/>
              <a:t>SS 2014 - </a:t>
            </a:r>
            <a:r>
              <a:rPr lang="de-DE" altLang="de-DE" sz="1000" dirty="0" err="1" smtClean="0"/>
              <a:t>lecture</a:t>
            </a:r>
            <a:r>
              <a:rPr lang="de-DE" altLang="de-DE" sz="1000" dirty="0" smtClean="0"/>
              <a:t> 9</a:t>
            </a:r>
          </a:p>
        </p:txBody>
      </p:sp>
      <p:sp>
        <p:nvSpPr>
          <p:cNvPr id="15367" name="Fußzeilenplatzhalter 7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000" smtClean="0"/>
              <a:t>Mathematics of Biological Networks</a:t>
            </a:r>
          </a:p>
        </p:txBody>
      </p:sp>
    </p:spTree>
    <p:extLst>
      <p:ext uri="{BB962C8B-B14F-4D97-AF65-F5344CB8AC3E}">
        <p14:creationId xmlns:p14="http://schemas.microsoft.com/office/powerpoint/2010/main" val="102284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5" y="188913"/>
            <a:ext cx="8928992" cy="360362"/>
          </a:xfrm>
        </p:spPr>
        <p:txBody>
          <a:bodyPr/>
          <a:lstStyle/>
          <a:p>
            <a:pPr eaLnBrk="1" hangingPunct="1"/>
            <a:r>
              <a:rPr lang="de-DE" altLang="de-DE" dirty="0" err="1" smtClean="0">
                <a:ea typeface="ＭＳ Ｐゴシック" pitchFamily="34" charset="-128"/>
              </a:rPr>
              <a:t>Thumbtack</a:t>
            </a:r>
            <a:r>
              <a:rPr lang="de-DE" altLang="de-DE" dirty="0" smtClean="0">
                <a:ea typeface="ＭＳ Ｐゴシック" pitchFamily="34" charset="-128"/>
              </a:rPr>
              <a:t> </a:t>
            </a:r>
            <a:r>
              <a:rPr lang="de-DE" altLang="de-DE" dirty="0" err="1" smtClean="0">
                <a:ea typeface="ＭＳ Ｐゴシック" pitchFamily="34" charset="-128"/>
              </a:rPr>
              <a:t>example</a:t>
            </a:r>
            <a:endParaRPr lang="en-GB" altLang="de-DE" dirty="0" smtClean="0">
              <a:ea typeface="ＭＳ Ｐゴシック" pitchFamily="34" charset="-128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610600" cy="762000"/>
          </a:xfrm>
        </p:spPr>
        <p:txBody>
          <a:bodyPr/>
          <a:lstStyle/>
          <a:p>
            <a:pPr marL="0" indent="0" eaLnBrk="1" hangingPunct="1">
              <a:lnSpc>
                <a:spcPct val="120000"/>
              </a:lnSpc>
              <a:buFontTx/>
              <a:buNone/>
            </a:pPr>
            <a:r>
              <a:rPr lang="de-DE" altLang="de-DE" sz="1800" smtClean="0">
                <a:ea typeface="ＭＳ Ｐゴシック" pitchFamily="34" charset="-128"/>
                <a:sym typeface="Symbol" pitchFamily="18" charset="2"/>
              </a:rPr>
              <a:t> 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323850" y="658813"/>
            <a:ext cx="8568630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And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so on… Thus,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the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probability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of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the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full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sequence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is</a:t>
            </a:r>
            <a:endParaRPr lang="de-DE" altLang="de-DE" sz="1800" dirty="0" smtClean="0">
              <a:ea typeface="Cambria Math"/>
              <a:cs typeface="Courier New" panose="02070309020205020404" pitchFamily="49" charset="0"/>
              <a:sym typeface="Symbol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None/>
            </a:pPr>
            <a:endParaRPr lang="de-DE" altLang="de-DE" sz="1800" dirty="0">
              <a:ea typeface="Cambria Math"/>
              <a:cs typeface="Courier New" panose="02070309020205020404" pitchFamily="49" charset="0"/>
              <a:sym typeface="Symbol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P( H, T, T, H, H : ) =  ( 1 - ) (1 - )   = </a:t>
            </a:r>
            <a:r>
              <a:rPr lang="de-DE" altLang="de-DE" sz="1800" baseline="30000" dirty="0" smtClean="0">
                <a:ea typeface="Cambria Math"/>
                <a:cs typeface="Courier New" panose="02070309020205020404" pitchFamily="49" charset="0"/>
                <a:sym typeface="Symbol"/>
              </a:rPr>
              <a:t>3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>
                <a:ea typeface="Cambria Math"/>
                <a:cs typeface="Courier New" panose="02070309020205020404" pitchFamily="49" charset="0"/>
                <a:sym typeface="Symbol"/>
              </a:rPr>
              <a:t>( 1 - 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)</a:t>
            </a:r>
            <a:r>
              <a:rPr lang="de-DE" altLang="de-DE" sz="1800" baseline="30000" dirty="0" smtClean="0">
                <a:ea typeface="Cambria Math"/>
                <a:cs typeface="Courier New" panose="02070309020205020404" pitchFamily="49" charset="0"/>
                <a:sym typeface="Symbol"/>
              </a:rPr>
              <a:t>2</a:t>
            </a:r>
            <a:endParaRPr lang="de-DE" altLang="de-DE" sz="1800" dirty="0" smtClean="0">
              <a:ea typeface="Cambria Math"/>
              <a:cs typeface="Courier New" panose="02070309020205020404" pitchFamily="49" charset="0"/>
              <a:sym typeface="Symbol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None/>
            </a:pPr>
            <a:endParaRPr lang="de-DE" altLang="de-DE" sz="1800" dirty="0" smtClean="0">
              <a:ea typeface="Cambria Math"/>
              <a:cs typeface="Courier New" panose="02070309020205020404" pitchFamily="49" charset="0"/>
              <a:sym typeface="Symbol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As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expected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,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this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probability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depends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on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the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particular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value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of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.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None/>
            </a:pPr>
            <a:endParaRPr lang="de-DE" altLang="de-DE" sz="1800" dirty="0">
              <a:ea typeface="Cambria Math"/>
              <a:cs typeface="Courier New" panose="02070309020205020404" pitchFamily="49" charset="0"/>
              <a:sym typeface="Symbol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As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we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consider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different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values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of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,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we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get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different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probabilities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of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the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sequence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.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None/>
            </a:pPr>
            <a:endParaRPr lang="de-DE" altLang="de-DE" sz="1800" dirty="0">
              <a:ea typeface="Cambria Math"/>
              <a:cs typeface="Courier New" panose="02070309020205020404" pitchFamily="49" charset="0"/>
              <a:sym typeface="Symbol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Let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us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examine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how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the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probability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of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the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data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changes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as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a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function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of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.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None/>
            </a:pPr>
            <a:endParaRPr lang="de-DE" altLang="de-DE" sz="1800" dirty="0">
              <a:ea typeface="Cambria Math"/>
              <a:cs typeface="Courier New" panose="02070309020205020404" pitchFamily="49" charset="0"/>
              <a:sym typeface="Symbol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We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can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define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the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b="1" dirty="0" err="1" smtClean="0">
                <a:ea typeface="Cambria Math"/>
                <a:cs typeface="Courier New" panose="02070309020205020404" pitchFamily="49" charset="0"/>
                <a:sym typeface="Symbol"/>
              </a:rPr>
              <a:t>likelihood</a:t>
            </a:r>
            <a:r>
              <a:rPr lang="de-DE" altLang="de-DE" sz="1800" b="1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b="1" dirty="0" err="1" smtClean="0">
                <a:ea typeface="Cambria Math"/>
                <a:cs typeface="Courier New" panose="02070309020205020404" pitchFamily="49" charset="0"/>
                <a:sym typeface="Symbol"/>
              </a:rPr>
              <a:t>function</a:t>
            </a:r>
            <a:r>
              <a:rPr lang="de-DE" altLang="de-DE" sz="1800" b="1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		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put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fig. 17.2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to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be</a:t>
            </a:r>
            <a:endParaRPr lang="de-DE" altLang="de-DE" sz="1800" dirty="0" smtClean="0">
              <a:ea typeface="Cambria Math"/>
              <a:cs typeface="Courier New" panose="02070309020205020404" pitchFamily="49" charset="0"/>
              <a:sym typeface="Symbol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None/>
            </a:pPr>
            <a:endParaRPr lang="de-DE" altLang="de-DE" sz="1800" dirty="0">
              <a:ea typeface="Cambria Math"/>
              <a:cs typeface="Courier New" panose="02070309020205020404" pitchFamily="49" charset="0"/>
              <a:sym typeface="Symbol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L (</a:t>
            </a:r>
            <a:r>
              <a:rPr lang="de-DE" altLang="de-DE" sz="1800" dirty="0">
                <a:ea typeface="Cambria Math"/>
                <a:cs typeface="Courier New" panose="02070309020205020404" pitchFamily="49" charset="0"/>
                <a:sym typeface="Symbol"/>
              </a:rPr>
              <a:t> 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: </a:t>
            </a:r>
            <a:r>
              <a:rPr lang="de-DE" altLang="de-DE" sz="1800" dirty="0">
                <a:ea typeface="Cambria Math"/>
                <a:cs typeface="Courier New" panose="02070309020205020404" pitchFamily="49" charset="0"/>
                <a:sym typeface="Symbol"/>
              </a:rPr>
              <a:t>H, T, T, H, H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 ) =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P(</a:t>
            </a:r>
            <a:r>
              <a:rPr lang="de-DE" altLang="de-DE" sz="1800" dirty="0">
                <a:ea typeface="Cambria Math"/>
                <a:cs typeface="Courier New" panose="02070309020205020404" pitchFamily="49" charset="0"/>
                <a:sym typeface="Symbol"/>
              </a:rPr>
              <a:t>H, T, T, H, H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 : ) = </a:t>
            </a:r>
            <a:r>
              <a:rPr lang="de-DE" altLang="de-DE" sz="1800" dirty="0">
                <a:ea typeface="Cambria Math"/>
                <a:cs typeface="Courier New" panose="02070309020205020404" pitchFamily="49" charset="0"/>
                <a:sym typeface="Symbol"/>
              </a:rPr>
              <a:t></a:t>
            </a:r>
            <a:r>
              <a:rPr lang="de-DE" altLang="de-DE" sz="1800" baseline="30000" dirty="0">
                <a:ea typeface="Cambria Math"/>
                <a:cs typeface="Courier New" panose="02070309020205020404" pitchFamily="49" charset="0"/>
                <a:sym typeface="Symbol"/>
              </a:rPr>
              <a:t>3</a:t>
            </a:r>
            <a:r>
              <a:rPr lang="de-DE" altLang="de-DE" sz="1800" dirty="0">
                <a:ea typeface="Cambria Math"/>
                <a:cs typeface="Courier New" panose="02070309020205020404" pitchFamily="49" charset="0"/>
                <a:sym typeface="Symbol"/>
              </a:rPr>
              <a:t> ( 1 - )</a:t>
            </a:r>
            <a:r>
              <a:rPr lang="de-DE" altLang="de-DE" sz="1800" baseline="30000" dirty="0" smtClean="0">
                <a:ea typeface="Cambria Math"/>
                <a:cs typeface="Courier New" panose="02070309020205020404" pitchFamily="49" charset="0"/>
                <a:sym typeface="Symbol"/>
              </a:rPr>
              <a:t>2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endParaRPr lang="de-DE" altLang="de-DE" sz="1800" dirty="0">
              <a:ea typeface="Cambria Math"/>
              <a:cs typeface="Courier New" panose="02070309020205020404" pitchFamily="49" charset="0"/>
              <a:sym typeface="Symbol"/>
            </a:endParaRPr>
          </a:p>
        </p:txBody>
      </p:sp>
      <p:sp>
        <p:nvSpPr>
          <p:cNvPr id="15365" name="Foliennummernplatzhalt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000" smtClean="0"/>
          </a:p>
          <a:p>
            <a:pPr eaLnBrk="1" hangingPunct="1">
              <a:spcBef>
                <a:spcPct val="0"/>
              </a:spcBef>
              <a:buFontTx/>
              <a:buNone/>
            </a:pPr>
            <a:fld id="{EEB7C0C7-0BC8-439A-A025-5C7AB155327E}" type="slidenum">
              <a:rPr lang="de-DE" altLang="de-DE" sz="1000" smtClean="0"/>
              <a:pPr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de-DE" altLang="de-DE" sz="1000" smtClean="0"/>
          </a:p>
        </p:txBody>
      </p:sp>
      <p:sp>
        <p:nvSpPr>
          <p:cNvPr id="15366" name="Datumsplatzhalter 6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000" dirty="0" smtClean="0"/>
              <a:t>SS 2014 - </a:t>
            </a:r>
            <a:r>
              <a:rPr lang="de-DE" altLang="de-DE" sz="1000" dirty="0" err="1" smtClean="0"/>
              <a:t>lecture</a:t>
            </a:r>
            <a:r>
              <a:rPr lang="de-DE" altLang="de-DE" sz="1000" dirty="0" smtClean="0"/>
              <a:t> 9</a:t>
            </a:r>
          </a:p>
        </p:txBody>
      </p:sp>
      <p:sp>
        <p:nvSpPr>
          <p:cNvPr id="15367" name="Fußzeilenplatzhalter 7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000" smtClean="0"/>
              <a:t>Mathematics of Biological Networks</a:t>
            </a:r>
          </a:p>
        </p:txBody>
      </p:sp>
      <p:pic>
        <p:nvPicPr>
          <p:cNvPr id="8" name="Bild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08166" y="3717032"/>
            <a:ext cx="4332952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3379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5" y="188913"/>
            <a:ext cx="8928992" cy="360362"/>
          </a:xfrm>
        </p:spPr>
        <p:txBody>
          <a:bodyPr/>
          <a:lstStyle/>
          <a:p>
            <a:pPr eaLnBrk="1" hangingPunct="1"/>
            <a:r>
              <a:rPr lang="de-DE" altLang="de-DE" dirty="0" smtClean="0">
                <a:ea typeface="ＭＳ Ｐゴシック" pitchFamily="34" charset="-128"/>
              </a:rPr>
              <a:t>Maximum </a:t>
            </a:r>
            <a:r>
              <a:rPr lang="de-DE" altLang="de-DE" dirty="0" err="1" smtClean="0">
                <a:ea typeface="ＭＳ Ｐゴシック" pitchFamily="34" charset="-128"/>
              </a:rPr>
              <a:t>likelihood</a:t>
            </a:r>
            <a:r>
              <a:rPr lang="de-DE" altLang="de-DE" dirty="0" smtClean="0">
                <a:ea typeface="ＭＳ Ｐゴシック" pitchFamily="34" charset="-128"/>
              </a:rPr>
              <a:t> </a:t>
            </a:r>
            <a:r>
              <a:rPr lang="de-DE" altLang="de-DE" dirty="0" err="1" smtClean="0">
                <a:ea typeface="ＭＳ Ｐゴシック" pitchFamily="34" charset="-128"/>
              </a:rPr>
              <a:t>estimator</a:t>
            </a:r>
            <a:endParaRPr lang="en-GB" altLang="de-DE" dirty="0" smtClean="0">
              <a:ea typeface="ＭＳ Ｐゴシック" pitchFamily="34" charset="-128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610600" cy="762000"/>
          </a:xfrm>
        </p:spPr>
        <p:txBody>
          <a:bodyPr/>
          <a:lstStyle/>
          <a:p>
            <a:pPr marL="0" indent="0" eaLnBrk="1" hangingPunct="1">
              <a:lnSpc>
                <a:spcPct val="120000"/>
              </a:lnSpc>
              <a:buFontTx/>
              <a:buNone/>
            </a:pPr>
            <a:r>
              <a:rPr lang="de-DE" altLang="de-DE" sz="1800" smtClean="0">
                <a:ea typeface="ＭＳ Ｐゴシック" pitchFamily="34" charset="-128"/>
                <a:sym typeface="Symbol" pitchFamily="18" charset="2"/>
              </a:rPr>
              <a:t> 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323850" y="658813"/>
            <a:ext cx="8568630" cy="374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Parameter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values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with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higher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likelihood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are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more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likely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to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generate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the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observed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sequences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.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None/>
            </a:pPr>
            <a:endParaRPr lang="de-DE" altLang="de-DE" sz="1800" dirty="0">
              <a:ea typeface="Cambria Math"/>
              <a:cs typeface="Courier New" panose="02070309020205020404" pitchFamily="49" charset="0"/>
              <a:sym typeface="Symbol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Thus,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we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can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use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the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likelihood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function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as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our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measure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of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quality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for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different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parameter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values</a:t>
            </a:r>
            <a:r>
              <a:rPr lang="de-DE" altLang="de-DE" sz="1800" dirty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and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select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the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parameter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value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that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maximizes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the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likelihood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.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None/>
            </a:pPr>
            <a:endParaRPr lang="de-DE" altLang="de-DE" sz="1800" dirty="0">
              <a:ea typeface="Cambria Math"/>
              <a:cs typeface="Courier New" panose="02070309020205020404" pitchFamily="49" charset="0"/>
              <a:sym typeface="Symbol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This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value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is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called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the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b="1" dirty="0" err="1" smtClean="0">
                <a:ea typeface="Cambria Math"/>
                <a:cs typeface="Courier New" panose="02070309020205020404" pitchFamily="49" charset="0"/>
                <a:sym typeface="Symbol"/>
              </a:rPr>
              <a:t>maximum</a:t>
            </a:r>
            <a:r>
              <a:rPr lang="de-DE" altLang="de-DE" sz="1800" b="1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b="1" dirty="0" err="1" smtClean="0">
                <a:ea typeface="Cambria Math"/>
                <a:cs typeface="Courier New" panose="02070309020205020404" pitchFamily="49" charset="0"/>
                <a:sym typeface="Symbol"/>
              </a:rPr>
              <a:t>likelihood</a:t>
            </a:r>
            <a:r>
              <a:rPr lang="de-DE" altLang="de-DE" sz="1800" b="1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b="1" dirty="0" err="1" smtClean="0">
                <a:ea typeface="Cambria Math"/>
                <a:cs typeface="Courier New" panose="02070309020205020404" pitchFamily="49" charset="0"/>
                <a:sym typeface="Symbol"/>
              </a:rPr>
              <a:t>estimator</a:t>
            </a:r>
            <a:r>
              <a:rPr lang="de-DE" altLang="de-DE" sz="1800" b="1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(MLE).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None/>
            </a:pPr>
            <a:endParaRPr lang="de-DE" altLang="de-DE" sz="1800" dirty="0">
              <a:ea typeface="Cambria Math"/>
              <a:cs typeface="Courier New" panose="02070309020205020404" pitchFamily="49" charset="0"/>
              <a:sym typeface="Symbol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From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the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figure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,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we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see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that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 = 0.6 = 3/5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maximizes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the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likelihood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for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the</a:t>
            </a:r>
            <a:r>
              <a:rPr lang="de-DE" altLang="de-DE" sz="1800" dirty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>
                <a:ea typeface="Cambria Math"/>
                <a:cs typeface="Courier New" panose="02070309020205020404" pitchFamily="49" charset="0"/>
                <a:sym typeface="Symbol"/>
              </a:rPr>
              <a:t>s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equence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H, T, T, H, H</a:t>
            </a:r>
            <a:endParaRPr lang="de-DE" altLang="de-DE" sz="1800" dirty="0">
              <a:ea typeface="Cambria Math"/>
              <a:cs typeface="Courier New" panose="02070309020205020404" pitchFamily="49" charset="0"/>
              <a:sym typeface="Symbol"/>
            </a:endParaRPr>
          </a:p>
        </p:txBody>
      </p:sp>
      <p:sp>
        <p:nvSpPr>
          <p:cNvPr id="15365" name="Foliennummernplatzhalt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000" smtClean="0"/>
          </a:p>
          <a:p>
            <a:pPr eaLnBrk="1" hangingPunct="1">
              <a:spcBef>
                <a:spcPct val="0"/>
              </a:spcBef>
              <a:buFontTx/>
              <a:buNone/>
            </a:pPr>
            <a:fld id="{EEB7C0C7-0BC8-439A-A025-5C7AB155327E}" type="slidenum">
              <a:rPr lang="de-DE" altLang="de-DE" sz="1000" smtClean="0"/>
              <a:pPr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de-DE" altLang="de-DE" sz="1000" smtClean="0"/>
          </a:p>
        </p:txBody>
      </p:sp>
      <p:sp>
        <p:nvSpPr>
          <p:cNvPr id="15366" name="Datumsplatzhalter 6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000" dirty="0" smtClean="0"/>
              <a:t>SS 2014 - </a:t>
            </a:r>
            <a:r>
              <a:rPr lang="de-DE" altLang="de-DE" sz="1000" dirty="0" err="1" smtClean="0"/>
              <a:t>lecture</a:t>
            </a:r>
            <a:r>
              <a:rPr lang="de-DE" altLang="de-DE" sz="1000" dirty="0" smtClean="0"/>
              <a:t> 9</a:t>
            </a:r>
          </a:p>
        </p:txBody>
      </p:sp>
      <p:sp>
        <p:nvSpPr>
          <p:cNvPr id="15367" name="Fußzeilenplatzhalter 7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000" smtClean="0"/>
              <a:t>Mathematics of Biological Networks</a:t>
            </a:r>
          </a:p>
        </p:txBody>
      </p:sp>
    </p:spTree>
    <p:extLst>
      <p:ext uri="{BB962C8B-B14F-4D97-AF65-F5344CB8AC3E}">
        <p14:creationId xmlns:p14="http://schemas.microsoft.com/office/powerpoint/2010/main" val="123574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5" y="188913"/>
            <a:ext cx="8928992" cy="360362"/>
          </a:xfrm>
        </p:spPr>
        <p:txBody>
          <a:bodyPr/>
          <a:lstStyle/>
          <a:p>
            <a:pPr eaLnBrk="1" hangingPunct="1"/>
            <a:r>
              <a:rPr lang="de-DE" altLang="de-DE" dirty="0" err="1" smtClean="0">
                <a:ea typeface="ＭＳ Ｐゴシック" pitchFamily="34" charset="-128"/>
              </a:rPr>
              <a:t>Determining</a:t>
            </a:r>
            <a:r>
              <a:rPr lang="de-DE" altLang="de-DE" dirty="0" smtClean="0">
                <a:ea typeface="ＭＳ Ｐゴシック" pitchFamily="34" charset="-128"/>
              </a:rPr>
              <a:t> MLE</a:t>
            </a:r>
            <a:endParaRPr lang="en-GB" altLang="de-DE" dirty="0" smtClean="0">
              <a:ea typeface="ＭＳ Ｐゴシック" pitchFamily="34" charset="-128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610600" cy="762000"/>
          </a:xfrm>
        </p:spPr>
        <p:txBody>
          <a:bodyPr/>
          <a:lstStyle/>
          <a:p>
            <a:pPr marL="0" indent="0" eaLnBrk="1" hangingPunct="1">
              <a:lnSpc>
                <a:spcPct val="120000"/>
              </a:lnSpc>
              <a:buFontTx/>
              <a:buNone/>
            </a:pPr>
            <a:r>
              <a:rPr lang="de-DE" altLang="de-DE" sz="1800" smtClean="0">
                <a:ea typeface="ＭＳ Ｐゴシック" pitchFamily="34" charset="-128"/>
                <a:sym typeface="Symbol" pitchFamily="18" charset="2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4" name="Text Box 4"/>
              <p:cNvSpPr txBox="1">
                <a:spLocks noChangeArrowheads="1"/>
              </p:cNvSpPr>
              <p:nvPr/>
            </p:nvSpPr>
            <p:spPr bwMode="auto">
              <a:xfrm>
                <a:off x="323850" y="658813"/>
                <a:ext cx="8568630" cy="51010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How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can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we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find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the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MLE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for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the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general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case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?</a:t>
                </a: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endParaRPr lang="de-DE" altLang="de-DE" sz="1800" dirty="0">
                  <a:ea typeface="Cambria Math"/>
                  <a:cs typeface="Courier New" panose="02070309020205020404" pitchFamily="49" charset="0"/>
                  <a:sym typeface="Symbol"/>
                </a:endParaRP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Assume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that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our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data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set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D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of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observations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contains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M[1]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heads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and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M[0]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tails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.</a:t>
                </a: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endParaRPr lang="de-DE" altLang="de-DE" sz="1800" dirty="0">
                  <a:ea typeface="Cambria Math"/>
                  <a:cs typeface="Courier New" panose="02070309020205020404" pitchFamily="49" charset="0"/>
                  <a:sym typeface="Symbol"/>
                </a:endParaRP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The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likelihood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function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for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this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is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    </a:t>
                </a:r>
                <a14:m>
                  <m:oMath xmlns:m="http://schemas.openxmlformats.org/officeDocument/2006/math">
                    <m:r>
                      <a:rPr lang="de-DE" altLang="de-DE" sz="1800" b="0" i="1" smtClean="0">
                        <a:latin typeface="Cambria Math"/>
                        <a:ea typeface="Cambria Math"/>
                        <a:cs typeface="Courier New" panose="02070309020205020404" pitchFamily="49" charset="0"/>
                        <a:sym typeface="Symbol"/>
                      </a:rPr>
                      <m:t>𝐿</m:t>
                    </m:r>
                    <m:d>
                      <m:dPr>
                        <m:ctrlPr>
                          <a:rPr lang="de-DE" altLang="de-DE" sz="1800" b="0" i="1" smtClean="0">
                            <a:latin typeface="Cambria Math"/>
                            <a:ea typeface="Cambria Math"/>
                            <a:cs typeface="Courier New" panose="02070309020205020404" pitchFamily="49" charset="0"/>
                            <a:sym typeface="Symbol"/>
                          </a:rPr>
                        </m:ctrlPr>
                      </m:dPr>
                      <m:e>
                        <m:r>
                          <a:rPr lang="de-DE" altLang="de-DE" sz="1800" b="0" i="1" smtClean="0">
                            <a:latin typeface="Cambria Math"/>
                            <a:ea typeface="Cambria Math"/>
                            <a:cs typeface="Courier New" panose="02070309020205020404" pitchFamily="49" charset="0"/>
                            <a:sym typeface="Symbol"/>
                          </a:rPr>
                          <m:t>𝜃</m:t>
                        </m:r>
                        <m:r>
                          <a:rPr lang="de-DE" altLang="de-DE" sz="1800" b="0" i="1" smtClean="0">
                            <a:latin typeface="Cambria Math"/>
                            <a:ea typeface="Cambria Math"/>
                            <a:cs typeface="Courier New" panose="02070309020205020404" pitchFamily="49" charset="0"/>
                            <a:sym typeface="Symbol"/>
                          </a:rPr>
                          <m:t>:</m:t>
                        </m:r>
                        <m:r>
                          <a:rPr lang="de-DE" altLang="de-DE" sz="1800" b="0" i="1" smtClean="0">
                            <a:latin typeface="Cambria Math"/>
                            <a:ea typeface="Cambria Math"/>
                            <a:cs typeface="Courier New" panose="02070309020205020404" pitchFamily="49" charset="0"/>
                            <a:sym typeface="Symbol"/>
                          </a:rPr>
                          <m:t>𝐷</m:t>
                        </m:r>
                      </m:e>
                    </m:d>
                    <m:r>
                      <a:rPr lang="de-DE" altLang="de-DE" sz="1800" b="0" i="1" smtClean="0">
                        <a:latin typeface="Cambria Math"/>
                        <a:ea typeface="Cambria Math"/>
                        <a:cs typeface="Courier New" panose="02070309020205020404" pitchFamily="49" charset="0"/>
                        <a:sym typeface="Symbol"/>
                      </a:rPr>
                      <m:t>=</m:t>
                    </m:r>
                    <m:sSup>
                      <m:sSupPr>
                        <m:ctrlPr>
                          <a:rPr lang="de-DE" altLang="de-DE" sz="1800" b="0" i="1" smtClean="0">
                            <a:latin typeface="Cambria Math"/>
                            <a:ea typeface="Cambria Math"/>
                            <a:cs typeface="Courier New" panose="02070309020205020404" pitchFamily="49" charset="0"/>
                            <a:sym typeface="Symbol"/>
                          </a:rPr>
                        </m:ctrlPr>
                      </m:sSupPr>
                      <m:e>
                        <m:r>
                          <a:rPr lang="de-DE" altLang="de-DE" sz="1800" b="0" i="1" smtClean="0">
                            <a:latin typeface="Cambria Math"/>
                            <a:ea typeface="Cambria Math"/>
                            <a:cs typeface="Courier New" panose="02070309020205020404" pitchFamily="49" charset="0"/>
                            <a:sym typeface="Symbol"/>
                          </a:rPr>
                          <m:t>𝜃</m:t>
                        </m:r>
                      </m:e>
                      <m:sup>
                        <m:r>
                          <a:rPr lang="de-DE" altLang="de-DE" sz="1800" b="0" i="1" smtClean="0">
                            <a:latin typeface="Cambria Math"/>
                            <a:ea typeface="Cambria Math"/>
                            <a:cs typeface="Courier New" panose="02070309020205020404" pitchFamily="49" charset="0"/>
                            <a:sym typeface="Symbol"/>
                          </a:rPr>
                          <m:t>𝑀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de-DE" altLang="de-DE" sz="1800" b="0" i="1" smtClean="0">
                                <a:latin typeface="Cambria Math"/>
                                <a:ea typeface="Cambria Math"/>
                                <a:cs typeface="Courier New" panose="02070309020205020404" pitchFamily="49" charset="0"/>
                                <a:sym typeface="Symbol"/>
                              </a:rPr>
                            </m:ctrlPr>
                          </m:dPr>
                          <m:e>
                            <m:r>
                              <a:rPr lang="de-DE" altLang="de-DE" sz="1800" b="0" i="1" smtClean="0">
                                <a:latin typeface="Cambria Math"/>
                                <a:ea typeface="Cambria Math"/>
                                <a:cs typeface="Courier New" panose="02070309020205020404" pitchFamily="49" charset="0"/>
                                <a:sym typeface="Symbol"/>
                              </a:rPr>
                              <m:t>1</m:t>
                            </m:r>
                          </m:e>
                        </m:d>
                      </m:sup>
                    </m:sSup>
                    <m:sSup>
                      <m:sSupPr>
                        <m:ctrlPr>
                          <a:rPr lang="de-DE" altLang="de-DE" sz="1800" b="0" i="1" smtClean="0">
                            <a:latin typeface="Cambria Math"/>
                            <a:ea typeface="Cambria Math"/>
                            <a:cs typeface="Courier New" panose="02070309020205020404" pitchFamily="49" charset="0"/>
                            <a:sym typeface="Symbol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de-DE" altLang="de-DE" sz="1800" b="0" i="1" smtClean="0">
                                <a:latin typeface="Cambria Math"/>
                                <a:ea typeface="Cambria Math"/>
                                <a:cs typeface="Courier New" panose="02070309020205020404" pitchFamily="49" charset="0"/>
                                <a:sym typeface="Symbol"/>
                              </a:rPr>
                            </m:ctrlPr>
                          </m:dPr>
                          <m:e>
                            <m:r>
                              <a:rPr lang="de-DE" altLang="de-DE" sz="1800" b="0" i="1" smtClean="0">
                                <a:latin typeface="Cambria Math"/>
                                <a:ea typeface="Cambria Math"/>
                                <a:cs typeface="Courier New" panose="02070309020205020404" pitchFamily="49" charset="0"/>
                                <a:sym typeface="Symbol"/>
                              </a:rPr>
                              <m:t>1−</m:t>
                            </m:r>
                            <m:r>
                              <a:rPr lang="de-DE" altLang="de-DE" sz="1800" b="0" i="1" smtClean="0">
                                <a:latin typeface="Cambria Math"/>
                                <a:ea typeface="Cambria Math"/>
                                <a:cs typeface="Courier New" panose="02070309020205020404" pitchFamily="49" charset="0"/>
                                <a:sym typeface="Symbol"/>
                              </a:rPr>
                              <m:t>𝜃</m:t>
                            </m:r>
                          </m:e>
                        </m:d>
                      </m:e>
                      <m:sup>
                        <m:r>
                          <a:rPr lang="de-DE" altLang="de-DE" sz="1800" b="0" i="1" smtClean="0">
                            <a:latin typeface="Cambria Math"/>
                            <a:ea typeface="Cambria Math"/>
                            <a:cs typeface="Courier New" panose="02070309020205020404" pitchFamily="49" charset="0"/>
                            <a:sym typeface="Symbol"/>
                          </a:rPr>
                          <m:t>𝑀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de-DE" altLang="de-DE" sz="1800" b="0" i="1" smtClean="0">
                                <a:latin typeface="Cambria Math"/>
                                <a:ea typeface="Cambria Math"/>
                                <a:cs typeface="Courier New" panose="02070309020205020404" pitchFamily="49" charset="0"/>
                                <a:sym typeface="Symbol"/>
                              </a:rPr>
                            </m:ctrlPr>
                          </m:dPr>
                          <m:e>
                            <m:r>
                              <a:rPr lang="de-DE" altLang="de-DE" sz="1800" b="0" i="1" smtClean="0">
                                <a:latin typeface="Cambria Math"/>
                                <a:ea typeface="Cambria Math"/>
                                <a:cs typeface="Courier New" panose="02070309020205020404" pitchFamily="49" charset="0"/>
                                <a:sym typeface="Symbol"/>
                              </a:rPr>
                              <m:t>0</m:t>
                            </m:r>
                          </m:e>
                        </m:d>
                      </m:sup>
                    </m:sSup>
                  </m:oMath>
                </a14:m>
                <a:endParaRPr lang="de-DE" altLang="de-DE" sz="1800" dirty="0" smtClean="0">
                  <a:ea typeface="Cambria Math"/>
                  <a:cs typeface="Courier New" panose="02070309020205020404" pitchFamily="49" charset="0"/>
                  <a:sym typeface="Symbol"/>
                </a:endParaRP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endParaRPr lang="de-DE" altLang="de-DE" sz="1800" dirty="0">
                  <a:ea typeface="Cambria Math"/>
                  <a:cs typeface="Courier New" panose="02070309020205020404" pitchFamily="49" charset="0"/>
                  <a:sym typeface="Symbol"/>
                </a:endParaRP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It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turns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out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that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it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is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easier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to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maximize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the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b="1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logarithm</a:t>
                </a:r>
                <a:r>
                  <a:rPr lang="de-DE" altLang="de-DE" sz="1800" b="1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b="1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of</a:t>
                </a:r>
                <a:r>
                  <a:rPr lang="de-DE" altLang="de-DE" sz="1800" b="1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b="1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the</a:t>
                </a:r>
                <a:r>
                  <a:rPr lang="de-DE" altLang="de-DE" sz="1800" b="1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b="1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likelihood</a:t>
                </a:r>
                <a:r>
                  <a:rPr lang="de-DE" altLang="de-DE" sz="1800" b="1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b="1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function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.</a:t>
                </a: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endParaRPr lang="de-DE" altLang="de-DE" sz="1800" dirty="0">
                  <a:ea typeface="Cambria Math"/>
                  <a:cs typeface="Courier New" panose="02070309020205020404" pitchFamily="49" charset="0"/>
                  <a:sym typeface="Symbol"/>
                </a:endParaRP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The log-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likelihood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function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is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:</a:t>
                </a: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endParaRPr lang="de-DE" altLang="de-DE" sz="1800" dirty="0">
                  <a:ea typeface="Cambria Math"/>
                  <a:cs typeface="Courier New" panose="02070309020205020404" pitchFamily="49" charset="0"/>
                  <a:sym typeface="Symbol"/>
                </a:endParaRP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de-DE" sz="1800" b="0" i="1" smtClean="0">
                          <a:latin typeface="Cambria Math"/>
                          <a:ea typeface="Cambria Math"/>
                          <a:cs typeface="Courier New" panose="02070309020205020404" pitchFamily="49" charset="0"/>
                          <a:sym typeface="Symbol"/>
                        </a:rPr>
                        <m:t>𝑙</m:t>
                      </m:r>
                      <m:d>
                        <m:dPr>
                          <m:ctrlPr>
                            <a:rPr lang="de-DE" altLang="de-DE" sz="1800" b="0" i="1" smtClean="0">
                              <a:latin typeface="Cambria Math"/>
                              <a:ea typeface="Cambria Math"/>
                              <a:cs typeface="Courier New" panose="02070309020205020404" pitchFamily="49" charset="0"/>
                              <a:sym typeface="Symbol"/>
                            </a:rPr>
                          </m:ctrlPr>
                        </m:dPr>
                        <m:e>
                          <m:r>
                            <a:rPr lang="de-DE" altLang="de-DE" sz="1800" b="0" i="1" smtClean="0">
                              <a:latin typeface="Cambria Math"/>
                              <a:ea typeface="Cambria Math"/>
                              <a:cs typeface="Courier New" panose="02070309020205020404" pitchFamily="49" charset="0"/>
                              <a:sym typeface="Symbol"/>
                            </a:rPr>
                            <m:t>𝜃</m:t>
                          </m:r>
                          <m:r>
                            <a:rPr lang="de-DE" altLang="de-DE" sz="1800" b="0" i="1" smtClean="0">
                              <a:latin typeface="Cambria Math"/>
                              <a:ea typeface="Cambria Math"/>
                              <a:cs typeface="Courier New" panose="02070309020205020404" pitchFamily="49" charset="0"/>
                              <a:sym typeface="Symbol"/>
                            </a:rPr>
                            <m:t>:</m:t>
                          </m:r>
                          <m:r>
                            <a:rPr lang="de-DE" altLang="de-DE" sz="1800" b="0" i="1" smtClean="0">
                              <a:latin typeface="Cambria Math"/>
                              <a:ea typeface="Cambria Math"/>
                              <a:cs typeface="Courier New" panose="02070309020205020404" pitchFamily="49" charset="0"/>
                              <a:sym typeface="Symbol"/>
                            </a:rPr>
                            <m:t>𝐷</m:t>
                          </m:r>
                        </m:e>
                      </m:d>
                      <m:r>
                        <a:rPr lang="de-DE" altLang="de-DE" sz="1800" b="0" i="1" smtClean="0">
                          <a:latin typeface="Cambria Math"/>
                          <a:ea typeface="Cambria Math"/>
                          <a:cs typeface="Courier New" panose="02070309020205020404" pitchFamily="49" charset="0"/>
                          <a:sym typeface="Symbol"/>
                        </a:rPr>
                        <m:t>=</m:t>
                      </m:r>
                      <m:r>
                        <a:rPr lang="de-DE" altLang="de-DE" sz="1800" b="0" i="1" smtClean="0">
                          <a:latin typeface="Cambria Math"/>
                          <a:ea typeface="Cambria Math"/>
                          <a:cs typeface="Courier New" panose="02070309020205020404" pitchFamily="49" charset="0"/>
                          <a:sym typeface="Symbol"/>
                        </a:rPr>
                        <m:t>𝑀</m:t>
                      </m:r>
                      <m:d>
                        <m:dPr>
                          <m:begChr m:val="["/>
                          <m:endChr m:val="]"/>
                          <m:ctrlPr>
                            <a:rPr lang="de-DE" altLang="de-DE" sz="1800" b="0" i="1" smtClean="0">
                              <a:latin typeface="Cambria Math"/>
                              <a:ea typeface="Cambria Math"/>
                              <a:cs typeface="Courier New" panose="02070309020205020404" pitchFamily="49" charset="0"/>
                              <a:sym typeface="Symbol"/>
                            </a:rPr>
                          </m:ctrlPr>
                        </m:dPr>
                        <m:e>
                          <m:r>
                            <a:rPr lang="de-DE" altLang="de-DE" sz="1800" b="0" i="1" smtClean="0">
                              <a:latin typeface="Cambria Math"/>
                              <a:ea typeface="Cambria Math"/>
                              <a:cs typeface="Courier New" panose="02070309020205020404" pitchFamily="49" charset="0"/>
                              <a:sym typeface="Symbol"/>
                            </a:rPr>
                            <m:t>1</m:t>
                          </m:r>
                        </m:e>
                      </m:d>
                      <m:r>
                        <a:rPr lang="de-DE" altLang="de-DE" sz="1800" b="0" i="1" smtClean="0">
                          <a:latin typeface="Cambria Math"/>
                          <a:ea typeface="Cambria Math"/>
                          <a:cs typeface="Courier New" panose="02070309020205020404" pitchFamily="49" charset="0"/>
                          <a:sym typeface="Symbol"/>
                        </a:rPr>
                        <m:t>𝑙𝑜𝑔</m:t>
                      </m:r>
                      <m:r>
                        <a:rPr lang="de-DE" altLang="de-DE" sz="1800" b="0" i="1" smtClean="0">
                          <a:latin typeface="Cambria Math"/>
                          <a:ea typeface="Cambria Math"/>
                          <a:cs typeface="Courier New" panose="02070309020205020404" pitchFamily="49" charset="0"/>
                          <a:sym typeface="Symbol"/>
                        </a:rPr>
                        <m:t>𝜃</m:t>
                      </m:r>
                      <m:r>
                        <a:rPr lang="de-DE" altLang="de-DE" sz="1800" b="0" i="1" smtClean="0">
                          <a:latin typeface="Cambria Math"/>
                          <a:ea typeface="Cambria Math"/>
                          <a:cs typeface="Courier New" panose="02070309020205020404" pitchFamily="49" charset="0"/>
                          <a:sym typeface="Symbol"/>
                        </a:rPr>
                        <m:t>+</m:t>
                      </m:r>
                      <m:r>
                        <a:rPr lang="de-DE" altLang="de-DE" sz="1800" b="0" i="1" smtClean="0">
                          <a:latin typeface="Cambria Math"/>
                          <a:ea typeface="Cambria Math"/>
                          <a:cs typeface="Courier New" panose="02070309020205020404" pitchFamily="49" charset="0"/>
                          <a:sym typeface="Symbol"/>
                        </a:rPr>
                        <m:t>𝑀</m:t>
                      </m:r>
                      <m:d>
                        <m:dPr>
                          <m:begChr m:val="["/>
                          <m:endChr m:val="]"/>
                          <m:ctrlPr>
                            <a:rPr lang="de-DE" altLang="de-DE" sz="1800" b="0" i="1" smtClean="0">
                              <a:latin typeface="Cambria Math"/>
                              <a:ea typeface="Cambria Math"/>
                              <a:cs typeface="Courier New" panose="02070309020205020404" pitchFamily="49" charset="0"/>
                              <a:sym typeface="Symbol"/>
                            </a:rPr>
                          </m:ctrlPr>
                        </m:dPr>
                        <m:e>
                          <m:r>
                            <a:rPr lang="de-DE" altLang="de-DE" sz="1800" b="0" i="1" smtClean="0">
                              <a:latin typeface="Cambria Math"/>
                              <a:ea typeface="Cambria Math"/>
                              <a:cs typeface="Courier New" panose="02070309020205020404" pitchFamily="49" charset="0"/>
                              <a:sym typeface="Symbol"/>
                            </a:rPr>
                            <m:t>0</m:t>
                          </m:r>
                        </m:e>
                      </m:d>
                      <m:r>
                        <a:rPr lang="de-DE" altLang="de-DE" sz="1800" b="0" i="1" smtClean="0">
                          <a:latin typeface="Cambria Math"/>
                          <a:ea typeface="Cambria Math"/>
                          <a:cs typeface="Courier New" panose="02070309020205020404" pitchFamily="49" charset="0"/>
                          <a:sym typeface="Symbol"/>
                        </a:rPr>
                        <m:t>𝑙𝑜𝑔</m:t>
                      </m:r>
                      <m:d>
                        <m:dPr>
                          <m:ctrlPr>
                            <a:rPr lang="de-DE" altLang="de-DE" sz="1800" b="0" i="1" smtClean="0">
                              <a:latin typeface="Cambria Math"/>
                              <a:ea typeface="Cambria Math"/>
                              <a:cs typeface="Courier New" panose="02070309020205020404" pitchFamily="49" charset="0"/>
                              <a:sym typeface="Symbol"/>
                            </a:rPr>
                          </m:ctrlPr>
                        </m:dPr>
                        <m:e>
                          <m:r>
                            <a:rPr lang="de-DE" altLang="de-DE" sz="1800" b="0" i="1" smtClean="0">
                              <a:latin typeface="Cambria Math"/>
                              <a:ea typeface="Cambria Math"/>
                              <a:cs typeface="Courier New" panose="02070309020205020404" pitchFamily="49" charset="0"/>
                              <a:sym typeface="Symbol"/>
                            </a:rPr>
                            <m:t>1−</m:t>
                          </m:r>
                          <m:r>
                            <a:rPr lang="de-DE" altLang="de-DE" sz="1800" b="0" i="1" smtClean="0">
                              <a:latin typeface="Cambria Math"/>
                              <a:ea typeface="Cambria Math"/>
                              <a:cs typeface="Courier New" panose="02070309020205020404" pitchFamily="49" charset="0"/>
                              <a:sym typeface="Symbol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lang="de-DE" altLang="de-DE" sz="1800" dirty="0" smtClean="0">
                  <a:ea typeface="Cambria Math"/>
                  <a:cs typeface="Courier New" panose="02070309020205020404" pitchFamily="49" charset="0"/>
                  <a:sym typeface="Symbol"/>
                </a:endParaRP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endParaRPr lang="de-DE" altLang="de-DE" sz="1800" dirty="0">
                  <a:ea typeface="Cambria Math"/>
                  <a:cs typeface="Courier New" panose="02070309020205020404" pitchFamily="49" charset="0"/>
                  <a:sym typeface="Symbol"/>
                </a:endParaRP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The log-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likelihood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is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monotonically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related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to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the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likelihood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.</a:t>
                </a: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endParaRPr lang="de-DE" altLang="de-DE" sz="1800" dirty="0">
                  <a:ea typeface="Cambria Math"/>
                  <a:cs typeface="Courier New" panose="02070309020205020404" pitchFamily="49" charset="0"/>
                  <a:sym typeface="Symbol"/>
                </a:endParaRP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Maximizing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the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one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is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equivalent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to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maximizing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the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other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.</a:t>
                </a:r>
                <a:endParaRPr lang="de-DE" altLang="de-DE" sz="1800" dirty="0">
                  <a:ea typeface="Cambria Math"/>
                  <a:cs typeface="Courier New" panose="02070309020205020404" pitchFamily="49" charset="0"/>
                  <a:sym typeface="Symbol"/>
                </a:endParaRPr>
              </a:p>
            </p:txBody>
          </p:sp>
        </mc:Choice>
        <mc:Fallback xmlns="">
          <p:sp>
            <p:nvSpPr>
              <p:cNvPr id="15364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850" y="658813"/>
                <a:ext cx="8568630" cy="5101076"/>
              </a:xfrm>
              <a:prstGeom prst="rect">
                <a:avLst/>
              </a:prstGeom>
              <a:blipFill rotWithShape="1">
                <a:blip r:embed="rId2"/>
                <a:stretch>
                  <a:fillRect l="-569" b="-35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365" name="Foliennummernplatzhalt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000" smtClean="0"/>
          </a:p>
          <a:p>
            <a:pPr eaLnBrk="1" hangingPunct="1">
              <a:spcBef>
                <a:spcPct val="0"/>
              </a:spcBef>
              <a:buFontTx/>
              <a:buNone/>
            </a:pPr>
            <a:fld id="{EEB7C0C7-0BC8-439A-A025-5C7AB155327E}" type="slidenum">
              <a:rPr lang="de-DE" altLang="de-DE" sz="1000" smtClean="0"/>
              <a:pPr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de-DE" altLang="de-DE" sz="1000" smtClean="0"/>
          </a:p>
        </p:txBody>
      </p:sp>
      <p:sp>
        <p:nvSpPr>
          <p:cNvPr id="15366" name="Datumsplatzhalter 6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000" dirty="0" smtClean="0"/>
              <a:t>SS 2014 - </a:t>
            </a:r>
            <a:r>
              <a:rPr lang="de-DE" altLang="de-DE" sz="1000" dirty="0" err="1" smtClean="0"/>
              <a:t>lecture</a:t>
            </a:r>
            <a:r>
              <a:rPr lang="de-DE" altLang="de-DE" sz="1000" dirty="0" smtClean="0"/>
              <a:t> 9</a:t>
            </a:r>
          </a:p>
        </p:txBody>
      </p:sp>
      <p:sp>
        <p:nvSpPr>
          <p:cNvPr id="15367" name="Fußzeilenplatzhalter 7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000" smtClean="0"/>
              <a:t>Mathematics of Biological Networks</a:t>
            </a:r>
          </a:p>
        </p:txBody>
      </p:sp>
    </p:spTree>
    <p:extLst>
      <p:ext uri="{BB962C8B-B14F-4D97-AF65-F5344CB8AC3E}">
        <p14:creationId xmlns:p14="http://schemas.microsoft.com/office/powerpoint/2010/main" val="170075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5" y="188913"/>
            <a:ext cx="8928992" cy="360362"/>
          </a:xfrm>
        </p:spPr>
        <p:txBody>
          <a:bodyPr/>
          <a:lstStyle/>
          <a:p>
            <a:pPr eaLnBrk="1" hangingPunct="1"/>
            <a:r>
              <a:rPr lang="de-DE" altLang="de-DE" dirty="0" err="1" smtClean="0">
                <a:ea typeface="ＭＳ Ｐゴシック" pitchFamily="34" charset="-128"/>
              </a:rPr>
              <a:t>Determining</a:t>
            </a:r>
            <a:r>
              <a:rPr lang="de-DE" altLang="de-DE" dirty="0" smtClean="0">
                <a:ea typeface="ＭＳ Ｐゴシック" pitchFamily="34" charset="-128"/>
              </a:rPr>
              <a:t> MLE</a:t>
            </a:r>
            <a:endParaRPr lang="en-GB" altLang="de-DE" dirty="0" smtClean="0">
              <a:ea typeface="ＭＳ Ｐゴシック" pitchFamily="34" charset="-128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610600" cy="762000"/>
          </a:xfrm>
        </p:spPr>
        <p:txBody>
          <a:bodyPr/>
          <a:lstStyle/>
          <a:p>
            <a:pPr marL="0" indent="0" eaLnBrk="1" hangingPunct="1">
              <a:lnSpc>
                <a:spcPct val="120000"/>
              </a:lnSpc>
              <a:buFontTx/>
              <a:buNone/>
            </a:pPr>
            <a:r>
              <a:rPr lang="de-DE" altLang="de-DE" sz="1800" smtClean="0">
                <a:ea typeface="ＭＳ Ｐゴシック" pitchFamily="34" charset="-128"/>
                <a:sym typeface="Symbol" pitchFamily="18" charset="2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4" name="Text Box 4"/>
              <p:cNvSpPr txBox="1">
                <a:spLocks noChangeArrowheads="1"/>
              </p:cNvSpPr>
              <p:nvPr/>
            </p:nvSpPr>
            <p:spPr bwMode="auto">
              <a:xfrm>
                <a:off x="323850" y="658813"/>
                <a:ext cx="8568630" cy="50874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In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order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to</a:t>
                </a:r>
                <a:r>
                  <a:rPr lang="de-DE" altLang="de-DE" sz="1800" dirty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determine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the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value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de-DE" altLang="de-DE" sz="1800" i="1" smtClean="0">
                            <a:latin typeface="Cambria Math"/>
                            <a:ea typeface="Cambria Math"/>
                            <a:cs typeface="Courier New" panose="02070309020205020404" pitchFamily="49" charset="0"/>
                            <a:sym typeface="Symbol"/>
                          </a:rPr>
                        </m:ctrlPr>
                      </m:accPr>
                      <m:e>
                        <m:r>
                          <a:rPr lang="de-DE" altLang="de-DE" sz="1800" i="1" smtClean="0">
                            <a:latin typeface="Cambria Math"/>
                            <a:ea typeface="Cambria Math"/>
                            <a:cs typeface="Courier New" panose="02070309020205020404" pitchFamily="49" charset="0"/>
                            <a:sym typeface="Symbol"/>
                          </a:rPr>
                          <m:t>𝜃</m:t>
                        </m:r>
                      </m:e>
                    </m:acc>
                  </m:oMath>
                </a14:m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that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maximizes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the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log-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likelihood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,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we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take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the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derivative</a:t>
                </a: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endParaRPr lang="de-DE" altLang="de-DE" sz="1800" dirty="0">
                  <a:ea typeface="Cambria Math"/>
                  <a:cs typeface="Courier New" panose="02070309020205020404" pitchFamily="49" charset="0"/>
                  <a:sym typeface="Symbol"/>
                </a:endParaRP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altLang="de-DE" sz="1800" i="1" smtClean="0">
                              <a:latin typeface="Cambria Math"/>
                              <a:ea typeface="Cambria Math"/>
                              <a:cs typeface="Courier New" panose="02070309020205020404" pitchFamily="49" charset="0"/>
                              <a:sym typeface="Symbol"/>
                            </a:rPr>
                          </m:ctrlPr>
                        </m:fPr>
                        <m:num>
                          <m:r>
                            <a:rPr lang="de-DE" altLang="de-DE" sz="1800" b="0" i="1" smtClean="0">
                              <a:latin typeface="Cambria Math"/>
                              <a:ea typeface="Cambria Math"/>
                              <a:cs typeface="Courier New" panose="02070309020205020404" pitchFamily="49" charset="0"/>
                              <a:sym typeface="Symbol"/>
                            </a:rPr>
                            <m:t>𝑑𝑙</m:t>
                          </m:r>
                        </m:num>
                        <m:den>
                          <m:r>
                            <a:rPr lang="de-DE" altLang="de-DE" sz="1800" b="0" i="1" smtClean="0">
                              <a:latin typeface="Cambria Math"/>
                              <a:ea typeface="Cambria Math"/>
                              <a:cs typeface="Courier New" panose="02070309020205020404" pitchFamily="49" charset="0"/>
                              <a:sym typeface="Symbol"/>
                            </a:rPr>
                            <m:t>𝑑</m:t>
                          </m:r>
                          <m:r>
                            <a:rPr lang="de-DE" altLang="de-DE" sz="1800" b="0" i="1" smtClean="0">
                              <a:latin typeface="Cambria Math"/>
                              <a:ea typeface="Cambria Math"/>
                              <a:cs typeface="Courier New" panose="02070309020205020404" pitchFamily="49" charset="0"/>
                              <a:sym typeface="Symbol"/>
                            </a:rPr>
                            <m:t>𝜃</m:t>
                          </m:r>
                        </m:den>
                      </m:f>
                      <m:r>
                        <a:rPr lang="de-DE" altLang="de-DE" sz="1800" b="0" i="1" smtClean="0">
                          <a:latin typeface="Cambria Math"/>
                          <a:ea typeface="Cambria Math"/>
                          <a:cs typeface="Courier New" panose="02070309020205020404" pitchFamily="49" charset="0"/>
                          <a:sym typeface="Symbol"/>
                        </a:rPr>
                        <m:t>=</m:t>
                      </m:r>
                      <m:r>
                        <a:rPr lang="de-DE" altLang="de-DE" sz="1800" b="0" i="1" smtClean="0">
                          <a:latin typeface="Cambria Math"/>
                          <a:ea typeface="Cambria Math"/>
                          <a:cs typeface="Courier New" panose="02070309020205020404" pitchFamily="49" charset="0"/>
                          <a:sym typeface="Symbol"/>
                        </a:rPr>
                        <m:t>𝑀</m:t>
                      </m:r>
                      <m:d>
                        <m:dPr>
                          <m:begChr m:val="["/>
                          <m:endChr m:val="]"/>
                          <m:ctrlPr>
                            <a:rPr lang="de-DE" altLang="de-DE" sz="1800" b="0" i="1" smtClean="0">
                              <a:latin typeface="Cambria Math"/>
                              <a:ea typeface="Cambria Math"/>
                              <a:cs typeface="Courier New" panose="02070309020205020404" pitchFamily="49" charset="0"/>
                              <a:sym typeface="Symbol"/>
                            </a:rPr>
                          </m:ctrlPr>
                        </m:dPr>
                        <m:e>
                          <m:r>
                            <a:rPr lang="de-DE" altLang="de-DE" sz="1800" b="0" i="1" smtClean="0">
                              <a:latin typeface="Cambria Math"/>
                              <a:ea typeface="Cambria Math"/>
                              <a:cs typeface="Courier New" panose="02070309020205020404" pitchFamily="49" charset="0"/>
                              <a:sym typeface="Symbol"/>
                            </a:rPr>
                            <m:t>1</m:t>
                          </m:r>
                        </m:e>
                      </m:d>
                      <m:f>
                        <m:fPr>
                          <m:ctrlPr>
                            <a:rPr lang="de-DE" altLang="de-DE" sz="1800" b="0" i="1" smtClean="0">
                              <a:latin typeface="Cambria Math"/>
                              <a:ea typeface="Cambria Math"/>
                              <a:cs typeface="Courier New" panose="02070309020205020404" pitchFamily="49" charset="0"/>
                              <a:sym typeface="Symbol"/>
                            </a:rPr>
                          </m:ctrlPr>
                        </m:fPr>
                        <m:num>
                          <m:r>
                            <a:rPr lang="de-DE" altLang="de-DE" sz="1800" b="0" i="1" smtClean="0">
                              <a:latin typeface="Cambria Math"/>
                              <a:ea typeface="Cambria Math"/>
                              <a:cs typeface="Courier New" panose="02070309020205020404" pitchFamily="49" charset="0"/>
                              <a:sym typeface="Symbol"/>
                            </a:rPr>
                            <m:t>1</m:t>
                          </m:r>
                        </m:num>
                        <m:den>
                          <m:r>
                            <a:rPr lang="de-DE" altLang="de-DE" sz="1800" b="0" i="1" smtClean="0">
                              <a:latin typeface="Cambria Math"/>
                              <a:ea typeface="Cambria Math"/>
                              <a:cs typeface="Courier New" panose="02070309020205020404" pitchFamily="49" charset="0"/>
                              <a:sym typeface="Symbol"/>
                            </a:rPr>
                            <m:t>𝜃</m:t>
                          </m:r>
                        </m:den>
                      </m:f>
                      <m:r>
                        <a:rPr lang="de-DE" altLang="de-DE" sz="1800" b="0" i="1" smtClean="0">
                          <a:latin typeface="Cambria Math"/>
                          <a:ea typeface="Cambria Math"/>
                          <a:cs typeface="Courier New" panose="02070309020205020404" pitchFamily="49" charset="0"/>
                          <a:sym typeface="Symbol"/>
                        </a:rPr>
                        <m:t>+</m:t>
                      </m:r>
                      <m:r>
                        <a:rPr lang="de-DE" altLang="de-DE" sz="1800" b="0" i="1" smtClean="0">
                          <a:latin typeface="Cambria Math"/>
                          <a:ea typeface="Cambria Math"/>
                          <a:cs typeface="Courier New" panose="02070309020205020404" pitchFamily="49" charset="0"/>
                          <a:sym typeface="Symbol"/>
                        </a:rPr>
                        <m:t>𝑀</m:t>
                      </m:r>
                      <m:d>
                        <m:dPr>
                          <m:begChr m:val="["/>
                          <m:endChr m:val="]"/>
                          <m:ctrlPr>
                            <a:rPr lang="de-DE" altLang="de-DE" sz="1800" b="0" i="1" smtClean="0">
                              <a:latin typeface="Cambria Math"/>
                              <a:ea typeface="Cambria Math"/>
                              <a:cs typeface="Courier New" panose="02070309020205020404" pitchFamily="49" charset="0"/>
                              <a:sym typeface="Symbol"/>
                            </a:rPr>
                          </m:ctrlPr>
                        </m:dPr>
                        <m:e>
                          <m:r>
                            <a:rPr lang="de-DE" altLang="de-DE" sz="1800" b="0" i="1" smtClean="0">
                              <a:latin typeface="Cambria Math"/>
                              <a:ea typeface="Cambria Math"/>
                              <a:cs typeface="Courier New" panose="02070309020205020404" pitchFamily="49" charset="0"/>
                              <a:sym typeface="Symbol"/>
                            </a:rPr>
                            <m:t>0</m:t>
                          </m:r>
                        </m:e>
                      </m:d>
                      <m:f>
                        <m:fPr>
                          <m:ctrlPr>
                            <a:rPr lang="de-DE" altLang="de-DE" sz="1800" b="0" i="1" smtClean="0">
                              <a:latin typeface="Cambria Math"/>
                              <a:ea typeface="Cambria Math"/>
                              <a:cs typeface="Courier New" panose="02070309020205020404" pitchFamily="49" charset="0"/>
                              <a:sym typeface="Symbol"/>
                            </a:rPr>
                          </m:ctrlPr>
                        </m:fPr>
                        <m:num>
                          <m:r>
                            <a:rPr lang="de-DE" altLang="de-DE" sz="1800" b="0" i="1" smtClean="0">
                              <a:latin typeface="Cambria Math"/>
                              <a:ea typeface="Cambria Math"/>
                              <a:cs typeface="Courier New" panose="02070309020205020404" pitchFamily="49" charset="0"/>
                              <a:sym typeface="Symbol"/>
                            </a:rPr>
                            <m:t>1</m:t>
                          </m:r>
                        </m:num>
                        <m:den>
                          <m:r>
                            <a:rPr lang="de-DE" altLang="de-DE" sz="1800" b="0" i="1" smtClean="0">
                              <a:latin typeface="Cambria Math"/>
                              <a:ea typeface="Cambria Math"/>
                              <a:cs typeface="Courier New" panose="02070309020205020404" pitchFamily="49" charset="0"/>
                              <a:sym typeface="Symbol"/>
                            </a:rPr>
                            <m:t>1−</m:t>
                          </m:r>
                          <m:r>
                            <a:rPr lang="de-DE" altLang="de-DE" sz="1800" b="0" i="1" smtClean="0">
                              <a:latin typeface="Cambria Math"/>
                              <a:ea typeface="Cambria Math"/>
                              <a:cs typeface="Courier New" panose="02070309020205020404" pitchFamily="49" charset="0"/>
                              <a:sym typeface="Symbol"/>
                            </a:rPr>
                            <m:t>𝜃</m:t>
                          </m:r>
                        </m:den>
                      </m:f>
                      <m:d>
                        <m:dPr>
                          <m:ctrlPr>
                            <a:rPr lang="de-DE" altLang="de-DE" sz="1800" b="0" i="1" smtClean="0">
                              <a:latin typeface="Cambria Math"/>
                              <a:ea typeface="Cambria Math"/>
                              <a:cs typeface="Courier New" panose="02070309020205020404" pitchFamily="49" charset="0"/>
                              <a:sym typeface="Symbol"/>
                            </a:rPr>
                          </m:ctrlPr>
                        </m:dPr>
                        <m:e>
                          <m:r>
                            <a:rPr lang="de-DE" altLang="de-DE" sz="1800" b="0" i="1" smtClean="0">
                              <a:latin typeface="Cambria Math"/>
                              <a:ea typeface="Cambria Math"/>
                              <a:cs typeface="Courier New" panose="02070309020205020404" pitchFamily="49" charset="0"/>
                              <a:sym typeface="Symbol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de-DE" altLang="de-DE" sz="1800" dirty="0" smtClean="0">
                  <a:ea typeface="Cambria Math"/>
                  <a:cs typeface="Courier New" panose="02070309020205020404" pitchFamily="49" charset="0"/>
                  <a:sym typeface="Symbol"/>
                </a:endParaRP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endParaRPr lang="de-DE" altLang="de-DE" sz="1800" b="0" i="1" dirty="0">
                  <a:latin typeface="Cambria Math"/>
                  <a:ea typeface="Cambria Math"/>
                  <a:cs typeface="Courier New" panose="02070309020205020404" pitchFamily="49" charset="0"/>
                  <a:sym typeface="Symbol"/>
                </a:endParaRP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de-DE" altLang="de-DE" sz="1800" dirty="0" err="1">
                    <a:ea typeface="Cambria Math"/>
                    <a:cs typeface="Courier New" panose="02070309020205020404" pitchFamily="49" charset="0"/>
                    <a:sym typeface="Symbol"/>
                  </a:rPr>
                  <a:t>a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nd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set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this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equal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to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zero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,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and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solve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for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.</a:t>
                </a: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endParaRPr lang="de-DE" altLang="de-DE" sz="1800" dirty="0">
                  <a:ea typeface="Cambria Math"/>
                  <a:cs typeface="Courier New" panose="02070309020205020404" pitchFamily="49" charset="0"/>
                  <a:sym typeface="Symbol"/>
                </a:endParaRP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This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gives</a:t>
                </a:r>
                <a:endParaRPr lang="de-DE" altLang="de-DE" sz="1800" dirty="0">
                  <a:ea typeface="Cambria Math"/>
                  <a:cs typeface="Courier New" panose="02070309020205020404" pitchFamily="49" charset="0"/>
                  <a:sym typeface="Symbol"/>
                </a:endParaRP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altLang="de-DE" sz="1800" i="1" smtClean="0">
                              <a:latin typeface="Cambria Math"/>
                              <a:ea typeface="Cambria Math"/>
                              <a:cs typeface="Courier New" panose="02070309020205020404" pitchFamily="49" charset="0"/>
                              <a:sym typeface="Symbol"/>
                            </a:rPr>
                          </m:ctrlPr>
                        </m:dPr>
                        <m:e>
                          <m:r>
                            <a:rPr lang="de-DE" altLang="de-DE" sz="1800" b="0" i="1" smtClean="0">
                              <a:latin typeface="Cambria Math"/>
                              <a:ea typeface="Cambria Math"/>
                              <a:cs typeface="Courier New" panose="02070309020205020404" pitchFamily="49" charset="0"/>
                              <a:sym typeface="Symbol"/>
                            </a:rPr>
                            <m:t>1−</m:t>
                          </m:r>
                          <m:r>
                            <a:rPr lang="de-DE" altLang="de-DE" sz="1800" b="0" i="1" smtClean="0">
                              <a:latin typeface="Cambria Math"/>
                              <a:ea typeface="Cambria Math"/>
                              <a:cs typeface="Courier New" panose="02070309020205020404" pitchFamily="49" charset="0"/>
                              <a:sym typeface="Symbol"/>
                            </a:rPr>
                            <m:t>𝜃</m:t>
                          </m:r>
                        </m:e>
                      </m:d>
                      <m:r>
                        <a:rPr lang="de-DE" altLang="de-DE" sz="1800" b="0" i="1" smtClean="0">
                          <a:latin typeface="Cambria Math"/>
                          <a:ea typeface="Cambria Math"/>
                          <a:cs typeface="Courier New" panose="02070309020205020404" pitchFamily="49" charset="0"/>
                          <a:sym typeface="Symbol"/>
                        </a:rPr>
                        <m:t>𝑀</m:t>
                      </m:r>
                      <m:d>
                        <m:dPr>
                          <m:begChr m:val="["/>
                          <m:endChr m:val="]"/>
                          <m:ctrlPr>
                            <a:rPr lang="de-DE" altLang="de-DE" sz="1800" b="0" i="1" smtClean="0">
                              <a:latin typeface="Cambria Math"/>
                              <a:ea typeface="Cambria Math"/>
                              <a:cs typeface="Courier New" panose="02070309020205020404" pitchFamily="49" charset="0"/>
                              <a:sym typeface="Symbol"/>
                            </a:rPr>
                          </m:ctrlPr>
                        </m:dPr>
                        <m:e>
                          <m:r>
                            <a:rPr lang="de-DE" altLang="de-DE" sz="1800" b="0" i="1" smtClean="0">
                              <a:latin typeface="Cambria Math"/>
                              <a:ea typeface="Cambria Math"/>
                              <a:cs typeface="Courier New" panose="02070309020205020404" pitchFamily="49" charset="0"/>
                              <a:sym typeface="Symbol"/>
                            </a:rPr>
                            <m:t>1</m:t>
                          </m:r>
                        </m:e>
                      </m:d>
                      <m:r>
                        <a:rPr lang="de-DE" altLang="de-DE" sz="1800" b="0" i="1" smtClean="0">
                          <a:latin typeface="Cambria Math"/>
                          <a:ea typeface="Cambria Math"/>
                          <a:cs typeface="Courier New" panose="02070309020205020404" pitchFamily="49" charset="0"/>
                          <a:sym typeface="Symbol"/>
                        </a:rPr>
                        <m:t>=</m:t>
                      </m:r>
                      <m:r>
                        <a:rPr lang="de-DE" altLang="de-DE" sz="1800" b="0" i="1" smtClean="0">
                          <a:latin typeface="Cambria Math"/>
                          <a:ea typeface="Cambria Math"/>
                          <a:cs typeface="Courier New" panose="02070309020205020404" pitchFamily="49" charset="0"/>
                          <a:sym typeface="Symbol"/>
                        </a:rPr>
                        <m:t>𝜃</m:t>
                      </m:r>
                      <m:r>
                        <a:rPr lang="de-DE" altLang="de-DE" sz="1800" b="0" i="1" smtClean="0">
                          <a:latin typeface="Cambria Math"/>
                          <a:ea typeface="Cambria Math"/>
                          <a:cs typeface="Courier New" panose="02070309020205020404" pitchFamily="49" charset="0"/>
                          <a:sym typeface="Symbol"/>
                        </a:rPr>
                        <m:t>𝑀</m:t>
                      </m:r>
                      <m:d>
                        <m:dPr>
                          <m:begChr m:val="["/>
                          <m:endChr m:val="]"/>
                          <m:ctrlPr>
                            <a:rPr lang="de-DE" altLang="de-DE" sz="1800" b="0" i="1" smtClean="0">
                              <a:latin typeface="Cambria Math"/>
                              <a:ea typeface="Cambria Math"/>
                              <a:cs typeface="Courier New" panose="02070309020205020404" pitchFamily="49" charset="0"/>
                              <a:sym typeface="Symbol"/>
                            </a:rPr>
                          </m:ctrlPr>
                        </m:dPr>
                        <m:e>
                          <m:r>
                            <a:rPr lang="de-DE" altLang="de-DE" sz="1800" b="0" i="1" smtClean="0">
                              <a:latin typeface="Cambria Math"/>
                              <a:ea typeface="Cambria Math"/>
                              <a:cs typeface="Courier New" panose="02070309020205020404" pitchFamily="49" charset="0"/>
                              <a:sym typeface="Symbol"/>
                            </a:rPr>
                            <m:t>0</m:t>
                          </m:r>
                        </m:e>
                      </m:d>
                      <m:r>
                        <a:rPr lang="de-DE" altLang="de-DE" sz="1800" b="0" i="1" smtClean="0">
                          <a:latin typeface="Cambria Math"/>
                          <a:ea typeface="Cambria Math"/>
                          <a:cs typeface="Courier New" panose="02070309020205020404" pitchFamily="49" charset="0"/>
                          <a:sym typeface="Symbol"/>
                        </a:rPr>
                        <m:t> </m:t>
                      </m:r>
                    </m:oMath>
                  </m:oMathPara>
                </a14:m>
                <a:endParaRPr lang="de-DE" altLang="de-DE" sz="1800" b="0" i="1" dirty="0" smtClean="0">
                  <a:latin typeface="Cambria Math"/>
                  <a:ea typeface="Cambria Math"/>
                  <a:cs typeface="Courier New" panose="02070309020205020404" pitchFamily="49" charset="0"/>
                  <a:sym typeface="Symbol"/>
                </a:endParaRP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de-DE" sz="1800" b="0" i="1" smtClean="0">
                          <a:latin typeface="Cambria Math"/>
                          <a:ea typeface="Cambria Math"/>
                          <a:cs typeface="Courier New" panose="02070309020205020404" pitchFamily="49" charset="0"/>
                          <a:sym typeface="Symbol"/>
                        </a:rPr>
                        <m:t>𝑀</m:t>
                      </m:r>
                      <m:d>
                        <m:dPr>
                          <m:begChr m:val="["/>
                          <m:endChr m:val="]"/>
                          <m:ctrlPr>
                            <a:rPr lang="de-DE" altLang="de-DE" sz="1800" b="0" i="1" smtClean="0">
                              <a:latin typeface="Cambria Math"/>
                              <a:ea typeface="Cambria Math"/>
                              <a:cs typeface="Courier New" panose="02070309020205020404" pitchFamily="49" charset="0"/>
                              <a:sym typeface="Symbol"/>
                            </a:rPr>
                          </m:ctrlPr>
                        </m:dPr>
                        <m:e>
                          <m:r>
                            <a:rPr lang="de-DE" altLang="de-DE" sz="1800" b="0" i="1" smtClean="0">
                              <a:latin typeface="Cambria Math"/>
                              <a:ea typeface="Cambria Math"/>
                              <a:cs typeface="Courier New" panose="02070309020205020404" pitchFamily="49" charset="0"/>
                              <a:sym typeface="Symbol"/>
                            </a:rPr>
                            <m:t>1</m:t>
                          </m:r>
                        </m:e>
                      </m:d>
                      <m:r>
                        <a:rPr lang="de-DE" altLang="de-DE" sz="1800" b="0" i="1" smtClean="0">
                          <a:latin typeface="Cambria Math"/>
                          <a:ea typeface="Cambria Math"/>
                          <a:cs typeface="Courier New" panose="02070309020205020404" pitchFamily="49" charset="0"/>
                          <a:sym typeface="Symbol"/>
                        </a:rPr>
                        <m:t>−</m:t>
                      </m:r>
                      <m:r>
                        <a:rPr lang="de-DE" altLang="de-DE" sz="1800" b="0" i="1" smtClean="0">
                          <a:latin typeface="Cambria Math"/>
                          <a:ea typeface="Cambria Math"/>
                          <a:cs typeface="Courier New" panose="02070309020205020404" pitchFamily="49" charset="0"/>
                          <a:sym typeface="Symbol"/>
                        </a:rPr>
                        <m:t>𝜃</m:t>
                      </m:r>
                      <m:r>
                        <a:rPr lang="de-DE" altLang="de-DE" sz="1800" b="0" i="1" smtClean="0">
                          <a:latin typeface="Cambria Math"/>
                          <a:ea typeface="Cambria Math"/>
                          <a:cs typeface="Courier New" panose="02070309020205020404" pitchFamily="49" charset="0"/>
                          <a:sym typeface="Symbol"/>
                        </a:rPr>
                        <m:t>𝑀</m:t>
                      </m:r>
                      <m:d>
                        <m:dPr>
                          <m:begChr m:val="["/>
                          <m:endChr m:val="]"/>
                          <m:ctrlPr>
                            <a:rPr lang="de-DE" altLang="de-DE" sz="1800" b="0" i="1" smtClean="0">
                              <a:latin typeface="Cambria Math"/>
                              <a:ea typeface="Cambria Math"/>
                              <a:cs typeface="Courier New" panose="02070309020205020404" pitchFamily="49" charset="0"/>
                              <a:sym typeface="Symbol"/>
                            </a:rPr>
                          </m:ctrlPr>
                        </m:dPr>
                        <m:e>
                          <m:r>
                            <a:rPr lang="de-DE" altLang="de-DE" sz="1800" b="0" i="1" smtClean="0">
                              <a:latin typeface="Cambria Math"/>
                              <a:ea typeface="Cambria Math"/>
                              <a:cs typeface="Courier New" panose="02070309020205020404" pitchFamily="49" charset="0"/>
                              <a:sym typeface="Symbol"/>
                            </a:rPr>
                            <m:t>1</m:t>
                          </m:r>
                        </m:e>
                      </m:d>
                      <m:r>
                        <a:rPr lang="de-DE" altLang="de-DE" sz="1800" b="0" i="1" smtClean="0">
                          <a:latin typeface="Cambria Math"/>
                          <a:ea typeface="Cambria Math"/>
                          <a:cs typeface="Courier New" panose="02070309020205020404" pitchFamily="49" charset="0"/>
                          <a:sym typeface="Symbol"/>
                        </a:rPr>
                        <m:t>=</m:t>
                      </m:r>
                      <m:r>
                        <a:rPr lang="de-DE" altLang="de-DE" sz="1800" b="0" i="1" smtClean="0">
                          <a:latin typeface="Cambria Math"/>
                          <a:ea typeface="Cambria Math"/>
                          <a:cs typeface="Courier New" panose="02070309020205020404" pitchFamily="49" charset="0"/>
                          <a:sym typeface="Symbol"/>
                        </a:rPr>
                        <m:t>𝜃</m:t>
                      </m:r>
                      <m:r>
                        <a:rPr lang="de-DE" altLang="de-DE" sz="1800" b="0" i="1" smtClean="0">
                          <a:latin typeface="Cambria Math"/>
                          <a:ea typeface="Cambria Math"/>
                          <a:cs typeface="Courier New" panose="02070309020205020404" pitchFamily="49" charset="0"/>
                          <a:sym typeface="Symbol"/>
                        </a:rPr>
                        <m:t>𝑀</m:t>
                      </m:r>
                      <m:d>
                        <m:dPr>
                          <m:begChr m:val="["/>
                          <m:endChr m:val="]"/>
                          <m:ctrlPr>
                            <a:rPr lang="de-DE" altLang="de-DE" sz="1800" b="0" i="1" smtClean="0">
                              <a:latin typeface="Cambria Math"/>
                              <a:ea typeface="Cambria Math"/>
                              <a:cs typeface="Courier New" panose="02070309020205020404" pitchFamily="49" charset="0"/>
                              <a:sym typeface="Symbol"/>
                            </a:rPr>
                          </m:ctrlPr>
                        </m:dPr>
                        <m:e>
                          <m:r>
                            <a:rPr lang="de-DE" altLang="de-DE" sz="1800" b="0" i="1" smtClean="0">
                              <a:latin typeface="Cambria Math"/>
                              <a:ea typeface="Cambria Math"/>
                              <a:cs typeface="Courier New" panose="02070309020205020404" pitchFamily="49" charset="0"/>
                              <a:sym typeface="Symbol"/>
                            </a:rPr>
                            <m:t>0</m:t>
                          </m:r>
                        </m:e>
                      </m:d>
                      <m:r>
                        <a:rPr lang="de-DE" altLang="de-DE" sz="1800" b="0" i="1" smtClean="0">
                          <a:latin typeface="Cambria Math"/>
                          <a:ea typeface="Cambria Math"/>
                          <a:cs typeface="Courier New" panose="02070309020205020404" pitchFamily="49" charset="0"/>
                          <a:sym typeface="Symbol"/>
                        </a:rPr>
                        <m:t>  </m:t>
                      </m:r>
                    </m:oMath>
                  </m:oMathPara>
                </a14:m>
                <a:endParaRPr lang="de-DE" altLang="de-DE" sz="1800" b="0" i="1" dirty="0" smtClean="0">
                  <a:latin typeface="Cambria Math"/>
                  <a:ea typeface="Cambria Math"/>
                  <a:cs typeface="Courier New" panose="02070309020205020404" pitchFamily="49" charset="0"/>
                  <a:sym typeface="Symbol"/>
                </a:endParaRP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de-DE" sz="1800" b="0" i="1" smtClean="0">
                          <a:latin typeface="Cambria Math"/>
                          <a:ea typeface="Cambria Math"/>
                          <a:cs typeface="Courier New" panose="02070309020205020404" pitchFamily="49" charset="0"/>
                          <a:sym typeface="Symbol"/>
                        </a:rPr>
                        <m:t>𝑀</m:t>
                      </m:r>
                      <m:d>
                        <m:dPr>
                          <m:begChr m:val="["/>
                          <m:endChr m:val="]"/>
                          <m:ctrlPr>
                            <a:rPr lang="de-DE" altLang="de-DE" sz="1800" b="0" i="1" smtClean="0">
                              <a:latin typeface="Cambria Math"/>
                              <a:ea typeface="Cambria Math"/>
                              <a:cs typeface="Courier New" panose="02070309020205020404" pitchFamily="49" charset="0"/>
                              <a:sym typeface="Symbol"/>
                            </a:rPr>
                          </m:ctrlPr>
                        </m:dPr>
                        <m:e>
                          <m:r>
                            <a:rPr lang="de-DE" altLang="de-DE" sz="1800" b="0" i="1" smtClean="0">
                              <a:latin typeface="Cambria Math"/>
                              <a:ea typeface="Cambria Math"/>
                              <a:cs typeface="Courier New" panose="02070309020205020404" pitchFamily="49" charset="0"/>
                              <a:sym typeface="Symbol"/>
                            </a:rPr>
                            <m:t>1</m:t>
                          </m:r>
                        </m:e>
                      </m:d>
                      <m:r>
                        <a:rPr lang="de-DE" altLang="de-DE" sz="1800" b="0" i="1" smtClean="0">
                          <a:latin typeface="Cambria Math"/>
                          <a:ea typeface="Cambria Math"/>
                          <a:cs typeface="Courier New" panose="02070309020205020404" pitchFamily="49" charset="0"/>
                          <a:sym typeface="Symbol"/>
                        </a:rPr>
                        <m:t>=</m:t>
                      </m:r>
                      <m:r>
                        <a:rPr lang="de-DE" altLang="de-DE" sz="1800" b="0" i="1" smtClean="0">
                          <a:latin typeface="Cambria Math"/>
                          <a:ea typeface="Cambria Math"/>
                          <a:cs typeface="Courier New" panose="02070309020205020404" pitchFamily="49" charset="0"/>
                          <a:sym typeface="Symbol"/>
                        </a:rPr>
                        <m:t>𝜃</m:t>
                      </m:r>
                      <m:d>
                        <m:dPr>
                          <m:ctrlPr>
                            <a:rPr lang="de-DE" altLang="de-DE" sz="1800" b="0" i="1" smtClean="0">
                              <a:latin typeface="Cambria Math"/>
                              <a:ea typeface="Cambria Math"/>
                              <a:cs typeface="Courier New" panose="02070309020205020404" pitchFamily="49" charset="0"/>
                              <a:sym typeface="Symbol"/>
                            </a:rPr>
                          </m:ctrlPr>
                        </m:dPr>
                        <m:e>
                          <m:r>
                            <a:rPr lang="de-DE" altLang="de-DE" sz="1800" b="0" i="1" smtClean="0">
                              <a:latin typeface="Cambria Math"/>
                              <a:ea typeface="Cambria Math"/>
                              <a:cs typeface="Courier New" panose="02070309020205020404" pitchFamily="49" charset="0"/>
                              <a:sym typeface="Symbol"/>
                            </a:rPr>
                            <m:t>𝑀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de-DE" altLang="de-DE" sz="1800" b="0" i="1" smtClean="0">
                                  <a:latin typeface="Cambria Math"/>
                                  <a:ea typeface="Cambria Math"/>
                                  <a:cs typeface="Courier New" panose="02070309020205020404" pitchFamily="49" charset="0"/>
                                  <a:sym typeface="Symbol"/>
                                </a:rPr>
                              </m:ctrlPr>
                            </m:dPr>
                            <m:e>
                              <m:r>
                                <a:rPr lang="de-DE" altLang="de-DE" sz="1800" b="0" i="1" smtClean="0">
                                  <a:latin typeface="Cambria Math"/>
                                  <a:ea typeface="Cambria Math"/>
                                  <a:cs typeface="Courier New" panose="02070309020205020404" pitchFamily="49" charset="0"/>
                                  <a:sym typeface="Symbol"/>
                                </a:rPr>
                                <m:t>0</m:t>
                              </m:r>
                            </m:e>
                          </m:d>
                          <m:r>
                            <a:rPr lang="de-DE" altLang="de-DE" sz="1800" b="0" i="1" smtClean="0">
                              <a:latin typeface="Cambria Math"/>
                              <a:ea typeface="Cambria Math"/>
                              <a:cs typeface="Courier New" panose="02070309020205020404" pitchFamily="49" charset="0"/>
                              <a:sym typeface="Symbol"/>
                            </a:rPr>
                            <m:t>+</m:t>
                          </m:r>
                          <m:r>
                            <a:rPr lang="de-DE" altLang="de-DE" sz="1800" b="0" i="1" smtClean="0">
                              <a:latin typeface="Cambria Math"/>
                              <a:ea typeface="Cambria Math"/>
                              <a:cs typeface="Courier New" panose="02070309020205020404" pitchFamily="49" charset="0"/>
                              <a:sym typeface="Symbol"/>
                            </a:rPr>
                            <m:t>𝑀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de-DE" altLang="de-DE" sz="1800" b="0" i="1" smtClean="0">
                                  <a:latin typeface="Cambria Math"/>
                                  <a:ea typeface="Cambria Math"/>
                                  <a:cs typeface="Courier New" panose="02070309020205020404" pitchFamily="49" charset="0"/>
                                  <a:sym typeface="Symbol"/>
                                </a:rPr>
                              </m:ctrlPr>
                            </m:dPr>
                            <m:e>
                              <m:r>
                                <a:rPr lang="de-DE" altLang="de-DE" sz="1800" b="0" i="1" smtClean="0">
                                  <a:latin typeface="Cambria Math"/>
                                  <a:ea typeface="Cambria Math"/>
                                  <a:cs typeface="Courier New" panose="02070309020205020404" pitchFamily="49" charset="0"/>
                                  <a:sym typeface="Symbol"/>
                                </a:rPr>
                                <m:t>1</m:t>
                              </m:r>
                            </m:e>
                          </m:d>
                        </m:e>
                      </m:d>
                      <m:r>
                        <a:rPr lang="de-DE" altLang="de-DE" sz="1800" b="0" i="1" smtClean="0">
                          <a:latin typeface="Cambria Math"/>
                          <a:ea typeface="Cambria Math"/>
                          <a:cs typeface="Courier New" panose="02070309020205020404" pitchFamily="49" charset="0"/>
                          <a:sym typeface="Symbol"/>
                        </a:rPr>
                        <m:t> </m:t>
                      </m:r>
                    </m:oMath>
                  </m:oMathPara>
                </a14:m>
                <a:endParaRPr lang="de-DE" altLang="de-DE" sz="1800" b="0" i="1" dirty="0" smtClean="0">
                  <a:latin typeface="Cambria Math"/>
                  <a:ea typeface="Cambria Math"/>
                  <a:cs typeface="Courier New" panose="02070309020205020404" pitchFamily="49" charset="0"/>
                  <a:sym typeface="Symbol"/>
                </a:endParaRP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de-DE" altLang="de-DE" sz="1800" b="0" i="1" smtClean="0">
                              <a:latin typeface="Cambria Math"/>
                              <a:ea typeface="Cambria Math"/>
                              <a:cs typeface="Courier New" panose="02070309020205020404" pitchFamily="49" charset="0"/>
                              <a:sym typeface="Symbol"/>
                            </a:rPr>
                          </m:ctrlPr>
                        </m:accPr>
                        <m:e>
                          <m:r>
                            <a:rPr lang="de-DE" altLang="de-DE" sz="1800" b="0" i="1" smtClean="0">
                              <a:latin typeface="Cambria Math"/>
                              <a:ea typeface="Cambria Math"/>
                              <a:cs typeface="Courier New" panose="02070309020205020404" pitchFamily="49" charset="0"/>
                              <a:sym typeface="Symbol"/>
                            </a:rPr>
                            <m:t>𝜃</m:t>
                          </m:r>
                        </m:e>
                      </m:acc>
                      <m:r>
                        <a:rPr lang="de-DE" altLang="de-DE" sz="1800" b="0" i="1" smtClean="0">
                          <a:latin typeface="Cambria Math"/>
                          <a:ea typeface="Cambria Math"/>
                          <a:cs typeface="Courier New" panose="02070309020205020404" pitchFamily="49" charset="0"/>
                          <a:sym typeface="Symbol"/>
                        </a:rPr>
                        <m:t>=</m:t>
                      </m:r>
                      <m:f>
                        <m:fPr>
                          <m:ctrlPr>
                            <a:rPr lang="de-DE" altLang="de-DE" sz="1800" b="0" i="1" smtClean="0">
                              <a:latin typeface="Cambria Math"/>
                              <a:ea typeface="Cambria Math"/>
                              <a:cs typeface="Courier New" panose="02070309020205020404" pitchFamily="49" charset="0"/>
                              <a:sym typeface="Symbol"/>
                            </a:rPr>
                          </m:ctrlPr>
                        </m:fPr>
                        <m:num>
                          <m:r>
                            <a:rPr lang="de-DE" altLang="de-DE" sz="1800" b="0" i="1" smtClean="0">
                              <a:latin typeface="Cambria Math"/>
                              <a:ea typeface="Cambria Math"/>
                              <a:cs typeface="Courier New" panose="02070309020205020404" pitchFamily="49" charset="0"/>
                              <a:sym typeface="Symbol"/>
                            </a:rPr>
                            <m:t>𝑀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de-DE" altLang="de-DE" sz="1800" b="0" i="1" smtClean="0">
                                  <a:latin typeface="Cambria Math"/>
                                  <a:ea typeface="Cambria Math"/>
                                  <a:cs typeface="Courier New" panose="02070309020205020404" pitchFamily="49" charset="0"/>
                                  <a:sym typeface="Symbol"/>
                                </a:rPr>
                              </m:ctrlPr>
                            </m:dPr>
                            <m:e>
                              <m:r>
                                <a:rPr lang="de-DE" altLang="de-DE" sz="1800" b="0" i="1" smtClean="0">
                                  <a:latin typeface="Cambria Math"/>
                                  <a:ea typeface="Cambria Math"/>
                                  <a:cs typeface="Courier New" panose="02070309020205020404" pitchFamily="49" charset="0"/>
                                  <a:sym typeface="Symbol"/>
                                </a:rPr>
                                <m:t>1</m:t>
                              </m:r>
                            </m:e>
                          </m:d>
                        </m:num>
                        <m:den>
                          <m:r>
                            <a:rPr lang="de-DE" altLang="de-DE" sz="1800" b="0" i="1" smtClean="0">
                              <a:latin typeface="Cambria Math"/>
                              <a:ea typeface="Cambria Math"/>
                              <a:cs typeface="Courier New" panose="02070309020205020404" pitchFamily="49" charset="0"/>
                              <a:sym typeface="Symbol"/>
                            </a:rPr>
                            <m:t>𝑀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de-DE" altLang="de-DE" sz="1800" b="0" i="1" smtClean="0">
                                  <a:latin typeface="Cambria Math"/>
                                  <a:ea typeface="Cambria Math"/>
                                  <a:cs typeface="Courier New" panose="02070309020205020404" pitchFamily="49" charset="0"/>
                                  <a:sym typeface="Symbol"/>
                                </a:rPr>
                              </m:ctrlPr>
                            </m:dPr>
                            <m:e>
                              <m:r>
                                <a:rPr lang="de-DE" altLang="de-DE" sz="1800" b="0" i="1" smtClean="0">
                                  <a:latin typeface="Cambria Math"/>
                                  <a:ea typeface="Cambria Math"/>
                                  <a:cs typeface="Courier New" panose="02070309020205020404" pitchFamily="49" charset="0"/>
                                  <a:sym typeface="Symbol"/>
                                </a:rPr>
                                <m:t>1</m:t>
                              </m:r>
                            </m:e>
                          </m:d>
                          <m:r>
                            <a:rPr lang="de-DE" altLang="de-DE" sz="1800" b="0" i="1" smtClean="0">
                              <a:latin typeface="Cambria Math"/>
                              <a:ea typeface="Cambria Math"/>
                              <a:cs typeface="Courier New" panose="02070309020205020404" pitchFamily="49" charset="0"/>
                              <a:sym typeface="Symbol"/>
                            </a:rPr>
                            <m:t>+</m:t>
                          </m:r>
                          <m:r>
                            <a:rPr lang="de-DE" altLang="de-DE" sz="1800" b="0" i="1" smtClean="0">
                              <a:latin typeface="Cambria Math"/>
                              <a:ea typeface="Cambria Math"/>
                              <a:cs typeface="Courier New" panose="02070309020205020404" pitchFamily="49" charset="0"/>
                              <a:sym typeface="Symbol"/>
                            </a:rPr>
                            <m:t>𝑀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de-DE" altLang="de-DE" sz="1800" b="0" i="1" smtClean="0">
                                  <a:latin typeface="Cambria Math"/>
                                  <a:ea typeface="Cambria Math"/>
                                  <a:cs typeface="Courier New" panose="02070309020205020404" pitchFamily="49" charset="0"/>
                                  <a:sym typeface="Symbol"/>
                                </a:rPr>
                              </m:ctrlPr>
                            </m:dPr>
                            <m:e>
                              <m:r>
                                <a:rPr lang="de-DE" altLang="de-DE" sz="1800" b="0" i="1" smtClean="0">
                                  <a:latin typeface="Cambria Math"/>
                                  <a:ea typeface="Cambria Math"/>
                                  <a:cs typeface="Courier New" panose="02070309020205020404" pitchFamily="49" charset="0"/>
                                  <a:sym typeface="Symbol"/>
                                </a:rPr>
                                <m:t>0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de-DE" altLang="de-DE" sz="1800" b="0" dirty="0" smtClean="0">
                  <a:ea typeface="Cambria Math"/>
                  <a:cs typeface="Courier New" panose="02070309020205020404" pitchFamily="49" charset="0"/>
                  <a:sym typeface="Symbol"/>
                </a:endParaRP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endParaRPr lang="de-DE" altLang="de-DE" sz="1800" b="0" dirty="0" smtClean="0">
                  <a:ea typeface="Cambria Math"/>
                  <a:cs typeface="Courier New" panose="02070309020205020404" pitchFamily="49" charset="0"/>
                  <a:sym typeface="Symbol"/>
                </a:endParaRPr>
              </a:p>
            </p:txBody>
          </p:sp>
        </mc:Choice>
        <mc:Fallback xmlns="">
          <p:sp>
            <p:nvSpPr>
              <p:cNvPr id="15364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850" y="658813"/>
                <a:ext cx="8568630" cy="5087418"/>
              </a:xfrm>
              <a:prstGeom prst="rect">
                <a:avLst/>
              </a:prstGeom>
              <a:blipFill rotWithShape="1">
                <a:blip r:embed="rId2"/>
                <a:stretch>
                  <a:fillRect l="-56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365" name="Foliennummernplatzhalt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000" smtClean="0"/>
          </a:p>
          <a:p>
            <a:pPr eaLnBrk="1" hangingPunct="1">
              <a:spcBef>
                <a:spcPct val="0"/>
              </a:spcBef>
              <a:buFontTx/>
              <a:buNone/>
            </a:pPr>
            <a:fld id="{EEB7C0C7-0BC8-439A-A025-5C7AB155327E}" type="slidenum">
              <a:rPr lang="de-DE" altLang="de-DE" sz="1000" smtClean="0"/>
              <a:pPr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de-DE" altLang="de-DE" sz="1000" smtClean="0"/>
          </a:p>
        </p:txBody>
      </p:sp>
      <p:sp>
        <p:nvSpPr>
          <p:cNvPr id="15366" name="Datumsplatzhalter 6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000" dirty="0" smtClean="0"/>
              <a:t>SS 2014 - </a:t>
            </a:r>
            <a:r>
              <a:rPr lang="de-DE" altLang="de-DE" sz="1000" dirty="0" err="1" smtClean="0"/>
              <a:t>lecture</a:t>
            </a:r>
            <a:r>
              <a:rPr lang="de-DE" altLang="de-DE" sz="1000" dirty="0" smtClean="0"/>
              <a:t> 9</a:t>
            </a:r>
          </a:p>
        </p:txBody>
      </p:sp>
      <p:sp>
        <p:nvSpPr>
          <p:cNvPr id="15367" name="Fußzeilenplatzhalter 7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000" smtClean="0"/>
              <a:t>Mathematics of Biological Networks</a:t>
            </a:r>
          </a:p>
        </p:txBody>
      </p:sp>
    </p:spTree>
    <p:extLst>
      <p:ext uri="{BB962C8B-B14F-4D97-AF65-F5344CB8AC3E}">
        <p14:creationId xmlns:p14="http://schemas.microsoft.com/office/powerpoint/2010/main" val="33870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5" y="188913"/>
            <a:ext cx="8928992" cy="360362"/>
          </a:xfrm>
        </p:spPr>
        <p:txBody>
          <a:bodyPr/>
          <a:lstStyle/>
          <a:p>
            <a:pPr eaLnBrk="1" hangingPunct="1"/>
            <a:r>
              <a:rPr lang="de-DE" altLang="de-DE" dirty="0" smtClean="0">
                <a:ea typeface="ＭＳ Ｐゴシック" pitchFamily="34" charset="-128"/>
              </a:rPr>
              <a:t>The ML </a:t>
            </a:r>
            <a:r>
              <a:rPr lang="de-DE" altLang="de-DE" dirty="0" err="1" smtClean="0">
                <a:ea typeface="ＭＳ Ｐゴシック" pitchFamily="34" charset="-128"/>
              </a:rPr>
              <a:t>principle</a:t>
            </a:r>
            <a:endParaRPr lang="en-GB" altLang="de-DE" dirty="0" smtClean="0">
              <a:ea typeface="ＭＳ Ｐゴシック" pitchFamily="34" charset="-128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610600" cy="762000"/>
          </a:xfrm>
        </p:spPr>
        <p:txBody>
          <a:bodyPr/>
          <a:lstStyle/>
          <a:p>
            <a:pPr marL="0" indent="0" eaLnBrk="1" hangingPunct="1">
              <a:lnSpc>
                <a:spcPct val="120000"/>
              </a:lnSpc>
              <a:buFontTx/>
              <a:buNone/>
            </a:pPr>
            <a:r>
              <a:rPr lang="de-DE" altLang="de-DE" sz="1800" smtClean="0">
                <a:ea typeface="ＭＳ Ｐゴシック" pitchFamily="34" charset="-128"/>
                <a:sym typeface="Symbol" pitchFamily="18" charset="2"/>
              </a:rPr>
              <a:t> 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323850" y="658813"/>
            <a:ext cx="8568630" cy="4745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We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now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consider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how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to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apply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the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ML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principle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to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Bayesian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networks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.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None/>
            </a:pPr>
            <a:endParaRPr lang="de-DE" altLang="de-DE" sz="1800" b="0" dirty="0">
              <a:ea typeface="Cambria Math"/>
              <a:cs typeface="Courier New" panose="02070309020205020404" pitchFamily="49" charset="0"/>
              <a:sym typeface="Symbol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Assume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that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we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observe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several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IID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samples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of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a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set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of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random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variables X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from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an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unknown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distribution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P*(X).</a:t>
            </a:r>
            <a:endParaRPr lang="de-DE" altLang="de-DE" sz="1800" b="0" dirty="0" smtClean="0">
              <a:ea typeface="Cambria Math"/>
              <a:cs typeface="Courier New" panose="02070309020205020404" pitchFamily="49" charset="0"/>
              <a:sym typeface="Symbol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None/>
            </a:pPr>
            <a:endParaRPr lang="de-DE" altLang="de-DE" sz="1800" b="0" dirty="0" smtClean="0">
              <a:ea typeface="Cambria Math"/>
              <a:cs typeface="Courier New" panose="02070309020205020404" pitchFamily="49" charset="0"/>
              <a:sym typeface="Symbol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We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assume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that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we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know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in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advance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the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sample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space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we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are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dealing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cs typeface="Courier New" panose="02070309020205020404" pitchFamily="49" charset="0"/>
                <a:sym typeface="Symbol"/>
              </a:rPr>
              <a:t>with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de-DE" altLang="de-DE" sz="1800" b="0" dirty="0" smtClean="0">
                <a:ea typeface="Cambria Math"/>
                <a:cs typeface="Courier New" panose="02070309020205020404" pitchFamily="49" charset="0"/>
                <a:sym typeface="Symbol"/>
              </a:rPr>
              <a:t>(i.e. </a:t>
            </a:r>
            <a:r>
              <a:rPr lang="de-DE" altLang="de-DE" sz="1800" b="0" dirty="0" err="1" smtClean="0">
                <a:ea typeface="Cambria Math"/>
                <a:cs typeface="Courier New" panose="02070309020205020404" pitchFamily="49" charset="0"/>
                <a:sym typeface="Symbol"/>
              </a:rPr>
              <a:t>which</a:t>
            </a:r>
            <a:r>
              <a:rPr lang="de-DE" altLang="de-DE" sz="1800" b="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b="0" dirty="0" err="1" smtClean="0">
                <a:ea typeface="Cambria Math"/>
                <a:cs typeface="Courier New" panose="02070309020205020404" pitchFamily="49" charset="0"/>
                <a:sym typeface="Symbol"/>
              </a:rPr>
              <a:t>random</a:t>
            </a:r>
            <a:r>
              <a:rPr lang="de-DE" altLang="de-DE" sz="1800" b="0" dirty="0" smtClean="0">
                <a:ea typeface="Cambria Math"/>
                <a:cs typeface="Courier New" panose="02070309020205020404" pitchFamily="49" charset="0"/>
                <a:sym typeface="Symbol"/>
              </a:rPr>
              <a:t> variables </a:t>
            </a:r>
            <a:r>
              <a:rPr lang="de-DE" altLang="de-DE" sz="1800" b="0" dirty="0" err="1" smtClean="0">
                <a:ea typeface="Cambria Math"/>
                <a:cs typeface="Courier New" panose="02070309020205020404" pitchFamily="49" charset="0"/>
                <a:sym typeface="Symbol"/>
              </a:rPr>
              <a:t>and</a:t>
            </a:r>
            <a:r>
              <a:rPr lang="de-DE" altLang="de-DE" sz="1800" b="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b="0" dirty="0" err="1" smtClean="0">
                <a:ea typeface="Cambria Math"/>
                <a:cs typeface="Courier New" panose="02070309020205020404" pitchFamily="49" charset="0"/>
                <a:sym typeface="Symbol"/>
              </a:rPr>
              <a:t>what</a:t>
            </a:r>
            <a:r>
              <a:rPr lang="de-DE" altLang="de-DE" sz="1800" b="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b="0" dirty="0" err="1" smtClean="0">
                <a:ea typeface="Cambria Math"/>
                <a:cs typeface="Courier New" panose="02070309020205020404" pitchFamily="49" charset="0"/>
                <a:sym typeface="Symbol"/>
              </a:rPr>
              <a:t>values</a:t>
            </a:r>
            <a:r>
              <a:rPr lang="de-DE" altLang="de-DE" sz="1800" b="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b="0" dirty="0" err="1" smtClean="0">
                <a:ea typeface="Cambria Math"/>
                <a:cs typeface="Courier New" panose="02070309020205020404" pitchFamily="49" charset="0"/>
                <a:sym typeface="Symbol"/>
              </a:rPr>
              <a:t>they</a:t>
            </a:r>
            <a:r>
              <a:rPr lang="de-DE" altLang="de-DE" sz="1800" b="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b="0" dirty="0" err="1" smtClean="0">
                <a:ea typeface="Cambria Math"/>
                <a:cs typeface="Courier New" panose="02070309020205020404" pitchFamily="49" charset="0"/>
                <a:sym typeface="Symbol"/>
              </a:rPr>
              <a:t>can</a:t>
            </a:r>
            <a:r>
              <a:rPr lang="de-DE" altLang="de-DE" sz="1800" b="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b="0" dirty="0" err="1" smtClean="0">
                <a:ea typeface="Cambria Math"/>
                <a:cs typeface="Courier New" panose="02070309020205020404" pitchFamily="49" charset="0"/>
                <a:sym typeface="Symbol"/>
              </a:rPr>
              <a:t>take</a:t>
            </a:r>
            <a:r>
              <a:rPr lang="de-DE" altLang="de-DE" sz="1800" b="0" dirty="0" smtClean="0">
                <a:ea typeface="Cambria Math"/>
                <a:cs typeface="Courier New" panose="02070309020205020404" pitchFamily="49" charset="0"/>
                <a:sym typeface="Symbol"/>
              </a:rPr>
              <a:t>).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None/>
            </a:pPr>
            <a:endParaRPr lang="de-DE" altLang="de-DE" sz="1800" dirty="0">
              <a:ea typeface="Cambria Math"/>
              <a:cs typeface="Courier New" panose="02070309020205020404" pitchFamily="49" charset="0"/>
              <a:sym typeface="Symbol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de-DE" altLang="de-DE" sz="1800" b="0" dirty="0" err="1" smtClean="0">
                <a:ea typeface="Cambria Math"/>
                <a:cs typeface="Courier New" panose="02070309020205020404" pitchFamily="49" charset="0"/>
                <a:sym typeface="Symbol"/>
              </a:rPr>
              <a:t>However</a:t>
            </a:r>
            <a:r>
              <a:rPr lang="de-DE" altLang="de-DE" sz="1800" b="0" dirty="0" smtClean="0">
                <a:ea typeface="Cambria Math"/>
                <a:cs typeface="Courier New" panose="02070309020205020404" pitchFamily="49" charset="0"/>
                <a:sym typeface="Symbol"/>
              </a:rPr>
              <a:t>, </a:t>
            </a:r>
            <a:r>
              <a:rPr lang="de-DE" altLang="de-DE" sz="1800" b="0" dirty="0" err="1" smtClean="0">
                <a:ea typeface="Cambria Math"/>
                <a:cs typeface="Courier New" panose="02070309020205020404" pitchFamily="49" charset="0"/>
                <a:sym typeface="Symbol"/>
              </a:rPr>
              <a:t>we</a:t>
            </a:r>
            <a:r>
              <a:rPr lang="de-DE" altLang="de-DE" sz="1800" b="0" dirty="0" smtClean="0">
                <a:ea typeface="Cambria Math"/>
                <a:cs typeface="Courier New" panose="02070309020205020404" pitchFamily="49" charset="0"/>
                <a:sym typeface="Symbol"/>
              </a:rPr>
              <a:t> do not </a:t>
            </a:r>
            <a:r>
              <a:rPr lang="de-DE" altLang="de-DE" sz="1800" b="0" dirty="0" err="1" smtClean="0">
                <a:ea typeface="Cambria Math"/>
                <a:cs typeface="Courier New" panose="02070309020205020404" pitchFamily="49" charset="0"/>
                <a:sym typeface="Symbol"/>
              </a:rPr>
              <a:t>make</a:t>
            </a:r>
            <a:r>
              <a:rPr lang="de-DE" altLang="de-DE" sz="1800" b="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b="0" dirty="0" err="1" smtClean="0">
                <a:ea typeface="Cambria Math"/>
                <a:cs typeface="Courier New" panose="02070309020205020404" pitchFamily="49" charset="0"/>
                <a:sym typeface="Symbol"/>
              </a:rPr>
              <a:t>any</a:t>
            </a:r>
            <a:r>
              <a:rPr lang="de-DE" altLang="de-DE" sz="1800" b="0" dirty="0" smtClean="0">
                <a:ea typeface="Cambria Math"/>
                <a:cs typeface="Courier New" panose="02070309020205020404" pitchFamily="49" charset="0"/>
                <a:sym typeface="Symbol"/>
              </a:rPr>
              <a:t> additional </a:t>
            </a:r>
            <a:r>
              <a:rPr lang="de-DE" altLang="de-DE" sz="1800" b="0" dirty="0" err="1" smtClean="0">
                <a:ea typeface="Cambria Math"/>
                <a:cs typeface="Courier New" panose="02070309020205020404" pitchFamily="49" charset="0"/>
                <a:sym typeface="Symbol"/>
              </a:rPr>
              <a:t>assumptions</a:t>
            </a:r>
            <a:r>
              <a:rPr lang="de-DE" altLang="de-DE" sz="1800" b="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b="0" dirty="0" err="1" smtClean="0">
                <a:ea typeface="Cambria Math"/>
                <a:cs typeface="Courier New" panose="02070309020205020404" pitchFamily="49" charset="0"/>
                <a:sym typeface="Symbol"/>
              </a:rPr>
              <a:t>about</a:t>
            </a:r>
            <a:r>
              <a:rPr lang="de-DE" altLang="de-DE" sz="1800" b="0" dirty="0" smtClean="0">
                <a:ea typeface="Cambria Math"/>
                <a:cs typeface="Courier New" panose="02070309020205020404" pitchFamily="49" charset="0"/>
                <a:sym typeface="Symbol"/>
              </a:rPr>
              <a:t> P*.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None/>
            </a:pPr>
            <a:endParaRPr lang="de-DE" altLang="de-DE" sz="1800" dirty="0">
              <a:ea typeface="Cambria Math"/>
              <a:cs typeface="Courier New" panose="02070309020205020404" pitchFamily="49" charset="0"/>
              <a:sym typeface="Symbol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de-DE" altLang="de-DE" sz="1800" b="0" dirty="0" err="1" smtClean="0">
                <a:ea typeface="Cambria Math"/>
                <a:cs typeface="Courier New" panose="02070309020205020404" pitchFamily="49" charset="0"/>
                <a:sym typeface="Symbol"/>
              </a:rPr>
              <a:t>We</a:t>
            </a:r>
            <a:r>
              <a:rPr lang="de-DE" altLang="de-DE" sz="1800" b="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b="0" dirty="0" err="1" smtClean="0">
                <a:ea typeface="Cambria Math"/>
                <a:cs typeface="Courier New" panose="02070309020205020404" pitchFamily="49" charset="0"/>
                <a:sym typeface="Symbol"/>
              </a:rPr>
              <a:t>denote</a:t>
            </a:r>
            <a:r>
              <a:rPr lang="de-DE" altLang="de-DE" sz="1800" b="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b="0" dirty="0" err="1" smtClean="0">
                <a:ea typeface="Cambria Math"/>
                <a:cs typeface="Courier New" panose="02070309020205020404" pitchFamily="49" charset="0"/>
                <a:sym typeface="Symbol"/>
              </a:rPr>
              <a:t>the</a:t>
            </a:r>
            <a:r>
              <a:rPr lang="de-DE" altLang="de-DE" sz="1800" b="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b="0" dirty="0" err="1" smtClean="0">
                <a:ea typeface="Cambria Math"/>
                <a:cs typeface="Courier New" panose="02070309020205020404" pitchFamily="49" charset="0"/>
                <a:sym typeface="Symbol"/>
              </a:rPr>
              <a:t>training</a:t>
            </a:r>
            <a:r>
              <a:rPr lang="de-DE" altLang="de-DE" sz="1800" b="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b="0" dirty="0" err="1" smtClean="0">
                <a:ea typeface="Cambria Math"/>
                <a:cs typeface="Courier New" panose="02070309020205020404" pitchFamily="49" charset="0"/>
                <a:sym typeface="Symbol"/>
              </a:rPr>
              <a:t>set</a:t>
            </a:r>
            <a:r>
              <a:rPr lang="de-DE" altLang="de-DE" sz="1800" b="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b="0" dirty="0" err="1" smtClean="0">
                <a:ea typeface="Cambria Math"/>
                <a:cs typeface="Courier New" panose="02070309020205020404" pitchFamily="49" charset="0"/>
                <a:sym typeface="Symbol"/>
              </a:rPr>
              <a:t>of</a:t>
            </a:r>
            <a:r>
              <a:rPr lang="de-DE" altLang="de-DE" sz="1800" b="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b="0" dirty="0" err="1" smtClean="0">
                <a:ea typeface="Cambria Math"/>
                <a:cs typeface="Courier New" panose="02070309020205020404" pitchFamily="49" charset="0"/>
                <a:sym typeface="Symbol"/>
              </a:rPr>
              <a:t>samples</a:t>
            </a:r>
            <a:r>
              <a:rPr lang="de-DE" altLang="de-DE" sz="1800" b="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b="0" dirty="0" err="1" smtClean="0">
                <a:ea typeface="Cambria Math"/>
                <a:cs typeface="Courier New" panose="02070309020205020404" pitchFamily="49" charset="0"/>
                <a:sym typeface="Symbol"/>
              </a:rPr>
              <a:t>as</a:t>
            </a:r>
            <a:r>
              <a:rPr lang="de-DE" altLang="de-DE" sz="1800" b="0" dirty="0" smtClean="0">
                <a:ea typeface="Cambria Math"/>
                <a:cs typeface="Courier New" panose="02070309020205020404" pitchFamily="49" charset="0"/>
                <a:sym typeface="Symbol"/>
              </a:rPr>
              <a:t> D </a:t>
            </a:r>
            <a:r>
              <a:rPr lang="de-DE" altLang="de-DE" sz="1800" b="0" dirty="0" err="1" smtClean="0">
                <a:ea typeface="Cambria Math"/>
                <a:cs typeface="Courier New" panose="02070309020205020404" pitchFamily="49" charset="0"/>
                <a:sym typeface="Symbol"/>
              </a:rPr>
              <a:t>and</a:t>
            </a:r>
            <a:r>
              <a:rPr lang="de-DE" altLang="de-DE" sz="1800" b="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b="0" dirty="0" err="1" smtClean="0">
                <a:ea typeface="Cambria Math"/>
                <a:cs typeface="Courier New" panose="02070309020205020404" pitchFamily="49" charset="0"/>
                <a:sym typeface="Symbol"/>
              </a:rPr>
              <a:t>assume</a:t>
            </a:r>
            <a:r>
              <a:rPr lang="de-DE" altLang="de-DE" sz="1800" b="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de-DE" altLang="de-DE" sz="1800" b="0" dirty="0" err="1" smtClean="0">
                <a:ea typeface="Cambria Math"/>
                <a:cs typeface="Courier New" panose="02070309020205020404" pitchFamily="49" charset="0"/>
                <a:sym typeface="Symbol"/>
              </a:rPr>
              <a:t>that</a:t>
            </a:r>
            <a:r>
              <a:rPr lang="de-DE" altLang="de-DE" sz="1800" b="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b="0" dirty="0" err="1" smtClean="0">
                <a:ea typeface="Cambria Math"/>
                <a:cs typeface="Courier New" panose="02070309020205020404" pitchFamily="49" charset="0"/>
                <a:sym typeface="Symbol"/>
              </a:rPr>
              <a:t>it</a:t>
            </a:r>
            <a:r>
              <a:rPr lang="de-DE" altLang="de-DE" sz="1800" b="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b="0" dirty="0" err="1" smtClean="0">
                <a:ea typeface="Cambria Math"/>
                <a:cs typeface="Courier New" panose="02070309020205020404" pitchFamily="49" charset="0"/>
                <a:sym typeface="Symbol"/>
              </a:rPr>
              <a:t>consists</a:t>
            </a:r>
            <a:r>
              <a:rPr lang="de-DE" altLang="de-DE" sz="1800" b="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b="0" dirty="0" err="1" smtClean="0">
                <a:ea typeface="Cambria Math"/>
                <a:cs typeface="Courier New" panose="02070309020205020404" pitchFamily="49" charset="0"/>
                <a:sym typeface="Symbol"/>
              </a:rPr>
              <a:t>of</a:t>
            </a:r>
            <a:r>
              <a:rPr lang="de-DE" altLang="de-DE" sz="1800" b="0" dirty="0" smtClean="0">
                <a:ea typeface="Cambria Math"/>
                <a:cs typeface="Courier New" panose="02070309020205020404" pitchFamily="49" charset="0"/>
                <a:sym typeface="Symbol"/>
              </a:rPr>
              <a:t> M </a:t>
            </a:r>
            <a:r>
              <a:rPr lang="de-DE" altLang="de-DE" sz="1800" b="0" dirty="0" err="1" smtClean="0">
                <a:ea typeface="Cambria Math"/>
                <a:cs typeface="Courier New" panose="02070309020205020404" pitchFamily="49" charset="0"/>
                <a:sym typeface="Symbol"/>
              </a:rPr>
              <a:t>instances</a:t>
            </a:r>
            <a:r>
              <a:rPr lang="de-DE" altLang="de-DE" sz="1800" b="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b="0" dirty="0" err="1" smtClean="0">
                <a:ea typeface="Cambria Math"/>
                <a:cs typeface="Courier New" panose="02070309020205020404" pitchFamily="49" charset="0"/>
                <a:sym typeface="Symbol"/>
              </a:rPr>
              <a:t>of</a:t>
            </a:r>
            <a:r>
              <a:rPr lang="de-DE" altLang="de-DE" sz="1800" b="0" dirty="0" smtClean="0">
                <a:ea typeface="Cambria Math"/>
                <a:cs typeface="Courier New" panose="02070309020205020404" pitchFamily="49" charset="0"/>
                <a:sym typeface="Symbol"/>
              </a:rPr>
              <a:t> X: [1] … [M].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None/>
            </a:pPr>
            <a:endParaRPr lang="de-DE" altLang="de-DE" sz="1800" dirty="0">
              <a:ea typeface="Cambria Math"/>
              <a:cs typeface="Courier New" panose="02070309020205020404" pitchFamily="49" charset="0"/>
              <a:sym typeface="Symbol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de-DE" altLang="de-DE" sz="1800" b="0" dirty="0" err="1" smtClean="0">
                <a:ea typeface="Cambria Math"/>
                <a:cs typeface="Courier New" panose="02070309020205020404" pitchFamily="49" charset="0"/>
                <a:sym typeface="Symbol"/>
              </a:rPr>
              <a:t>Now</a:t>
            </a:r>
            <a:r>
              <a:rPr lang="de-DE" altLang="de-DE" sz="1800" b="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b="0" dirty="0" err="1" smtClean="0">
                <a:ea typeface="Cambria Math"/>
                <a:cs typeface="Courier New" panose="02070309020205020404" pitchFamily="49" charset="0"/>
                <a:sym typeface="Symbol"/>
              </a:rPr>
              <a:t>we</a:t>
            </a:r>
            <a:r>
              <a:rPr lang="de-DE" altLang="de-DE" sz="1800" b="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b="0" dirty="0" err="1" smtClean="0">
                <a:ea typeface="Cambria Math"/>
                <a:cs typeface="Courier New" panose="02070309020205020404" pitchFamily="49" charset="0"/>
                <a:sym typeface="Symbol"/>
              </a:rPr>
              <a:t>need</a:t>
            </a:r>
            <a:r>
              <a:rPr lang="de-DE" altLang="de-DE" sz="1800" b="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b="0" dirty="0" err="1" smtClean="0">
                <a:ea typeface="Cambria Math"/>
                <a:cs typeface="Courier New" panose="02070309020205020404" pitchFamily="49" charset="0"/>
                <a:sym typeface="Symbol"/>
              </a:rPr>
              <a:t>to</a:t>
            </a:r>
            <a:r>
              <a:rPr lang="de-DE" altLang="de-DE" sz="1800" b="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b="0" dirty="0" err="1" smtClean="0">
                <a:ea typeface="Cambria Math"/>
                <a:cs typeface="Courier New" panose="02070309020205020404" pitchFamily="49" charset="0"/>
                <a:sym typeface="Symbol"/>
              </a:rPr>
              <a:t>consider</a:t>
            </a:r>
            <a:r>
              <a:rPr lang="de-DE" altLang="de-DE" sz="1800" b="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b="0" dirty="0" err="1" smtClean="0">
                <a:ea typeface="Cambria Math"/>
                <a:cs typeface="Courier New" panose="02070309020205020404" pitchFamily="49" charset="0"/>
                <a:sym typeface="Symbol"/>
              </a:rPr>
              <a:t>what</a:t>
            </a:r>
            <a:r>
              <a:rPr lang="de-DE" altLang="de-DE" sz="1800" b="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b="0" dirty="0" err="1" smtClean="0">
                <a:ea typeface="Cambria Math"/>
                <a:cs typeface="Courier New" panose="02070309020205020404" pitchFamily="49" charset="0"/>
                <a:sym typeface="Symbol"/>
              </a:rPr>
              <a:t>exactly</a:t>
            </a:r>
            <a:r>
              <a:rPr lang="de-DE" altLang="de-DE" sz="1800" b="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b="0" dirty="0" err="1" smtClean="0">
                <a:ea typeface="Cambria Math"/>
                <a:cs typeface="Courier New" panose="02070309020205020404" pitchFamily="49" charset="0"/>
                <a:sym typeface="Symbol"/>
              </a:rPr>
              <a:t>we</a:t>
            </a:r>
            <a:r>
              <a:rPr lang="de-DE" altLang="de-DE" sz="1800" b="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b="0" dirty="0" err="1" smtClean="0">
                <a:ea typeface="Cambria Math"/>
                <a:cs typeface="Courier New" panose="02070309020205020404" pitchFamily="49" charset="0"/>
                <a:sym typeface="Symbol"/>
              </a:rPr>
              <a:t>want</a:t>
            </a:r>
            <a:r>
              <a:rPr lang="de-DE" altLang="de-DE" sz="1800" b="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b="0" dirty="0" err="1" smtClean="0">
                <a:ea typeface="Cambria Math"/>
                <a:cs typeface="Courier New" panose="02070309020205020404" pitchFamily="49" charset="0"/>
                <a:sym typeface="Symbol"/>
              </a:rPr>
              <a:t>to</a:t>
            </a:r>
            <a:r>
              <a:rPr lang="de-DE" altLang="de-DE" sz="1800" b="0" dirty="0" smtClean="0">
                <a:ea typeface="Cambria Math"/>
                <a:cs typeface="Courier New" panose="02070309020205020404" pitchFamily="49" charset="0"/>
                <a:sym typeface="Symbol"/>
              </a:rPr>
              <a:t> </a:t>
            </a:r>
            <a:r>
              <a:rPr lang="de-DE" altLang="de-DE" sz="1800" b="0" dirty="0" err="1" smtClean="0">
                <a:ea typeface="Cambria Math"/>
                <a:cs typeface="Courier New" panose="02070309020205020404" pitchFamily="49" charset="0"/>
                <a:sym typeface="Symbol"/>
              </a:rPr>
              <a:t>learn</a:t>
            </a:r>
            <a:r>
              <a:rPr lang="de-DE" altLang="de-DE" sz="1800" b="0" dirty="0" smtClean="0">
                <a:ea typeface="Cambria Math"/>
                <a:cs typeface="Courier New" panose="02070309020205020404" pitchFamily="49" charset="0"/>
                <a:sym typeface="Symbol"/>
              </a:rPr>
              <a:t>.</a:t>
            </a:r>
          </a:p>
        </p:txBody>
      </p:sp>
      <p:sp>
        <p:nvSpPr>
          <p:cNvPr id="15365" name="Foliennummernplatzhalt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000" smtClean="0"/>
          </a:p>
          <a:p>
            <a:pPr eaLnBrk="1" hangingPunct="1">
              <a:spcBef>
                <a:spcPct val="0"/>
              </a:spcBef>
              <a:buFontTx/>
              <a:buNone/>
            </a:pPr>
            <a:fld id="{EEB7C0C7-0BC8-439A-A025-5C7AB155327E}" type="slidenum">
              <a:rPr lang="de-DE" altLang="de-DE" sz="1000" smtClean="0"/>
              <a:pPr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de-DE" altLang="de-DE" sz="1000" smtClean="0"/>
          </a:p>
        </p:txBody>
      </p:sp>
      <p:sp>
        <p:nvSpPr>
          <p:cNvPr id="15366" name="Datumsplatzhalter 6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000" dirty="0" smtClean="0"/>
              <a:t>SS 2014 - </a:t>
            </a:r>
            <a:r>
              <a:rPr lang="de-DE" altLang="de-DE" sz="1000" dirty="0" err="1" smtClean="0"/>
              <a:t>lecture</a:t>
            </a:r>
            <a:r>
              <a:rPr lang="de-DE" altLang="de-DE" sz="1000" dirty="0" smtClean="0"/>
              <a:t> 9</a:t>
            </a:r>
          </a:p>
        </p:txBody>
      </p:sp>
      <p:sp>
        <p:nvSpPr>
          <p:cNvPr id="15367" name="Fußzeilenplatzhalter 7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000" smtClean="0"/>
              <a:t>Mathematics of Biological Networks</a:t>
            </a:r>
          </a:p>
        </p:txBody>
      </p:sp>
    </p:spTree>
    <p:extLst>
      <p:ext uri="{BB962C8B-B14F-4D97-AF65-F5344CB8AC3E}">
        <p14:creationId xmlns:p14="http://schemas.microsoft.com/office/powerpoint/2010/main" val="222846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5" y="188913"/>
            <a:ext cx="8928992" cy="360362"/>
          </a:xfrm>
        </p:spPr>
        <p:txBody>
          <a:bodyPr/>
          <a:lstStyle/>
          <a:p>
            <a:pPr eaLnBrk="1" hangingPunct="1"/>
            <a:r>
              <a:rPr lang="de-DE" altLang="de-DE" dirty="0" smtClean="0">
                <a:ea typeface="ＭＳ Ｐゴシック" pitchFamily="34" charset="-128"/>
              </a:rPr>
              <a:t>The ML </a:t>
            </a:r>
            <a:r>
              <a:rPr lang="de-DE" altLang="de-DE" dirty="0" err="1" smtClean="0">
                <a:ea typeface="ＭＳ Ｐゴシック" pitchFamily="34" charset="-128"/>
              </a:rPr>
              <a:t>principle</a:t>
            </a:r>
            <a:endParaRPr lang="en-GB" altLang="de-DE" dirty="0" smtClean="0">
              <a:ea typeface="ＭＳ Ｐゴシック" pitchFamily="34" charset="-128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610600" cy="762000"/>
          </a:xfrm>
        </p:spPr>
        <p:txBody>
          <a:bodyPr/>
          <a:lstStyle/>
          <a:p>
            <a:pPr marL="0" indent="0" eaLnBrk="1" hangingPunct="1">
              <a:lnSpc>
                <a:spcPct val="120000"/>
              </a:lnSpc>
              <a:buFontTx/>
              <a:buNone/>
            </a:pPr>
            <a:r>
              <a:rPr lang="de-DE" altLang="de-DE" sz="1800" smtClean="0">
                <a:ea typeface="ＭＳ Ｐゴシック" pitchFamily="34" charset="-128"/>
                <a:sym typeface="Symbol" pitchFamily="18" charset="2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4" name="Text Box 4"/>
              <p:cNvSpPr txBox="1">
                <a:spLocks noChangeArrowheads="1"/>
              </p:cNvSpPr>
              <p:nvPr/>
            </p:nvSpPr>
            <p:spPr bwMode="auto">
              <a:xfrm>
                <a:off x="323850" y="658813"/>
                <a:ext cx="8568630" cy="49279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We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assume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we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are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given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a </a:t>
                </a:r>
                <a:r>
                  <a:rPr lang="de-DE" altLang="de-DE" sz="1800" b="1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parametric</a:t>
                </a:r>
                <a:r>
                  <a:rPr lang="de-DE" altLang="de-DE" sz="1800" b="1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b="1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model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,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defined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by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a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function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P(:)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for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which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we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wish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to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estimate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b="1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parameters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.</a:t>
                </a: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endParaRPr lang="de-DE" altLang="de-DE" sz="1800" b="0" dirty="0">
                  <a:ea typeface="Cambria Math"/>
                  <a:cs typeface="Courier New" panose="02070309020205020404" pitchFamily="49" charset="0"/>
                  <a:sym typeface="Symbol"/>
                </a:endParaRP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Given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a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particular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set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of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parameter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values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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and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an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instance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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of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X, </a:t>
                </a: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the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model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assigns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a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probability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(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or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density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)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to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.</a:t>
                </a: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endParaRPr lang="de-DE" altLang="de-DE" sz="1800" b="0" dirty="0">
                  <a:ea typeface="Cambria Math"/>
                  <a:cs typeface="Courier New" panose="02070309020205020404" pitchFamily="49" charset="0"/>
                  <a:sym typeface="Symbol"/>
                </a:endParaRP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We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require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that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for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each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choice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of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parameters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>
                    <a:ea typeface="Cambria Math"/>
                    <a:cs typeface="Courier New" panose="02070309020205020404" pitchFamily="49" charset="0"/>
                    <a:sym typeface="Symbol"/>
                  </a:rPr>
                  <a:t> 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, </a:t>
                </a: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P</a:t>
                </a:r>
                <a:r>
                  <a:rPr lang="de-DE" altLang="de-DE" sz="1800" dirty="0">
                    <a:ea typeface="Cambria Math"/>
                    <a:cs typeface="Courier New" panose="02070309020205020404" pitchFamily="49" charset="0"/>
                    <a:sym typeface="Symbol"/>
                  </a:rPr>
                  <a:t>(: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)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is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a legal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distribution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;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that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is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,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it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is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nonnegative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and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de-DE" altLang="de-DE" sz="1800" b="0" i="1" smtClean="0">
                              <a:latin typeface="Cambria Math"/>
                              <a:ea typeface="Cambria Math"/>
                              <a:cs typeface="Courier New" panose="02070309020205020404" pitchFamily="49" charset="0"/>
                              <a:sym typeface="Symbol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de-DE" altLang="de-DE" sz="1800" b="0" i="1" smtClean="0">
                              <a:latin typeface="Cambria Math"/>
                              <a:ea typeface="Cambria Math"/>
                              <a:cs typeface="Courier New" panose="02070309020205020404" pitchFamily="49" charset="0"/>
                              <a:sym typeface="Symbol"/>
                            </a:rPr>
                            <m:t>𝜉</m:t>
                          </m:r>
                        </m:sub>
                        <m:sup/>
                        <m:e>
                          <m:r>
                            <a:rPr lang="de-DE" altLang="de-DE" sz="1800" b="0" i="1" smtClean="0">
                              <a:latin typeface="Cambria Math"/>
                              <a:ea typeface="Cambria Math"/>
                              <a:cs typeface="Courier New" panose="02070309020205020404" pitchFamily="49" charset="0"/>
                              <a:sym typeface="Symbol"/>
                            </a:rPr>
                            <m:t>𝑃</m:t>
                          </m:r>
                          <m:d>
                            <m:dPr>
                              <m:ctrlPr>
                                <a:rPr lang="de-DE" altLang="de-DE" sz="1800" b="0" i="1" smtClean="0">
                                  <a:latin typeface="Cambria Math"/>
                                  <a:ea typeface="Cambria Math"/>
                                  <a:cs typeface="Courier New" panose="02070309020205020404" pitchFamily="49" charset="0"/>
                                  <a:sym typeface="Symbol"/>
                                </a:rPr>
                              </m:ctrlPr>
                            </m:dPr>
                            <m:e>
                              <m:r>
                                <a:rPr lang="de-DE" altLang="de-DE" sz="1800" b="0" i="1" smtClean="0">
                                  <a:latin typeface="Cambria Math"/>
                                  <a:ea typeface="Cambria Math"/>
                                  <a:cs typeface="Courier New" panose="02070309020205020404" pitchFamily="49" charset="0"/>
                                  <a:sym typeface="Symbol"/>
                                </a:rPr>
                                <m:t>𝜉</m:t>
                              </m:r>
                              <m:r>
                                <a:rPr lang="de-DE" altLang="de-DE" sz="1800" b="0" i="1" smtClean="0">
                                  <a:latin typeface="Cambria Math"/>
                                  <a:ea typeface="Cambria Math"/>
                                  <a:cs typeface="Courier New" panose="02070309020205020404" pitchFamily="49" charset="0"/>
                                  <a:sym typeface="Symbol"/>
                                </a:rPr>
                                <m:t>:</m:t>
                              </m:r>
                              <m:r>
                                <a:rPr lang="de-DE" altLang="de-DE" sz="1800" b="0" i="1" smtClean="0">
                                  <a:latin typeface="Cambria Math"/>
                                  <a:ea typeface="Cambria Math"/>
                                  <a:cs typeface="Courier New" panose="02070309020205020404" pitchFamily="49" charset="0"/>
                                  <a:sym typeface="Symbol"/>
                                </a:rPr>
                                <m:t>𝜃</m:t>
                              </m:r>
                            </m:e>
                          </m:d>
                          <m:r>
                            <a:rPr lang="de-DE" altLang="de-DE" sz="1800" b="0" i="1" smtClean="0">
                              <a:latin typeface="Cambria Math"/>
                              <a:ea typeface="Cambria Math"/>
                              <a:cs typeface="Courier New" panose="02070309020205020404" pitchFamily="49" charset="0"/>
                              <a:sym typeface="Symbol"/>
                            </a:rPr>
                            <m:t>=1</m:t>
                          </m:r>
                        </m:e>
                      </m:nary>
                    </m:oMath>
                  </m:oMathPara>
                </a14:m>
                <a:endParaRPr lang="de-DE" altLang="de-DE" sz="1800" b="0" dirty="0" smtClean="0">
                  <a:ea typeface="Cambria Math"/>
                  <a:cs typeface="Courier New" panose="02070309020205020404" pitchFamily="49" charset="0"/>
                  <a:sym typeface="Symbol"/>
                </a:endParaRP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In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general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,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for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each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model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, not all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parameter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values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are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legal.</a:t>
                </a: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endParaRPr lang="de-DE" altLang="de-DE" sz="1800" dirty="0">
                  <a:ea typeface="Cambria Math"/>
                  <a:cs typeface="Courier New" panose="02070309020205020404" pitchFamily="49" charset="0"/>
                  <a:sym typeface="Symbol"/>
                </a:endParaRP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Thus,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we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need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to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define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the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parameter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space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, </a:t>
                </a: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which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is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the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set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of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allowable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cs typeface="Courier New" panose="02070309020205020404" pitchFamily="49" charset="0"/>
                    <a:sym typeface="Symbol"/>
                  </a:rPr>
                  <a:t>parameters</a:t>
                </a:r>
                <a:r>
                  <a:rPr lang="de-DE" altLang="de-DE" sz="1800" dirty="0" smtClean="0">
                    <a:ea typeface="Cambria Math"/>
                    <a:cs typeface="Courier New" panose="02070309020205020404" pitchFamily="49" charset="0"/>
                    <a:sym typeface="Symbol"/>
                  </a:rPr>
                  <a:t>.</a:t>
                </a:r>
                <a:endParaRPr lang="de-DE" altLang="de-DE" sz="1800" dirty="0">
                  <a:ea typeface="Cambria Math"/>
                  <a:cs typeface="Courier New" panose="02070309020205020404" pitchFamily="49" charset="0"/>
                  <a:sym typeface="Symbol"/>
                </a:endParaRPr>
              </a:p>
            </p:txBody>
          </p:sp>
        </mc:Choice>
        <mc:Fallback xmlns="">
          <p:sp>
            <p:nvSpPr>
              <p:cNvPr id="15364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850" y="658813"/>
                <a:ext cx="8568630" cy="4927952"/>
              </a:xfrm>
              <a:prstGeom prst="rect">
                <a:avLst/>
              </a:prstGeom>
              <a:blipFill rotWithShape="1">
                <a:blip r:embed="rId2"/>
                <a:stretch>
                  <a:fillRect l="-569" b="-49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365" name="Foliennummernplatzhalt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000" smtClean="0"/>
          </a:p>
          <a:p>
            <a:pPr eaLnBrk="1" hangingPunct="1">
              <a:spcBef>
                <a:spcPct val="0"/>
              </a:spcBef>
              <a:buFontTx/>
              <a:buNone/>
            </a:pPr>
            <a:fld id="{EEB7C0C7-0BC8-439A-A025-5C7AB155327E}" type="slidenum">
              <a:rPr lang="de-DE" altLang="de-DE" sz="1000" smtClean="0"/>
              <a:pPr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de-DE" altLang="de-DE" sz="1000" smtClean="0"/>
          </a:p>
        </p:txBody>
      </p:sp>
      <p:sp>
        <p:nvSpPr>
          <p:cNvPr id="15366" name="Datumsplatzhalter 6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000" dirty="0" smtClean="0"/>
              <a:t>SS 2014 - </a:t>
            </a:r>
            <a:r>
              <a:rPr lang="de-DE" altLang="de-DE" sz="1000" dirty="0" err="1" smtClean="0"/>
              <a:t>lecture</a:t>
            </a:r>
            <a:r>
              <a:rPr lang="de-DE" altLang="de-DE" sz="1000" dirty="0" smtClean="0"/>
              <a:t> 9</a:t>
            </a:r>
          </a:p>
        </p:txBody>
      </p:sp>
      <p:sp>
        <p:nvSpPr>
          <p:cNvPr id="15367" name="Fußzeilenplatzhalter 7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000" smtClean="0"/>
              <a:t>Mathematics of Biological Networks</a:t>
            </a:r>
          </a:p>
        </p:txBody>
      </p:sp>
    </p:spTree>
    <p:extLst>
      <p:ext uri="{BB962C8B-B14F-4D97-AF65-F5344CB8AC3E}">
        <p14:creationId xmlns:p14="http://schemas.microsoft.com/office/powerpoint/2010/main" val="8587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4156</Words>
  <Application>Microsoft Office PowerPoint</Application>
  <PresentationFormat>Bildschirmpräsentation (4:3)</PresentationFormat>
  <Paragraphs>534</Paragraphs>
  <Slides>31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31</vt:i4>
      </vt:variant>
    </vt:vector>
  </HeadingPairs>
  <TitlesOfParts>
    <vt:vector size="32" baseType="lpstr">
      <vt:lpstr>Standarddesign</vt:lpstr>
      <vt:lpstr>V9: Parameter Estimation for Bayesian Networks</vt:lpstr>
      <vt:lpstr>Thumbtack example</vt:lpstr>
      <vt:lpstr>Thumbtack example</vt:lpstr>
      <vt:lpstr>Thumbtack example</vt:lpstr>
      <vt:lpstr>Maximum likelihood estimator</vt:lpstr>
      <vt:lpstr>Determining MLE</vt:lpstr>
      <vt:lpstr>Determining MLE</vt:lpstr>
      <vt:lpstr>The ML principle</vt:lpstr>
      <vt:lpstr>The ML principle</vt:lpstr>
      <vt:lpstr>The ML principle</vt:lpstr>
      <vt:lpstr>Another example</vt:lpstr>
      <vt:lpstr>Another example</vt:lpstr>
      <vt:lpstr>Likelihood function</vt:lpstr>
      <vt:lpstr>Sufficient statistics</vt:lpstr>
      <vt:lpstr>Likelihood function</vt:lpstr>
      <vt:lpstr>Likelihood function</vt:lpstr>
      <vt:lpstr>Likelihood function</vt:lpstr>
      <vt:lpstr>Likelihood function</vt:lpstr>
      <vt:lpstr>MLE for Bayesian networks</vt:lpstr>
      <vt:lpstr>MLE for Bayesian networks</vt:lpstr>
      <vt:lpstr>MLE for Bayesian networks</vt:lpstr>
      <vt:lpstr>MLE for Bayesian networks</vt:lpstr>
      <vt:lpstr>MLE for Bayesian networks</vt:lpstr>
      <vt:lpstr>MLE for Bayesian networks</vt:lpstr>
      <vt:lpstr>MLE for Bayesian networks</vt:lpstr>
      <vt:lpstr>MLE for Bayesian networks</vt:lpstr>
      <vt:lpstr>Global Likelihood decomposition</vt:lpstr>
      <vt:lpstr>Global Likelihood decomposition</vt:lpstr>
      <vt:lpstr>Global Likelihood decomposition</vt:lpstr>
      <vt:lpstr>Table-CPDs</vt:lpstr>
      <vt:lpstr>Table-CPDs</vt:lpstr>
    </vt:vector>
  </TitlesOfParts>
  <Company>MPI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Computational Biology - Bioinformatik</dc:title>
  <dc:creator>Volkhard Helms</dc:creator>
  <cp:lastModifiedBy>vhelms</cp:lastModifiedBy>
  <cp:revision>653</cp:revision>
  <dcterms:created xsi:type="dcterms:W3CDTF">2013-04-15T09:17:32Z</dcterms:created>
  <dcterms:modified xsi:type="dcterms:W3CDTF">2014-06-10T07:20:38Z</dcterms:modified>
</cp:coreProperties>
</file>